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2DC9"/>
    <a:srgbClr val="FFA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lg/murd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witter.com/2010/murder-fast-datacenter-code-deploys-using-bittorrent" TargetMode="External"/><Relationship Id="rId4" Type="http://schemas.openxmlformats.org/officeDocument/2006/relationships/hyperlink" Target="http://readwrite.com/2010/07/15/how-to-scale-code-deployment-like-twitter-does" TargetMode="External"/><Relationship Id="rId5" Type="http://schemas.openxmlformats.org/officeDocument/2006/relationships/hyperlink" Target="http://capistranor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14/11/apollo-amazon-deployment-engin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9200" y="3886199"/>
            <a:ext cx="6400800" cy="213224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A22C"/>
                </a:solidFill>
              </a:rPr>
              <a:t>Amazon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rgbClr val="FFFFFF"/>
                </a:solidFill>
              </a:rPr>
              <a:t>&amp;  </a:t>
            </a:r>
            <a:r>
              <a:rPr lang="en-US" sz="2400" dirty="0" smtClean="0">
                <a:solidFill>
                  <a:srgbClr val="7EB2E6"/>
                </a:solidFill>
              </a:rPr>
              <a:t>Twitter</a:t>
            </a:r>
            <a:endParaRPr lang="en-US" sz="2400" dirty="0">
              <a:solidFill>
                <a:srgbClr val="7EB2E6"/>
              </a:solidFill>
            </a:endParaRP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By Carmine Trovato</a:t>
            </a:r>
            <a:endParaRPr lang="en-US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721838"/>
            <a:ext cx="7772400" cy="1470025"/>
          </a:xfrm>
        </p:spPr>
        <p:txBody>
          <a:bodyPr/>
          <a:lstStyle/>
          <a:p>
            <a:r>
              <a:rPr lang="en-US" dirty="0" smtClean="0"/>
              <a:t>The Deployment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4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EB2E6"/>
                </a:solidFill>
              </a:rPr>
              <a:t>Capistrano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000670"/>
            <a:ext cx="79248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Open source </a:t>
            </a:r>
            <a:r>
              <a:rPr lang="en-US" dirty="0"/>
              <a:t>tool for running scripts on multiple servers written in </a:t>
            </a:r>
            <a:r>
              <a:rPr lang="en-US" dirty="0" smtClean="0"/>
              <a:t>Ruby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easily </a:t>
            </a:r>
            <a:r>
              <a:rPr lang="en-US" dirty="0"/>
              <a:t>be used to deploy any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2462" y="2517222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2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Git Hub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Murder </a:t>
            </a:r>
            <a:r>
              <a:rPr lang="en-US" dirty="0"/>
              <a:t>is fully open sourced for your contributions and usage </a:t>
            </a:r>
            <a:r>
              <a:rPr lang="en-US" dirty="0" smtClean="0"/>
              <a:t>at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u="sng" dirty="0">
              <a:hlinkClick r:id="rId2"/>
            </a:endParaRPr>
          </a:p>
          <a:p>
            <a:pPr marL="0" indent="0">
              <a:buNone/>
            </a:pP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://github.com/lg/murder.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3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FFA22C"/>
                </a:solidFill>
              </a:rPr>
              <a:t>Amazon</a:t>
            </a:r>
          </a:p>
          <a:p>
            <a:pPr marL="0" indent="0">
              <a:buNone/>
            </a:pPr>
            <a:r>
              <a:rPr lang="en-US" sz="1200" b="1" dirty="0" smtClean="0"/>
              <a:t>The </a:t>
            </a:r>
            <a:r>
              <a:rPr lang="en-US" sz="1200" b="1" dirty="0"/>
              <a:t>Story of Apollo - Amazons Deployment Engine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By Werner </a:t>
            </a:r>
            <a:r>
              <a:rPr lang="en-US" sz="1200" dirty="0" err="1"/>
              <a:t>Vogels</a:t>
            </a:r>
            <a:r>
              <a:rPr lang="en-US" sz="1200" dirty="0"/>
              <a:t> Amazons CTO on 12 November 2014 08:00 AM</a:t>
            </a:r>
          </a:p>
          <a:p>
            <a:pPr marL="0" indent="0">
              <a:buNone/>
            </a:pPr>
            <a:r>
              <a:rPr lang="en-US" sz="1200" u="sng" dirty="0">
                <a:hlinkClick r:id="rId2"/>
              </a:rPr>
              <a:t>http://www.allthingsdistributed.com/2014/11/apollo-amazon-deployment-</a:t>
            </a:r>
            <a:r>
              <a:rPr lang="en-US" sz="1200" u="sng" dirty="0" smtClean="0">
                <a:hlinkClick r:id="rId2"/>
              </a:rPr>
              <a:t>engine.html</a:t>
            </a:r>
            <a:endParaRPr lang="en-US" sz="1200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Twitter</a:t>
            </a:r>
            <a:endParaRPr lang="en-US" sz="1200" dirty="0"/>
          </a:p>
          <a:p>
            <a:pPr marL="0" indent="0">
              <a:buNone/>
            </a:pPr>
            <a:r>
              <a:rPr lang="en-US" sz="1200" u="sng" dirty="0">
                <a:hlinkClick r:id="rId3"/>
              </a:rPr>
              <a:t>https://blog.twitter.com/2010/murder-fast-datacenter-code-deploys-using-</a:t>
            </a:r>
            <a:r>
              <a:rPr lang="en-US" sz="1200" u="sng" dirty="0" smtClean="0">
                <a:hlinkClick r:id="rId3"/>
              </a:rPr>
              <a:t>bittorrent</a:t>
            </a:r>
            <a:endParaRPr lang="en-US" sz="1200" u="sng" dirty="0"/>
          </a:p>
          <a:p>
            <a:pPr marL="0" indent="0">
              <a:buNone/>
            </a:pPr>
            <a:endParaRPr lang="en-US" sz="1200" u="sng" dirty="0" smtClean="0"/>
          </a:p>
          <a:p>
            <a:pPr marL="0" indent="0">
              <a:buNone/>
            </a:pPr>
            <a:r>
              <a:rPr lang="en-US" sz="1200" u="sng" dirty="0">
                <a:hlinkClick r:id="rId4"/>
              </a:rPr>
              <a:t>http://readwrite.com/2010/07/15/how-to-scale-code-deployment-like-twitter-</a:t>
            </a:r>
            <a:r>
              <a:rPr lang="en-US" sz="1200" u="sng" dirty="0" smtClean="0">
                <a:hlinkClick r:id="rId4"/>
              </a:rPr>
              <a:t>does</a:t>
            </a:r>
            <a:endParaRPr lang="en-US" sz="1200" u="sng" dirty="0" smtClean="0"/>
          </a:p>
          <a:p>
            <a:pPr marL="0" indent="0">
              <a:buNone/>
            </a:pPr>
            <a:endParaRPr lang="en-US" sz="1200" u="sng" dirty="0"/>
          </a:p>
          <a:p>
            <a:pPr marL="0" indent="0">
              <a:buNone/>
            </a:pPr>
            <a:r>
              <a:rPr lang="en-US" sz="1200" u="sng" dirty="0" smtClean="0">
                <a:hlinkClick r:id="rId5"/>
              </a:rPr>
              <a:t>http</a:t>
            </a:r>
            <a:r>
              <a:rPr lang="en-US" sz="1200" u="sng" dirty="0">
                <a:hlinkClick r:id="rId5"/>
              </a:rPr>
              <a:t>://capistranorb.com/</a:t>
            </a:r>
            <a:endParaRPr lang="en-US" sz="1200" u="sng" dirty="0" smtClean="0"/>
          </a:p>
          <a:p>
            <a:pPr marL="0" indent="0">
              <a:buNone/>
            </a:pPr>
            <a:endParaRPr lang="en-US" sz="1200" u="sng" dirty="0" smtClean="0"/>
          </a:p>
        </p:txBody>
      </p:sp>
    </p:spTree>
    <p:extLst>
      <p:ext uri="{BB962C8B-B14F-4D97-AF65-F5344CB8AC3E}">
        <p14:creationId xmlns:p14="http://schemas.microsoft.com/office/powerpoint/2010/main" val="109010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A22C"/>
                </a:solidFill>
              </a:rPr>
              <a:t>Apollo</a:t>
            </a:r>
            <a:br>
              <a:rPr lang="en-US" dirty="0" smtClean="0">
                <a:solidFill>
                  <a:srgbClr val="FFA22C"/>
                </a:solidFill>
              </a:rPr>
            </a:br>
            <a:r>
              <a:rPr lang="en-US" dirty="0" smtClean="0">
                <a:solidFill>
                  <a:srgbClr val="FFA22C"/>
                </a:solidFill>
              </a:rPr>
              <a:t>Amazon’s Deployment Engine</a:t>
            </a:r>
            <a:endParaRPr lang="en-US" dirty="0">
              <a:solidFill>
                <a:srgbClr val="FFA22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059546"/>
            <a:ext cx="7924800" cy="37584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Apollo - Amazons Automated Deployment Engine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Deploys Reliable,  Repeatable </a:t>
            </a:r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U</a:t>
            </a:r>
            <a:r>
              <a:rPr lang="en-US" dirty="0" smtClean="0"/>
              <a:t>pdates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125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A22C"/>
                </a:solidFill>
              </a:rPr>
              <a:t>Amazon’s</a:t>
            </a:r>
            <a:br>
              <a:rPr lang="en-US" dirty="0" smtClean="0">
                <a:solidFill>
                  <a:srgbClr val="FFA22C"/>
                </a:solidFill>
              </a:rPr>
            </a:br>
            <a:r>
              <a:rPr lang="en-US" dirty="0" smtClean="0">
                <a:solidFill>
                  <a:srgbClr val="FFA22C"/>
                </a:solidFill>
              </a:rPr>
              <a:t>Previous </a:t>
            </a:r>
            <a:r>
              <a:rPr lang="en-US" dirty="0">
                <a:solidFill>
                  <a:srgbClr val="FFA22C"/>
                </a:solidFill>
              </a:rPr>
              <a:t>Deployment </a:t>
            </a:r>
            <a:r>
              <a:rPr lang="en-US" dirty="0" smtClean="0">
                <a:solidFill>
                  <a:srgbClr val="FFA22C"/>
                </a:solidFill>
              </a:rPr>
              <a:t>Processes</a:t>
            </a:r>
            <a:endParaRPr lang="en-US" dirty="0">
              <a:solidFill>
                <a:srgbClr val="FFA22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34526"/>
            <a:ext cx="7924800" cy="4114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Teams took </a:t>
            </a:r>
            <a:r>
              <a:rPr lang="en-US" dirty="0"/>
              <a:t>on full ownership of the development and operation of a single </a:t>
            </a:r>
            <a:r>
              <a:rPr lang="en-US" dirty="0" smtClean="0"/>
              <a:t>service.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mall </a:t>
            </a:r>
            <a:r>
              <a:rPr lang="en-US" dirty="0"/>
              <a:t>service teams </a:t>
            </a:r>
            <a:r>
              <a:rPr lang="en-US" dirty="0" smtClean="0"/>
              <a:t>ended up with duplicate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Manual </a:t>
            </a:r>
            <a:r>
              <a:rPr lang="en-US" dirty="0"/>
              <a:t>deployment steps slowed </a:t>
            </a:r>
            <a:r>
              <a:rPr lang="en-US" dirty="0" smtClean="0"/>
              <a:t>down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Eventually teams started </a:t>
            </a:r>
            <a:r>
              <a:rPr lang="en-US" dirty="0"/>
              <a:t>to fully automate their deployments to fix </a:t>
            </a:r>
            <a:r>
              <a:rPr lang="en-US" dirty="0" smtClean="0"/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1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A22C"/>
                </a:solidFill>
              </a:rPr>
              <a:t>Automated  Deployment  Systems </a:t>
            </a:r>
            <a:endParaRPr lang="en-US" dirty="0">
              <a:solidFill>
                <a:srgbClr val="FFA22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025220"/>
            <a:ext cx="7924800" cy="38957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Needed </a:t>
            </a:r>
            <a:r>
              <a:rPr lang="en-US" dirty="0"/>
              <a:t>to carefully sequence a software update across a fleet </a:t>
            </a:r>
            <a:r>
              <a:rPr lang="en-US" dirty="0" smtClean="0"/>
              <a:t>while  </a:t>
            </a:r>
            <a:r>
              <a:rPr lang="en-US" dirty="0"/>
              <a:t>actively receiving </a:t>
            </a:r>
            <a:r>
              <a:rPr lang="en-US" dirty="0" smtClean="0"/>
              <a:t>traffic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system </a:t>
            </a:r>
            <a:r>
              <a:rPr lang="en-US" dirty="0" smtClean="0"/>
              <a:t>requires </a:t>
            </a:r>
            <a:r>
              <a:rPr lang="en-US" dirty="0"/>
              <a:t>the built-in logic to correctly respond to the many potential </a:t>
            </a:r>
            <a:r>
              <a:rPr lang="en-US" dirty="0" smtClean="0"/>
              <a:t>failure cases like</a:t>
            </a:r>
            <a:r>
              <a:rPr lang="en-US" dirty="0"/>
              <a:t> replicating IIS </a:t>
            </a:r>
            <a:r>
              <a:rPr lang="en-US" dirty="0" smtClean="0"/>
              <a:t>configurations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0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A22C"/>
                </a:solidFill>
              </a:rPr>
              <a:t>Rolling Out Apollo</a:t>
            </a:r>
            <a:endParaRPr lang="en-US" dirty="0">
              <a:solidFill>
                <a:srgbClr val="FFA22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863366"/>
            <a:ext cx="79248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Apollo’s job was to </a:t>
            </a:r>
            <a:r>
              <a:rPr lang="en-US" dirty="0" smtClean="0"/>
              <a:t>deploy </a:t>
            </a:r>
            <a:r>
              <a:rPr lang="en-US" dirty="0"/>
              <a:t>a specified set of software across a target fleet of </a:t>
            </a:r>
            <a:r>
              <a:rPr lang="en-US" dirty="0" smtClean="0"/>
              <a:t>hosts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Devs could </a:t>
            </a:r>
            <a:r>
              <a:rPr lang="en-US" dirty="0"/>
              <a:t>define their software setup process for a single host, and Apollo would coordinate that update across an entire fleet of hosts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777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A22C"/>
                </a:solidFill>
              </a:rPr>
              <a:t>Apollo’s Functionality </a:t>
            </a:r>
            <a:endParaRPr lang="en-US" dirty="0">
              <a:solidFill>
                <a:srgbClr val="FFA22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Takes artifacts </a:t>
            </a:r>
            <a:r>
              <a:rPr lang="en-US" sz="1600" dirty="0" smtClean="0"/>
              <a:t>previous versions </a:t>
            </a:r>
            <a:r>
              <a:rPr lang="en-US" sz="1600" dirty="0"/>
              <a:t>produced by the build </a:t>
            </a:r>
            <a:r>
              <a:rPr lang="en-US" sz="1600" dirty="0" smtClean="0"/>
              <a:t>system, transforms </a:t>
            </a:r>
            <a:r>
              <a:rPr lang="en-US" sz="1600" dirty="0"/>
              <a:t>them to artifacts ready to deploy, then put them onto hosts, such Amazon workspace desktops or servers in data centers. 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Apollo </a:t>
            </a:r>
            <a:r>
              <a:rPr lang="en-US" sz="1600" dirty="0"/>
              <a:t>has </a:t>
            </a:r>
            <a:r>
              <a:rPr lang="en-US" sz="1600" dirty="0" smtClean="0"/>
              <a:t>deployed </a:t>
            </a:r>
            <a:r>
              <a:rPr lang="en-US" sz="1600" dirty="0"/>
              <a:t>petabytes of data since its </a:t>
            </a:r>
            <a:r>
              <a:rPr lang="en-US" sz="1600" dirty="0" smtClean="0"/>
              <a:t>creation.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417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A22C"/>
                </a:solidFill>
              </a:rPr>
              <a:t>AWS </a:t>
            </a:r>
            <a:r>
              <a:rPr lang="en-US" dirty="0" smtClean="0">
                <a:solidFill>
                  <a:srgbClr val="FFA22C"/>
                </a:solidFill>
              </a:rPr>
              <a:t>Code Deploy</a:t>
            </a:r>
            <a:endParaRPr lang="en-US" dirty="0">
              <a:solidFill>
                <a:srgbClr val="FFA22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43460"/>
            <a:ext cx="79248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Amazon Web Services Code Deploy  -  “public </a:t>
            </a:r>
            <a:r>
              <a:rPr lang="en-US" dirty="0"/>
              <a:t>version of </a:t>
            </a:r>
            <a:r>
              <a:rPr lang="en-US" dirty="0" smtClean="0"/>
              <a:t>Apollo”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Allows </a:t>
            </a:r>
            <a:r>
              <a:rPr lang="en-US" dirty="0"/>
              <a:t>you to plug in your existing application setup logic, and then configure the desired deployment strategy across your fleets of </a:t>
            </a:r>
            <a:r>
              <a:rPr lang="en-US" dirty="0" smtClean="0"/>
              <a:t>Elastic Cloud Computing (EC2) instances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749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Murder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Twitter’s  Deployment  Process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126532"/>
            <a:ext cx="79248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uilt </a:t>
            </a:r>
            <a:r>
              <a:rPr lang="en-US" dirty="0"/>
              <a:t>on </a:t>
            </a:r>
            <a:r>
              <a:rPr lang="en-US" dirty="0" smtClean="0"/>
              <a:t>top of </a:t>
            </a:r>
            <a:r>
              <a:rPr lang="en-US" b="1" dirty="0" smtClean="0"/>
              <a:t>Bit Torrent  </a:t>
            </a:r>
            <a:r>
              <a:rPr lang="en-US" dirty="0"/>
              <a:t>and </a:t>
            </a:r>
            <a:r>
              <a:rPr lang="en-US" b="1" dirty="0"/>
              <a:t>Capistrano </a:t>
            </a:r>
            <a:r>
              <a:rPr lang="en-US" dirty="0" smtClean="0"/>
              <a:t>modified to include advanced functionality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 – Ruby based </a:t>
            </a:r>
            <a:r>
              <a:rPr lang="en-US" dirty="0"/>
              <a:t>tool allows lighting fast code deployments across large groups of </a:t>
            </a:r>
            <a:r>
              <a:rPr lang="en-US" dirty="0" smtClean="0"/>
              <a:t>servers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Shortened code </a:t>
            </a:r>
            <a:r>
              <a:rPr lang="en-US" dirty="0"/>
              <a:t>deployments by 99.5%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48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EB2E6"/>
                </a:solidFill>
              </a:rPr>
              <a:t>Bit Torrent  </a:t>
            </a:r>
            <a:br>
              <a:rPr lang="en-US" dirty="0" smtClean="0">
                <a:solidFill>
                  <a:srgbClr val="7EB2E6"/>
                </a:solidFill>
              </a:rPr>
            </a:br>
            <a:r>
              <a:rPr lang="en-US" dirty="0" smtClean="0">
                <a:solidFill>
                  <a:srgbClr val="7EB2E6"/>
                </a:solidFill>
              </a:rPr>
              <a:t>AS Distributed Deployment</a:t>
            </a:r>
            <a:endParaRPr lang="en-US" dirty="0">
              <a:solidFill>
                <a:srgbClr val="7EB2E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66344"/>
            <a:ext cx="79248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Bit Torrent</a:t>
            </a:r>
            <a:r>
              <a:rPr lang="en-US" dirty="0"/>
              <a:t> is a protocol for the peer to peer file sharing that is used to distribute large amounts of data over the internet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Transform </a:t>
            </a:r>
            <a:r>
              <a:rPr lang="en-US" dirty="0"/>
              <a:t>the site’s servers into a large </a:t>
            </a:r>
            <a:r>
              <a:rPr lang="en-US" b="1" dirty="0"/>
              <a:t>BitTorrent</a:t>
            </a:r>
            <a:r>
              <a:rPr lang="en-US" dirty="0"/>
              <a:t> swarm that will distribute file updates using </a:t>
            </a:r>
            <a:r>
              <a:rPr lang="en-US" b="1" dirty="0"/>
              <a:t>BitTorrent</a:t>
            </a:r>
            <a:r>
              <a:rPr lang="en-US" dirty="0"/>
              <a:t>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0128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1772</TotalTime>
  <Words>390</Words>
  <Application>Microsoft Macintosh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Horizon</vt:lpstr>
      <vt:lpstr>The Deployment Process</vt:lpstr>
      <vt:lpstr> Apollo Amazon’s Deployment Engine</vt:lpstr>
      <vt:lpstr>Amazon’s Previous Deployment Processes</vt:lpstr>
      <vt:lpstr>Automated  Deployment  Systems </vt:lpstr>
      <vt:lpstr>Rolling Out Apollo</vt:lpstr>
      <vt:lpstr>Apollo’s Functionality </vt:lpstr>
      <vt:lpstr>AWS Code Deploy</vt:lpstr>
      <vt:lpstr>Murder Twitter’s  Deployment  Process</vt:lpstr>
      <vt:lpstr>Bit Torrent   AS Distributed Deployment</vt:lpstr>
      <vt:lpstr>Capistrano </vt:lpstr>
      <vt:lpstr>Git Hub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Deployment Process</dc:title>
  <dc:creator>Carmine Trovato</dc:creator>
  <cp:lastModifiedBy>Carmine Trovato</cp:lastModifiedBy>
  <cp:revision>35</cp:revision>
  <dcterms:created xsi:type="dcterms:W3CDTF">2015-02-05T16:55:37Z</dcterms:created>
  <dcterms:modified xsi:type="dcterms:W3CDTF">2015-02-06T22:28:06Z</dcterms:modified>
</cp:coreProperties>
</file>