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2" r:id="rId4"/>
  </p:sldMasterIdLst>
  <p:notesMasterIdLst>
    <p:notesMasterId r:id="rId9"/>
  </p:notesMasterIdLst>
  <p:sldIdLst>
    <p:sldId id="261" r:id="rId5"/>
    <p:sldId id="258" r:id="rId6"/>
    <p:sldId id="259" r:id="rId7"/>
    <p:sldId id="26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97" d="100"/>
          <a:sy n="97"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54" y="-99252"/>
            <a:ext cx="5310368" cy="1459214"/>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4"/>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smtClean="0"/>
              <a:t>Idea Proposal Document</a:t>
            </a:r>
            <a:endParaRPr lang="en-US" dirty="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27699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aseline="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smtClean="0"/>
              <a:t>Team Name: </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2020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pic>
        <p:nvPicPr>
          <p:cNvPr id="10" name="Picture 9"/>
          <p:cNvPicPr>
            <a:picLocks noChangeAspect="1"/>
          </p:cNvPicPr>
          <p:nvPr userDrawn="1"/>
        </p:nvPicPr>
        <p:blipFill>
          <a:blip r:embed="rId5"/>
          <a:stretch>
            <a:fillRect/>
          </a:stretch>
        </p:blipFill>
        <p:spPr>
          <a:xfrm>
            <a:off x="6883836" y="384048"/>
            <a:ext cx="2035278" cy="434920"/>
          </a:xfrm>
          <a:prstGeom prst="rect">
            <a:avLst/>
          </a:prstGeom>
        </p:spPr>
      </p:pic>
    </p:spTree>
    <p:extLst>
      <p:ext uri="{BB962C8B-B14F-4D97-AF65-F5344CB8AC3E}">
        <p14:creationId xmlns:p14="http://schemas.microsoft.com/office/powerpoint/2010/main" val="146542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BD1C906E-6D84-49A8-B96E-A829D4DE28E0}" type="datetime1">
              <a:rPr lang="en-US" smtClean="0"/>
              <a:t>7/31/2020</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7"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FCCF35F-57C6-4CCC-946E-E3F149F459B5}"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794A826-E8C4-43EE-9CA0-19284DBB06F0}"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D337C3C-9DA2-49B0-A370-6A08BB2BA912}"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D5DC6E7-52F0-4FD4-A651-6872318855D6}"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003B419-CA47-4A84-A1AF-50450393324E}"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E3F5B46-45BE-47D1-B455-059858C7EEE5}"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A8F72014-D489-44E1-9C35-BA35CC34A960}" type="datetime1">
              <a:rPr lang="en-US" smtClean="0"/>
              <a:t>7/31/2020</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9815344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E4EBCA7-97D6-4F27-BB90-286439FB49DC}" type="datetime1">
              <a:rPr lang="en-US" smtClean="0"/>
              <a:t>7/31/2020</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CE322747-FE2C-4D6E-A4B9-1D4767B09D0E}" type="datetime1">
              <a:rPr lang="en-US" smtClean="0"/>
              <a:t>7/31/2020</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72D73842-FA30-446D-821F-2FE4A83A888F}" type="datetime1">
              <a:rPr lang="en-US" smtClean="0"/>
              <a:t>7/31/2020</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E91AF23A-C633-45E3-BD12-E6C24544BAB9}" type="datetime1">
              <a:rPr lang="en-US" smtClean="0"/>
              <a:t>7/31/2020</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B25336F-B353-4DDF-970C-24BBF429F383}" type="datetime1">
              <a:rPr lang="en-US" smtClean="0"/>
              <a:t>7/31/2020</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E013F4A-9F35-4873-9C10-CE42B9AF5919}" type="datetime1">
              <a:rPr lang="en-US" smtClean="0"/>
              <a:t>7/31/2020</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579A070-8669-4357-A67C-F18E1673A99B}" type="datetime1">
              <a:rPr lang="en-US" smtClean="0"/>
              <a:t>7/31/2020</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998596A8-9DE3-4553-AF5B-479F43AB0C93}" type="datetime1">
              <a:rPr lang="en-US" smtClean="0"/>
              <a:t>7/31/2020</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34907" y="-95633"/>
            <a:ext cx="5405253" cy="1485287"/>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4AA7F308-B0B5-406E-82CC-28C5701319F4}" type="datetime1">
              <a:rPr lang="en-US" smtClean="0"/>
              <a:t>7/31/2020</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95DC297-0159-4305-B60C-C47C29B6F7FC}" type="datetime1">
              <a:rPr lang="en-US" smtClean="0"/>
              <a:t>7/31/2020</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353955BA-D784-419B-AD77-F70BE9FEBF9F}" type="datetime1">
              <a:rPr lang="en-US" smtClean="0"/>
              <a:t>7/31/2020</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D8F7D2A-8A5E-4CE5-980F-2EB8A6BB085E}" type="datetime1">
              <a:rPr lang="en-US" smtClean="0"/>
              <a:t>7/31/2020</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4D99BCAD-1FC8-4847-8333-777A287AD8B7}" type="datetime1">
              <a:rPr lang="en-US" smtClean="0"/>
              <a:t>7/31/2020</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FA519618-0845-482B-BB66-C23092751FD9}" type="datetime1">
              <a:rPr lang="en-US" smtClean="0"/>
              <a:t>7/31/2020</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015D4E5-D62A-4A07-A1F1-C7F7B6119226}" type="datetime1">
              <a:rPr lang="en-US" smtClean="0"/>
              <a:t>7/31/2020</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8C312C0C-91B5-4221-B6FC-D7EE536A5597}" type="datetime1">
              <a:rPr lang="en-US" smtClean="0"/>
              <a:t>7/31/2020</a:t>
            </a:fld>
            <a:endParaRPr lang="en-US" dirty="0"/>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
        <p:nvSpPr>
          <p:cNvPr id="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chat.global.assistant.watson.cloud.ibm.com/preview.html?region=eu-gb&amp;integrationID=e222ce6d-7923-4330-abd6-b9a223d12358&amp;serviceInstanceID=fd10a9da-d1f9-4fae-abb7-01a04cc81d83"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217938"/>
            <a:ext cx="7664245" cy="526298"/>
          </a:xfrm>
        </p:spPr>
        <p:txBody>
          <a:bodyPr/>
          <a:lstStyle/>
          <a:p>
            <a:r>
              <a:rPr lang="en-US" dirty="0" smtClean="0"/>
              <a:t>Idea Proposal</a:t>
            </a:r>
            <a:endParaRPr lang="en-US" dirty="0"/>
          </a:p>
        </p:txBody>
      </p:sp>
      <p:sp>
        <p:nvSpPr>
          <p:cNvPr id="3" name="Subtitle 2"/>
          <p:cNvSpPr>
            <a:spLocks noGrp="1"/>
          </p:cNvSpPr>
          <p:nvPr>
            <p:ph type="subTitle" idx="1"/>
          </p:nvPr>
        </p:nvSpPr>
        <p:spPr/>
        <p:txBody>
          <a:bodyPr/>
          <a:lstStyle/>
          <a:p>
            <a:r>
              <a:rPr lang="en-US" dirty="0" smtClean="0"/>
              <a:t>Team Name: </a:t>
            </a:r>
            <a:r>
              <a:rPr lang="en-US" b="1" dirty="0" smtClean="0"/>
              <a:t>Code-</a:t>
            </a:r>
            <a:r>
              <a:rPr lang="en-US" b="1" dirty="0" err="1" smtClean="0"/>
              <a:t>Strykers</a:t>
            </a:r>
            <a:endParaRPr lang="en-US" b="1" dirty="0">
              <a:solidFill>
                <a:srgbClr val="FF0000"/>
              </a:solidFill>
            </a:endParaRPr>
          </a:p>
        </p:txBody>
      </p:sp>
    </p:spTree>
    <p:extLst>
      <p:ext uri="{BB962C8B-B14F-4D97-AF65-F5344CB8AC3E}">
        <p14:creationId xmlns:p14="http://schemas.microsoft.com/office/powerpoint/2010/main" val="194065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7" y="191629"/>
            <a:ext cx="8385048" cy="397764"/>
          </a:xfrm>
        </p:spPr>
        <p:txBody>
          <a:bodyPr/>
          <a:lstStyle/>
          <a:p>
            <a:r>
              <a:rPr lang="en-US" dirty="0" smtClean="0"/>
              <a:t>Idea Description(Short)</a:t>
            </a:r>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325055" y="871410"/>
            <a:ext cx="736210" cy="694778"/>
          </a:xfrm>
          <a:prstGeom prst="rect">
            <a:avLst/>
          </a:prstGeom>
        </p:spPr>
      </p:pic>
      <p:sp>
        <p:nvSpPr>
          <p:cNvPr id="6" name="Rectangle 5"/>
          <p:cNvSpPr/>
          <p:nvPr/>
        </p:nvSpPr>
        <p:spPr>
          <a:xfrm>
            <a:off x="953314" y="853191"/>
            <a:ext cx="299926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3322</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Code-</a:t>
            </a:r>
            <a:r>
              <a:rPr lang="en-US" sz="1400" b="1" i="1" kern="0" dirty="0" err="1" smtClean="0">
                <a:solidFill>
                  <a:schemeClr val="tx2">
                    <a:lumMod val="65000"/>
                    <a:lumOff val="35000"/>
                  </a:schemeClr>
                </a:solidFill>
                <a:latin typeface="Bodoni MT" panose="02070603080606020203" pitchFamily="18" charset="0"/>
                <a:cs typeface="Arial" pitchFamily="34" charset="0"/>
              </a:rPr>
              <a:t>Strykers</a:t>
            </a:r>
            <a:endParaRPr lang="en-US" sz="1400" b="1" i="1" kern="0" dirty="0" smtClean="0">
              <a:solidFill>
                <a:schemeClr val="tx2">
                  <a:lumMod val="65000"/>
                  <a:lumOff val="35000"/>
                </a:schemeClr>
              </a:solidFill>
              <a:latin typeface="Bodoni MT" panose="02070603080606020203" pitchFamily="18" charset="0"/>
              <a:cs typeface="Arial" pitchFamily="34" charset="0"/>
            </a:endParaRPr>
          </a:p>
        </p:txBody>
      </p:sp>
      <p:sp>
        <p:nvSpPr>
          <p:cNvPr id="7" name="Oval 16"/>
          <p:cNvSpPr>
            <a:spLocks/>
          </p:cNvSpPr>
          <p:nvPr/>
        </p:nvSpPr>
        <p:spPr bwMode="auto">
          <a:xfrm>
            <a:off x="353930" y="1708840"/>
            <a:ext cx="3185401" cy="329291"/>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r>
              <a:rPr lang="en-US" sz="1200" b="1" kern="0" dirty="0" smtClean="0">
                <a:solidFill>
                  <a:schemeClr val="bg1"/>
                </a:solidFill>
                <a:cs typeface="Arial" pitchFamily="34" charset="0"/>
              </a:rPr>
              <a:t>Challenge/ Scenario</a:t>
            </a:r>
            <a:endParaRPr lang="en-US" sz="1200" b="1" kern="0" dirty="0">
              <a:solidFill>
                <a:schemeClr val="bg1"/>
              </a:solidFill>
              <a:cs typeface="Arial" pitchFamily="34" charset="0"/>
            </a:endParaRPr>
          </a:p>
        </p:txBody>
      </p:sp>
      <p:sp>
        <p:nvSpPr>
          <p:cNvPr id="8" name="Oval 16"/>
          <p:cNvSpPr>
            <a:spLocks/>
          </p:cNvSpPr>
          <p:nvPr/>
        </p:nvSpPr>
        <p:spPr bwMode="auto">
          <a:xfrm>
            <a:off x="354212" y="2038130"/>
            <a:ext cx="3185401" cy="257319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pPr algn="just">
              <a:spcAft>
                <a:spcPts val="300"/>
              </a:spcAft>
            </a:pPr>
            <a:r>
              <a:rPr lang="en-US" sz="1000" dirty="0">
                <a:solidFill>
                  <a:schemeClr val="tx2"/>
                </a:solidFill>
              </a:rPr>
              <a:t>Current COVID 19 pandemic is continuously raising questions on its symptoms, </a:t>
            </a:r>
            <a:r>
              <a:rPr lang="en-US" sz="1000" dirty="0" smtClean="0">
                <a:solidFill>
                  <a:schemeClr val="tx2"/>
                </a:solidFill>
              </a:rPr>
              <a:t>what are the good habits to avoid getting </a:t>
            </a:r>
            <a:r>
              <a:rPr lang="en-US" sz="1000" dirty="0" smtClean="0">
                <a:solidFill>
                  <a:schemeClr val="tx2"/>
                </a:solidFill>
              </a:rPr>
              <a:t>infected, </a:t>
            </a:r>
            <a:r>
              <a:rPr lang="en-US" sz="1000" dirty="0" smtClean="0">
                <a:solidFill>
                  <a:schemeClr val="tx2"/>
                </a:solidFill>
              </a:rPr>
              <a:t>nearby </a:t>
            </a:r>
            <a:r>
              <a:rPr lang="en-US" sz="1000" dirty="0">
                <a:solidFill>
                  <a:schemeClr val="tx2"/>
                </a:solidFill>
              </a:rPr>
              <a:t>medical facilities </a:t>
            </a:r>
            <a:r>
              <a:rPr lang="en-US" sz="1000" dirty="0" smtClean="0">
                <a:solidFill>
                  <a:schemeClr val="tx2"/>
                </a:solidFill>
              </a:rPr>
              <a:t>for test and treatment as </a:t>
            </a:r>
            <a:r>
              <a:rPr lang="en-US" sz="1000" dirty="0">
                <a:solidFill>
                  <a:schemeClr val="tx2"/>
                </a:solidFill>
              </a:rPr>
              <a:t>well as the current status of schools, transportation, and other public </a:t>
            </a:r>
            <a:r>
              <a:rPr lang="en-US" sz="1000" dirty="0" smtClean="0">
                <a:solidFill>
                  <a:schemeClr val="tx2"/>
                </a:solidFill>
              </a:rPr>
              <a:t>services.</a:t>
            </a:r>
            <a:endParaRPr lang="en-US" sz="1000" dirty="0">
              <a:solidFill>
                <a:schemeClr val="tx2"/>
              </a:solidFill>
            </a:endParaRPr>
          </a:p>
          <a:p>
            <a:pPr algn="just">
              <a:spcAft>
                <a:spcPts val="300"/>
              </a:spcAft>
            </a:pPr>
            <a:r>
              <a:rPr lang="en-US" sz="1000" dirty="0">
                <a:solidFill>
                  <a:schemeClr val="tx2"/>
                </a:solidFill>
              </a:rPr>
              <a:t>But, in times of crisis, most of the call centers or helpline numbers are often overloaded with high volume of incoming calls, thus raising the wait time, quality of service and panic. Any other communication service is </a:t>
            </a:r>
            <a:r>
              <a:rPr lang="en-US" sz="1000" dirty="0" smtClean="0">
                <a:solidFill>
                  <a:schemeClr val="tx2"/>
                </a:solidFill>
              </a:rPr>
              <a:t>either </a:t>
            </a:r>
            <a:r>
              <a:rPr lang="en-US" sz="1000" dirty="0">
                <a:solidFill>
                  <a:schemeClr val="tx2"/>
                </a:solidFill>
              </a:rPr>
              <a:t>rarely available especially in the urban and rural </a:t>
            </a:r>
            <a:r>
              <a:rPr lang="en-US" sz="1000" dirty="0" smtClean="0">
                <a:solidFill>
                  <a:schemeClr val="tx2"/>
                </a:solidFill>
              </a:rPr>
              <a:t>areas or not with sufficient details. </a:t>
            </a:r>
            <a:endParaRPr lang="en-US" sz="1000" dirty="0" smtClean="0">
              <a:solidFill>
                <a:schemeClr val="tx2"/>
              </a:solidFill>
            </a:endParaRPr>
          </a:p>
          <a:p>
            <a:pPr algn="just"/>
            <a:r>
              <a:rPr lang="en-US" sz="1000" dirty="0" smtClean="0">
                <a:solidFill>
                  <a:schemeClr val="tx2"/>
                </a:solidFill>
              </a:rPr>
              <a:t>But</a:t>
            </a:r>
            <a:r>
              <a:rPr lang="en-US" sz="1000" dirty="0">
                <a:solidFill>
                  <a:schemeClr val="tx2"/>
                </a:solidFill>
              </a:rPr>
              <a:t>, what if people have a chat </a:t>
            </a:r>
            <a:r>
              <a:rPr lang="en-US" sz="1000" dirty="0" smtClean="0">
                <a:solidFill>
                  <a:schemeClr val="tx2"/>
                </a:solidFill>
              </a:rPr>
              <a:t>service</a:t>
            </a:r>
            <a:r>
              <a:rPr lang="en-US" sz="1000" dirty="0">
                <a:solidFill>
                  <a:schemeClr val="tx2"/>
                </a:solidFill>
              </a:rPr>
              <a:t> available, which will be able to provide response to the different queries frequently asked by </a:t>
            </a:r>
            <a:r>
              <a:rPr lang="en-US" sz="1000" dirty="0" smtClean="0">
                <a:solidFill>
                  <a:schemeClr val="tx2"/>
                </a:solidFill>
              </a:rPr>
              <a:t>the users and guide them in this pandemic</a:t>
            </a:r>
            <a:r>
              <a:rPr lang="en-US" sz="1000" i="1" dirty="0" smtClean="0">
                <a:solidFill>
                  <a:schemeClr val="tx2"/>
                </a:solidFill>
              </a:rPr>
              <a:t>.</a:t>
            </a:r>
            <a:endParaRPr lang="en-US" sz="1000" i="1" dirty="0">
              <a:solidFill>
                <a:schemeClr val="tx2"/>
              </a:solidFill>
            </a:endParaRPr>
          </a:p>
        </p:txBody>
      </p:sp>
      <p:sp>
        <p:nvSpPr>
          <p:cNvPr id="9" name="Oval 16"/>
          <p:cNvSpPr>
            <a:spLocks/>
          </p:cNvSpPr>
          <p:nvPr/>
        </p:nvSpPr>
        <p:spPr bwMode="auto">
          <a:xfrm>
            <a:off x="3706056" y="833766"/>
            <a:ext cx="5192445" cy="441274"/>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r>
              <a:rPr lang="en-US" sz="1200" b="1" kern="0" dirty="0" smtClean="0">
                <a:solidFill>
                  <a:schemeClr val="bg1"/>
                </a:solidFill>
                <a:cs typeface="Arial" pitchFamily="34" charset="0"/>
              </a:rPr>
              <a:t>Solution Approach </a:t>
            </a:r>
            <a:endParaRPr lang="en-US" sz="1200" b="1" kern="0" dirty="0">
              <a:solidFill>
                <a:schemeClr val="bg1"/>
              </a:solidFill>
              <a:cs typeface="Arial" pitchFamily="34" charset="0"/>
            </a:endParaRPr>
          </a:p>
        </p:txBody>
      </p:sp>
      <p:sp>
        <p:nvSpPr>
          <p:cNvPr id="10" name="Oval 16"/>
          <p:cNvSpPr>
            <a:spLocks/>
          </p:cNvSpPr>
          <p:nvPr/>
        </p:nvSpPr>
        <p:spPr bwMode="auto">
          <a:xfrm>
            <a:off x="3696929" y="1294465"/>
            <a:ext cx="5201572" cy="3316864"/>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pPr marL="171450" indent="-171450" fontAlgn="base">
              <a:spcAft>
                <a:spcPts val="200"/>
              </a:spcAft>
              <a:buFont typeface="Arial" panose="020B0604020202020204" pitchFamily="34" charset="0"/>
              <a:buChar char="•"/>
            </a:pPr>
            <a:r>
              <a:rPr lang="en-US" sz="1000" dirty="0" smtClean="0">
                <a:solidFill>
                  <a:schemeClr val="tx2"/>
                </a:solidFill>
              </a:rPr>
              <a:t>The </a:t>
            </a:r>
            <a:r>
              <a:rPr lang="en-US" sz="1000" dirty="0">
                <a:solidFill>
                  <a:schemeClr val="tx2"/>
                </a:solidFill>
              </a:rPr>
              <a:t>user visits a website with the COVID-19 chatbot and asks a </a:t>
            </a:r>
            <a:r>
              <a:rPr lang="en-US" sz="1000" dirty="0" smtClean="0">
                <a:solidFill>
                  <a:schemeClr val="tx2"/>
                </a:solidFill>
              </a:rPr>
              <a:t>question.</a:t>
            </a:r>
            <a:endParaRPr lang="en-US" sz="1000" dirty="0">
              <a:solidFill>
                <a:schemeClr val="tx2"/>
              </a:solidFill>
            </a:endParaRPr>
          </a:p>
          <a:p>
            <a:pPr marL="171450" indent="-171450" fontAlgn="base">
              <a:spcAft>
                <a:spcPts val="200"/>
              </a:spcAft>
              <a:buFont typeface="Arial" panose="020B0604020202020204" pitchFamily="34" charset="0"/>
              <a:buChar char="•"/>
            </a:pPr>
            <a:r>
              <a:rPr lang="en-US" sz="1000" dirty="0" smtClean="0">
                <a:solidFill>
                  <a:schemeClr val="tx2"/>
                </a:solidFill>
              </a:rPr>
              <a:t>The </a:t>
            </a:r>
            <a:r>
              <a:rPr lang="en-US" sz="1000" dirty="0">
                <a:solidFill>
                  <a:schemeClr val="tx2"/>
                </a:solidFill>
              </a:rPr>
              <a:t>Node.js web server calls Watson Assistant hosted in IBM </a:t>
            </a:r>
            <a:r>
              <a:rPr lang="en-US" sz="1000" dirty="0" smtClean="0">
                <a:solidFill>
                  <a:schemeClr val="tx2"/>
                </a:solidFill>
              </a:rPr>
              <a:t>Cloud and passes on the question</a:t>
            </a:r>
            <a:endParaRPr lang="en-US" sz="1000" dirty="0">
              <a:solidFill>
                <a:schemeClr val="tx2"/>
              </a:solidFill>
            </a:endParaRPr>
          </a:p>
          <a:p>
            <a:pPr marL="171450" indent="-171450" fontAlgn="base">
              <a:spcAft>
                <a:spcPts val="200"/>
              </a:spcAft>
              <a:buFont typeface="Arial" panose="020B0604020202020204" pitchFamily="34" charset="0"/>
              <a:buChar char="•"/>
            </a:pPr>
            <a:r>
              <a:rPr lang="en-US" sz="1000" dirty="0" smtClean="0">
                <a:solidFill>
                  <a:schemeClr val="tx2"/>
                </a:solidFill>
              </a:rPr>
              <a:t>Watson </a:t>
            </a:r>
            <a:r>
              <a:rPr lang="en-US" sz="1000" dirty="0">
                <a:solidFill>
                  <a:schemeClr val="tx2"/>
                </a:solidFill>
              </a:rPr>
              <a:t>Assistant uses natural language understanding and machine learning to extract entities and intents </a:t>
            </a:r>
            <a:r>
              <a:rPr lang="en-US" sz="1000" dirty="0" smtClean="0">
                <a:solidFill>
                  <a:schemeClr val="tx2"/>
                </a:solidFill>
              </a:rPr>
              <a:t>from </a:t>
            </a:r>
            <a:r>
              <a:rPr lang="en-US" sz="1000" dirty="0">
                <a:solidFill>
                  <a:schemeClr val="tx2"/>
                </a:solidFill>
              </a:rPr>
              <a:t>the user question.</a:t>
            </a:r>
          </a:p>
          <a:p>
            <a:pPr marL="171450" indent="-171450" fontAlgn="base">
              <a:spcAft>
                <a:spcPts val="200"/>
              </a:spcAft>
              <a:buFont typeface="Arial" panose="020B0604020202020204" pitchFamily="34" charset="0"/>
              <a:buChar char="•"/>
            </a:pPr>
            <a:r>
              <a:rPr lang="en-US" sz="1000" dirty="0" smtClean="0">
                <a:solidFill>
                  <a:schemeClr val="tx2"/>
                </a:solidFill>
              </a:rPr>
              <a:t>Watson </a:t>
            </a:r>
            <a:r>
              <a:rPr lang="en-US" sz="1000" dirty="0">
                <a:solidFill>
                  <a:schemeClr val="tx2"/>
                </a:solidFill>
              </a:rPr>
              <a:t>Assistant invokes an OpenWhisk open source-powered IBM Cloud Function.</a:t>
            </a:r>
          </a:p>
          <a:p>
            <a:pPr marL="171450" indent="-171450" fontAlgn="base">
              <a:spcAft>
                <a:spcPts val="200"/>
              </a:spcAft>
              <a:buFont typeface="Arial" panose="020B0604020202020204" pitchFamily="34" charset="0"/>
              <a:buChar char="•"/>
            </a:pPr>
            <a:r>
              <a:rPr lang="en-US" sz="1000" dirty="0" smtClean="0">
                <a:solidFill>
                  <a:schemeClr val="tx2"/>
                </a:solidFill>
              </a:rPr>
              <a:t>IBM </a:t>
            </a:r>
            <a:r>
              <a:rPr lang="en-US" sz="1000" dirty="0">
                <a:solidFill>
                  <a:schemeClr val="tx2"/>
                </a:solidFill>
              </a:rPr>
              <a:t>Cloud Function calls Watson Discovery running in IBM </a:t>
            </a:r>
            <a:r>
              <a:rPr lang="en-US" sz="1000" dirty="0" smtClean="0">
                <a:solidFill>
                  <a:schemeClr val="tx2"/>
                </a:solidFill>
              </a:rPr>
              <a:t>Cloud which in turn presents </a:t>
            </a:r>
            <a:r>
              <a:rPr lang="en-US" sz="1000" dirty="0">
                <a:solidFill>
                  <a:schemeClr val="tx2"/>
                </a:solidFill>
              </a:rPr>
              <a:t>an external URL for detailed information about current Covid-19 situation.</a:t>
            </a:r>
            <a:endParaRPr lang="en-US" sz="1000" dirty="0">
              <a:solidFill>
                <a:schemeClr val="tx2"/>
              </a:solidFill>
            </a:endParaRPr>
          </a:p>
          <a:p>
            <a:pPr marL="171450" indent="-171450" fontAlgn="base">
              <a:spcAft>
                <a:spcPts val="200"/>
              </a:spcAft>
              <a:buFont typeface="Arial" panose="020B0604020202020204" pitchFamily="34" charset="0"/>
              <a:buChar char="•"/>
            </a:pPr>
            <a:r>
              <a:rPr lang="en-US" sz="1000" dirty="0" smtClean="0">
                <a:solidFill>
                  <a:schemeClr val="tx2"/>
                </a:solidFill>
              </a:rPr>
              <a:t>IBM </a:t>
            </a:r>
            <a:r>
              <a:rPr lang="en-US" sz="1000" dirty="0">
                <a:solidFill>
                  <a:schemeClr val="tx2"/>
                </a:solidFill>
              </a:rPr>
              <a:t>Cloud Function </a:t>
            </a:r>
            <a:r>
              <a:rPr lang="en-US" sz="1000" dirty="0" smtClean="0">
                <a:solidFill>
                  <a:schemeClr val="tx2"/>
                </a:solidFill>
              </a:rPr>
              <a:t>also calls </a:t>
            </a:r>
            <a:r>
              <a:rPr lang="en-US" sz="1000" dirty="0">
                <a:solidFill>
                  <a:schemeClr val="tx2"/>
                </a:solidFill>
              </a:rPr>
              <a:t>a series of COVID-19 APIs to get </a:t>
            </a:r>
            <a:r>
              <a:rPr lang="en-US" sz="1000" dirty="0" smtClean="0">
                <a:solidFill>
                  <a:schemeClr val="tx2"/>
                </a:solidFill>
              </a:rPr>
              <a:t>Country wise / State wise / District wise </a:t>
            </a:r>
            <a:r>
              <a:rPr lang="en-US" sz="1000" dirty="0" smtClean="0">
                <a:solidFill>
                  <a:schemeClr val="tx2"/>
                </a:solidFill>
              </a:rPr>
              <a:t>near-real time </a:t>
            </a:r>
            <a:r>
              <a:rPr lang="en-US" sz="1000" dirty="0" smtClean="0">
                <a:solidFill>
                  <a:schemeClr val="tx2"/>
                </a:solidFill>
              </a:rPr>
              <a:t>statistics about the current pandemic situation (APIs </a:t>
            </a:r>
            <a:r>
              <a:rPr lang="en-US" sz="1000" dirty="0">
                <a:solidFill>
                  <a:schemeClr val="tx2"/>
                </a:solidFill>
              </a:rPr>
              <a:t>included are - api.covid19api.com, api.covid19india.org, </a:t>
            </a:r>
            <a:r>
              <a:rPr lang="en-US" sz="1000" dirty="0" smtClean="0">
                <a:solidFill>
                  <a:schemeClr val="tx2"/>
                </a:solidFill>
              </a:rPr>
              <a:t>api.rootnet.in</a:t>
            </a:r>
            <a:r>
              <a:rPr lang="en-US" sz="1000" dirty="0" smtClean="0">
                <a:solidFill>
                  <a:schemeClr val="tx2"/>
                </a:solidFill>
              </a:rPr>
              <a:t>)</a:t>
            </a:r>
          </a:p>
          <a:p>
            <a:pPr marL="171450" indent="-171450" fontAlgn="base">
              <a:spcAft>
                <a:spcPts val="200"/>
              </a:spcAft>
              <a:buFont typeface="Arial" panose="020B0604020202020204" pitchFamily="34" charset="0"/>
              <a:buChar char="•"/>
            </a:pPr>
            <a:r>
              <a:rPr lang="en-US" sz="1000" dirty="0">
                <a:solidFill>
                  <a:schemeClr val="tx2"/>
                </a:solidFill>
              </a:rPr>
              <a:t>The COVID-19 FAQ presents commonly asked questions about the pandemic for the user to select from</a:t>
            </a:r>
            <a:r>
              <a:rPr lang="en-US" sz="1000" dirty="0" smtClean="0">
                <a:solidFill>
                  <a:schemeClr val="tx2"/>
                </a:solidFill>
              </a:rPr>
              <a:t>.</a:t>
            </a:r>
          </a:p>
          <a:p>
            <a:pPr marL="171450" indent="-171450" fontAlgn="base">
              <a:spcAft>
                <a:spcPts val="200"/>
              </a:spcAft>
              <a:buFont typeface="Arial" panose="020B0604020202020204" pitchFamily="34" charset="0"/>
              <a:buChar char="•"/>
            </a:pPr>
            <a:r>
              <a:rPr lang="en-US" sz="1000" dirty="0">
                <a:solidFill>
                  <a:schemeClr val="tx2"/>
                </a:solidFill>
              </a:rPr>
              <a:t>When Watson Assistant gets the input from the above steps, it replies to Node.js web server with the detailed </a:t>
            </a:r>
            <a:r>
              <a:rPr lang="en-US" sz="1000" dirty="0" smtClean="0">
                <a:solidFill>
                  <a:schemeClr val="tx2"/>
                </a:solidFill>
              </a:rPr>
              <a:t>information.</a:t>
            </a:r>
            <a:endParaRPr lang="en-US" sz="1000" dirty="0">
              <a:solidFill>
                <a:schemeClr val="tx2"/>
              </a:solidFill>
            </a:endParaRPr>
          </a:p>
          <a:p>
            <a:pPr marL="171450" indent="-171450" fontAlgn="base">
              <a:spcAft>
                <a:spcPts val="200"/>
              </a:spcAft>
              <a:buFont typeface="Arial" panose="020B0604020202020204" pitchFamily="34" charset="0"/>
              <a:buChar char="•"/>
            </a:pPr>
            <a:r>
              <a:rPr lang="en-US" sz="1000" dirty="0">
                <a:solidFill>
                  <a:schemeClr val="tx2"/>
                </a:solidFill>
              </a:rPr>
              <a:t>There is another option for users to self-assess their current health status by answering a set of </a:t>
            </a:r>
            <a:r>
              <a:rPr lang="en-US" sz="1000" dirty="0" smtClean="0">
                <a:solidFill>
                  <a:schemeClr val="tx2"/>
                </a:solidFill>
              </a:rPr>
              <a:t>questions. Based on the inputs, Watson Assistant determines the probability of the users to get infected from Covid-19 and passes on the information to Node.js.</a:t>
            </a:r>
            <a:endParaRPr lang="en-US" sz="1000" dirty="0">
              <a:solidFill>
                <a:schemeClr val="tx2"/>
              </a:solidFill>
            </a:endParaRPr>
          </a:p>
          <a:p>
            <a:pPr marL="171450" indent="-171450" fontAlgn="base">
              <a:spcAft>
                <a:spcPts val="200"/>
              </a:spcAft>
              <a:buFont typeface="Arial" panose="020B0604020202020204" pitchFamily="34" charset="0"/>
              <a:buChar char="•"/>
            </a:pPr>
            <a:r>
              <a:rPr lang="en-US" sz="1000" dirty="0" smtClean="0">
                <a:solidFill>
                  <a:schemeClr val="tx2"/>
                </a:solidFill>
              </a:rPr>
              <a:t>The </a:t>
            </a:r>
            <a:r>
              <a:rPr lang="en-US" sz="1000" dirty="0">
                <a:solidFill>
                  <a:schemeClr val="tx2"/>
                </a:solidFill>
              </a:rPr>
              <a:t>Node.js web server displays the </a:t>
            </a:r>
            <a:r>
              <a:rPr lang="en-US" sz="1000" dirty="0" smtClean="0">
                <a:solidFill>
                  <a:schemeClr val="tx2"/>
                </a:solidFill>
              </a:rPr>
              <a:t>information to </a:t>
            </a:r>
            <a:r>
              <a:rPr lang="en-US" sz="1000" dirty="0">
                <a:solidFill>
                  <a:schemeClr val="tx2"/>
                </a:solidFill>
              </a:rPr>
              <a:t>the user.</a:t>
            </a:r>
          </a:p>
          <a:p>
            <a:pPr marL="171450" indent="-171450">
              <a:spcAft>
                <a:spcPts val="200"/>
              </a:spcAft>
              <a:buFont typeface="Arial" panose="020B0604020202020204" pitchFamily="34" charset="0"/>
              <a:buChar char="•"/>
            </a:pPr>
            <a:endParaRPr lang="en-US" sz="1000" i="1" kern="0" dirty="0">
              <a:solidFill>
                <a:schemeClr val="tx2"/>
              </a:solidFill>
            </a:endParaRPr>
          </a:p>
        </p:txBody>
      </p:sp>
      <p:pic>
        <p:nvPicPr>
          <p:cNvPr id="3" name="Picture 2"/>
          <p:cNvPicPr>
            <a:picLocks noChangeAspect="1"/>
          </p:cNvPicPr>
          <p:nvPr/>
        </p:nvPicPr>
        <p:blipFill>
          <a:blip r:embed="rId3"/>
          <a:stretch>
            <a:fillRect/>
          </a:stretch>
        </p:blipFill>
        <p:spPr>
          <a:xfrm>
            <a:off x="6357478" y="4747400"/>
            <a:ext cx="1020710" cy="370258"/>
          </a:xfrm>
          <a:prstGeom prst="rect">
            <a:avLst/>
          </a:prstGeom>
        </p:spPr>
      </p:pic>
      <p:pic>
        <p:nvPicPr>
          <p:cNvPr id="11" name="Picture 10"/>
          <p:cNvPicPr>
            <a:picLocks noChangeAspect="1"/>
          </p:cNvPicPr>
          <p:nvPr/>
        </p:nvPicPr>
        <p:blipFill>
          <a:blip r:embed="rId4"/>
          <a:stretch>
            <a:fillRect/>
          </a:stretch>
        </p:blipFill>
        <p:spPr>
          <a:xfrm>
            <a:off x="7000568" y="154473"/>
            <a:ext cx="2035278" cy="434920"/>
          </a:xfrm>
          <a:prstGeom prst="rect">
            <a:avLst/>
          </a:prstGeom>
        </p:spPr>
      </p:pic>
    </p:spTree>
    <p:extLst>
      <p:ext uri="{BB962C8B-B14F-4D97-AF65-F5344CB8AC3E}">
        <p14:creationId xmlns:p14="http://schemas.microsoft.com/office/powerpoint/2010/main" val="3830295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7764"/>
          </a:xfrm>
        </p:spPr>
        <p:txBody>
          <a:bodyPr/>
          <a:lstStyle/>
          <a:p>
            <a:r>
              <a:rPr lang="en-US" dirty="0"/>
              <a:t>Idea Description(Short)</a:t>
            </a:r>
          </a:p>
        </p:txBody>
      </p:sp>
      <p:sp>
        <p:nvSpPr>
          <p:cNvPr id="4" name="Slide Number Placeholder 3"/>
          <p:cNvSpPr>
            <a:spLocks noGrp="1"/>
          </p:cNvSpPr>
          <p:nvPr>
            <p:ph type="sldNum" sz="quarter" idx="4"/>
          </p:nvPr>
        </p:nvSpPr>
        <p:spPr/>
        <p:txBody>
          <a:bodyPr/>
          <a:lstStyle/>
          <a:p>
            <a:fld id="{79EFC3EF-F740-4E8E-AA54-685BC1D97AAA}"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7" name="Oval 16"/>
          <p:cNvSpPr>
            <a:spLocks/>
          </p:cNvSpPr>
          <p:nvPr/>
        </p:nvSpPr>
        <p:spPr bwMode="auto">
          <a:xfrm>
            <a:off x="353930" y="1797328"/>
            <a:ext cx="399192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Impact / Benefit of the idea</a:t>
            </a:r>
            <a:endParaRPr lang="en-US" sz="1200" b="1" kern="0" dirty="0">
              <a:solidFill>
                <a:schemeClr val="bg1"/>
              </a:solidFill>
              <a:cs typeface="Arial" pitchFamily="34" charset="0"/>
            </a:endParaRPr>
          </a:p>
        </p:txBody>
      </p:sp>
      <p:sp>
        <p:nvSpPr>
          <p:cNvPr id="8" name="Oval 16"/>
          <p:cNvSpPr>
            <a:spLocks/>
          </p:cNvSpPr>
          <p:nvPr/>
        </p:nvSpPr>
        <p:spPr bwMode="auto">
          <a:xfrm>
            <a:off x="353930" y="2337094"/>
            <a:ext cx="4080418"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pPr marL="171450" lvl="0" indent="-171450">
              <a:buFont typeface="Arial" panose="020B0604020202020204" pitchFamily="34" charset="0"/>
              <a:buChar char="•"/>
            </a:pPr>
            <a:r>
              <a:rPr lang="en-US" sz="1000" dirty="0">
                <a:solidFill>
                  <a:schemeClr val="tx2"/>
                </a:solidFill>
              </a:rPr>
              <a:t>Detection of probability of having COVID-19 based on the </a:t>
            </a:r>
            <a:r>
              <a:rPr lang="en-US" sz="1000" dirty="0" smtClean="0">
                <a:solidFill>
                  <a:schemeClr val="tx2"/>
                </a:solidFill>
              </a:rPr>
              <a:t>symptoms </a:t>
            </a:r>
            <a:r>
              <a:rPr lang="en-US" sz="1000" dirty="0">
                <a:solidFill>
                  <a:schemeClr val="tx2"/>
                </a:solidFill>
              </a:rPr>
              <a:t>received as inputs from user</a:t>
            </a:r>
            <a:endParaRPr lang="en-US" sz="1000" dirty="0">
              <a:solidFill>
                <a:schemeClr val="tx2"/>
              </a:solidFill>
            </a:endParaRPr>
          </a:p>
          <a:p>
            <a:pPr marL="171450" lvl="0" indent="-171450">
              <a:buFont typeface="Arial" panose="020B0604020202020204" pitchFamily="34" charset="0"/>
              <a:buChar char="•"/>
            </a:pPr>
            <a:r>
              <a:rPr lang="en-US" sz="1000" dirty="0">
                <a:solidFill>
                  <a:schemeClr val="tx2"/>
                </a:solidFill>
              </a:rPr>
              <a:t>Caller's Zone Detection </a:t>
            </a:r>
            <a:r>
              <a:rPr lang="en-US" sz="1000" dirty="0">
                <a:solidFill>
                  <a:schemeClr val="tx2"/>
                </a:solidFill>
              </a:rPr>
              <a:t>– Near real time detection of Containment </a:t>
            </a:r>
            <a:r>
              <a:rPr lang="en-US" sz="1000" dirty="0">
                <a:solidFill>
                  <a:schemeClr val="tx2"/>
                </a:solidFill>
              </a:rPr>
              <a:t>Zone / Red </a:t>
            </a:r>
            <a:r>
              <a:rPr lang="en-US" sz="1000" dirty="0">
                <a:solidFill>
                  <a:schemeClr val="tx2"/>
                </a:solidFill>
              </a:rPr>
              <a:t>Zone and other</a:t>
            </a:r>
            <a:endParaRPr lang="en-US" sz="1000" dirty="0">
              <a:solidFill>
                <a:schemeClr val="tx2"/>
              </a:solidFill>
            </a:endParaRPr>
          </a:p>
          <a:p>
            <a:pPr marL="171450" lvl="0" indent="-171450">
              <a:buFont typeface="Arial" panose="020B0604020202020204" pitchFamily="34" charset="0"/>
              <a:buChar char="•"/>
            </a:pPr>
            <a:r>
              <a:rPr lang="en-US" sz="1000" dirty="0">
                <a:solidFill>
                  <a:schemeClr val="tx2"/>
                </a:solidFill>
              </a:rPr>
              <a:t>Providing Information about the Containment Zones nearby Caller's Location, Caller's District and State</a:t>
            </a:r>
          </a:p>
          <a:p>
            <a:pPr marL="171450" lvl="0" indent="-171450">
              <a:buFont typeface="Arial" panose="020B0604020202020204" pitchFamily="34" charset="0"/>
              <a:buChar char="•"/>
            </a:pPr>
            <a:r>
              <a:rPr lang="en-US" sz="1000" dirty="0">
                <a:solidFill>
                  <a:schemeClr val="tx2"/>
                </a:solidFill>
              </a:rPr>
              <a:t>Identification </a:t>
            </a:r>
            <a:r>
              <a:rPr lang="en-US" sz="1000" dirty="0">
                <a:solidFill>
                  <a:schemeClr val="tx2"/>
                </a:solidFill>
              </a:rPr>
              <a:t>of nearby </a:t>
            </a:r>
            <a:r>
              <a:rPr lang="en-US" sz="1000" dirty="0">
                <a:solidFill>
                  <a:schemeClr val="tx2"/>
                </a:solidFill>
              </a:rPr>
              <a:t>government COVID-19 </a:t>
            </a:r>
            <a:r>
              <a:rPr lang="en-US" sz="1000" dirty="0">
                <a:solidFill>
                  <a:schemeClr val="tx2"/>
                </a:solidFill>
              </a:rPr>
              <a:t>medical centers / isolation </a:t>
            </a:r>
            <a:r>
              <a:rPr lang="en-US" sz="1000" dirty="0">
                <a:solidFill>
                  <a:schemeClr val="tx2"/>
                </a:solidFill>
              </a:rPr>
              <a:t>centers</a:t>
            </a:r>
            <a:r>
              <a:rPr lang="en-US" sz="1000" dirty="0">
                <a:solidFill>
                  <a:schemeClr val="tx2"/>
                </a:solidFill>
              </a:rPr>
              <a:t>.</a:t>
            </a:r>
          </a:p>
          <a:p>
            <a:pPr marL="171450" lvl="0" indent="-171450">
              <a:buFont typeface="Arial" panose="020B0604020202020204" pitchFamily="34" charset="0"/>
              <a:buChar char="•"/>
            </a:pPr>
            <a:r>
              <a:rPr lang="en-US" sz="1000" dirty="0">
                <a:solidFill>
                  <a:schemeClr val="tx2"/>
                </a:solidFill>
              </a:rPr>
              <a:t>Publishing near real time worldwide COVID-19 status</a:t>
            </a:r>
          </a:p>
          <a:p>
            <a:pPr marL="171450" lvl="0" indent="-171450">
              <a:buFont typeface="Arial" panose="020B0604020202020204" pitchFamily="34" charset="0"/>
              <a:buChar char="•"/>
            </a:pPr>
            <a:r>
              <a:rPr lang="en-US" sz="1000" dirty="0">
                <a:solidFill>
                  <a:schemeClr val="tx2"/>
                </a:solidFill>
              </a:rPr>
              <a:t>Getting all COVID-19 related </a:t>
            </a:r>
            <a:r>
              <a:rPr lang="en-US" sz="1000" dirty="0">
                <a:solidFill>
                  <a:schemeClr val="tx2"/>
                </a:solidFill>
              </a:rPr>
              <a:t>near real time updates </a:t>
            </a:r>
            <a:r>
              <a:rPr lang="en-US" sz="1000" dirty="0">
                <a:solidFill>
                  <a:schemeClr val="tx2"/>
                </a:solidFill>
              </a:rPr>
              <a:t>promptly with no cost associated</a:t>
            </a:r>
          </a:p>
          <a:p>
            <a:pPr marL="171450" lvl="0" indent="-171450">
              <a:buFont typeface="Arial" panose="020B0604020202020204" pitchFamily="34" charset="0"/>
              <a:buChar char="•"/>
            </a:pPr>
            <a:r>
              <a:rPr lang="en-US" sz="1000" dirty="0" smtClean="0">
                <a:solidFill>
                  <a:schemeClr val="tx2"/>
                </a:solidFill>
              </a:rPr>
              <a:t>In-depth u</a:t>
            </a:r>
            <a:r>
              <a:rPr lang="en-US" sz="1000" dirty="0" smtClean="0">
                <a:solidFill>
                  <a:schemeClr val="tx2"/>
                </a:solidFill>
              </a:rPr>
              <a:t>nderstanding of </a:t>
            </a:r>
            <a:r>
              <a:rPr lang="en-US" sz="1000" dirty="0">
                <a:solidFill>
                  <a:schemeClr val="tx2"/>
                </a:solidFill>
              </a:rPr>
              <a:t>the symptoms </a:t>
            </a:r>
            <a:r>
              <a:rPr lang="en-US" sz="1000" dirty="0" smtClean="0">
                <a:solidFill>
                  <a:schemeClr val="tx2"/>
                </a:solidFill>
              </a:rPr>
              <a:t>the users currently have and determine the probability of getting COVID-19 infected.</a:t>
            </a:r>
            <a:endParaRPr lang="en-US" sz="1050" i="1" kern="0" dirty="0">
              <a:solidFill>
                <a:schemeClr val="tx2"/>
              </a:solidFill>
            </a:endParaRPr>
          </a:p>
        </p:txBody>
      </p:sp>
      <p:sp>
        <p:nvSpPr>
          <p:cNvPr id="9" name="Oval 16"/>
          <p:cNvSpPr>
            <a:spLocks/>
          </p:cNvSpPr>
          <p:nvPr/>
        </p:nvSpPr>
        <p:spPr bwMode="auto">
          <a:xfrm>
            <a:off x="5342910" y="1742715"/>
            <a:ext cx="3426186"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smtClean="0">
                <a:solidFill>
                  <a:schemeClr val="bg1"/>
                </a:solidFill>
                <a:cs typeface="Arial" pitchFamily="34" charset="0"/>
              </a:rPr>
              <a:t>Target  Customers/ Industry</a:t>
            </a:r>
            <a:endParaRPr lang="en-US" sz="1200" b="1" kern="0" dirty="0">
              <a:solidFill>
                <a:schemeClr val="bg1"/>
              </a:solidFill>
              <a:cs typeface="Arial" pitchFamily="34" charset="0"/>
            </a:endParaRPr>
          </a:p>
        </p:txBody>
      </p:sp>
      <p:sp>
        <p:nvSpPr>
          <p:cNvPr id="10" name="Oval 16"/>
          <p:cNvSpPr>
            <a:spLocks/>
          </p:cNvSpPr>
          <p:nvPr/>
        </p:nvSpPr>
        <p:spPr bwMode="auto">
          <a:xfrm>
            <a:off x="5327805" y="2289469"/>
            <a:ext cx="3441291" cy="2253034"/>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000" kern="0" dirty="0" smtClean="0">
                <a:solidFill>
                  <a:sysClr val="windowText" lastClr="000000"/>
                </a:solidFill>
              </a:rPr>
              <a:t>Users across India who wants timely information in times of the pandemic</a:t>
            </a:r>
            <a:endParaRPr lang="en-US" sz="1000" kern="0" dirty="0">
              <a:solidFill>
                <a:sysClr val="windowText" lastClr="000000"/>
              </a:solidFill>
            </a:endParaRPr>
          </a:p>
        </p:txBody>
      </p:sp>
      <p:pic>
        <p:nvPicPr>
          <p:cNvPr id="3" name="Picture 2"/>
          <p:cNvPicPr>
            <a:picLocks noChangeAspect="1"/>
          </p:cNvPicPr>
          <p:nvPr/>
        </p:nvPicPr>
        <p:blipFill>
          <a:blip r:embed="rId3"/>
          <a:stretch>
            <a:fillRect/>
          </a:stretch>
        </p:blipFill>
        <p:spPr>
          <a:xfrm>
            <a:off x="6906680" y="140629"/>
            <a:ext cx="2036240" cy="438950"/>
          </a:xfrm>
          <a:prstGeom prst="rect">
            <a:avLst/>
          </a:prstGeom>
        </p:spPr>
      </p:pic>
      <p:pic>
        <p:nvPicPr>
          <p:cNvPr id="11" name="Picture 10"/>
          <p:cNvPicPr>
            <a:picLocks noChangeAspect="1"/>
          </p:cNvPicPr>
          <p:nvPr/>
        </p:nvPicPr>
        <p:blipFill>
          <a:blip r:embed="rId4"/>
          <a:stretch>
            <a:fillRect/>
          </a:stretch>
        </p:blipFill>
        <p:spPr>
          <a:xfrm>
            <a:off x="6396325" y="4747400"/>
            <a:ext cx="1020710" cy="370258"/>
          </a:xfrm>
          <a:prstGeom prst="rect">
            <a:avLst/>
          </a:prstGeom>
        </p:spPr>
      </p:pic>
      <p:sp>
        <p:nvSpPr>
          <p:cNvPr id="12" name="Rectangle 11"/>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a:t>
            </a:r>
            <a:r>
              <a:rPr lang="en-US" sz="1400" b="1" i="1" kern="0" dirty="0">
                <a:solidFill>
                  <a:schemeClr val="tx2">
                    <a:lumMod val="65000"/>
                    <a:lumOff val="35000"/>
                  </a:schemeClr>
                </a:solidFill>
                <a:latin typeface="Bodoni MT" panose="02070603080606020203" pitchFamily="18" charset="0"/>
                <a:cs typeface="Arial" pitchFamily="34" charset="0"/>
              </a:rPr>
              <a:t>Id</a:t>
            </a:r>
            <a:r>
              <a:rPr lang="en-US" sz="1400" b="1" i="1" kern="0" dirty="0" smtClean="0">
                <a:solidFill>
                  <a:schemeClr val="tx2">
                    <a:lumMod val="65000"/>
                    <a:lumOff val="35000"/>
                  </a:schemeClr>
                </a:solidFill>
                <a:latin typeface="Bodoni MT" panose="02070603080606020203" pitchFamily="18" charset="0"/>
                <a:cs typeface="Arial" pitchFamily="34" charset="0"/>
              </a:rPr>
              <a:t>: </a:t>
            </a:r>
            <a:r>
              <a:rPr lang="en-US" sz="1400" b="1" i="1" kern="0" dirty="0">
                <a:solidFill>
                  <a:schemeClr val="tx2">
                    <a:lumMod val="65000"/>
                    <a:lumOff val="35000"/>
                  </a:schemeClr>
                </a:solidFill>
                <a:latin typeface="Bodoni MT" panose="02070603080606020203" pitchFamily="18" charset="0"/>
                <a:cs typeface="Arial" pitchFamily="34" charset="0"/>
              </a:rPr>
              <a:t>3322</a:t>
            </a:r>
            <a:endParaRPr lang="en-US" sz="1400" b="1" i="1" kern="0" dirty="0" smtClean="0">
              <a:solidFill>
                <a:schemeClr val="tx2">
                  <a:lumMod val="65000"/>
                  <a:lumOff val="35000"/>
                </a:schemeClr>
              </a:solidFill>
              <a:latin typeface="Bodoni MT" panose="02070603080606020203" pitchFamily="18" charset="0"/>
              <a:cs typeface="Arial" pitchFamily="34" charset="0"/>
            </a:endParaRP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  </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a:t>
            </a:r>
            <a:r>
              <a:rPr lang="en-US" sz="1400" b="1" i="1" kern="0" dirty="0">
                <a:solidFill>
                  <a:schemeClr val="tx2">
                    <a:lumMod val="65000"/>
                    <a:lumOff val="35000"/>
                  </a:schemeClr>
                </a:solidFill>
                <a:latin typeface="Bodoni MT" panose="02070603080606020203" pitchFamily="18" charset="0"/>
                <a:cs typeface="Arial" pitchFamily="34" charset="0"/>
              </a:rPr>
              <a:t>: Code-</a:t>
            </a:r>
            <a:r>
              <a:rPr lang="en-US" sz="1400" b="1" i="1" kern="0" dirty="0" err="1">
                <a:solidFill>
                  <a:schemeClr val="tx2">
                    <a:lumMod val="65000"/>
                    <a:lumOff val="35000"/>
                  </a:schemeClr>
                </a:solidFill>
                <a:latin typeface="Bodoni MT" panose="02070603080606020203" pitchFamily="18" charset="0"/>
                <a:cs typeface="Arial" pitchFamily="34" charset="0"/>
              </a:rPr>
              <a:t>Strykers</a:t>
            </a:r>
            <a:endParaRPr lang="en-US" sz="1400" b="1" i="1" kern="0" dirty="0" smtClean="0">
              <a:solidFill>
                <a:schemeClr val="tx2">
                  <a:lumMod val="65000"/>
                  <a:lumOff val="35000"/>
                </a:schemeClr>
              </a:solidFill>
              <a:latin typeface="Bodoni MT" panose="02070603080606020203" pitchFamily="18" charset="0"/>
              <a:cs typeface="Arial" pitchFamily="34" charset="0"/>
            </a:endParaRPr>
          </a:p>
        </p:txBody>
      </p:sp>
    </p:spTree>
    <p:extLst>
      <p:ext uri="{BB962C8B-B14F-4D97-AF65-F5344CB8AC3E}">
        <p14:creationId xmlns:p14="http://schemas.microsoft.com/office/powerpoint/2010/main" val="1435800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650841"/>
            <a:ext cx="8385048" cy="3987833"/>
          </a:xfrm>
        </p:spPr>
        <p:txBody>
          <a:bodyPr>
            <a:normAutofit/>
          </a:bodyPr>
          <a:lstStyle/>
          <a:p>
            <a:r>
              <a:rPr lang="en-US" dirty="0" smtClean="0"/>
              <a:t>Architecture Diagram if any can be attached here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Please embed the links for the submission done on IBM Cloud here</a:t>
            </a:r>
          </a:p>
          <a:p>
            <a:r>
              <a:rPr lang="en-US" sz="1300" dirty="0" smtClean="0">
                <a:hlinkClick r:id="rId2" tooltip="https://web-chat.global.assistant.watson.cloud.ibm.com/preview.html?region=eu-gb&amp;integrationid=e222ce6d-7923-4330-abd6-b9a223d12358&amp;serviceinstanceid=fd10a9da-d1f9-4fae-abb7-01a04cc81d83"/>
              </a:rPr>
              <a:t>https</a:t>
            </a:r>
            <a:r>
              <a:rPr lang="en-US" sz="1300" dirty="0">
                <a:hlinkClick r:id="rId2" tooltip="https://web-chat.global.assistant.watson.cloud.ibm.com/preview.html?region=eu-gb&amp;integrationid=e222ce6d-7923-4330-abd6-b9a223d12358&amp;serviceinstanceid=fd10a9da-d1f9-4fae-abb7-01a04cc81d83"/>
              </a:rPr>
              <a:t>://web-chat.global.assistant.watson.cloud.ibm.com/preview.html?region=eu-gb&amp;integrationID=e222ce6d-7923-4330-abd6-b9a223d12358&amp;serviceInstanceID=fd10a9da-d1f9-4fae-abb7-01a04cc81d83</a:t>
            </a:r>
            <a:endParaRPr lang="en-US" sz="1300" dirty="0"/>
          </a:p>
          <a:p>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4</a:t>
            </a:fld>
            <a:endParaRPr lang="en-US" dirty="0"/>
          </a:p>
        </p:txBody>
      </p:sp>
      <p:sp>
        <p:nvSpPr>
          <p:cNvPr id="5" name="Title 1"/>
          <p:cNvSpPr>
            <a:spLocks noGrp="1"/>
          </p:cNvSpPr>
          <p:nvPr>
            <p:ph type="title"/>
          </p:nvPr>
        </p:nvSpPr>
        <p:spPr>
          <a:xfrm>
            <a:off x="384048" y="253078"/>
            <a:ext cx="8385048" cy="795528"/>
          </a:xfrm>
        </p:spPr>
        <p:txBody>
          <a:bodyPr/>
          <a:lstStyle/>
          <a:p>
            <a:r>
              <a:rPr lang="en-US" dirty="0"/>
              <a:t>Idea Description(Short)</a:t>
            </a:r>
          </a:p>
        </p:txBody>
      </p:sp>
      <p:pic>
        <p:nvPicPr>
          <p:cNvPr id="6" name="Picture 5"/>
          <p:cNvPicPr>
            <a:picLocks noChangeAspect="1"/>
          </p:cNvPicPr>
          <p:nvPr/>
        </p:nvPicPr>
        <p:blipFill>
          <a:blip r:embed="rId3"/>
          <a:stretch>
            <a:fillRect/>
          </a:stretch>
        </p:blipFill>
        <p:spPr>
          <a:xfrm>
            <a:off x="7000568" y="154473"/>
            <a:ext cx="2035278" cy="434920"/>
          </a:xfrm>
          <a:prstGeom prst="rect">
            <a:avLst/>
          </a:prstGeom>
        </p:spPr>
      </p:pic>
      <p:pic>
        <p:nvPicPr>
          <p:cNvPr id="7" name="Picture 6"/>
          <p:cNvPicPr>
            <a:picLocks noChangeAspect="1"/>
          </p:cNvPicPr>
          <p:nvPr/>
        </p:nvPicPr>
        <p:blipFill>
          <a:blip r:embed="rId4"/>
          <a:stretch>
            <a:fillRect/>
          </a:stretch>
        </p:blipFill>
        <p:spPr>
          <a:xfrm>
            <a:off x="6327982" y="4747400"/>
            <a:ext cx="1020710" cy="370258"/>
          </a:xfrm>
          <a:prstGeom prst="rect">
            <a:avLst/>
          </a:prstGeom>
        </p:spPr>
      </p:pic>
      <p:pic>
        <p:nvPicPr>
          <p:cNvPr id="8" name="Picture 7"/>
          <p:cNvPicPr>
            <a:picLocks noChangeAspect="1"/>
          </p:cNvPicPr>
          <p:nvPr/>
        </p:nvPicPr>
        <p:blipFill>
          <a:blip r:embed="rId5"/>
          <a:stretch>
            <a:fillRect/>
          </a:stretch>
        </p:blipFill>
        <p:spPr>
          <a:xfrm>
            <a:off x="384047" y="1059522"/>
            <a:ext cx="4494669" cy="2478810"/>
          </a:xfrm>
          <a:prstGeom prst="rect">
            <a:avLst/>
          </a:prstGeom>
        </p:spPr>
      </p:pic>
      <p:sp>
        <p:nvSpPr>
          <p:cNvPr id="10" name="TextBox 9"/>
          <p:cNvSpPr txBox="1"/>
          <p:nvPr/>
        </p:nvSpPr>
        <p:spPr>
          <a:xfrm>
            <a:off x="5510855" y="815053"/>
            <a:ext cx="3397172" cy="3139321"/>
          </a:xfrm>
          <a:prstGeom prst="rect">
            <a:avLst/>
          </a:prstGeom>
          <a:noFill/>
        </p:spPr>
        <p:txBody>
          <a:bodyPr wrap="square" rtlCol="0">
            <a:spAutoFit/>
          </a:bodyPr>
          <a:lstStyle/>
          <a:p>
            <a:pPr defTabSz="914400" fontAlgn="base"/>
            <a:r>
              <a:rPr lang="en-US" sz="900" b="1" dirty="0" smtClean="0">
                <a:solidFill>
                  <a:prstClr val="black"/>
                </a:solidFill>
                <a:latin typeface="Calibri Light" panose="020F0302020204030204"/>
              </a:rPr>
              <a:t>1. </a:t>
            </a:r>
            <a:r>
              <a:rPr lang="en-US" sz="900" dirty="0" smtClean="0">
                <a:solidFill>
                  <a:prstClr val="black"/>
                </a:solidFill>
                <a:latin typeface="Calibri Light" panose="020F0302020204030204"/>
              </a:rPr>
              <a:t>The </a:t>
            </a:r>
            <a:r>
              <a:rPr lang="en-US" sz="900" dirty="0">
                <a:solidFill>
                  <a:prstClr val="black"/>
                </a:solidFill>
                <a:latin typeface="Calibri Light" panose="020F0302020204030204"/>
              </a:rPr>
              <a:t>user visits a website with the COVID-19 </a:t>
            </a:r>
            <a:r>
              <a:rPr lang="en-US" sz="900" dirty="0" err="1">
                <a:solidFill>
                  <a:prstClr val="black"/>
                </a:solidFill>
                <a:latin typeface="Calibri Light" panose="020F0302020204030204"/>
              </a:rPr>
              <a:t>chatbot</a:t>
            </a:r>
            <a:r>
              <a:rPr lang="en-US" sz="900" dirty="0">
                <a:solidFill>
                  <a:prstClr val="black"/>
                </a:solidFill>
                <a:latin typeface="Calibri Light" panose="020F0302020204030204"/>
              </a:rPr>
              <a:t> and asks a question.</a:t>
            </a:r>
          </a:p>
          <a:p>
            <a:pPr defTabSz="914400" fontAlgn="base"/>
            <a:r>
              <a:rPr lang="en-US" sz="900" b="1" dirty="0" smtClean="0">
                <a:solidFill>
                  <a:prstClr val="black"/>
                </a:solidFill>
                <a:latin typeface="Calibri Light" panose="020F0302020204030204"/>
              </a:rPr>
              <a:t>2. </a:t>
            </a:r>
            <a:r>
              <a:rPr lang="en-US" sz="900" dirty="0" smtClean="0">
                <a:solidFill>
                  <a:prstClr val="black"/>
                </a:solidFill>
                <a:latin typeface="Calibri Light" panose="020F0302020204030204"/>
              </a:rPr>
              <a:t>The </a:t>
            </a:r>
            <a:r>
              <a:rPr lang="en-US" sz="900" dirty="0">
                <a:solidFill>
                  <a:prstClr val="black"/>
                </a:solidFill>
                <a:latin typeface="Calibri Light" panose="020F0302020204030204"/>
              </a:rPr>
              <a:t>Node.js web server calls Watson Assistant hosted in IBM Cloud.</a:t>
            </a:r>
          </a:p>
          <a:p>
            <a:pPr defTabSz="914400" fontAlgn="base"/>
            <a:r>
              <a:rPr lang="en-US" sz="900" b="1" dirty="0" smtClean="0">
                <a:solidFill>
                  <a:prstClr val="black"/>
                </a:solidFill>
                <a:latin typeface="Calibri Light" panose="020F0302020204030204"/>
              </a:rPr>
              <a:t>3. </a:t>
            </a:r>
            <a:r>
              <a:rPr lang="en-US" sz="900" dirty="0" smtClean="0">
                <a:solidFill>
                  <a:prstClr val="black"/>
                </a:solidFill>
                <a:latin typeface="Calibri Light" panose="020F0302020204030204"/>
              </a:rPr>
              <a:t>Watson </a:t>
            </a:r>
            <a:r>
              <a:rPr lang="en-US" sz="900" dirty="0">
                <a:solidFill>
                  <a:prstClr val="black"/>
                </a:solidFill>
                <a:latin typeface="Calibri Light" panose="020F0302020204030204"/>
              </a:rPr>
              <a:t>Assistant uses natural language understanding and machine learning to extract entities and intents of the user question.</a:t>
            </a:r>
          </a:p>
          <a:p>
            <a:pPr defTabSz="914400" fontAlgn="base"/>
            <a:r>
              <a:rPr lang="en-US" sz="900" b="1" dirty="0" smtClean="0">
                <a:solidFill>
                  <a:prstClr val="black"/>
                </a:solidFill>
                <a:latin typeface="Calibri Light" panose="020F0302020204030204"/>
              </a:rPr>
              <a:t>4. </a:t>
            </a:r>
            <a:r>
              <a:rPr lang="en-US" sz="900" dirty="0" smtClean="0">
                <a:solidFill>
                  <a:prstClr val="black"/>
                </a:solidFill>
                <a:latin typeface="Calibri Light" panose="020F0302020204030204"/>
              </a:rPr>
              <a:t>The </a:t>
            </a:r>
            <a:r>
              <a:rPr lang="en-US" sz="900" dirty="0">
                <a:solidFill>
                  <a:prstClr val="black"/>
                </a:solidFill>
                <a:latin typeface="Calibri Light" panose="020F0302020204030204"/>
              </a:rPr>
              <a:t>COVID-19 FAQ </a:t>
            </a:r>
            <a:r>
              <a:rPr lang="en-US" sz="900" dirty="0" smtClean="0">
                <a:solidFill>
                  <a:prstClr val="black"/>
                </a:solidFill>
                <a:latin typeface="Calibri Light" panose="020F0302020204030204"/>
              </a:rPr>
              <a:t>presents commonly asked questions about the pandemic for the user to select</a:t>
            </a:r>
            <a:endParaRPr lang="en-US" sz="900" dirty="0">
              <a:solidFill>
                <a:prstClr val="black"/>
              </a:solidFill>
              <a:latin typeface="Calibri Light" panose="020F0302020204030204"/>
            </a:endParaRPr>
          </a:p>
          <a:p>
            <a:pPr defTabSz="914400" fontAlgn="base"/>
            <a:r>
              <a:rPr lang="en-US" sz="900" b="1" dirty="0" smtClean="0">
                <a:solidFill>
                  <a:prstClr val="black"/>
                </a:solidFill>
                <a:latin typeface="Calibri Light" panose="020F0302020204030204"/>
              </a:rPr>
              <a:t>5. </a:t>
            </a:r>
            <a:r>
              <a:rPr lang="en-US" sz="900" dirty="0" smtClean="0">
                <a:solidFill>
                  <a:prstClr val="black"/>
                </a:solidFill>
                <a:latin typeface="Calibri Light" panose="020F0302020204030204"/>
              </a:rPr>
              <a:t>There is another option for users to self-assess their current health status by answering a set of questions.</a:t>
            </a:r>
          </a:p>
          <a:p>
            <a:pPr defTabSz="914400" fontAlgn="base"/>
            <a:r>
              <a:rPr lang="en-US" sz="900" b="1" dirty="0" smtClean="0">
                <a:solidFill>
                  <a:prstClr val="black"/>
                </a:solidFill>
                <a:latin typeface="Calibri Light" panose="020F0302020204030204"/>
              </a:rPr>
              <a:t>6. </a:t>
            </a:r>
            <a:r>
              <a:rPr lang="en-US" sz="900" dirty="0" smtClean="0">
                <a:solidFill>
                  <a:prstClr val="black"/>
                </a:solidFill>
                <a:latin typeface="Calibri Light" panose="020F0302020204030204"/>
              </a:rPr>
              <a:t>Watson </a:t>
            </a:r>
            <a:r>
              <a:rPr lang="en-US" sz="900" dirty="0">
                <a:solidFill>
                  <a:prstClr val="black"/>
                </a:solidFill>
                <a:latin typeface="Calibri Light" panose="020F0302020204030204"/>
              </a:rPr>
              <a:t>Assistant invokes an </a:t>
            </a:r>
            <a:r>
              <a:rPr lang="en-US" sz="900" dirty="0" err="1">
                <a:solidFill>
                  <a:prstClr val="black"/>
                </a:solidFill>
                <a:latin typeface="Calibri Light" panose="020F0302020204030204"/>
              </a:rPr>
              <a:t>OpenWhisk</a:t>
            </a:r>
            <a:r>
              <a:rPr lang="en-US" sz="900" dirty="0">
                <a:solidFill>
                  <a:prstClr val="black"/>
                </a:solidFill>
                <a:latin typeface="Calibri Light" panose="020F0302020204030204"/>
              </a:rPr>
              <a:t> open source-powered IBM Cloud Function.</a:t>
            </a:r>
          </a:p>
          <a:p>
            <a:pPr defTabSz="914400" fontAlgn="base"/>
            <a:r>
              <a:rPr lang="en-US" sz="900" b="1" dirty="0" smtClean="0">
                <a:solidFill>
                  <a:prstClr val="black"/>
                </a:solidFill>
                <a:latin typeface="Calibri Light" panose="020F0302020204030204"/>
              </a:rPr>
              <a:t>7. </a:t>
            </a:r>
            <a:r>
              <a:rPr lang="en-US" sz="900" dirty="0" smtClean="0">
                <a:solidFill>
                  <a:prstClr val="black"/>
                </a:solidFill>
                <a:latin typeface="Calibri Light" panose="020F0302020204030204"/>
              </a:rPr>
              <a:t>IBM </a:t>
            </a:r>
            <a:r>
              <a:rPr lang="en-US" sz="900" dirty="0">
                <a:solidFill>
                  <a:prstClr val="black"/>
                </a:solidFill>
                <a:latin typeface="Calibri Light" panose="020F0302020204030204"/>
              </a:rPr>
              <a:t>Cloud Function calls Watson Discovery running in IBM Cloud.</a:t>
            </a:r>
          </a:p>
          <a:p>
            <a:pPr defTabSz="914400" fontAlgn="base"/>
            <a:r>
              <a:rPr lang="en-US" sz="900" b="1" dirty="0" smtClean="0">
                <a:solidFill>
                  <a:prstClr val="black"/>
                </a:solidFill>
                <a:latin typeface="Calibri Light" panose="020F0302020204030204"/>
              </a:rPr>
              <a:t>8. </a:t>
            </a:r>
            <a:r>
              <a:rPr lang="en-US" sz="900" dirty="0" smtClean="0">
                <a:solidFill>
                  <a:prstClr val="black"/>
                </a:solidFill>
                <a:latin typeface="Calibri Light" panose="020F0302020204030204"/>
              </a:rPr>
              <a:t>Watson </a:t>
            </a:r>
            <a:r>
              <a:rPr lang="en-US" sz="900" dirty="0">
                <a:solidFill>
                  <a:prstClr val="black"/>
                </a:solidFill>
                <a:latin typeface="Calibri Light" panose="020F0302020204030204"/>
              </a:rPr>
              <a:t>Discovery </a:t>
            </a:r>
            <a:r>
              <a:rPr lang="en-US" sz="900" dirty="0" smtClean="0">
                <a:solidFill>
                  <a:prstClr val="black"/>
                </a:solidFill>
                <a:latin typeface="Calibri Light" panose="020F0302020204030204"/>
              </a:rPr>
              <a:t>presents an external URL for detailed information</a:t>
            </a:r>
            <a:endParaRPr lang="en-US" sz="900" dirty="0">
              <a:solidFill>
                <a:prstClr val="black"/>
              </a:solidFill>
              <a:latin typeface="Calibri Light" panose="020F0302020204030204"/>
            </a:endParaRPr>
          </a:p>
          <a:p>
            <a:pPr defTabSz="914400" fontAlgn="base"/>
            <a:r>
              <a:rPr lang="en-US" sz="900" b="1" dirty="0" smtClean="0">
                <a:solidFill>
                  <a:prstClr val="black"/>
                </a:solidFill>
                <a:latin typeface="Calibri Light" panose="020F0302020204030204"/>
              </a:rPr>
              <a:t>9. </a:t>
            </a:r>
            <a:r>
              <a:rPr lang="en-US" sz="900" dirty="0" smtClean="0">
                <a:solidFill>
                  <a:prstClr val="black"/>
                </a:solidFill>
                <a:latin typeface="Calibri Light" panose="020F0302020204030204"/>
              </a:rPr>
              <a:t>Watson </a:t>
            </a:r>
            <a:r>
              <a:rPr lang="en-US" sz="900" dirty="0">
                <a:solidFill>
                  <a:prstClr val="black"/>
                </a:solidFill>
                <a:latin typeface="Calibri Light" panose="020F0302020204030204"/>
              </a:rPr>
              <a:t>Assistant invokes an </a:t>
            </a:r>
            <a:r>
              <a:rPr lang="en-US" sz="900" dirty="0" err="1">
                <a:solidFill>
                  <a:prstClr val="black"/>
                </a:solidFill>
                <a:latin typeface="Calibri Light" panose="020F0302020204030204"/>
              </a:rPr>
              <a:t>OpenWhisk</a:t>
            </a:r>
            <a:r>
              <a:rPr lang="en-US" sz="900" dirty="0">
                <a:solidFill>
                  <a:prstClr val="black"/>
                </a:solidFill>
                <a:latin typeface="Calibri Light" panose="020F0302020204030204"/>
              </a:rPr>
              <a:t> open source powered IBM Cloud Function.</a:t>
            </a:r>
          </a:p>
          <a:p>
            <a:pPr defTabSz="914400" fontAlgn="base"/>
            <a:r>
              <a:rPr lang="en-US" sz="900" b="1" dirty="0" smtClean="0">
                <a:solidFill>
                  <a:prstClr val="black"/>
                </a:solidFill>
                <a:latin typeface="Calibri Light" panose="020F0302020204030204"/>
              </a:rPr>
              <a:t>10. </a:t>
            </a:r>
            <a:r>
              <a:rPr lang="en-US" sz="900" dirty="0" smtClean="0">
                <a:solidFill>
                  <a:prstClr val="black"/>
                </a:solidFill>
                <a:latin typeface="Calibri Light" panose="020F0302020204030204"/>
              </a:rPr>
              <a:t>IBM </a:t>
            </a:r>
            <a:r>
              <a:rPr lang="en-US" sz="900" dirty="0">
                <a:solidFill>
                  <a:prstClr val="black"/>
                </a:solidFill>
                <a:latin typeface="Calibri Light" panose="020F0302020204030204"/>
              </a:rPr>
              <a:t>Cloud Function calls </a:t>
            </a:r>
            <a:r>
              <a:rPr lang="en-US" sz="900" dirty="0" smtClean="0">
                <a:solidFill>
                  <a:prstClr val="black"/>
                </a:solidFill>
                <a:latin typeface="Calibri Light" panose="020F0302020204030204"/>
              </a:rPr>
              <a:t>a series of </a:t>
            </a:r>
            <a:r>
              <a:rPr lang="en-US" sz="900" dirty="0">
                <a:solidFill>
                  <a:prstClr val="black"/>
                </a:solidFill>
                <a:latin typeface="Calibri Light" panose="020F0302020204030204"/>
              </a:rPr>
              <a:t>COVID-19 </a:t>
            </a:r>
            <a:r>
              <a:rPr lang="en-US" sz="900" dirty="0" smtClean="0">
                <a:solidFill>
                  <a:prstClr val="black"/>
                </a:solidFill>
                <a:latin typeface="Calibri Light" panose="020F0302020204030204"/>
              </a:rPr>
              <a:t>APIs </a:t>
            </a:r>
            <a:r>
              <a:rPr lang="en-US" sz="900" dirty="0">
                <a:solidFill>
                  <a:prstClr val="black"/>
                </a:solidFill>
                <a:latin typeface="Calibri Light" panose="020F0302020204030204"/>
              </a:rPr>
              <a:t>to get statistics.</a:t>
            </a:r>
          </a:p>
          <a:p>
            <a:pPr defTabSz="914400" fontAlgn="base"/>
            <a:r>
              <a:rPr lang="en-US" sz="900" b="1" dirty="0" smtClean="0">
                <a:solidFill>
                  <a:prstClr val="black"/>
                </a:solidFill>
                <a:latin typeface="Calibri Light" panose="020F0302020204030204"/>
              </a:rPr>
              <a:t>11. </a:t>
            </a:r>
            <a:r>
              <a:rPr lang="en-US" sz="900" dirty="0" smtClean="0">
                <a:solidFill>
                  <a:prstClr val="black"/>
                </a:solidFill>
                <a:latin typeface="Calibri Light" panose="020F0302020204030204"/>
              </a:rPr>
              <a:t>Watson </a:t>
            </a:r>
            <a:r>
              <a:rPr lang="en-US" sz="900" dirty="0">
                <a:solidFill>
                  <a:prstClr val="black"/>
                </a:solidFill>
                <a:latin typeface="Calibri Light" panose="020F0302020204030204"/>
              </a:rPr>
              <a:t>Assistant replies to the user inquiry.</a:t>
            </a:r>
          </a:p>
          <a:p>
            <a:pPr defTabSz="914400" fontAlgn="base"/>
            <a:r>
              <a:rPr lang="en-US" sz="900" b="1" dirty="0" smtClean="0">
                <a:solidFill>
                  <a:prstClr val="black"/>
                </a:solidFill>
                <a:latin typeface="Calibri Light" panose="020F0302020204030204"/>
              </a:rPr>
              <a:t>12. </a:t>
            </a:r>
            <a:r>
              <a:rPr lang="en-US" sz="900" dirty="0" smtClean="0">
                <a:solidFill>
                  <a:prstClr val="black"/>
                </a:solidFill>
                <a:latin typeface="Calibri Light" panose="020F0302020204030204"/>
              </a:rPr>
              <a:t>The </a:t>
            </a:r>
            <a:r>
              <a:rPr lang="en-US" sz="900" dirty="0">
                <a:solidFill>
                  <a:prstClr val="black"/>
                </a:solidFill>
                <a:latin typeface="Calibri Light" panose="020F0302020204030204"/>
              </a:rPr>
              <a:t>Node.js web server displays the chat answer to the user.</a:t>
            </a:r>
          </a:p>
          <a:p>
            <a:pPr defTabSz="914400"/>
            <a:endParaRPr lang="en-US" sz="900" dirty="0">
              <a:solidFill>
                <a:prstClr val="black"/>
              </a:solidFill>
              <a:latin typeface="Calibri Light" panose="020F0302020204030204"/>
            </a:endParaRPr>
          </a:p>
        </p:txBody>
      </p:sp>
      <p:cxnSp>
        <p:nvCxnSpPr>
          <p:cNvPr id="12" name="Straight Connector 11"/>
          <p:cNvCxnSpPr/>
          <p:nvPr/>
        </p:nvCxnSpPr>
        <p:spPr>
          <a:xfrm>
            <a:off x="5240593" y="969948"/>
            <a:ext cx="0" cy="276631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83978"/>
      </p:ext>
    </p:extLst>
  </p:cSld>
  <p:clrMapOvr>
    <a:masterClrMapping/>
  </p:clrMapOvr>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A82B642E87E740AF3C65E031683431" ma:contentTypeVersion="12" ma:contentTypeDescription="Create a new document." ma:contentTypeScope="" ma:versionID="357843201780a00b4a5836b6ad229a30">
  <xsd:schema xmlns:xsd="http://www.w3.org/2001/XMLSchema" xmlns:xs="http://www.w3.org/2001/XMLSchema" xmlns:p="http://schemas.microsoft.com/office/2006/metadata/properties" xmlns:ns3="d3cc171e-81d6-4978-8272-22e9643a9fbb" xmlns:ns4="521c5a3a-cb2a-4547-bcb9-01ba9d10e415" targetNamespace="http://schemas.microsoft.com/office/2006/metadata/properties" ma:root="true" ma:fieldsID="5e16ee354d0e165d4c6d56528226b9df" ns3:_="" ns4:_="">
    <xsd:import namespace="d3cc171e-81d6-4978-8272-22e9643a9fbb"/>
    <xsd:import namespace="521c5a3a-cb2a-4547-bcb9-01ba9d10e41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cc171e-81d6-4978-8272-22e9643a9f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1c5a3a-cb2a-4547-bcb9-01ba9d10e4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A4A43-4DEB-41B1-8214-1B44DCEFF617}">
  <ds:schemaRefs>
    <ds:schemaRef ds:uri="http://purl.org/dc/terms/"/>
    <ds:schemaRef ds:uri="http://schemas.microsoft.com/office/infopath/2007/PartnerControls"/>
    <ds:schemaRef ds:uri="http://purl.org/dc/dcmitype/"/>
    <ds:schemaRef ds:uri="http://purl.org/dc/elements/1.1/"/>
    <ds:schemaRef ds:uri="http://www.w3.org/XML/1998/namespace"/>
    <ds:schemaRef ds:uri="http://schemas.microsoft.com/office/2006/documentManagement/types"/>
    <ds:schemaRef ds:uri="521c5a3a-cb2a-4547-bcb9-01ba9d10e415"/>
    <ds:schemaRef ds:uri="http://schemas.openxmlformats.org/package/2006/metadata/core-properties"/>
    <ds:schemaRef ds:uri="d3cc171e-81d6-4978-8272-22e9643a9fbb"/>
    <ds:schemaRef ds:uri="http://schemas.microsoft.com/office/2006/metadata/properties"/>
  </ds:schemaRefs>
</ds:datastoreItem>
</file>

<file path=customXml/itemProps2.xml><?xml version="1.0" encoding="utf-8"?>
<ds:datastoreItem xmlns:ds="http://schemas.openxmlformats.org/officeDocument/2006/customXml" ds:itemID="{6033C16D-F868-43FF-9A83-5B254BF351FB}">
  <ds:schemaRefs>
    <ds:schemaRef ds:uri="http://schemas.microsoft.com/sharepoint/v3/contenttype/forms"/>
  </ds:schemaRefs>
</ds:datastoreItem>
</file>

<file path=customXml/itemProps3.xml><?xml version="1.0" encoding="utf-8"?>
<ds:datastoreItem xmlns:ds="http://schemas.openxmlformats.org/officeDocument/2006/customXml" ds:itemID="{FD788B87-A6E3-4B37-9231-9A89B52936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cc171e-81d6-4978-8272-22e9643a9fbb"/>
    <ds:schemaRef ds:uri="521c5a3a-cb2a-4547-bcb9-01ba9d10e4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1204</TotalTime>
  <Words>721</Words>
  <Application>Microsoft Office PowerPoint</Application>
  <PresentationFormat>On-screen Show (16:9)</PresentationFormat>
  <Paragraphs>64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Bodoni MT</vt:lpstr>
      <vt:lpstr>Calibri</vt:lpstr>
      <vt:lpstr>Calibri Light</vt:lpstr>
      <vt:lpstr>Courier New</vt:lpstr>
      <vt:lpstr>2018 White Graphic</vt:lpstr>
      <vt:lpstr>Idea Proposal</vt:lpstr>
      <vt:lpstr>Idea Description(Short)</vt:lpstr>
      <vt:lpstr>Idea Description(Short)</vt:lpstr>
      <vt:lpstr>Idea Description(Short)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Majumder, Abhishek (Cognizant)</cp:lastModifiedBy>
  <cp:revision>111</cp:revision>
  <dcterms:created xsi:type="dcterms:W3CDTF">2018-12-11T06:40:21Z</dcterms:created>
  <dcterms:modified xsi:type="dcterms:W3CDTF">2020-07-31T10:04:37Z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0x010100BCA82B642E87E740AF3C65E031683431</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