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5" r:id="rId10"/>
    <p:sldId id="313" r:id="rId11"/>
    <p:sldId id="316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hadis" userId="8cfd53f298761ce8" providerId="LiveId" clId="{7C4221B3-C123-4578-B3C2-2BDE55328D7F}"/>
    <pc:docChg chg="custSel addSld modSld">
      <pc:chgData name="Christian Shadis" userId="8cfd53f298761ce8" providerId="LiveId" clId="{7C4221B3-C123-4578-B3C2-2BDE55328D7F}" dt="2021-05-08T21:55:09.900" v="462" actId="20577"/>
      <pc:docMkLst>
        <pc:docMk/>
      </pc:docMkLst>
      <pc:sldChg chg="modSp new mod">
        <pc:chgData name="Christian Shadis" userId="8cfd53f298761ce8" providerId="LiveId" clId="{7C4221B3-C123-4578-B3C2-2BDE55328D7F}" dt="2021-05-08T21:55:09.900" v="462" actId="20577"/>
        <pc:sldMkLst>
          <pc:docMk/>
          <pc:sldMk cId="602791607" sldId="316"/>
        </pc:sldMkLst>
        <pc:spChg chg="mod">
          <ac:chgData name="Christian Shadis" userId="8cfd53f298761ce8" providerId="LiveId" clId="{7C4221B3-C123-4578-B3C2-2BDE55328D7F}" dt="2021-05-08T21:51:47.188" v="10" actId="20577"/>
          <ac:spMkLst>
            <pc:docMk/>
            <pc:sldMk cId="602791607" sldId="316"/>
            <ac:spMk id="2" creationId="{D01058B3-DDFF-402E-91A9-D65B0E6FDDD8}"/>
          </ac:spMkLst>
        </pc:spChg>
        <pc:spChg chg="mod">
          <ac:chgData name="Christian Shadis" userId="8cfd53f298761ce8" providerId="LiveId" clId="{7C4221B3-C123-4578-B3C2-2BDE55328D7F}" dt="2021-05-08T21:55:09.900" v="462" actId="20577"/>
          <ac:spMkLst>
            <pc:docMk/>
            <pc:sldMk cId="602791607" sldId="316"/>
            <ac:spMk id="3" creationId="{3BEF1E82-5FC4-48D6-9A6B-9FA97672F4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Store</a:t>
          </a:r>
          <a:r>
            <a:rPr lang="en-US" baseline="0" dirty="0"/>
            <a:t> preprocessed images in AWS S3 Bucket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Import data to a </a:t>
          </a:r>
          <a:r>
            <a:rPr lang="en-US" dirty="0" err="1"/>
            <a:t>Pyspark</a:t>
          </a:r>
          <a:r>
            <a:rPr lang="en-US" dirty="0"/>
            <a:t> kernel on AWS EMR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Load data into CNN python script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 custLinFactNeighborX="0" custLinFactNeighborY="-1126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Store</a:t>
          </a:r>
          <a:r>
            <a:rPr lang="en-US" sz="2600" kern="1200" baseline="0" dirty="0"/>
            <a:t> preprocessed images in AWS S3 Bucket</a:t>
          </a:r>
          <a:endParaRPr lang="en-US" sz="2600" kern="1200" dirty="0"/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Import data to a </a:t>
          </a:r>
          <a:r>
            <a:rPr lang="en-US" sz="2600" kern="1200" dirty="0" err="1"/>
            <a:t>Pyspark</a:t>
          </a:r>
          <a:r>
            <a:rPr lang="en-US" sz="2600" kern="1200" dirty="0"/>
            <a:t> kernel on AWS EMR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Load data into CNN python script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943" y="2240961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Recognizing melanoma with a 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57805-48FD-41DB-9A92-0D287290076A}"/>
              </a:ext>
            </a:extLst>
          </p:cNvPr>
          <p:cNvSpPr txBox="1"/>
          <p:nvPr/>
        </p:nvSpPr>
        <p:spPr>
          <a:xfrm>
            <a:off x="1526796" y="4043494"/>
            <a:ext cx="3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Christian Shadis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336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CD33-8EE0-4E18-A310-49E7EF0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F835-320B-4E2E-A34B-B8B119D8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</a:t>
            </a:r>
          </a:p>
          <a:p>
            <a:r>
              <a:rPr lang="en-US" dirty="0"/>
              <a:t>2,000+ training images (jpeg)</a:t>
            </a:r>
          </a:p>
          <a:p>
            <a:r>
              <a:rPr lang="en-US" dirty="0"/>
              <a:t>High resolution, not uniform</a:t>
            </a:r>
          </a:p>
          <a:p>
            <a:r>
              <a:rPr lang="en-US" dirty="0"/>
              <a:t>Images of melanoma, nevus, and seborrheic keratosis</a:t>
            </a:r>
          </a:p>
          <a:p>
            <a:r>
              <a:rPr lang="en-US" dirty="0"/>
              <a:t>Goal: Classify based on these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C3E91D0-CD99-4018-B419-72B66DCBD353}"/>
              </a:ext>
            </a:extLst>
          </p:cNvPr>
          <p:cNvSpPr/>
          <p:nvPr/>
        </p:nvSpPr>
        <p:spPr>
          <a:xfrm>
            <a:off x="3909526" y="3545135"/>
            <a:ext cx="279919" cy="2425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E6267DF-E65D-4A62-9FE4-15E603FD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54" y="642594"/>
            <a:ext cx="2502752" cy="1878728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25300C5-EE16-4025-B7B5-5D6DB6F8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97" y="2727069"/>
            <a:ext cx="2503338" cy="1878728"/>
          </a:xfrm>
          <a:prstGeom prst="rect">
            <a:avLst/>
          </a:prstGeom>
        </p:spPr>
      </p:pic>
      <p:pic>
        <p:nvPicPr>
          <p:cNvPr id="17" name="Picture 16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8EF29E4F-F25E-442D-8607-291AAEB8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384" y="4521736"/>
            <a:ext cx="2515322" cy="1878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F05CFF-873A-4D2D-92D5-7D1F7E35E421}"/>
              </a:ext>
            </a:extLst>
          </p:cNvPr>
          <p:cNvSpPr txBox="1"/>
          <p:nvPr/>
        </p:nvSpPr>
        <p:spPr>
          <a:xfrm>
            <a:off x="7586016" y="856778"/>
            <a:ext cx="14803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Melanoma</a:t>
            </a:r>
          </a:p>
          <a:p>
            <a:r>
              <a:rPr lang="en-US" dirty="0"/>
              <a:t>(Malignant)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8A3D1-40EA-4A7D-B24B-8DD2B08F90B2}"/>
              </a:ext>
            </a:extLst>
          </p:cNvPr>
          <p:cNvSpPr txBox="1"/>
          <p:nvPr/>
        </p:nvSpPr>
        <p:spPr>
          <a:xfrm>
            <a:off x="9200385" y="2977457"/>
            <a:ext cx="11006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Nevus</a:t>
            </a:r>
          </a:p>
          <a:p>
            <a:r>
              <a:rPr lang="en-US" dirty="0"/>
              <a:t>(Benign)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B993F-D875-4803-B8D7-E4AFC60A8B0A}"/>
              </a:ext>
            </a:extLst>
          </p:cNvPr>
          <p:cNvSpPr txBox="1"/>
          <p:nvPr/>
        </p:nvSpPr>
        <p:spPr>
          <a:xfrm>
            <a:off x="6563488" y="4909938"/>
            <a:ext cx="26368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Seberrhoic</a:t>
            </a:r>
            <a:r>
              <a:rPr lang="en-US" dirty="0"/>
              <a:t> Keratosis</a:t>
            </a:r>
          </a:p>
          <a:p>
            <a:pPr algn="ctr"/>
            <a:r>
              <a:rPr lang="en-US" dirty="0"/>
              <a:t>(Benign)</a:t>
            </a:r>
          </a:p>
        </p:txBody>
      </p:sp>
    </p:spTree>
    <p:extLst>
      <p:ext uri="{BB962C8B-B14F-4D97-AF65-F5344CB8AC3E}">
        <p14:creationId xmlns:p14="http://schemas.microsoft.com/office/powerpoint/2010/main" val="23639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6AB6-2137-47A4-AC0D-6021E842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C393-E821-444D-B38E-724467A2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in Python</a:t>
            </a:r>
          </a:p>
          <a:p>
            <a:r>
              <a:rPr lang="en-US" dirty="0"/>
              <a:t>Generated some extra training images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endParaRPr lang="en-US" dirty="0"/>
          </a:p>
          <a:p>
            <a:pPr lvl="1"/>
            <a:r>
              <a:rPr lang="en-US" dirty="0"/>
              <a:t>Mutates images (zoom, flip,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Load into </a:t>
            </a:r>
            <a:r>
              <a:rPr lang="en-US" dirty="0" err="1"/>
              <a:t>Keras</a:t>
            </a:r>
            <a:r>
              <a:rPr lang="en-US" dirty="0"/>
              <a:t> Sequential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2CB5-846C-48F9-B338-55EBA8B6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48400" y="685419"/>
            <a:ext cx="5267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0BBE-87CE-4769-B229-702DE61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627A-6DE1-4DB3-99A0-8824B838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Convolution Layer (128 filters, 3x3 kernel,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Max Pooling (2x2 pool)</a:t>
            </a:r>
          </a:p>
          <a:p>
            <a:r>
              <a:rPr lang="en-US" dirty="0"/>
              <a:t>Convolution Layer (128 filters, 3x3 kernel,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Max Pooling (2x2 pool)</a:t>
            </a:r>
          </a:p>
          <a:p>
            <a:r>
              <a:rPr lang="en-US" dirty="0"/>
              <a:t>Flatten Layer</a:t>
            </a:r>
          </a:p>
          <a:p>
            <a:r>
              <a:rPr lang="en-US" dirty="0"/>
              <a:t>Two Dense Layers (256 units,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One Dense Layer (3 units, </a:t>
            </a:r>
            <a:r>
              <a:rPr lang="en-US" dirty="0" err="1"/>
              <a:t>softmax</a:t>
            </a:r>
            <a:r>
              <a:rPr lang="en-US" dirty="0"/>
              <a:t> activation)</a:t>
            </a:r>
          </a:p>
          <a:p>
            <a:r>
              <a:rPr lang="en-US" dirty="0"/>
              <a:t>Optimizer: Adam (learning rate 1e-6)</a:t>
            </a:r>
          </a:p>
          <a:p>
            <a:r>
              <a:rPr lang="en-US" dirty="0"/>
              <a:t>Loss: Categorical </a:t>
            </a:r>
            <a:r>
              <a:rPr lang="en-US" dirty="0" err="1"/>
              <a:t>Crossentropy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86C07-E2EA-40EA-9DB4-A46A4FCA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3605517"/>
            <a:ext cx="6357937" cy="28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DC9A-65A6-46E0-8318-EA2201F6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FB3-8900-4ABB-A6FD-DFEB356E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MapReduce Cluster</a:t>
            </a:r>
          </a:p>
          <a:p>
            <a:pPr lvl="1"/>
            <a:r>
              <a:rPr lang="en-US" dirty="0"/>
              <a:t>Required software: Spark,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2.2 or higher</a:t>
            </a:r>
          </a:p>
          <a:p>
            <a:r>
              <a:rPr lang="en-US" dirty="0"/>
              <a:t>Start a Notebook on the cluster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kernel</a:t>
            </a:r>
          </a:p>
          <a:p>
            <a:r>
              <a:rPr lang="en-US" dirty="0"/>
              <a:t>Install/Import Packages Needed</a:t>
            </a:r>
          </a:p>
          <a:p>
            <a:r>
              <a:rPr lang="en-US" dirty="0"/>
              <a:t>Fetch images from S3</a:t>
            </a:r>
          </a:p>
          <a:p>
            <a:r>
              <a:rPr lang="en-US" dirty="0"/>
              <a:t>Run Python Script</a:t>
            </a:r>
          </a:p>
          <a:p>
            <a:r>
              <a:rPr lang="en-US" dirty="0"/>
              <a:t>Upload results to 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41463-C531-48ED-AD5F-207A8B49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62" y="2401799"/>
            <a:ext cx="3314700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3ECC7-EE55-4F9E-AB00-369B2840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3120"/>
            <a:ext cx="5505450" cy="803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64A39-35FD-4CA6-9D36-043E99B3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8" y="4022384"/>
            <a:ext cx="3948112" cy="1408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323E4-0CBB-4F59-A549-98B3744EF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5643181"/>
            <a:ext cx="8201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137-2478-4A64-A69F-BDD2FD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9BBF-3887-4E41-BD0E-D68F2AF9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 Accuracy: 48%</a:t>
            </a:r>
          </a:p>
          <a:p>
            <a:pPr lvl="1"/>
            <a:r>
              <a:rPr lang="en-US" dirty="0"/>
              <a:t>Reasons why:</a:t>
            </a:r>
          </a:p>
          <a:p>
            <a:pPr lvl="2"/>
            <a:r>
              <a:rPr lang="en-US" dirty="0"/>
              <a:t>Scaled images down to 100x100 to reduce run-time for development</a:t>
            </a:r>
          </a:p>
          <a:p>
            <a:pPr lvl="2"/>
            <a:r>
              <a:rPr lang="en-US" dirty="0"/>
              <a:t>No time to adjust hyperparameters</a:t>
            </a:r>
          </a:p>
          <a:p>
            <a:r>
              <a:rPr lang="en-US" dirty="0"/>
              <a:t>Model does better than 33%</a:t>
            </a:r>
          </a:p>
          <a:p>
            <a:pPr lvl="1"/>
            <a:r>
              <a:rPr lang="en-US" dirty="0"/>
              <a:t>Expected accuracy for blind guesswork</a:t>
            </a:r>
          </a:p>
          <a:p>
            <a:r>
              <a:rPr lang="en-US" dirty="0"/>
              <a:t>Takeaway: it learned! (a bit)</a:t>
            </a:r>
          </a:p>
          <a:p>
            <a:pPr lvl="2"/>
            <a:endParaRPr lang="en-US" dirty="0"/>
          </a:p>
        </p:txBody>
      </p:sp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3C20C877-EAC0-4F71-93C0-3A42EFC3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990600"/>
            <a:ext cx="952500" cy="952500"/>
          </a:xfrm>
          <a:prstGeom prst="rect">
            <a:avLst/>
          </a:prstGeom>
        </p:spPr>
      </p:pic>
      <p:pic>
        <p:nvPicPr>
          <p:cNvPr id="7" name="Picture 6" descr="A picture containing brush, tool, hairpiece&#10;&#10;Description automatically generated">
            <a:extLst>
              <a:ext uri="{FF2B5EF4-FFF2-40B4-BE49-F238E27FC236}">
                <a16:creationId xmlns:a16="http://schemas.microsoft.com/office/drawing/2014/main" id="{A80CCB7A-C621-4A0A-BA36-B08C87DE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99060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3A34E-C287-48E4-91C5-C1CB2D6E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2" y="990600"/>
            <a:ext cx="952500" cy="952500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12CD8B9-EAE4-419A-9C4F-EBCFCCF57580}"/>
              </a:ext>
            </a:extLst>
          </p:cNvPr>
          <p:cNvSpPr/>
          <p:nvPr/>
        </p:nvSpPr>
        <p:spPr>
          <a:xfrm>
            <a:off x="6657975" y="2457450"/>
            <a:ext cx="523875" cy="3619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8B3-DDFF-402E-91A9-D65B0E6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1E82-5FC4-48D6-9A6B-9FA97672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tool changes</a:t>
            </a:r>
          </a:p>
          <a:p>
            <a:pPr lvl="1"/>
            <a:r>
              <a:rPr lang="en-US" dirty="0"/>
              <a:t>Originally R and R Hadoop, then </a:t>
            </a:r>
            <a:r>
              <a:rPr lang="en-US" dirty="0" err="1"/>
              <a:t>SparkR</a:t>
            </a:r>
            <a:r>
              <a:rPr lang="en-US" dirty="0"/>
              <a:t>, then Python and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Had a lot of trouble getting it on the cloud</a:t>
            </a:r>
          </a:p>
          <a:p>
            <a:pPr lvl="1"/>
            <a:r>
              <a:rPr lang="en-US" dirty="0"/>
              <a:t>Faced incompatibility issues</a:t>
            </a:r>
          </a:p>
          <a:p>
            <a:pPr lvl="1"/>
            <a:r>
              <a:rPr lang="en-US" dirty="0"/>
              <a:t>Trouble finding documentation</a:t>
            </a:r>
          </a:p>
          <a:p>
            <a:pPr lvl="1"/>
            <a:r>
              <a:rPr lang="en-US" dirty="0"/>
              <a:t>Took 118 clusters before it finally worked</a:t>
            </a:r>
          </a:p>
          <a:p>
            <a:r>
              <a:rPr lang="en-US" dirty="0"/>
              <a:t>Lots of content to learn in a short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6027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E21B-35BC-4A2E-A017-960D3AF7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E6C2-BDB0-4C29-84DD-66BB2035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higher-res images</a:t>
            </a:r>
          </a:p>
          <a:p>
            <a:pPr lvl="1"/>
            <a:r>
              <a:rPr lang="en-US" dirty="0"/>
              <a:t>Try with 512x512</a:t>
            </a:r>
          </a:p>
          <a:p>
            <a:r>
              <a:rPr lang="en-US" dirty="0"/>
              <a:t>Run with more augmented image data</a:t>
            </a:r>
          </a:p>
          <a:p>
            <a:r>
              <a:rPr lang="en-US" dirty="0"/>
              <a:t>Shoot for accuracy &gt;70%</a:t>
            </a:r>
          </a:p>
        </p:txBody>
      </p:sp>
    </p:spTree>
    <p:extLst>
      <p:ext uri="{BB962C8B-B14F-4D97-AF65-F5344CB8AC3E}">
        <p14:creationId xmlns:p14="http://schemas.microsoft.com/office/powerpoint/2010/main" val="110237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{A2300952-9E24-4C76-8483-C1F274BB1B4D}tf78829772_win32</Template>
  <TotalTime>121</TotalTime>
  <Words>335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Recognizing melanoma with a convolutional neural network</vt:lpstr>
      <vt:lpstr>Workflow</vt:lpstr>
      <vt:lpstr>The Data</vt:lpstr>
      <vt:lpstr>Build the Model</vt:lpstr>
      <vt:lpstr>Tech Specs</vt:lpstr>
      <vt:lpstr>AWS</vt:lpstr>
      <vt:lpstr>Results</vt:lpstr>
      <vt:lpstr>Challenges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melanoma with a convolutional neural network</dc:title>
  <dc:creator>Christian Shadis</dc:creator>
  <cp:lastModifiedBy>Christian Shadis</cp:lastModifiedBy>
  <cp:revision>9</cp:revision>
  <dcterms:created xsi:type="dcterms:W3CDTF">2021-05-08T19:52:45Z</dcterms:created>
  <dcterms:modified xsi:type="dcterms:W3CDTF">2021-05-08T21:55:31Z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