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ermanent Marker"/>
      <p:regular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ourceSans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ermanentMark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8e46f469_0_6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8e46f469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88e46f469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88e46f469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88e46f469_0_7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88e46f469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8e46f469_0_6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8e46f469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8e46f469_0_6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8e46f46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88e46f469_0_6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88e46f46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8e46f469_0_6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8e46f469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8e46f469_0_6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8e46f469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8e46f469_0_6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8e46f469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8e46f469_0_6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88e46f46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8e46f469_0_7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88e46f46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i="1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58" name="Google Shape;58;p15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red">
  <p:cSld name="TITLE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8" name="Google Shape;68;p17"/>
          <p:cNvSpPr txBox="1"/>
          <p:nvPr>
            <p:ph idx="3" type="body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22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3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4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96" name="Google Shape;96;p25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100" name="Google Shape;100;p26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104" name="Google Shape;104;p27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804800" y="1200150"/>
            <a:ext cx="36570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682201" y="1200150"/>
            <a:ext cx="36570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9" name="Google Shape;119;p30"/>
          <p:cNvSpPr txBox="1"/>
          <p:nvPr>
            <p:ph idx="3" type="body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J7KMdm6AECiviZxEC-D1i6hfusmzKl0z/view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ctrTitle"/>
          </p:nvPr>
        </p:nvSpPr>
        <p:spPr>
          <a:xfrm rot="-2443794">
            <a:off x="-152995" y="1401183"/>
            <a:ext cx="6552705" cy="115977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Helping</a:t>
            </a:r>
            <a:endParaRPr sz="6500"/>
          </a:p>
        </p:txBody>
      </p:sp>
      <p:sp>
        <p:nvSpPr>
          <p:cNvPr id="134" name="Google Shape;134;p34"/>
          <p:cNvSpPr txBox="1"/>
          <p:nvPr>
            <p:ph type="ctrTitle"/>
          </p:nvPr>
        </p:nvSpPr>
        <p:spPr>
          <a:xfrm rot="-2443794">
            <a:off x="1215305" y="2421283"/>
            <a:ext cx="6552705" cy="115977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HANDS</a:t>
            </a:r>
            <a:endParaRPr sz="6500"/>
          </a:p>
        </p:txBody>
      </p:sp>
      <p:sp>
        <p:nvSpPr>
          <p:cNvPr id="135" name="Google Shape;135;p34"/>
          <p:cNvSpPr/>
          <p:nvPr/>
        </p:nvSpPr>
        <p:spPr>
          <a:xfrm>
            <a:off x="3644675" y="2376550"/>
            <a:ext cx="228825" cy="433100"/>
          </a:xfrm>
          <a:custGeom>
            <a:rect b="b" l="l" r="r" t="t"/>
            <a:pathLst>
              <a:path extrusionOk="0" h="17324" w="9153">
                <a:moveTo>
                  <a:pt x="0" y="0"/>
                </a:moveTo>
                <a:cubicBezTo>
                  <a:pt x="1205" y="587"/>
                  <a:pt x="5728" y="847"/>
                  <a:pt x="7231" y="3521"/>
                </a:cubicBezTo>
                <a:cubicBezTo>
                  <a:pt x="8734" y="6195"/>
                  <a:pt x="8722" y="13795"/>
                  <a:pt x="9020" y="16045"/>
                </a:cubicBezTo>
                <a:cubicBezTo>
                  <a:pt x="9318" y="18295"/>
                  <a:pt x="9020" y="16858"/>
                  <a:pt x="9020" y="17020"/>
                </a:cubicBezTo>
              </a:path>
            </a:pathLst>
          </a:cu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sp>
      <p:sp>
        <p:nvSpPr>
          <p:cNvPr id="136" name="Google Shape;136;p34"/>
          <p:cNvSpPr/>
          <p:nvPr/>
        </p:nvSpPr>
        <p:spPr>
          <a:xfrm rot="-2463733">
            <a:off x="1209227" y="1501375"/>
            <a:ext cx="3725348" cy="1185818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8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4"/>
          <p:cNvSpPr/>
          <p:nvPr/>
        </p:nvSpPr>
        <p:spPr>
          <a:xfrm>
            <a:off x="3443475" y="2568611"/>
            <a:ext cx="274650" cy="382225"/>
          </a:xfrm>
          <a:custGeom>
            <a:rect b="b" l="l" r="r" t="t"/>
            <a:pathLst>
              <a:path extrusionOk="0" h="15289" w="10986">
                <a:moveTo>
                  <a:pt x="0" y="16"/>
                </a:moveTo>
                <a:cubicBezTo>
                  <a:pt x="1118" y="276"/>
                  <a:pt x="5289" y="-770"/>
                  <a:pt x="6705" y="1577"/>
                </a:cubicBezTo>
                <a:cubicBezTo>
                  <a:pt x="8121" y="3925"/>
                  <a:pt x="7781" y="11887"/>
                  <a:pt x="8494" y="14101"/>
                </a:cubicBezTo>
                <a:cubicBezTo>
                  <a:pt x="9208" y="16315"/>
                  <a:pt x="10571" y="14733"/>
                  <a:pt x="10986" y="14859"/>
                </a:cubicBezTo>
              </a:path>
            </a:pathLst>
          </a:cu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sp>
      <p:sp>
        <p:nvSpPr>
          <p:cNvPr id="138" name="Google Shape;138;p34"/>
          <p:cNvSpPr/>
          <p:nvPr/>
        </p:nvSpPr>
        <p:spPr>
          <a:xfrm rot="-2463733">
            <a:off x="2639926" y="2437507"/>
            <a:ext cx="3725348" cy="1152658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accent1">
                <a:alpha val="7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4"/>
          <p:cNvSpPr txBox="1"/>
          <p:nvPr/>
        </p:nvSpPr>
        <p:spPr>
          <a:xfrm>
            <a:off x="6031325" y="2644375"/>
            <a:ext cx="271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CAN CHANGE A LIFE</a:t>
            </a:r>
            <a:endParaRPr b="1" sz="1800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34"/>
          <p:cNvSpPr txBox="1"/>
          <p:nvPr/>
        </p:nvSpPr>
        <p:spPr>
          <a:xfrm>
            <a:off x="6467950" y="3383275"/>
            <a:ext cx="224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Sebastian Serafin and </a:t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Christian Shadis</a:t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Worcester State University</a:t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of 2022</a:t>
            </a:r>
            <a:endParaRPr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947175" y="2192000"/>
            <a:ext cx="7961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Source Sans Pro"/>
              <a:buAutoNum type="arabicPeriod"/>
            </a:pPr>
            <a:r>
              <a:rPr i="1"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Connect volunteers with citizens in need: </a:t>
            </a:r>
            <a:r>
              <a:rPr lang="en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b="1"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AutoNum type="arabicPeriod"/>
            </a:pPr>
            <a:r>
              <a:rPr i="1"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Rely on cashless contributions: </a:t>
            </a:r>
            <a:r>
              <a:rPr lang="en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i="1"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AutoNum type="arabicPeriod"/>
            </a:pPr>
            <a:r>
              <a:rPr i="1"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 quick references to resources in Worcester: </a:t>
            </a:r>
            <a:r>
              <a:rPr lang="en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i="1"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AutoNum type="arabicPeriod"/>
            </a:pPr>
            <a:r>
              <a:rPr i="1" lang="e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 a sleek and attractive UI: </a:t>
            </a:r>
            <a:r>
              <a:rPr lang="en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sz="1200"/>
          </a:p>
        </p:txBody>
      </p:sp>
      <p:sp>
        <p:nvSpPr>
          <p:cNvPr id="239" name="Google Shape;239;p43"/>
          <p:cNvSpPr txBox="1"/>
          <p:nvPr>
            <p:ph idx="4294967295" type="title"/>
          </p:nvPr>
        </p:nvSpPr>
        <p:spPr>
          <a:xfrm>
            <a:off x="2454500" y="44425"/>
            <a:ext cx="46434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O.G. (original goals)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Weaknesses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489275" y="1398356"/>
            <a:ext cx="26319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Functionality</a:t>
            </a:r>
            <a:endParaRPr b="1">
              <a:solidFill>
                <a:schemeClr val="accent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Many features are not fully functional due to time constraints</a:t>
            </a:r>
            <a:endParaRPr i="1"/>
          </a:p>
        </p:txBody>
      </p:sp>
      <p:sp>
        <p:nvSpPr>
          <p:cNvPr id="246" name="Google Shape;246;p44"/>
          <p:cNvSpPr txBox="1"/>
          <p:nvPr>
            <p:ph idx="2" type="body"/>
          </p:nvPr>
        </p:nvSpPr>
        <p:spPr>
          <a:xfrm>
            <a:off x="3256047" y="1398356"/>
            <a:ext cx="26319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Security</a:t>
            </a:r>
            <a:endParaRPr b="1">
              <a:solidFill>
                <a:schemeClr val="accent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For the sake of simplicity, our initial designs for login systems included unsafe practices, such as storing passwords as plain text</a:t>
            </a:r>
            <a:endParaRPr i="1"/>
          </a:p>
        </p:txBody>
      </p:sp>
      <p:sp>
        <p:nvSpPr>
          <p:cNvPr id="247" name="Google Shape;247;p44"/>
          <p:cNvSpPr txBox="1"/>
          <p:nvPr>
            <p:ph idx="3" type="body"/>
          </p:nvPr>
        </p:nvSpPr>
        <p:spPr>
          <a:xfrm>
            <a:off x="6022819" y="1457181"/>
            <a:ext cx="26319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Efficiency</a:t>
            </a:r>
            <a:endParaRPr b="1">
              <a:solidFill>
                <a:schemeClr val="accent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Most functions are programmed in a brute-force manner, inhibiting running time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4"/>
          <p:cNvSpPr txBox="1"/>
          <p:nvPr/>
        </p:nvSpPr>
        <p:spPr>
          <a:xfrm>
            <a:off x="0" y="4832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 template by Slides Carnival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457200" y="71553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Our Task</a:t>
            </a:r>
            <a:endParaRPr sz="5400"/>
          </a:p>
        </p:txBody>
      </p:sp>
      <p:sp>
        <p:nvSpPr>
          <p:cNvPr id="146" name="Google Shape;146;p35"/>
          <p:cNvSpPr txBox="1"/>
          <p:nvPr/>
        </p:nvSpPr>
        <p:spPr>
          <a:xfrm>
            <a:off x="457200" y="1107425"/>
            <a:ext cx="40719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Tackle a social issue that Worcester is facing: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5"/>
          <p:cNvSpPr txBox="1"/>
          <p:nvPr/>
        </p:nvSpPr>
        <p:spPr>
          <a:xfrm rot="-208">
            <a:off x="457203" y="1859101"/>
            <a:ext cx="4946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Impact"/>
                <a:ea typeface="Impact"/>
                <a:cs typeface="Impact"/>
                <a:sym typeface="Impact"/>
              </a:rPr>
              <a:t>HOMELESSNESS</a:t>
            </a:r>
            <a:endParaRPr sz="54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35"/>
          <p:cNvSpPr txBox="1"/>
          <p:nvPr/>
        </p:nvSpPr>
        <p:spPr>
          <a:xfrm>
            <a:off x="538525" y="2661275"/>
            <a:ext cx="401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Worcester has the fifth-highest number of homeless students per 100,000 people among the largest cities in the United States</a:t>
            </a:r>
            <a:r>
              <a:rPr baseline="30000" i="1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aseline="30000"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35"/>
          <p:cNvSpPr txBox="1"/>
          <p:nvPr/>
        </p:nvSpPr>
        <p:spPr>
          <a:xfrm>
            <a:off x="457200" y="4218125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" sz="1000">
                <a:latin typeface="Source Sans Pro"/>
                <a:ea typeface="Source Sans Pro"/>
                <a:cs typeface="Source Sans Pro"/>
                <a:sym typeface="Source Sans Pro"/>
              </a:rPr>
              <a:t>1 </a:t>
            </a: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River Oaks Treatment Editorial Staff. (2019, May 15). Student Homelessness in the U.S.: How Do Cities Compare? Retrieved January 24, 2021, from https://riveroakstreatment.com/blog/student-homelessness-statistics-by-city/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1,830</a:t>
            </a:r>
            <a:endParaRPr b="1" sz="96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557300" y="2757285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Homeless Students Per 100,000 people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ermanent Marker"/>
                <a:ea typeface="Permanent Marker"/>
                <a:cs typeface="Permanent Marker"/>
                <a:sym typeface="Permanent Marker"/>
              </a:rPr>
              <a:t>In worcester, MA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idx="4294967295" type="ctrTitle"/>
          </p:nvPr>
        </p:nvSpPr>
        <p:spPr>
          <a:xfrm>
            <a:off x="685800" y="2371125"/>
            <a:ext cx="77724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Our big idea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63" name="Google Shape;163;p37"/>
          <p:cNvSpPr txBox="1"/>
          <p:nvPr>
            <p:ph idx="4294967295" type="subTitle"/>
          </p:nvPr>
        </p:nvSpPr>
        <p:spPr>
          <a:xfrm>
            <a:off x="1129200" y="3420488"/>
            <a:ext cx="6885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Use community engagement and non-monetary transactions to provide much-needed relief to the homeless population of Worcester, MA</a:t>
            </a:r>
            <a:endParaRPr b="1" i="1" sz="2400"/>
          </a:p>
        </p:txBody>
      </p:sp>
      <p:sp>
        <p:nvSpPr>
          <p:cNvPr id="164" name="Google Shape;164;p37"/>
          <p:cNvSpPr/>
          <p:nvPr/>
        </p:nvSpPr>
        <p:spPr>
          <a:xfrm>
            <a:off x="4191825" y="1663350"/>
            <a:ext cx="760363" cy="906865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7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7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1104300" y="2276100"/>
            <a:ext cx="69354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 Connect volunteers with citizens in need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8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>
            <a:off x="1035325" y="2645300"/>
            <a:ext cx="69354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2. </a:t>
            </a:r>
            <a:r>
              <a:rPr lang="en"/>
              <a:t>Rely on cashless contributions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8"/>
          <p:cNvSpPr txBox="1"/>
          <p:nvPr>
            <p:ph idx="1" type="body"/>
          </p:nvPr>
        </p:nvSpPr>
        <p:spPr>
          <a:xfrm>
            <a:off x="1035325" y="3024275"/>
            <a:ext cx="76620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3. </a:t>
            </a:r>
            <a:r>
              <a:rPr lang="en"/>
              <a:t>Provide quick references to resources in Worcester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8"/>
          <p:cNvSpPr txBox="1"/>
          <p:nvPr>
            <p:ph idx="1" type="body"/>
          </p:nvPr>
        </p:nvSpPr>
        <p:spPr>
          <a:xfrm>
            <a:off x="1035325" y="3423050"/>
            <a:ext cx="6935400" cy="6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4. </a:t>
            </a:r>
            <a:r>
              <a:rPr lang="en"/>
              <a:t>Implement a sleek and attractive UI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6440775" y="0"/>
            <a:ext cx="2560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User Base</a:t>
            </a:r>
            <a:endParaRPr/>
          </a:p>
        </p:txBody>
      </p:sp>
      <p:sp>
        <p:nvSpPr>
          <p:cNvPr id="181" name="Google Shape;181;p39"/>
          <p:cNvSpPr/>
          <p:nvPr/>
        </p:nvSpPr>
        <p:spPr>
          <a:xfrm>
            <a:off x="1521525" y="1297900"/>
            <a:ext cx="3825600" cy="37275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9"/>
          <p:cNvSpPr/>
          <p:nvPr/>
        </p:nvSpPr>
        <p:spPr>
          <a:xfrm>
            <a:off x="3733275" y="1297900"/>
            <a:ext cx="3825600" cy="37275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39"/>
          <p:cNvSpPr/>
          <p:nvPr/>
        </p:nvSpPr>
        <p:spPr>
          <a:xfrm>
            <a:off x="2946150" y="0"/>
            <a:ext cx="3251700" cy="3251700"/>
          </a:xfrm>
          <a:prstGeom prst="ellipse">
            <a:avLst/>
          </a:prstGeom>
          <a:solidFill>
            <a:srgbClr val="0198AD">
              <a:alpha val="26150"/>
            </a:srgbClr>
          </a:solidFill>
          <a:ln cap="rnd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 rot="3970695">
            <a:off x="7066176" y="1852778"/>
            <a:ext cx="1053993" cy="400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Volunteers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39"/>
          <p:cNvSpPr txBox="1"/>
          <p:nvPr/>
        </p:nvSpPr>
        <p:spPr>
          <a:xfrm>
            <a:off x="4068300" y="99400"/>
            <a:ext cx="10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Guests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Google Shape;187;p39"/>
          <p:cNvSpPr txBox="1"/>
          <p:nvPr/>
        </p:nvSpPr>
        <p:spPr>
          <a:xfrm rot="-3475863">
            <a:off x="814573" y="1892687"/>
            <a:ext cx="1576451" cy="400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Those in Need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39"/>
          <p:cNvSpPr txBox="1"/>
          <p:nvPr/>
        </p:nvSpPr>
        <p:spPr>
          <a:xfrm>
            <a:off x="4019025" y="2017650"/>
            <a:ext cx="100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Access important Worcester homelessness resources all in one place</a:t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3574580" y="499600"/>
            <a:ext cx="210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At-a-glance access to important resources for the less fortunate</a:t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No Hassle: 3 taps and you’re in!</a:t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5347130" y="2971950"/>
            <a:ext cx="210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Opportunity to make a direct impact in someone’s life</a:t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Help your neighbors without spending a dime</a:t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4019025" y="3512475"/>
            <a:ext cx="10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REQUESTS</a:t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1939875" y="2971950"/>
            <a:ext cx="163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Source Sans Pro"/>
                <a:ea typeface="Source Sans Pro"/>
                <a:cs typeface="Source Sans Pro"/>
                <a:sym typeface="Source Sans Pro"/>
              </a:rPr>
              <a:t>Find local help for anything you need, no strings attached</a:t>
            </a:r>
            <a:endParaRPr i="1"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40"/>
          <p:cNvSpPr txBox="1"/>
          <p:nvPr>
            <p:ph type="ctrTitle"/>
          </p:nvPr>
        </p:nvSpPr>
        <p:spPr>
          <a:xfrm>
            <a:off x="1275150" y="0"/>
            <a:ext cx="6593700" cy="12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199" name="Google Shape;199;p40"/>
          <p:cNvSpPr txBox="1"/>
          <p:nvPr>
            <p:ph idx="1" type="subTitle"/>
          </p:nvPr>
        </p:nvSpPr>
        <p:spPr>
          <a:xfrm>
            <a:off x="1336675" y="1252200"/>
            <a:ext cx="6532200" cy="26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 am a</a:t>
            </a:r>
            <a:endParaRPr b="1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Request</a:t>
            </a:r>
            <a:endParaRPr b="1" sz="600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205" name="Google Shape;205;p41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166675" y="1117000"/>
            <a:ext cx="1776900" cy="9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1"/>
          <p:cNvSpPr/>
          <p:nvPr/>
        </p:nvSpPr>
        <p:spPr>
          <a:xfrm>
            <a:off x="2417575" y="1430125"/>
            <a:ext cx="1776900" cy="9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1"/>
          <p:cNvSpPr/>
          <p:nvPr/>
        </p:nvSpPr>
        <p:spPr>
          <a:xfrm>
            <a:off x="4668475" y="1770025"/>
            <a:ext cx="1776900" cy="9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1"/>
          <p:cNvSpPr/>
          <p:nvPr/>
        </p:nvSpPr>
        <p:spPr>
          <a:xfrm>
            <a:off x="6919375" y="2098500"/>
            <a:ext cx="1776900" cy="9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1"/>
          <p:cNvSpPr/>
          <p:nvPr/>
        </p:nvSpPr>
        <p:spPr>
          <a:xfrm rot="3589047">
            <a:off x="2046546" y="1590223"/>
            <a:ext cx="267923" cy="28392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1"/>
          <p:cNvSpPr txBox="1"/>
          <p:nvPr/>
        </p:nvSpPr>
        <p:spPr>
          <a:xfrm>
            <a:off x="345200" y="139015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Identify a need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2560375" y="17032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Submit a Request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4532424" y="1935475"/>
            <a:ext cx="19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Volunteer Sees Request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7062175" y="2263950"/>
            <a:ext cx="149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Volunteer Fulfills Request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41"/>
          <p:cNvSpPr/>
          <p:nvPr/>
        </p:nvSpPr>
        <p:spPr>
          <a:xfrm rot="3589047">
            <a:off x="4297521" y="1964623"/>
            <a:ext cx="267923" cy="28392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1"/>
          <p:cNvSpPr/>
          <p:nvPr/>
        </p:nvSpPr>
        <p:spPr>
          <a:xfrm rot="3589047">
            <a:off x="6548421" y="2309198"/>
            <a:ext cx="267923" cy="28392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57200" y="2790275"/>
            <a:ext cx="433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People are complicated, and we have complicated needs.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Requests allow the less fortunate to have their needs heard by a community who cares and wants to help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Successes</a:t>
            </a:r>
            <a:endParaRPr/>
          </a:p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0" y="769500"/>
            <a:ext cx="2631900" cy="24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Concept</a:t>
            </a:r>
            <a:endParaRPr b="1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We believe this is an app that can help the homeless population of Worcester in multiple ways</a:t>
            </a:r>
            <a:endParaRPr i="1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225" name="Google Shape;225;p42"/>
          <p:cNvSpPr txBox="1"/>
          <p:nvPr>
            <p:ph idx="2" type="body"/>
          </p:nvPr>
        </p:nvSpPr>
        <p:spPr>
          <a:xfrm>
            <a:off x="1940100" y="2355749"/>
            <a:ext cx="26319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Appearance</a:t>
            </a:r>
            <a:endParaRPr b="1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We are quite pleased with the visual aspects of our application prototype</a:t>
            </a:r>
            <a:endParaRPr i="1"/>
          </a:p>
        </p:txBody>
      </p:sp>
      <p:sp>
        <p:nvSpPr>
          <p:cNvPr id="226" name="Google Shape;226;p42"/>
          <p:cNvSpPr txBox="1"/>
          <p:nvPr>
            <p:ph idx="4294967295" type="body"/>
          </p:nvPr>
        </p:nvSpPr>
        <p:spPr>
          <a:xfrm>
            <a:off x="3572575" y="909299"/>
            <a:ext cx="26319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Lots of Firsts</a:t>
            </a:r>
            <a:endParaRPr b="1" sz="20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/>
              <a:t>Our first Hackathon, our first App, and lots of learning new things as we went</a:t>
            </a:r>
            <a:endParaRPr/>
          </a:p>
        </p:txBody>
      </p:sp>
      <p:pic>
        <p:nvPicPr>
          <p:cNvPr id="227" name="Google Shape;227;p4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6831300" y="924837"/>
            <a:ext cx="2025525" cy="363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42"/>
          <p:cNvGrpSpPr/>
          <p:nvPr/>
        </p:nvGrpSpPr>
        <p:grpSpPr>
          <a:xfrm>
            <a:off x="6808027" y="542525"/>
            <a:ext cx="2072064" cy="4396359"/>
            <a:chOff x="2547150" y="238125"/>
            <a:chExt cx="2525675" cy="5238750"/>
          </a:xfrm>
        </p:grpSpPr>
        <p:sp>
          <p:nvSpPr>
            <p:cNvPr id="229" name="Google Shape;229;p4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3" name="Google Shape;233;p42" title="demoportrai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463" y="803250"/>
            <a:ext cx="1939200" cy="37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