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1" r:id="rId15"/>
    <p:sldId id="267" r:id="rId16"/>
    <p:sldId id="268" r:id="rId17"/>
    <p:sldId id="265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D8C84-37A4-4848-A5CC-DED6E5E98C62}" v="63" dt="2021-07-02T09:45:3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4694"/>
  </p:normalViewPr>
  <p:slideViewPr>
    <p:cSldViewPr snapToGrid="0">
      <p:cViewPr varScale="1">
        <p:scale>
          <a:sx n="121" d="100"/>
          <a:sy n="121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4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-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553998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E6B5C5-2BAC-FD6B-0C38-1084A40930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1816010"/>
          </a:xfrm>
        </p:spPr>
        <p:txBody>
          <a:bodyPr>
            <a:sp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 sz="1800"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 sz="1800"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 sz="1800"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2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April 2021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269617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Lef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300D359-43E3-7747-A509-348C3E3004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19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0" y="0"/>
            <a:ext cx="31083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3953126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Tile lorem ipsum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</a:t>
            </a:r>
            <a:r>
              <a:rPr lang="en-US" dirty="0" err="1"/>
              <a:t>Ejjhdit</a:t>
            </a:r>
            <a:r>
              <a:rPr lang="en-US" dirty="0"/>
              <a:t>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24FA9BDF-DF37-400E-B5C3-59CE8A1C6B6B}"/>
              </a:ext>
            </a:extLst>
          </p:cNvPr>
          <p:cNvSpPr/>
          <p:nvPr userDrawn="1">
            <p:custDataLst>
              <p:tags r:id="rId50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66" r:id="rId14"/>
    <p:sldLayoutId id="2147483751" r:id="rId15"/>
    <p:sldLayoutId id="2147483758" r:id="rId16"/>
    <p:sldLayoutId id="2147483767" r:id="rId17"/>
    <p:sldLayoutId id="2147483730" r:id="rId18"/>
    <p:sldLayoutId id="2147483731" r:id="rId19"/>
    <p:sldLayoutId id="2147483733" r:id="rId20"/>
    <p:sldLayoutId id="2147483740" r:id="rId21"/>
    <p:sldLayoutId id="2147483738" r:id="rId22"/>
    <p:sldLayoutId id="2147483736" r:id="rId23"/>
    <p:sldLayoutId id="2147483765" r:id="rId24"/>
    <p:sldLayoutId id="2147483744" r:id="rId25"/>
    <p:sldLayoutId id="2147483762" r:id="rId26"/>
    <p:sldLayoutId id="2147483755" r:id="rId27"/>
    <p:sldLayoutId id="2147483768" r:id="rId28"/>
    <p:sldLayoutId id="2147483743" r:id="rId29"/>
    <p:sldLayoutId id="2147483756" r:id="rId30"/>
    <p:sldLayoutId id="2147483734" r:id="rId31"/>
    <p:sldLayoutId id="2147483745" r:id="rId32"/>
    <p:sldLayoutId id="2147483741" r:id="rId33"/>
    <p:sldLayoutId id="2147483735" r:id="rId34"/>
    <p:sldLayoutId id="2147483737" r:id="rId35"/>
    <p:sldLayoutId id="2147483739" r:id="rId36"/>
    <p:sldLayoutId id="2147483742" r:id="rId37"/>
    <p:sldLayoutId id="2147483746" r:id="rId38"/>
    <p:sldLayoutId id="2147483732" r:id="rId39"/>
    <p:sldLayoutId id="2147483747" r:id="rId40"/>
    <p:sldLayoutId id="2147483748" r:id="rId41"/>
    <p:sldLayoutId id="2147483749" r:id="rId42"/>
    <p:sldLayoutId id="2147483759" r:id="rId43"/>
    <p:sldLayoutId id="2147483780" r:id="rId44"/>
    <p:sldLayoutId id="2147483761" r:id="rId45"/>
    <p:sldLayoutId id="2147483764" r:id="rId46"/>
    <p:sldLayoutId id="2147483750" r:id="rId47"/>
    <p:sldLayoutId id="2147483763" r:id="rId4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288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2" userDrawn="1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12" userDrawn="1">
          <p15:clr>
            <a:srgbClr val="F26B43"/>
          </p15:clr>
        </p15:guide>
        <p15:guide id="77" pos="4968" userDrawn="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261" y="4663440"/>
            <a:ext cx="5764213" cy="369332"/>
          </a:xfrm>
        </p:spPr>
        <p:txBody>
          <a:bodyPr/>
          <a:lstStyle/>
          <a:p>
            <a:r>
              <a:rPr lang="en-US" dirty="0"/>
              <a:t>Chris Xing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8584845" cy="2215991"/>
          </a:xfrm>
        </p:spPr>
        <p:txBody>
          <a:bodyPr>
            <a:spAutoFit/>
          </a:bodyPr>
          <a:lstStyle/>
          <a:p>
            <a:r>
              <a:rPr lang="en-US" sz="7200" dirty="0"/>
              <a:t>Engineering In Practice TypeScript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60A145-F330-D756-D9AB-7CD07E95CCDA}"/>
              </a:ext>
            </a:extLst>
          </p:cNvPr>
          <p:cNvSpPr/>
          <p:nvPr/>
        </p:nvSpPr>
        <p:spPr bwMode="auto">
          <a:xfrm>
            <a:off x="466165" y="4526977"/>
            <a:ext cx="642257" cy="64225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CN" sz="24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D74F-1CEF-5C67-5146-BBE39D4C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 Types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CA22B-5B41-38EE-7A75-26BAFB556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F070-C208-4F7F-1E93-ACAF47F810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3197029"/>
          </a:xfrm>
        </p:spPr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VerticalAlignment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"top"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"middle"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"bottom"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HorizontalAlignment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"left"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"center"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"right"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`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${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VerticalAlignment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}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-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${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HorizontalAlignment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}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`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setAlignment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value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setAlignment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"top-left"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 </a:t>
            </a:r>
            <a:r>
              <a:rPr lang="en-US" b="0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works!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setAlignment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"top-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middel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 </a:t>
            </a:r>
            <a:r>
              <a:rPr lang="en-US" b="0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error!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1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0D1C-F4B4-4140-1096-FEA306CC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Types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2E5D-C4BA-48C4-A5DF-CA6E368129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F1E79-BCC6-B7E5-DD30-B1704F8E4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1061060"/>
          </a:xfrm>
        </p:spPr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printText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alignment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"left"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"right"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endParaRPr lang="en-CN" dirty="0"/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printLevel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level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2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954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F123-E339-27FB-AB23-BAEE9DC7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Inference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5D2F2-9155-A812-2300-FC9710EBEE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C6BE-D831-84F4-5AE2-F9F34AD3CA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handleRequest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url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method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"GET"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"POST"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req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url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“https://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example.com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”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method: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“GET”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 🚀</a:t>
            </a: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handleRequest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req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url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req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method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217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305C-7BF2-AB94-3B1C-71ABD0B5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5CAAE-1D5D-6C4E-C759-CD1557D772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EFF9B-7E74-B2E0-CC86-7163B4EEE6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async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getUser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&gt;() {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response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await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fetch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await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response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json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return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endParaRPr lang="en-US" b="0" dirty="0">
              <a:solidFill>
                <a:srgbClr val="399EF4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UserCN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extends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cnOnly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userCN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await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UserCN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9067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D65-3DD7-09BC-6167-95841779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Assertions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A24F9-6009-F0FD-A310-BFB7F221C7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26C57-9F7E-D054-85AC-FFCD59CEA6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myCanvas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getElementById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main_canvas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HTMLCanvasElement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endParaRPr lang="en-CN" dirty="0"/>
          </a:p>
          <a:p>
            <a:r>
              <a:rPr lang="en-CN" dirty="0"/>
              <a:t>-- OR –</a:t>
            </a:r>
          </a:p>
          <a:p>
            <a:endParaRPr lang="en-CN" dirty="0"/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myCanvas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&lt;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HTMLCanvasElement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getElementById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main_canvas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457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64C-8EAB-BEFB-FFC4-59E8EFFD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Non-null Assertion Operator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8D7A-2D73-B497-09F7-CFE705BD27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EADA5-98E4-54D2-DC5C-AC2BB0083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element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getElementById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"root"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!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 🚀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element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innerHTML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"! non-null assertion"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185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70EF-0905-007E-1490-8E50C1BB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99C0-4044-2210-F01E-C13DEF1F8C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02AB6-6CBF-D798-32B8-84019AE356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4341958"/>
          </a:xfrm>
        </p:spPr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setUser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useState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null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&gt;(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null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setUser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newUser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endParaRPr lang="en-US" dirty="0">
              <a:solidFill>
                <a:srgbClr val="EFEFEF"/>
              </a:solidFill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-- AND --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GlobalContextProps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orders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Products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addOrder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order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Product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removeOrder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orderID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Product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[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uuid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GlobalContext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createContext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GlobalContextProps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&gt;(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null!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442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D141-DFD9-5E75-EA04-293C1D40CA86}"/>
              </a:ext>
            </a:extLst>
          </p:cNvPr>
          <p:cNvGrpSpPr/>
          <p:nvPr/>
        </p:nvGrpSpPr>
        <p:grpSpPr>
          <a:xfrm>
            <a:off x="-2871167" y="0"/>
            <a:ext cx="13895733" cy="6858000"/>
            <a:chOff x="-1945434" y="0"/>
            <a:chExt cx="11484077" cy="685800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F9BEF865-1FF5-B8B7-74E6-67063052092C}"/>
                </a:ext>
              </a:extLst>
            </p:cNvPr>
            <p:cNvSpPr/>
            <p:nvPr/>
          </p:nvSpPr>
          <p:spPr bwMode="auto">
            <a:xfrm>
              <a:off x="-1945434" y="0"/>
              <a:ext cx="9950955" cy="6858000"/>
            </a:xfrm>
            <a:prstGeom prst="parallelogram">
              <a:avLst>
                <a:gd name="adj" fmla="val 35741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0" tIns="0" rIns="0" bIns="0" rtlCol="0" anchor="ctr" anchorCtr="1"/>
            <a:lstStyle/>
            <a:p>
              <a:pPr algn="ctr"/>
              <a:r>
                <a:rPr lang="en-CN" sz="2400" dirty="0"/>
                <a:t>             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7C7BB0-7780-BB85-256D-2FF296C3CE85}"/>
                </a:ext>
              </a:extLst>
            </p:cNvPr>
            <p:cNvSpPr txBox="1"/>
            <p:nvPr/>
          </p:nvSpPr>
          <p:spPr>
            <a:xfrm>
              <a:off x="3352084" y="2989333"/>
              <a:ext cx="2926156" cy="73866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F</a:t>
              </a:r>
              <a:r>
                <a:rPr lang="en-CN" sz="4800" dirty="0">
                  <a:solidFill>
                    <a:schemeClr val="bg1"/>
                  </a:solidFill>
                </a:rPr>
                <a:t>undamentals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D7B35E-C986-DE2A-3111-1A9672ED6FC0}"/>
                </a:ext>
              </a:extLst>
            </p:cNvPr>
            <p:cNvSpPr txBox="1"/>
            <p:nvPr/>
          </p:nvSpPr>
          <p:spPr>
            <a:xfrm>
              <a:off x="7694527" y="2989333"/>
              <a:ext cx="1844116" cy="73866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In Action</a:t>
              </a:r>
              <a:endParaRPr lang="en-CN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FC3-CA44-4640-7263-A186F47B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Primitives</a:t>
            </a:r>
            <a:endParaRPr lang="en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42920F-D0A6-D663-53B1-D41FC75E65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461999"/>
            <a:ext cx="11280651" cy="1061060"/>
          </a:xfrm>
        </p:spPr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hello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"Hello, world"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age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42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checked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boolean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true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A65396-8389-7066-C38B-0C85CBF76F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86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47EC-1CFC-FBAB-D0A2-397C136E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739A5C-DB05-EFFE-7ADC-3524ED619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EB3E6-9536-3C57-6A28-72709DF9B8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461999"/>
            <a:ext cx="11280651" cy="2587631"/>
          </a:xfrm>
        </p:spPr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frameworks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[]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"React"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"Vue"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"Solid"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ranges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[]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  <a:p>
            <a:endParaRPr lang="en-US" dirty="0">
              <a:solidFill>
                <a:srgbClr val="EFEFEF"/>
              </a:solidFill>
              <a:latin typeface="FiraCode-Retina" panose="020B0809050000020004" pitchFamily="49" charset="0"/>
            </a:endParaRPr>
          </a:p>
          <a:p>
            <a:r>
              <a:rPr lang="en-US" dirty="0">
                <a:solidFill>
                  <a:srgbClr val="EFEFEF"/>
                </a:solidFill>
                <a:latin typeface="FiraCode-Retina" panose="020B0809050000020004" pitchFamily="49" charset="0"/>
              </a:rPr>
              <a:t>-- OR –-</a:t>
            </a:r>
          </a:p>
          <a:p>
            <a:endParaRPr lang="en-US" b="0" dirty="0">
              <a:solidFill>
                <a:srgbClr val="399EF4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frameworksGeneric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Array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"React"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"Vue"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"Solid"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rangesGeneric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Array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123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35A9-92A8-4DB4-B286-27B1B2E0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E6D5F-1941-82E7-8ABA-FB996B527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AAD47-8BC8-FCB0-E913-0ED0650A6C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years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fulltime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boolean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"Chris"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years: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4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fulltime: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true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7858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4E63-739D-6916-A22B-9A783BA3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Properties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E8915-AE03-947D-20D2-074D654E7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2310D-0805-6F16-5DB9-6DFC6B515C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UserPropsOptional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years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fulltime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boolean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UserPropsOptionalGeneric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Partial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userOptional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UserPropsOptionalGeneric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"Chris"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9144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8440-6D70-D2E2-A39E-310647B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1601D-96F7-CDA9-7B18-3E121737D5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33699-93F6-6F6C-7D18-F72ED09DF3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greet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return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greet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=&gt;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380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CA51-A9F6-379A-BABB-314DC252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4396D-F2FF-BDA0-4E51-031E90059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5BFD-F7BE-9FEB-0DA1-8B3372B0C0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4341958"/>
          </a:xfr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dirty="0">
                <a:solidFill>
                  <a:srgbClr val="EFEFEF"/>
                </a:solidFill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 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console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log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"Your ID is: 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+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endParaRPr lang="en-US" b="0" i="1" dirty="0">
              <a:solidFill>
                <a:srgbClr val="535A6B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OK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101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OK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"202"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Error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({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myID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22342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21739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DDB9-12D0-6B69-8A1B-45AD7221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FF688-6CCB-68E0-83D9-CD51DF6ABC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E603-08CA-1EB3-33E5-1EABCD7AE5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 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console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log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"Your ID is: 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+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99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00000000-0000-0000-0000-000000000000"/>
  <p:tag name="MIO_UPDATE" val="True"/>
  <p:tag name="MIO_VERSION" val="01.01.0001 00:00:00"/>
  <p:tag name="MIO_LASTDOWNLOADED" val="01.01.0001 00:00:00"/>
  <p:tag name="MIO_FALLBACK_LAYOUT" val="1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48"/>
</p:tagLst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44d29e-ce0d-48fd-88bf-98e6a958fd4b">
      <UserInfo>
        <DisplayName>Anzhalika Levandouskaya</DisplayName>
        <AccountId>19</AccountId>
        <AccountType/>
      </UserInfo>
      <UserInfo>
        <DisplayName>EPAM all Members</DisplayName>
        <AccountId>172</AccountId>
        <AccountType/>
      </UserInfo>
      <UserInfo>
        <DisplayName>EPAM all Members</DisplayName>
        <AccountId>171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f44d29e-ce0d-48fd-88bf-98e6a958fd4b"/>
    <ds:schemaRef ds:uri="58f349b0-675b-4c01-8ee6-14db8fa1250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620</Words>
  <Application>Microsoft Macintosh PowerPoint</Application>
  <PresentationFormat>Widescreen</PresentationFormat>
  <Paragraphs>106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Bold</vt:lpstr>
      <vt:lpstr>Arial</vt:lpstr>
      <vt:lpstr>Calibri</vt:lpstr>
      <vt:lpstr>Calibri Light</vt:lpstr>
      <vt:lpstr>FiraCode-Retina</vt:lpstr>
      <vt:lpstr>EPAM Master 2021.2</vt:lpstr>
      <vt:lpstr>Engineering In Practice TypeScript</vt:lpstr>
      <vt:lpstr>PowerPoint Presentation</vt:lpstr>
      <vt:lpstr>The Primitives</vt:lpstr>
      <vt:lpstr>Arrays</vt:lpstr>
      <vt:lpstr>Objects</vt:lpstr>
      <vt:lpstr>Optional Properties</vt:lpstr>
      <vt:lpstr>Functions</vt:lpstr>
      <vt:lpstr>Union Types</vt:lpstr>
      <vt:lpstr>Type Aliases</vt:lpstr>
      <vt:lpstr>Template Literal Types</vt:lpstr>
      <vt:lpstr>Literal Types</vt:lpstr>
      <vt:lpstr>Literal Inference</vt:lpstr>
      <vt:lpstr>Generics</vt:lpstr>
      <vt:lpstr>Type Assertions</vt:lpstr>
      <vt:lpstr>Non-null Assertion Operator</vt:lpstr>
      <vt:lpstr>React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Chris Xing</cp:lastModifiedBy>
  <cp:revision>20</cp:revision>
  <dcterms:created xsi:type="dcterms:W3CDTF">2020-10-27T12:12:11Z</dcterms:created>
  <dcterms:modified xsi:type="dcterms:W3CDTF">2023-02-16T01:17:11Z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