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4"/>
  </p:notesMasterIdLst>
  <p:sldIdLst>
    <p:sldId id="256" r:id="rId5"/>
    <p:sldId id="274" r:id="rId6"/>
    <p:sldId id="272" r:id="rId7"/>
    <p:sldId id="273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D8C84-37A4-4848-A5CC-DED6E5E98C62}" v="63" dt="2021-07-02T09:45:30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8"/>
    <p:restoredTop sz="93179"/>
  </p:normalViewPr>
  <p:slideViewPr>
    <p:cSldViewPr snapToGrid="0">
      <p:cViewPr varScale="1">
        <p:scale>
          <a:sx n="149" d="100"/>
          <a:sy n="149" d="100"/>
        </p:scale>
        <p:origin x="15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6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141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-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553998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E6B5C5-2BAC-FD6B-0C38-1084A40930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1816010"/>
          </a:xfrm>
        </p:spPr>
        <p:txBody>
          <a:bodyPr>
            <a:sp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 sz="1800"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 sz="1800"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 sz="1800"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71600"/>
            <a:ext cx="5764213" cy="38862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6901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306384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April 2021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269617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Lef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300D359-43E3-7747-A509-348C3E3004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19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0" y="0"/>
            <a:ext cx="31083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Tile lorem ipsum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</a:t>
            </a:r>
            <a:r>
              <a:rPr lang="en-US" dirty="0" err="1"/>
              <a:t>Ejjhdit</a:t>
            </a:r>
            <a:r>
              <a:rPr lang="en-US" dirty="0"/>
              <a:t>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24FA9BDF-DF37-400E-B5C3-59CE8A1C6B6B}"/>
              </a:ext>
            </a:extLst>
          </p:cNvPr>
          <p:cNvSpPr/>
          <p:nvPr userDrawn="1">
            <p:custDataLst>
              <p:tags r:id="rId4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66" r:id="rId14"/>
    <p:sldLayoutId id="2147483751" r:id="rId15"/>
    <p:sldLayoutId id="2147483733" r:id="rId16"/>
    <p:sldLayoutId id="2147483740" r:id="rId17"/>
    <p:sldLayoutId id="2147483736" r:id="rId18"/>
    <p:sldLayoutId id="2147483765" r:id="rId19"/>
    <p:sldLayoutId id="2147483744" r:id="rId20"/>
    <p:sldLayoutId id="2147483762" r:id="rId21"/>
    <p:sldLayoutId id="2147483755" r:id="rId22"/>
    <p:sldLayoutId id="2147483768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42" r:id="rId32"/>
    <p:sldLayoutId id="2147483746" r:id="rId33"/>
    <p:sldLayoutId id="2147483732" r:id="rId34"/>
    <p:sldLayoutId id="2147483747" r:id="rId35"/>
    <p:sldLayoutId id="2147483748" r:id="rId36"/>
    <p:sldLayoutId id="2147483749" r:id="rId37"/>
    <p:sldLayoutId id="2147483759" r:id="rId38"/>
    <p:sldLayoutId id="2147483761" r:id="rId39"/>
    <p:sldLayoutId id="2147483764" r:id="rId40"/>
    <p:sldLayoutId id="2147483750" r:id="rId4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288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2" userDrawn="1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12" userDrawn="1">
          <p15:clr>
            <a:srgbClr val="F26B43"/>
          </p15:clr>
        </p15:guide>
        <p15:guide id="77" pos="4968" userDrawn="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261" y="4663440"/>
            <a:ext cx="5764213" cy="369332"/>
          </a:xfrm>
        </p:spPr>
        <p:txBody>
          <a:bodyPr/>
          <a:lstStyle/>
          <a:p>
            <a:r>
              <a:rPr lang="en-US" dirty="0"/>
              <a:t>Chris Xing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8584845" cy="2215991"/>
          </a:xfrm>
        </p:spPr>
        <p:txBody>
          <a:bodyPr>
            <a:spAutoFit/>
          </a:bodyPr>
          <a:lstStyle/>
          <a:p>
            <a:r>
              <a:rPr lang="en-US" sz="7200" dirty="0"/>
              <a:t>Engineering In Practice TypeScript Part II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60A145-F330-D756-D9AB-7CD07E95CCDA}"/>
              </a:ext>
            </a:extLst>
          </p:cNvPr>
          <p:cNvSpPr/>
          <p:nvPr/>
        </p:nvSpPr>
        <p:spPr bwMode="auto">
          <a:xfrm>
            <a:off x="466165" y="4526977"/>
            <a:ext cx="642257" cy="64225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endParaRPr lang="en-CN" sz="2400" dirty="0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C33F06-6972-CE37-1B92-4BDA1701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Recap of Part </a:t>
            </a:r>
            <a:r>
              <a:rPr lang="en-US" dirty="0"/>
              <a:t>I</a:t>
            </a:r>
            <a:endParaRPr lang="en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ACEBB8-9BE5-588F-72BA-923DF05CE5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766575-6DC1-442A-145F-67BABD33B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43246"/>
              </p:ext>
            </p:extLst>
          </p:nvPr>
        </p:nvGraphicFramePr>
        <p:xfrm>
          <a:off x="0" y="1236905"/>
          <a:ext cx="12192000" cy="2911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32662">
                  <a:extLst>
                    <a:ext uri="{9D8B030D-6E8A-4147-A177-3AD203B41FA5}">
                      <a16:colId xmlns:a16="http://schemas.microsoft.com/office/drawing/2014/main" val="4194202993"/>
                    </a:ext>
                  </a:extLst>
                </a:gridCol>
                <a:gridCol w="8559338">
                  <a:extLst>
                    <a:ext uri="{9D8B030D-6E8A-4147-A177-3AD203B41FA5}">
                      <a16:colId xmlns:a16="http://schemas.microsoft.com/office/drawing/2014/main" val="2322611264"/>
                    </a:ext>
                  </a:extLst>
                </a:gridCol>
              </a:tblGrid>
              <a:tr h="5822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 Primitives      </a:t>
                      </a:r>
                    </a:p>
                  </a:txBody>
                  <a:tcPr marL="457200" marR="4572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Template Literal Types</a:t>
                      </a:r>
                    </a:p>
                  </a:txBody>
                  <a:tcPr marL="457200" marR="4572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13499"/>
                  </a:ext>
                </a:extLst>
              </a:tr>
              <a:tr h="5822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Object &amp; Array</a:t>
                      </a:r>
                    </a:p>
                  </a:txBody>
                  <a:tcPr marL="457200" marR="4572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Literal Types</a:t>
                      </a:r>
                    </a:p>
                  </a:txBody>
                  <a:tcPr marL="457200" marR="4572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472245"/>
                  </a:ext>
                </a:extLst>
              </a:tr>
              <a:tr h="5822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Optional Properties</a:t>
                      </a:r>
                    </a:p>
                  </a:txBody>
                  <a:tcPr marL="457200" marR="4572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Generic</a:t>
                      </a:r>
                    </a:p>
                  </a:txBody>
                  <a:tcPr marL="457200" marR="4572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825139"/>
                  </a:ext>
                </a:extLst>
              </a:tr>
              <a:tr h="5822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Union Types</a:t>
                      </a:r>
                    </a:p>
                  </a:txBody>
                  <a:tcPr marL="457200" marR="4572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Assertions</a:t>
                      </a:r>
                    </a:p>
                  </a:txBody>
                  <a:tcPr marL="457200" marR="4572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700367"/>
                  </a:ext>
                </a:extLst>
              </a:tr>
              <a:tr h="582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Aliases</a:t>
                      </a:r>
                    </a:p>
                  </a:txBody>
                  <a:tcPr marL="457200" marR="4572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React Hooks</a:t>
                      </a:r>
                    </a:p>
                  </a:txBody>
                  <a:tcPr marL="457200" marR="4572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11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76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AC96CE-37A2-C932-57FA-2525BF99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36E3B3-DE4C-CAB3-B9B0-FC5D93D2B5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A47B2D-1B4D-3175-F32D-7005EAC3E7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1824346"/>
          </a:xfrm>
        </p:spPr>
        <p:txBody>
          <a:bodyPr/>
          <a:lstStyle/>
          <a:p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plans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  personal: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3F9D8"/>
                </a:solidFill>
                <a:effectLst/>
                <a:latin typeface="FiraCode-Retina" panose="020B0809050000020004" pitchFamily="49" charset="0"/>
              </a:rPr>
              <a:t>10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  team: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(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users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) </a:t>
            </a: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=&gt;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users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*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3F9D8"/>
                </a:solidFill>
                <a:effectLst/>
                <a:latin typeface="FiraCode-Retina" panose="020B0809050000020004" pitchFamily="49" charset="0"/>
              </a:rPr>
              <a:t>5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  enterprise: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(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users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) </a:t>
            </a: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=&gt;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users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*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3F9D8"/>
                </a:solidFill>
                <a:effectLst/>
                <a:latin typeface="FiraCode-Retina" panose="020B0809050000020004" pitchFamily="49" charset="0"/>
              </a:rPr>
              <a:t>20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FiraCode-Retina" panose="020B0809050000020004" pitchFamily="49" charset="0"/>
              </a:rPr>
              <a:t>satisfies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Record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Plan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Pricing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21469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C1E3-5A84-8DB8-6297-16425DEA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Property Checks</a:t>
            </a:r>
            <a:br>
              <a:rPr lang="en-US" dirty="0"/>
            </a:b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43B9-E0C3-E716-322E-F8FB436680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31B3-C413-3906-0AED-B4D3FAEE8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2815386"/>
          </a:xfrm>
        </p:spPr>
        <p:txBody>
          <a:bodyPr/>
          <a:lstStyle/>
          <a:p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interface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Person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  name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const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Person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{ 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name: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FFA8A8"/>
                </a:solidFill>
                <a:effectLst/>
                <a:latin typeface="FiraCode-Retina" panose="020B0809050000020004" pitchFamily="49" charset="0"/>
              </a:rPr>
              <a:t>"Sarah"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u="wavyHeavy" dirty="0">
                <a:solidFill>
                  <a:srgbClr val="72C3FC"/>
                </a:solidFill>
                <a:effectLst/>
                <a:uFill>
                  <a:solidFill>
                    <a:srgbClr val="C00000"/>
                  </a:solidFill>
                </a:uFill>
                <a:latin typeface="FiraCode-Retina" panose="020B0809050000020004" pitchFamily="49" charset="0"/>
              </a:rPr>
              <a:t>age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3F9D8"/>
                </a:solidFill>
                <a:effectLst/>
                <a:latin typeface="FiraCode-Retina" panose="020B0809050000020004" pitchFamily="49" charset="0"/>
              </a:rPr>
              <a:t>13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};</a:t>
            </a:r>
          </a:p>
          <a:p>
            <a:endParaRPr lang="en-US" dirty="0">
              <a:solidFill>
                <a:srgbClr val="F2F4F8"/>
              </a:solidFill>
              <a:latin typeface="FiraCode-Retina" panose="020B0809050000020004" pitchFamily="49" charset="0"/>
            </a:endParaRPr>
          </a:p>
          <a:p>
            <a:r>
              <a:rPr lang="en-US" b="0" i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Object literal may only specify known properties, and 'age' does not exist in type 'Person' (2322)</a:t>
            </a:r>
            <a:endParaRPr lang="en-US" b="0" dirty="0">
              <a:solidFill>
                <a:srgbClr val="F2F4F8"/>
              </a:solidFill>
              <a:effectLst/>
              <a:latin typeface="FiraCode-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5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47EC-1CFC-FBAB-D0A2-397C136E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Discriminated Union</a:t>
            </a:r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739A5C-DB05-EFFE-7ADC-3524ED619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EB3E6-9536-3C57-6A28-72709DF9B8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461999"/>
            <a:ext cx="11280651" cy="3578672"/>
          </a:xfrm>
        </p:spPr>
        <p:txBody>
          <a:bodyPr/>
          <a:lstStyle/>
          <a:p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interface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Alert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  type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FFA8A8"/>
                </a:solidFill>
                <a:effectLst/>
                <a:latin typeface="FiraCode-Retina" panose="020B0809050000020004" pitchFamily="49" charset="0"/>
              </a:rPr>
              <a:t>"alert"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interface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Confirm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  type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FFA8A8"/>
                </a:solidFill>
                <a:effectLst/>
                <a:latin typeface="FiraCode-Retina" panose="020B0809050000020004" pitchFamily="49" charset="0"/>
              </a:rPr>
              <a:t>"confirm"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  confirmButtonMassage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Props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Alert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Confirm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30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35A9-92A8-4DB4-B286-27B1B2E0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E6D5F-1941-82E7-8ABA-FB996B527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AAD47-8BC8-FCB0-E913-0ED0650A6C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3960315"/>
          </a:xfrm>
        </p:spPr>
        <p:txBody>
          <a:bodyPr/>
          <a:lstStyle/>
          <a:p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interface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Free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extends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Base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  url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  price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?: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never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interface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Paid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extends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Base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  url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?: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never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  price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Course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Free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|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Paid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8584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4E63-739D-6916-A22B-9A783BA3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Components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E8915-AE03-947D-20D2-074D654E7C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2310D-0805-6F16-5DB9-6DFC6B515C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2129044"/>
          </a:xfrm>
        </p:spPr>
        <p:txBody>
          <a:bodyPr/>
          <a:lstStyle/>
          <a:p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TableProps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&gt; 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  data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[],</a:t>
            </a:r>
          </a:p>
          <a:p>
            <a:r>
              <a:rPr lang="en-US" b="0" dirty="0">
                <a:solidFill>
                  <a:srgbClr val="FFF3BF"/>
                </a:solidFill>
                <a:effectLst/>
                <a:latin typeface="FiraCode-Retina" panose="020B0809050000020004" pitchFamily="49" charset="0"/>
              </a:rPr>
              <a:t>  onRowClick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};</a:t>
            </a:r>
          </a:p>
          <a:p>
            <a:b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</a:b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declare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FFF3BF"/>
                </a:solidFill>
                <a:effectLst/>
                <a:latin typeface="FiraCode-Retina" panose="020B0809050000020004" pitchFamily="49" charset="0"/>
              </a:rPr>
              <a:t>Table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&gt;(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TableProps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&gt;)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null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442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8440-6D70-D2E2-A39E-310647B5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Tuple Elements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1601D-96F7-CDA9-7B18-3E121737D5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33699-93F6-6F6C-7D18-F72ED09DF3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1061060"/>
          </a:xfrm>
        </p:spPr>
        <p:txBody>
          <a:bodyPr/>
          <a:lstStyle/>
          <a:p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Foo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=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[first: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, second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?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, 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...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rest: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any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[]];</a:t>
            </a:r>
          </a:p>
          <a:p>
            <a:endParaRPr lang="en-US" b="0" dirty="0">
              <a:solidFill>
                <a:srgbClr val="329AF0"/>
              </a:solidFill>
              <a:effectLst/>
              <a:latin typeface="FiraCode-Retina" panose="020B0809050000020004" pitchFamily="49" charset="0"/>
            </a:endParaRPr>
          </a:p>
          <a:p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declare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FFF3BF"/>
                </a:solidFill>
                <a:effectLst/>
                <a:latin typeface="FiraCode-Retina" panose="020B0809050000020004" pitchFamily="49" charset="0"/>
              </a:rPr>
              <a:t>foo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...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[arg1: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string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, arg2: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number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])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380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CA51-A9F6-379A-BABB-314DC252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4396D-F2FF-BDA0-4E51-031E90059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55BFD-F7BE-9FEB-0DA1-8B3372B0C0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01" y="1537415"/>
            <a:ext cx="11280651" cy="1824346"/>
          </a:xfr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declare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function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FFF3BF"/>
                </a:solidFill>
                <a:effectLst/>
                <a:latin typeface="FiraCode-Retina" panose="020B0809050000020004" pitchFamily="49" charset="0"/>
              </a:rPr>
              <a:t>sendEvent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extends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Evt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[</a:t>
            </a:r>
            <a:r>
              <a:rPr lang="en-US" b="0" dirty="0">
                <a:solidFill>
                  <a:srgbClr val="FFA8A8"/>
                </a:solidFill>
                <a:effectLst/>
                <a:latin typeface="FiraCode-Retina" panose="020B0809050000020004" pitchFamily="49" charset="0"/>
              </a:rPr>
              <a:t>"type"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]&gt;(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  ...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Extract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Evt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, { 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}&gt; </a:t>
            </a: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extends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{ </a:t>
            </a:r>
            <a:r>
              <a:rPr lang="en-US" b="0" dirty="0">
                <a:solidFill>
                  <a:srgbClr val="72C3FC"/>
                </a:solidFill>
                <a:effectLst/>
                <a:latin typeface="FiraCode-Retina" panose="020B0809050000020004" pitchFamily="49" charset="0"/>
              </a:rPr>
              <a:t>payload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329AF0"/>
                </a:solidFill>
                <a:effectLst/>
                <a:latin typeface="FiraCode-Retina" panose="020B0809050000020004" pitchFamily="49" charset="0"/>
              </a:rPr>
              <a:t>infer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Payload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    ?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[type: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, payload: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Payload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    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[type: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T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]</a:t>
            </a:r>
          </a:p>
          <a:p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 )</a:t>
            </a:r>
            <a:r>
              <a:rPr lang="en-US" b="0" dirty="0">
                <a:solidFill>
                  <a:srgbClr val="D4D4D4"/>
                </a:solidFill>
                <a:effectLst/>
                <a:latin typeface="FiraCode-Retina" panose="020B0809050000020004" pitchFamily="49" charset="0"/>
              </a:rPr>
              <a:t>: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FiraCode-Retina" panose="020B0809050000020004" pitchFamily="49" charset="0"/>
              </a:rPr>
              <a:t>void</a:t>
            </a:r>
            <a:r>
              <a:rPr lang="en-US" b="0" dirty="0">
                <a:solidFill>
                  <a:srgbClr val="F2F4F8"/>
                </a:solidFill>
                <a:effectLst/>
                <a:latin typeface="FiraCode-Retina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17398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00000000-0000-0000-0000-000000000000"/>
  <p:tag name="MIO_UPDATE" val="True"/>
  <p:tag name="MIO_VERSION" val="01.01.0001 00:00:00"/>
  <p:tag name="MIO_LASTDOWNLOADED" val="01.01.0001 00:00:00"/>
  <p:tag name="MIO_FALLBACK_LAYOUT" val="1"/>
  <p:tag name="MIO_SHOW_DATE" val="False"/>
  <p:tag name="MIO_SHOW_FOOTER" val="False"/>
  <p:tag name="MIO_SHOW_PAGENUMBER" val="True"/>
  <p:tag name="MIO_AVOID_BLANK_LAYOUT" val="True"/>
  <p:tag name="MIO_CD_LAYOUT_VALID_AREA" val="False"/>
  <p:tag name="MIO_NUMBER_OF_VALID_LAYOUTS" val="48"/>
</p:tagLst>
</file>

<file path=ppt/theme/theme1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f44d29e-ce0d-48fd-88bf-98e6a958fd4b">
      <UserInfo>
        <DisplayName>Anzhalika Levandouskaya</DisplayName>
        <AccountId>19</AccountId>
        <AccountType/>
      </UserInfo>
      <UserInfo>
        <DisplayName>EPAM all Members</DisplayName>
        <AccountId>172</AccountId>
        <AccountType/>
      </UserInfo>
      <UserInfo>
        <DisplayName>EPAM all Members</DisplayName>
        <AccountId>171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f44d29e-ce0d-48fd-88bf-98e6a958fd4b"/>
    <ds:schemaRef ds:uri="58f349b0-675b-4c01-8ee6-14db8fa1250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4787</TotalTime>
  <Words>337</Words>
  <Application>Microsoft Macintosh PowerPoint</Application>
  <PresentationFormat>Widescreen</PresentationFormat>
  <Paragraphs>67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 Bold</vt:lpstr>
      <vt:lpstr>Arial</vt:lpstr>
      <vt:lpstr>Calibri</vt:lpstr>
      <vt:lpstr>Calibri Light</vt:lpstr>
      <vt:lpstr>FiraCode-Retina</vt:lpstr>
      <vt:lpstr>EPAM Master 2021.2</vt:lpstr>
      <vt:lpstr>Engineering In Practice TypeScript Part II</vt:lpstr>
      <vt:lpstr>Recap of Part I</vt:lpstr>
      <vt:lpstr>Satisfies</vt:lpstr>
      <vt:lpstr>Excess Property Checks </vt:lpstr>
      <vt:lpstr>Discriminated Union</vt:lpstr>
      <vt:lpstr>Never</vt:lpstr>
      <vt:lpstr>Generic Components</vt:lpstr>
      <vt:lpstr>Labeled Tuple Elements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Chris Xing</cp:lastModifiedBy>
  <cp:revision>29</cp:revision>
  <dcterms:created xsi:type="dcterms:W3CDTF">2020-10-27T12:12:11Z</dcterms:created>
  <dcterms:modified xsi:type="dcterms:W3CDTF">2023-10-27T08:48:55Z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  <property fmtid="{D5CDD505-2E9C-101B-9397-08002B2CF9AE}" pid="3" name="MSIP_Label_2a535040-0af2-483f-adc3-a132c21e3e2b_Enabled">
    <vt:lpwstr>true</vt:lpwstr>
  </property>
  <property fmtid="{D5CDD505-2E9C-101B-9397-08002B2CF9AE}" pid="4" name="MSIP_Label_2a535040-0af2-483f-adc3-a132c21e3e2b_SetDate">
    <vt:lpwstr>2023-10-24T06:20:27Z</vt:lpwstr>
  </property>
  <property fmtid="{D5CDD505-2E9C-101B-9397-08002B2CF9AE}" pid="5" name="MSIP_Label_2a535040-0af2-483f-adc3-a132c21e3e2b_Method">
    <vt:lpwstr>Privileged</vt:lpwstr>
  </property>
  <property fmtid="{D5CDD505-2E9C-101B-9397-08002B2CF9AE}" pid="6" name="MSIP_Label_2a535040-0af2-483f-adc3-a132c21e3e2b_Name">
    <vt:lpwstr>EPAM_Confidential</vt:lpwstr>
  </property>
  <property fmtid="{D5CDD505-2E9C-101B-9397-08002B2CF9AE}" pid="7" name="MSIP_Label_2a535040-0af2-483f-adc3-a132c21e3e2b_SiteId">
    <vt:lpwstr>b41b72d0-4e9f-4c26-8a69-f949f367c91d</vt:lpwstr>
  </property>
  <property fmtid="{D5CDD505-2E9C-101B-9397-08002B2CF9AE}" pid="8" name="MSIP_Label_2a535040-0af2-483f-adc3-a132c21e3e2b_ActionId">
    <vt:lpwstr>560ff7c0-2cea-45f9-a222-adec57eb0f72</vt:lpwstr>
  </property>
  <property fmtid="{D5CDD505-2E9C-101B-9397-08002B2CF9AE}" pid="9" name="MSIP_Label_2a535040-0af2-483f-adc3-a132c21e3e2b_ContentBits">
    <vt:lpwstr>0</vt:lpwstr>
  </property>
</Properties>
</file>