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2E02CD-A9F3-4FB1-A01A-400DC3F2DBBB}"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9DAE0-AE78-41E0-ADA6-0AD3AC52BBFD}" type="slidenum">
              <a:rPr lang="en-US" smtClean="0"/>
              <a:t>‹#›</a:t>
            </a:fld>
            <a:endParaRPr lang="en-US"/>
          </a:p>
        </p:txBody>
      </p:sp>
    </p:spTree>
    <p:extLst>
      <p:ext uri="{BB962C8B-B14F-4D97-AF65-F5344CB8AC3E}">
        <p14:creationId xmlns:p14="http://schemas.microsoft.com/office/powerpoint/2010/main" val="309947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2E02CD-A9F3-4FB1-A01A-400DC3F2DBBB}"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9DAE0-AE78-41E0-ADA6-0AD3AC52BBFD}" type="slidenum">
              <a:rPr lang="en-US" smtClean="0"/>
              <a:t>‹#›</a:t>
            </a:fld>
            <a:endParaRPr lang="en-US"/>
          </a:p>
        </p:txBody>
      </p:sp>
    </p:spTree>
    <p:extLst>
      <p:ext uri="{BB962C8B-B14F-4D97-AF65-F5344CB8AC3E}">
        <p14:creationId xmlns:p14="http://schemas.microsoft.com/office/powerpoint/2010/main" val="3454662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2E02CD-A9F3-4FB1-A01A-400DC3F2DBBB}"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9DAE0-AE78-41E0-ADA6-0AD3AC52BBFD}" type="slidenum">
              <a:rPr lang="en-US" smtClean="0"/>
              <a:t>‹#›</a:t>
            </a:fld>
            <a:endParaRPr lang="en-US"/>
          </a:p>
        </p:txBody>
      </p:sp>
    </p:spTree>
    <p:extLst>
      <p:ext uri="{BB962C8B-B14F-4D97-AF65-F5344CB8AC3E}">
        <p14:creationId xmlns:p14="http://schemas.microsoft.com/office/powerpoint/2010/main" val="4147472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2E02CD-A9F3-4FB1-A01A-400DC3F2DBBB}"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9DAE0-AE78-41E0-ADA6-0AD3AC52BBFD}" type="slidenum">
              <a:rPr lang="en-US" smtClean="0"/>
              <a:t>‹#›</a:t>
            </a:fld>
            <a:endParaRPr lang="en-US"/>
          </a:p>
        </p:txBody>
      </p:sp>
    </p:spTree>
    <p:extLst>
      <p:ext uri="{BB962C8B-B14F-4D97-AF65-F5344CB8AC3E}">
        <p14:creationId xmlns:p14="http://schemas.microsoft.com/office/powerpoint/2010/main" val="3029599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2E02CD-A9F3-4FB1-A01A-400DC3F2DBBB}"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9DAE0-AE78-41E0-ADA6-0AD3AC52BBFD}" type="slidenum">
              <a:rPr lang="en-US" smtClean="0"/>
              <a:t>‹#›</a:t>
            </a:fld>
            <a:endParaRPr lang="en-US"/>
          </a:p>
        </p:txBody>
      </p:sp>
    </p:spTree>
    <p:extLst>
      <p:ext uri="{BB962C8B-B14F-4D97-AF65-F5344CB8AC3E}">
        <p14:creationId xmlns:p14="http://schemas.microsoft.com/office/powerpoint/2010/main" val="172830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2E02CD-A9F3-4FB1-A01A-400DC3F2DBBB}" type="datetimeFigureOut">
              <a:rPr lang="en-US" smtClean="0"/>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9DAE0-AE78-41E0-ADA6-0AD3AC52BBFD}" type="slidenum">
              <a:rPr lang="en-US" smtClean="0"/>
              <a:t>‹#›</a:t>
            </a:fld>
            <a:endParaRPr lang="en-US"/>
          </a:p>
        </p:txBody>
      </p:sp>
    </p:spTree>
    <p:extLst>
      <p:ext uri="{BB962C8B-B14F-4D97-AF65-F5344CB8AC3E}">
        <p14:creationId xmlns:p14="http://schemas.microsoft.com/office/powerpoint/2010/main" val="1908387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2E02CD-A9F3-4FB1-A01A-400DC3F2DBBB}" type="datetimeFigureOut">
              <a:rPr lang="en-US" smtClean="0"/>
              <a:t>10/13/2015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E9DAE0-AE78-41E0-ADA6-0AD3AC52BBFD}" type="slidenum">
              <a:rPr lang="en-US" smtClean="0"/>
              <a:t>‹#›</a:t>
            </a:fld>
            <a:endParaRPr lang="en-US"/>
          </a:p>
        </p:txBody>
      </p:sp>
    </p:spTree>
    <p:extLst>
      <p:ext uri="{BB962C8B-B14F-4D97-AF65-F5344CB8AC3E}">
        <p14:creationId xmlns:p14="http://schemas.microsoft.com/office/powerpoint/2010/main" val="1202025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2E02CD-A9F3-4FB1-A01A-400DC3F2DBBB}" type="datetimeFigureOut">
              <a:rPr lang="en-US" smtClean="0"/>
              <a:t>10/13/2015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E9DAE0-AE78-41E0-ADA6-0AD3AC52BBFD}" type="slidenum">
              <a:rPr lang="en-US" smtClean="0"/>
              <a:t>‹#›</a:t>
            </a:fld>
            <a:endParaRPr lang="en-US"/>
          </a:p>
        </p:txBody>
      </p:sp>
    </p:spTree>
    <p:extLst>
      <p:ext uri="{BB962C8B-B14F-4D97-AF65-F5344CB8AC3E}">
        <p14:creationId xmlns:p14="http://schemas.microsoft.com/office/powerpoint/2010/main" val="1119727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2E02CD-A9F3-4FB1-A01A-400DC3F2DBBB}" type="datetimeFigureOut">
              <a:rPr lang="en-US" smtClean="0"/>
              <a:t>10/13/2015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E9DAE0-AE78-41E0-ADA6-0AD3AC52BBFD}" type="slidenum">
              <a:rPr lang="en-US" smtClean="0"/>
              <a:t>‹#›</a:t>
            </a:fld>
            <a:endParaRPr lang="en-US"/>
          </a:p>
        </p:txBody>
      </p:sp>
    </p:spTree>
    <p:extLst>
      <p:ext uri="{BB962C8B-B14F-4D97-AF65-F5344CB8AC3E}">
        <p14:creationId xmlns:p14="http://schemas.microsoft.com/office/powerpoint/2010/main" val="640556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2E02CD-A9F3-4FB1-A01A-400DC3F2DBBB}" type="datetimeFigureOut">
              <a:rPr lang="en-US" smtClean="0"/>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9DAE0-AE78-41E0-ADA6-0AD3AC52BBFD}" type="slidenum">
              <a:rPr lang="en-US" smtClean="0"/>
              <a:t>‹#›</a:t>
            </a:fld>
            <a:endParaRPr lang="en-US"/>
          </a:p>
        </p:txBody>
      </p:sp>
    </p:spTree>
    <p:extLst>
      <p:ext uri="{BB962C8B-B14F-4D97-AF65-F5344CB8AC3E}">
        <p14:creationId xmlns:p14="http://schemas.microsoft.com/office/powerpoint/2010/main" val="282288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2E02CD-A9F3-4FB1-A01A-400DC3F2DBBB}" type="datetimeFigureOut">
              <a:rPr lang="en-US" smtClean="0"/>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9DAE0-AE78-41E0-ADA6-0AD3AC52BBFD}" type="slidenum">
              <a:rPr lang="en-US" smtClean="0"/>
              <a:t>‹#›</a:t>
            </a:fld>
            <a:endParaRPr lang="en-US"/>
          </a:p>
        </p:txBody>
      </p:sp>
    </p:spTree>
    <p:extLst>
      <p:ext uri="{BB962C8B-B14F-4D97-AF65-F5344CB8AC3E}">
        <p14:creationId xmlns:p14="http://schemas.microsoft.com/office/powerpoint/2010/main" val="3545930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E02CD-A9F3-4FB1-A01A-400DC3F2DBBB}" type="datetimeFigureOut">
              <a:rPr lang="en-US" smtClean="0"/>
              <a:t>10/13/2015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E9DAE0-AE78-41E0-ADA6-0AD3AC52BBFD}" type="slidenum">
              <a:rPr lang="en-US" smtClean="0"/>
              <a:t>‹#›</a:t>
            </a:fld>
            <a:endParaRPr lang="en-US"/>
          </a:p>
        </p:txBody>
      </p:sp>
    </p:spTree>
    <p:extLst>
      <p:ext uri="{BB962C8B-B14F-4D97-AF65-F5344CB8AC3E}">
        <p14:creationId xmlns:p14="http://schemas.microsoft.com/office/powerpoint/2010/main" val="71346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msdn.microsoft.com/en-us/library/system.attribute(v=vs.110).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idx="1"/>
          </p:nvPr>
        </p:nvSpPr>
        <p:spPr/>
        <p:txBody>
          <a:bodyPr>
            <a:normAutofit/>
          </a:bodyPr>
          <a:lstStyle/>
          <a:p>
            <a:r>
              <a:rPr lang="en-US" sz="1800" dirty="0" smtClean="0"/>
              <a:t>Attributes are extension mechanisms for adding custom information to code elements.</a:t>
            </a:r>
          </a:p>
          <a:p>
            <a:endParaRPr lang="en-US" sz="1800" dirty="0"/>
          </a:p>
          <a:p>
            <a:r>
              <a:rPr lang="en-US" sz="1800" dirty="0" smtClean="0"/>
              <a:t>Compilers, Editors  and even .NET classes use this info</a:t>
            </a:r>
          </a:p>
          <a:p>
            <a:endParaRPr lang="en-US" sz="1800" dirty="0"/>
          </a:p>
          <a:p>
            <a:r>
              <a:rPr lang="en-US" sz="1800" dirty="0" smtClean="0"/>
              <a:t>Few </a:t>
            </a:r>
            <a:r>
              <a:rPr lang="en-US" sz="1800" dirty="0" smtClean="0"/>
              <a:t>practical examples</a:t>
            </a:r>
            <a:r>
              <a:rPr lang="en-US" sz="1800" dirty="0" smtClean="0"/>
              <a:t> </a:t>
            </a:r>
            <a:r>
              <a:rPr lang="en-US" sz="1800" dirty="0" smtClean="0"/>
              <a:t>–  We’ll go through a code sample for each of the below</a:t>
            </a:r>
          </a:p>
          <a:p>
            <a:pPr lvl="1"/>
            <a:r>
              <a:rPr lang="en-US" sz="1400" dirty="0" err="1" smtClean="0"/>
              <a:t>Serializable</a:t>
            </a:r>
            <a:endParaRPr lang="en-US" sz="1400" dirty="0" smtClean="0"/>
          </a:p>
          <a:p>
            <a:pPr lvl="1"/>
            <a:r>
              <a:rPr lang="en-US" sz="1400" dirty="0" err="1" smtClean="0"/>
              <a:t>Browsable</a:t>
            </a:r>
            <a:r>
              <a:rPr lang="en-US" sz="1400" dirty="0" smtClean="0"/>
              <a:t>,</a:t>
            </a:r>
          </a:p>
          <a:p>
            <a:pPr lvl="1"/>
            <a:r>
              <a:rPr lang="en-US" sz="1400" dirty="0" smtClean="0"/>
              <a:t>Obsolete</a:t>
            </a:r>
          </a:p>
          <a:p>
            <a:pPr lvl="1"/>
            <a:r>
              <a:rPr lang="en-US" sz="1400" dirty="0" err="1" smtClean="0"/>
              <a:t>DebuggerStepThrough</a:t>
            </a:r>
            <a:endParaRPr lang="en-US" sz="1400" dirty="0" smtClean="0"/>
          </a:p>
          <a:p>
            <a:endParaRPr lang="en-US" sz="1800" dirty="0" smtClean="0"/>
          </a:p>
          <a:p>
            <a:r>
              <a:rPr lang="en-US" sz="1800" dirty="0" smtClean="0"/>
              <a:t>For  a complete list see </a:t>
            </a:r>
            <a:r>
              <a:rPr lang="en-US" sz="1800" dirty="0" smtClean="0">
                <a:hlinkClick r:id="rId2"/>
              </a:rPr>
              <a:t>https://msdn.microsoft.com/en-us/library/system.attribute(v=vs.110).aspx</a:t>
            </a:r>
            <a:endParaRPr lang="en-US" sz="1800" dirty="0" smtClean="0"/>
          </a:p>
          <a:p>
            <a:endParaRPr lang="en-US" sz="1800" dirty="0"/>
          </a:p>
        </p:txBody>
      </p:sp>
    </p:spTree>
    <p:extLst>
      <p:ext uri="{BB962C8B-B14F-4D97-AF65-F5344CB8AC3E}">
        <p14:creationId xmlns:p14="http://schemas.microsoft.com/office/powerpoint/2010/main" val="38453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Attributes</a:t>
            </a:r>
            <a:endParaRPr lang="en-US" dirty="0"/>
          </a:p>
        </p:txBody>
      </p:sp>
      <p:sp>
        <p:nvSpPr>
          <p:cNvPr id="3" name="Content Placeholder 2"/>
          <p:cNvSpPr>
            <a:spLocks noGrp="1"/>
          </p:cNvSpPr>
          <p:nvPr>
            <p:ph idx="1"/>
          </p:nvPr>
        </p:nvSpPr>
        <p:spPr/>
        <p:txBody>
          <a:bodyPr>
            <a:normAutofit/>
          </a:bodyPr>
          <a:lstStyle/>
          <a:p>
            <a:r>
              <a:rPr lang="en-US" sz="2000" dirty="0" smtClean="0"/>
              <a:t>We can define our own custom attributes by extending from </a:t>
            </a:r>
            <a:r>
              <a:rPr lang="en-US" sz="2000" dirty="0" err="1" smtClean="0"/>
              <a:t>System.Attribute</a:t>
            </a:r>
            <a:endParaRPr lang="en-US" sz="2000" dirty="0" smtClean="0"/>
          </a:p>
          <a:p>
            <a:r>
              <a:rPr lang="en-US" sz="2000" dirty="0" smtClean="0"/>
              <a:t>Attribute can have parameters</a:t>
            </a:r>
          </a:p>
          <a:p>
            <a:pPr lvl="1"/>
            <a:r>
              <a:rPr lang="en-US" sz="1400" dirty="0" smtClean="0"/>
              <a:t> constructor parameters (aka positional parameter)</a:t>
            </a:r>
          </a:p>
          <a:p>
            <a:pPr lvl="1"/>
            <a:r>
              <a:rPr lang="en-US" sz="1400" dirty="0" smtClean="0"/>
              <a:t> as well as settable public properties (aka Named </a:t>
            </a:r>
            <a:r>
              <a:rPr lang="en-US" sz="1400" dirty="0" err="1" smtClean="0"/>
              <a:t>paramters</a:t>
            </a:r>
            <a:r>
              <a:rPr lang="en-US" sz="1400" dirty="0" smtClean="0"/>
              <a:t>)</a:t>
            </a:r>
          </a:p>
          <a:p>
            <a:pPr lvl="1"/>
            <a:endParaRPr lang="en-US" sz="1400" dirty="0" smtClean="0"/>
          </a:p>
          <a:p>
            <a:r>
              <a:rPr lang="en-US" sz="2000" dirty="0" smtClean="0"/>
              <a:t>The targets for an </a:t>
            </a:r>
            <a:r>
              <a:rPr lang="en-US" sz="2000" dirty="0" smtClean="0"/>
              <a:t>attribute (class, </a:t>
            </a:r>
            <a:r>
              <a:rPr lang="en-US" sz="2000" dirty="0" err="1" smtClean="0"/>
              <a:t>enum</a:t>
            </a:r>
            <a:r>
              <a:rPr lang="en-US" sz="2000" dirty="0" smtClean="0"/>
              <a:t>, method, property </a:t>
            </a:r>
            <a:r>
              <a:rPr lang="en-US" sz="2000" dirty="0" err="1" smtClean="0"/>
              <a:t>etc</a:t>
            </a:r>
            <a:r>
              <a:rPr lang="en-US" sz="2000" dirty="0" smtClean="0"/>
              <a:t>) can </a:t>
            </a:r>
            <a:r>
              <a:rPr lang="en-US" sz="2000" dirty="0" smtClean="0"/>
              <a:t>be </a:t>
            </a:r>
            <a:r>
              <a:rPr lang="en-US" sz="2000" dirty="0" smtClean="0"/>
              <a:t>specified in the attribute definition. This is done via </a:t>
            </a:r>
            <a:r>
              <a:rPr lang="en-US" sz="2000" dirty="0" err="1" smtClean="0"/>
              <a:t>AttributeUsage</a:t>
            </a:r>
            <a:r>
              <a:rPr lang="en-US" sz="2000" dirty="0" smtClean="0"/>
              <a:t> attribute.</a:t>
            </a:r>
          </a:p>
          <a:p>
            <a:r>
              <a:rPr lang="en-US" sz="2000" dirty="0" smtClean="0"/>
              <a:t>You would have to use Reflection API to do anything useful with the attributes applied.</a:t>
            </a:r>
          </a:p>
          <a:p>
            <a:r>
              <a:rPr lang="en-US" sz="2000" dirty="0" smtClean="0"/>
              <a:t>Lets take a look at a custom validator attribute and associated validation code.</a:t>
            </a:r>
            <a:endParaRPr lang="en-US" sz="2000" dirty="0" smtClean="0"/>
          </a:p>
          <a:p>
            <a:pPr lvl="1"/>
            <a:endParaRPr lang="en-US" sz="1800" dirty="0"/>
          </a:p>
          <a:p>
            <a:endParaRPr lang="en-US" sz="1800" dirty="0"/>
          </a:p>
        </p:txBody>
      </p:sp>
    </p:spTree>
    <p:extLst>
      <p:ext uri="{BB962C8B-B14F-4D97-AF65-F5344CB8AC3E}">
        <p14:creationId xmlns:p14="http://schemas.microsoft.com/office/powerpoint/2010/main" val="133751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lnSpcReduction="10000"/>
          </a:bodyPr>
          <a:lstStyle/>
          <a:p>
            <a:r>
              <a:rPr lang="en-US" sz="1800" dirty="0" smtClean="0"/>
              <a:t>Write sample code using the following  built in attributes. Explain the effect of using each of these attributes in code comments.</a:t>
            </a:r>
          </a:p>
          <a:p>
            <a:pPr lvl="1"/>
            <a:r>
              <a:rPr lang="en-US" sz="1400" dirty="0" smtClean="0"/>
              <a:t> Conditional</a:t>
            </a:r>
            <a:endParaRPr lang="en-US" sz="1400" dirty="0"/>
          </a:p>
          <a:p>
            <a:pPr lvl="1"/>
            <a:r>
              <a:rPr lang="en-US" sz="1400" dirty="0"/>
              <a:t> Flags</a:t>
            </a:r>
          </a:p>
          <a:p>
            <a:pPr lvl="1"/>
            <a:r>
              <a:rPr lang="en-US" sz="1400" dirty="0"/>
              <a:t> </a:t>
            </a:r>
            <a:r>
              <a:rPr lang="en-US" sz="1400" dirty="0" err="1" smtClean="0"/>
              <a:t>DebuggerDisplay</a:t>
            </a:r>
            <a:endParaRPr lang="en-US" sz="1400" dirty="0" smtClean="0"/>
          </a:p>
          <a:p>
            <a:pPr lvl="1"/>
            <a:endParaRPr lang="en-US" sz="1400" dirty="0" smtClean="0"/>
          </a:p>
          <a:p>
            <a:r>
              <a:rPr lang="en-US" sz="1800" dirty="0" smtClean="0"/>
              <a:t>Create a console application. Include the embedded DLL in your project.</a:t>
            </a:r>
          </a:p>
          <a:p>
            <a:pPr marL="400050" lvl="1" indent="0">
              <a:buNone/>
            </a:pPr>
            <a:r>
              <a:rPr lang="en-US" sz="1400" dirty="0" smtClean="0"/>
              <a:t>The DLL has some public classes and three public attributes.  The public classes have been decorated with some of these attributes. Write code that prints out the names of public types and their corresponding attributes. Use reflection API  to do this.</a:t>
            </a:r>
          </a:p>
          <a:p>
            <a:pPr marL="400050" lvl="1" indent="0">
              <a:buNone/>
            </a:pPr>
            <a:endParaRPr lang="en-US" sz="1400" dirty="0"/>
          </a:p>
          <a:p>
            <a:pPr marL="400050" lvl="1" indent="0">
              <a:buNone/>
            </a:pPr>
            <a:endParaRPr lang="en-US" sz="1400" dirty="0" smtClean="0"/>
          </a:p>
          <a:p>
            <a:pPr marL="400050" lvl="1" indent="0">
              <a:buNone/>
            </a:pPr>
            <a:endParaRPr lang="en-US" sz="1400" dirty="0"/>
          </a:p>
          <a:p>
            <a:pPr marL="285750"/>
            <a:r>
              <a:rPr lang="en-US" sz="1800" dirty="0"/>
              <a:t>Unzip the VS solution embedded below. </a:t>
            </a:r>
            <a:endParaRPr lang="en-US" sz="1800" dirty="0" smtClean="0"/>
          </a:p>
          <a:p>
            <a:pPr marL="685800" lvl="1"/>
            <a:r>
              <a:rPr lang="en-US" sz="1400" dirty="0" smtClean="0"/>
              <a:t>Write </a:t>
            </a:r>
            <a:r>
              <a:rPr lang="en-US" sz="1400" dirty="0"/>
              <a:t>logic in the Validate method of </a:t>
            </a:r>
            <a:r>
              <a:rPr lang="en-US" sz="1400" dirty="0" err="1"/>
              <a:t>MyValidator</a:t>
            </a:r>
            <a:r>
              <a:rPr lang="en-US" sz="1400" dirty="0"/>
              <a:t>&lt;T</a:t>
            </a:r>
            <a:r>
              <a:rPr lang="en-US" sz="1400" dirty="0" smtClean="0"/>
              <a:t>&gt;</a:t>
            </a:r>
          </a:p>
          <a:p>
            <a:pPr marL="685800" lvl="1"/>
            <a:r>
              <a:rPr lang="en-US" sz="1400" dirty="0" smtClean="0"/>
              <a:t>Verify if you validator is running correctly by running the  console app</a:t>
            </a:r>
          </a:p>
          <a:p>
            <a:pPr marL="400050" lvl="1" indent="0">
              <a:buNone/>
            </a:pPr>
            <a:r>
              <a:rPr lang="en-US" sz="1400" dirty="0" smtClean="0"/>
              <a:t>       and checking the error messages.</a:t>
            </a:r>
          </a:p>
        </p:txBody>
      </p:sp>
      <p:graphicFrame>
        <p:nvGraphicFramePr>
          <p:cNvPr id="4" name="Object 3"/>
          <p:cNvGraphicFramePr>
            <a:graphicFrameLocks noChangeAspect="1"/>
          </p:cNvGraphicFramePr>
          <p:nvPr>
            <p:extLst>
              <p:ext uri="{D42A27DB-BD31-4B8C-83A1-F6EECF244321}">
                <p14:modId xmlns:p14="http://schemas.microsoft.com/office/powerpoint/2010/main" val="824703810"/>
              </p:ext>
            </p:extLst>
          </p:nvPr>
        </p:nvGraphicFramePr>
        <p:xfrm>
          <a:off x="6248400" y="3810000"/>
          <a:ext cx="2184400" cy="685800"/>
        </p:xfrm>
        <a:graphic>
          <a:graphicData uri="http://schemas.openxmlformats.org/presentationml/2006/ole">
            <mc:AlternateContent xmlns:mc="http://schemas.openxmlformats.org/markup-compatibility/2006">
              <mc:Choice xmlns:v="urn:schemas-microsoft-com:vml" Requires="v">
                <p:oleObj spid="_x0000_s1045" name="Packager Shell Object" showAsIcon="1" r:id="rId3" imgW="2184840" imgH="685800" progId="Package">
                  <p:embed/>
                </p:oleObj>
              </mc:Choice>
              <mc:Fallback>
                <p:oleObj name="Packager Shell Object" showAsIcon="1" r:id="rId3" imgW="2184840" imgH="685800" progId="Package">
                  <p:embed/>
                  <p:pic>
                    <p:nvPicPr>
                      <p:cNvPr id="0" name=""/>
                      <p:cNvPicPr/>
                      <p:nvPr/>
                    </p:nvPicPr>
                    <p:blipFill>
                      <a:blip r:embed="rId4"/>
                      <a:stretch>
                        <a:fillRect/>
                      </a:stretch>
                    </p:blipFill>
                    <p:spPr>
                      <a:xfrm>
                        <a:off x="6248400" y="3810000"/>
                        <a:ext cx="2184400" cy="685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15814184"/>
              </p:ext>
            </p:extLst>
          </p:nvPr>
        </p:nvGraphicFramePr>
        <p:xfrm>
          <a:off x="6400800" y="5105400"/>
          <a:ext cx="1866900" cy="685800"/>
        </p:xfrm>
        <a:graphic>
          <a:graphicData uri="http://schemas.openxmlformats.org/presentationml/2006/ole">
            <mc:AlternateContent xmlns:mc="http://schemas.openxmlformats.org/markup-compatibility/2006">
              <mc:Choice xmlns:v="urn:schemas-microsoft-com:vml" Requires="v">
                <p:oleObj spid="_x0000_s1046" name="Packager Shell Object" showAsIcon="1" r:id="rId5" imgW="1867320" imgH="685800" progId="Package">
                  <p:embed/>
                </p:oleObj>
              </mc:Choice>
              <mc:Fallback>
                <p:oleObj name="Packager Shell Object" showAsIcon="1" r:id="rId5" imgW="1867320" imgH="685800" progId="Package">
                  <p:embed/>
                  <p:pic>
                    <p:nvPicPr>
                      <p:cNvPr id="0" name=""/>
                      <p:cNvPicPr/>
                      <p:nvPr/>
                    </p:nvPicPr>
                    <p:blipFill>
                      <a:blip r:embed="rId6"/>
                      <a:stretch>
                        <a:fillRect/>
                      </a:stretch>
                    </p:blipFill>
                    <p:spPr>
                      <a:xfrm>
                        <a:off x="6400800" y="5105400"/>
                        <a:ext cx="1866900" cy="685800"/>
                      </a:xfrm>
                      <a:prstGeom prst="rect">
                        <a:avLst/>
                      </a:prstGeom>
                    </p:spPr>
                  </p:pic>
                </p:oleObj>
              </mc:Fallback>
            </mc:AlternateContent>
          </a:graphicData>
        </a:graphic>
      </p:graphicFrame>
    </p:spTree>
    <p:extLst>
      <p:ext uri="{BB962C8B-B14F-4D97-AF65-F5344CB8AC3E}">
        <p14:creationId xmlns:p14="http://schemas.microsoft.com/office/powerpoint/2010/main" val="2955773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274</Words>
  <Application>Microsoft Office PowerPoint</Application>
  <PresentationFormat>On-screen Show (4:3)</PresentationFormat>
  <Paragraphs>36</Paragraphs>
  <Slides>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5" baseType="lpstr">
      <vt:lpstr>Office Theme</vt:lpstr>
      <vt:lpstr>Package</vt:lpstr>
      <vt:lpstr>Attributes</vt:lpstr>
      <vt:lpstr>Custom Attributes</vt:lpstr>
      <vt:lpstr>Exercise</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Attributes</dc:title>
  <dc:creator>Vishnubhatla, Harish(Cognizant)</dc:creator>
  <cp:lastModifiedBy>Vishnubhatla, Harish(Cognizant)</cp:lastModifiedBy>
  <cp:revision>15</cp:revision>
  <dcterms:created xsi:type="dcterms:W3CDTF">2015-10-12T09:46:04Z</dcterms:created>
  <dcterms:modified xsi:type="dcterms:W3CDTF">2015-10-13T10:50:50Z</dcterms:modified>
</cp:coreProperties>
</file>