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72" r:id="rId11"/>
    <p:sldId id="264" r:id="rId12"/>
    <p:sldId id="268" r:id="rId13"/>
    <p:sldId id="269" r:id="rId14"/>
    <p:sldId id="267" r:id="rId15"/>
    <p:sldId id="273" r:id="rId16"/>
    <p:sldId id="276" r:id="rId17"/>
    <p:sldId id="279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0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D1DB-D607-2B49-8706-174ED9B96409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5730-E745-7447-BDD3-07246805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323" y="5243707"/>
            <a:ext cx="1661731" cy="4646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Vikram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4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4" y="1833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write and consume collections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5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foreach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element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(element)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Return vs. Yield Return</a:t>
            </a:r>
          </a:p>
          <a:p>
            <a:pPr marL="0" indent="0">
              <a:buNone/>
            </a:pPr>
            <a:r>
              <a:rPr lang="pl-PL" dirty="0" smtClean="0"/>
              <a:t>	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  public</a:t>
            </a:r>
            <a:r>
              <a:rPr lang="pl-PL" dirty="0"/>
              <a:t> </a:t>
            </a:r>
            <a:r>
              <a:rPr lang="pl-PL" dirty="0" err="1"/>
              <a:t>int</a:t>
            </a:r>
            <a:r>
              <a:rPr lang="pl-PL" dirty="0"/>
              <a:t> </a:t>
            </a:r>
            <a:r>
              <a:rPr lang="pl-PL" dirty="0" err="1"/>
              <a:t>Add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 i, </a:t>
            </a:r>
            <a:r>
              <a:rPr lang="pl-PL" dirty="0" err="1"/>
              <a:t>int</a:t>
            </a:r>
            <a:r>
              <a:rPr lang="pl-PL" dirty="0"/>
              <a:t> j)</a:t>
            </a:r>
            <a:br>
              <a:rPr lang="pl-PL" dirty="0"/>
            </a:br>
            <a:r>
              <a:rPr lang="pl-PL" dirty="0"/>
              <a:t>        {</a:t>
            </a:r>
            <a:br>
              <a:rPr lang="pl-PL" dirty="0"/>
            </a:br>
            <a:r>
              <a:rPr lang="pl-PL" dirty="0"/>
              <a:t>           </a:t>
            </a:r>
            <a:r>
              <a:rPr lang="pl-PL" dirty="0" smtClean="0"/>
              <a:t> </a:t>
            </a:r>
            <a:r>
              <a:rPr lang="pl-PL" sz="2800" dirty="0" smtClean="0"/>
              <a:t>return i + j;</a:t>
            </a:r>
            <a:br>
              <a:rPr lang="pl-PL" sz="2800" dirty="0" smtClean="0"/>
            </a:br>
            <a:r>
              <a:rPr lang="pl-PL" dirty="0"/>
              <a:t>        }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     public IEnumerable&lt;string&gt; </a:t>
            </a:r>
            <a:r>
              <a:rPr lang="pl-PL" dirty="0" err="1"/>
              <a:t>GetStrings</a:t>
            </a:r>
            <a:r>
              <a:rPr lang="pl-PL" dirty="0"/>
              <a:t>()</a:t>
            </a:r>
            <a:br>
              <a:rPr lang="pl-PL" dirty="0"/>
            </a:br>
            <a:r>
              <a:rPr lang="pl-PL" dirty="0"/>
              <a:t>        {</a:t>
            </a:r>
            <a:br>
              <a:rPr lang="pl-PL" dirty="0"/>
            </a:br>
            <a:r>
              <a:rPr lang="pl-PL" dirty="0"/>
              <a:t>           </a:t>
            </a:r>
            <a:r>
              <a:rPr lang="pl-PL" sz="2800" dirty="0"/>
              <a:t> </a:t>
            </a:r>
            <a:r>
              <a:rPr lang="pl-PL" sz="2800" dirty="0" err="1"/>
              <a:t>yield</a:t>
            </a:r>
            <a:r>
              <a:rPr lang="pl-PL" sz="2800" dirty="0"/>
              <a:t> return "One";</a:t>
            </a:r>
            <a:br>
              <a:rPr lang="pl-PL" sz="2800" dirty="0"/>
            </a:br>
            <a:r>
              <a:rPr lang="pl-PL" sz="2800" dirty="0"/>
              <a:t>            </a:t>
            </a:r>
            <a:r>
              <a:rPr lang="pl-PL" sz="2800" dirty="0" smtClean="0"/>
              <a:t>	</a:t>
            </a:r>
            <a:r>
              <a:rPr lang="pl-PL" sz="2800" dirty="0" err="1" smtClean="0"/>
              <a:t>yield</a:t>
            </a:r>
            <a:r>
              <a:rPr lang="pl-PL" sz="2800" dirty="0"/>
              <a:t> return "</a:t>
            </a:r>
            <a:r>
              <a:rPr lang="pl-PL" sz="2800" dirty="0" err="1"/>
              <a:t>Two</a:t>
            </a:r>
            <a:r>
              <a:rPr lang="pl-PL" sz="2800" dirty="0"/>
              <a:t>";</a:t>
            </a:r>
            <a:br>
              <a:rPr lang="pl-PL" sz="2800" dirty="0"/>
            </a:br>
            <a:r>
              <a:rPr lang="pl-PL" sz="2800" dirty="0"/>
              <a:t>            </a:t>
            </a:r>
            <a:r>
              <a:rPr lang="pl-PL" sz="2800" dirty="0" smtClean="0"/>
              <a:t>	</a:t>
            </a:r>
            <a:r>
              <a:rPr lang="pl-PL" sz="2800" dirty="0" err="1" smtClean="0"/>
              <a:t>yield</a:t>
            </a:r>
            <a:r>
              <a:rPr lang="pl-PL" sz="2800" dirty="0"/>
              <a:t> return "Three";</a:t>
            </a:r>
            <a:br>
              <a:rPr lang="pl-PL" sz="2800" dirty="0"/>
            </a:br>
            <a:r>
              <a:rPr lang="pl-PL" dirty="0"/>
              <a:t>        }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6731"/>
            <a:ext cx="8229600" cy="1143000"/>
          </a:xfrm>
        </p:spPr>
        <p:txBody>
          <a:bodyPr/>
          <a:lstStyle/>
          <a:p>
            <a:r>
              <a:rPr lang="en-US" dirty="0" smtClean="0"/>
              <a:t>Yield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collections are enumerable? </a:t>
            </a:r>
          </a:p>
          <a:p>
            <a:r>
              <a:rPr lang="en-US" dirty="0" smtClean="0"/>
              <a:t>That is, support the </a:t>
            </a:r>
            <a:r>
              <a:rPr lang="en-US" dirty="0" err="1" smtClean="0"/>
              <a:t>IEnumerable</a:t>
            </a:r>
            <a:r>
              <a:rPr lang="en-US" dirty="0" smtClean="0"/>
              <a:t>  or </a:t>
            </a:r>
            <a:r>
              <a:rPr lang="en-US" dirty="0" err="1" smtClean="0"/>
              <a:t>IEnumerable</a:t>
            </a:r>
            <a:r>
              <a:rPr lang="en-US" dirty="0" smtClean="0"/>
              <a:t>&lt;T&gt; interfaces?</a:t>
            </a:r>
          </a:p>
          <a:p>
            <a:pPr lvl="1"/>
            <a:r>
              <a:rPr lang="en-US" dirty="0" err="1" smtClean="0"/>
              <a:t>System.Array</a:t>
            </a:r>
            <a:r>
              <a:rPr lang="en-US" dirty="0" smtClean="0"/>
              <a:t> – all arrays support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All .NET collections except dictionaries.</a:t>
            </a:r>
          </a:p>
          <a:p>
            <a:pPr lvl="1"/>
            <a:r>
              <a:rPr lang="en-US" dirty="0" err="1" smtClean="0"/>
              <a:t>System.String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user-defined class supporting the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4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in C#</a:t>
            </a:r>
            <a:br>
              <a:rPr lang="en-US" dirty="0" smtClean="0"/>
            </a:br>
            <a:r>
              <a:rPr lang="en-US" sz="3200" dirty="0" smtClean="0"/>
              <a:t>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25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790"/>
            <a:ext cx="8229600" cy="5321374"/>
          </a:xfrm>
        </p:spPr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 (and 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Provides minimum functionality (enumeration only)</a:t>
            </a:r>
          </a:p>
          <a:p>
            <a:r>
              <a:rPr lang="en-US" dirty="0" err="1"/>
              <a:t>ICollection</a:t>
            </a:r>
            <a:r>
              <a:rPr lang="en-US" dirty="0"/>
              <a:t>&lt;T&gt; (and </a:t>
            </a:r>
            <a:r>
              <a:rPr lang="en-US" dirty="0" err="1"/>
              <a:t>ICollection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Provides medium functionality (e.g., the Count property)</a:t>
            </a:r>
          </a:p>
          <a:p>
            <a:r>
              <a:rPr lang="en-US" dirty="0" err="1"/>
              <a:t>IList</a:t>
            </a:r>
            <a:r>
              <a:rPr lang="en-US" dirty="0"/>
              <a:t> &lt;T&gt;/</a:t>
            </a:r>
            <a:r>
              <a:rPr lang="en-US" dirty="0" err="1"/>
              <a:t>IDictionary</a:t>
            </a:r>
            <a:r>
              <a:rPr lang="en-US" dirty="0"/>
              <a:t> &lt;K,V&gt; and their </a:t>
            </a:r>
            <a:r>
              <a:rPr lang="en-US" dirty="0" err="1"/>
              <a:t>nongeneric</a:t>
            </a:r>
            <a:r>
              <a:rPr lang="en-US" dirty="0"/>
              <a:t> versions</a:t>
            </a:r>
          </a:p>
          <a:p>
            <a:pPr marL="800100" lvl="2" indent="0">
              <a:buNone/>
            </a:pPr>
            <a:r>
              <a:rPr lang="en-US" dirty="0"/>
              <a:t>Provide maximum functionality (including “random” access by index/key)</a:t>
            </a:r>
          </a:p>
        </p:txBody>
      </p:sp>
    </p:spTree>
    <p:extLst>
      <p:ext uri="{BB962C8B-B14F-4D97-AF65-F5344CB8AC3E}">
        <p14:creationId xmlns:p14="http://schemas.microsoft.com/office/powerpoint/2010/main" val="215271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3679"/>
          </a:xfrm>
        </p:spPr>
        <p:txBody>
          <a:bodyPr/>
          <a:lstStyle/>
          <a:p>
            <a:r>
              <a:rPr lang="en-US" dirty="0" smtClean="0"/>
              <a:t>Array Clone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44" y="1445182"/>
            <a:ext cx="3225687" cy="2870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3303" y="4890305"/>
            <a:ext cx="6283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StringBuilder[] builders2 = builders;</a:t>
            </a:r>
          </a:p>
          <a:p>
            <a:r>
              <a:rPr lang="en-US" dirty="0"/>
              <a:t>StringBuilder[] shallowClone = (StringBuilder[]) builders.Clone();</a:t>
            </a:r>
          </a:p>
        </p:txBody>
      </p:sp>
    </p:spTree>
    <p:extLst>
      <p:ext uri="{BB962C8B-B14F-4D97-AF65-F5344CB8AC3E}">
        <p14:creationId xmlns:p14="http://schemas.microsoft.com/office/powerpoint/2010/main" val="336135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ICollection</a:t>
            </a:r>
            <a:r>
              <a:rPr lang="en-US" dirty="0"/>
              <a:t>&lt;T&gt; and </a:t>
            </a:r>
            <a:r>
              <a:rPr lang="en-US" dirty="0" err="1"/>
              <a:t>ICollection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ICollection</a:t>
            </a:r>
            <a:r>
              <a:rPr lang="en-US" dirty="0"/>
              <a:t>&lt;T&gt; :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Contains (T item);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CopyTo</a:t>
            </a:r>
            <a:r>
              <a:rPr lang="en-US" dirty="0"/>
              <a:t> (T[]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arrayIndex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IsReadOnly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void Add(T item);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Remove (T item);</a:t>
            </a:r>
          </a:p>
          <a:p>
            <a:pPr marL="400050" lvl="1" indent="0">
              <a:buNone/>
            </a:pPr>
            <a:r>
              <a:rPr lang="en-US" dirty="0"/>
              <a:t>void Clear();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ICollection</a:t>
            </a:r>
            <a:r>
              <a:rPr lang="en-US" dirty="0"/>
              <a:t> :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IsSynchronized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object </a:t>
            </a:r>
            <a:r>
              <a:rPr lang="en-US" dirty="0" err="1"/>
              <a:t>SyncRoot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CopyTo</a:t>
            </a:r>
            <a:r>
              <a:rPr lang="en-US" dirty="0"/>
              <a:t> (Array array, 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52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IList</a:t>
            </a:r>
            <a:r>
              <a:rPr lang="en-US" dirty="0"/>
              <a:t>&lt;T&gt; and </a:t>
            </a:r>
            <a:r>
              <a:rPr lang="en-US" dirty="0" err="1"/>
              <a:t>IList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IList</a:t>
            </a:r>
            <a:r>
              <a:rPr lang="en-US" dirty="0"/>
              <a:t>&lt;T&gt; : </a:t>
            </a:r>
            <a:r>
              <a:rPr lang="en-US" dirty="0" err="1"/>
              <a:t>ICollection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T this [</a:t>
            </a:r>
            <a:r>
              <a:rPr lang="en-US" dirty="0" err="1"/>
              <a:t>int</a:t>
            </a:r>
            <a:r>
              <a:rPr lang="en-US" dirty="0"/>
              <a:t> index] { get; set; }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 (T item);</a:t>
            </a:r>
          </a:p>
          <a:p>
            <a:pPr marL="400050" lvl="1" indent="0">
              <a:buNone/>
            </a:pPr>
            <a:r>
              <a:rPr lang="en-US" dirty="0"/>
              <a:t>void Insert (</a:t>
            </a:r>
            <a:r>
              <a:rPr lang="en-US" dirty="0" err="1"/>
              <a:t>int</a:t>
            </a:r>
            <a:r>
              <a:rPr lang="en-US" dirty="0"/>
              <a:t> index, T item);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RemoveAt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IList</a:t>
            </a:r>
            <a:r>
              <a:rPr lang="en-US" dirty="0"/>
              <a:t> : </a:t>
            </a:r>
            <a:r>
              <a:rPr lang="en-US" dirty="0" err="1"/>
              <a:t>ICollection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object this [</a:t>
            </a:r>
            <a:r>
              <a:rPr lang="en-US" dirty="0" err="1"/>
              <a:t>int</a:t>
            </a:r>
            <a:r>
              <a:rPr lang="en-US" dirty="0"/>
              <a:t> index] { get; set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IsFixedSize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IsReadOnly</a:t>
            </a:r>
            <a:r>
              <a:rPr lang="en-US" dirty="0"/>
              <a:t> { get; }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Add (object value);</a:t>
            </a:r>
          </a:p>
          <a:p>
            <a:pPr marL="400050" lvl="1" indent="0">
              <a:buNone/>
            </a:pPr>
            <a:r>
              <a:rPr lang="en-US" dirty="0"/>
              <a:t>void Clear();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Contains (object value);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 (object value);</a:t>
            </a:r>
          </a:p>
          <a:p>
            <a:pPr marL="400050" lvl="1" indent="0">
              <a:buNone/>
            </a:pPr>
            <a:r>
              <a:rPr lang="en-US" dirty="0"/>
              <a:t>void Insert (</a:t>
            </a:r>
            <a:r>
              <a:rPr lang="en-US" dirty="0" err="1"/>
              <a:t>int</a:t>
            </a:r>
            <a:r>
              <a:rPr lang="en-US" dirty="0"/>
              <a:t> index, object value);</a:t>
            </a:r>
          </a:p>
          <a:p>
            <a:pPr marL="400050" lvl="1" indent="0">
              <a:buNone/>
            </a:pPr>
            <a:r>
              <a:rPr lang="en-US" dirty="0"/>
              <a:t>void Remove (object value);</a:t>
            </a:r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dirty="0" err="1"/>
              <a:t>RemoveAt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35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.NET framework provides several components that aid in using collections, either those directly implemented in .NET or your own custom collections.</a:t>
            </a:r>
          </a:p>
          <a:p>
            <a:r>
              <a:rPr lang="en-US" dirty="0" smtClean="0"/>
              <a:t>The collection namespaces are: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81804"/>
              </p:ext>
            </p:extLst>
          </p:nvPr>
        </p:nvGraphicFramePr>
        <p:xfrm>
          <a:off x="949082" y="4402519"/>
          <a:ext cx="7848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</a:t>
                      </a:r>
                      <a:r>
                        <a:rPr lang="en-US" sz="1600" baseline="0" dirty="0" smtClean="0"/>
                        <a:t> and interfaces.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System.Collections.Specialized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Strongly typed </a:t>
                      </a:r>
                      <a:r>
                        <a:rPr lang="en-US" sz="1600" dirty="0" err="1" smtClean="0"/>
                        <a:t>nongeneric</a:t>
                      </a:r>
                      <a:r>
                        <a:rPr lang="en-US" sz="1600" dirty="0" smtClean="0"/>
                        <a:t> collection classes.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 collection classes and interfaces.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System.Collections.ObjectModel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Proxies and base classes for custom collections.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Queues, Stacks, and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/>
              <a:t>List&lt;T</a:t>
            </a:r>
            <a:r>
              <a:rPr lang="en-US" dirty="0" smtClean="0"/>
              <a:t>&gt;</a:t>
            </a:r>
          </a:p>
          <a:p>
            <a:r>
              <a:rPr lang="en-US" dirty="0" err="1"/>
              <a:t>LinkedList</a:t>
            </a:r>
            <a:r>
              <a:rPr lang="en-US" dirty="0"/>
              <a:t>&lt;T</a:t>
            </a:r>
            <a:r>
              <a:rPr lang="en-US" dirty="0" smtClean="0"/>
              <a:t>&gt; - </a:t>
            </a:r>
            <a:r>
              <a:rPr lang="en-US" dirty="0"/>
              <a:t>generic doubly 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98" y="3596666"/>
            <a:ext cx="4120765" cy="22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458"/>
            <a:ext cx="8229600" cy="571070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Queue&lt;T&gt; and </a:t>
            </a:r>
            <a:r>
              <a:rPr lang="en-US" dirty="0" smtClean="0"/>
              <a:t>Queue - </a:t>
            </a:r>
            <a:r>
              <a:rPr lang="en-US" dirty="0"/>
              <a:t>first-in first-out (FIFO) data </a:t>
            </a:r>
            <a:r>
              <a:rPr lang="en-US" dirty="0" smtClean="0"/>
              <a:t>structures</a:t>
            </a:r>
          </a:p>
          <a:p>
            <a:pPr marL="1257300" lvl="3" indent="0">
              <a:buNone/>
            </a:pPr>
            <a:r>
              <a:rPr lang="en-US" dirty="0"/>
              <a:t>public class Queue&lt;T&gt; :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ICollection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714500" lvl="4" indent="0">
              <a:buNone/>
            </a:pPr>
            <a:r>
              <a:rPr lang="en-US" dirty="0"/>
              <a:t>public Queue();</a:t>
            </a:r>
          </a:p>
          <a:p>
            <a:pPr marL="1714500" lvl="4" indent="0">
              <a:buNone/>
            </a:pPr>
            <a:r>
              <a:rPr lang="en-US" dirty="0"/>
              <a:t>public Queue (</a:t>
            </a:r>
            <a:r>
              <a:rPr lang="en-US" dirty="0" err="1"/>
              <a:t>IEnumerable</a:t>
            </a:r>
            <a:r>
              <a:rPr lang="en-US" dirty="0"/>
              <a:t>&lt;T&gt; collection); // Copies existing elements</a:t>
            </a:r>
          </a:p>
          <a:p>
            <a:pPr marL="1714500" lvl="4" indent="0">
              <a:buNone/>
            </a:pPr>
            <a:r>
              <a:rPr lang="en-US" dirty="0"/>
              <a:t>public Queue (</a:t>
            </a:r>
            <a:r>
              <a:rPr lang="en-US" dirty="0" err="1"/>
              <a:t>int</a:t>
            </a:r>
            <a:r>
              <a:rPr lang="en-US" dirty="0"/>
              <a:t> capacity); // To lessen auto-resizing</a:t>
            </a:r>
          </a:p>
          <a:p>
            <a:pPr marL="1714500" lvl="4" indent="0">
              <a:buNone/>
            </a:pPr>
            <a:r>
              <a:rPr lang="en-US" dirty="0"/>
              <a:t>public void Clear();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bool</a:t>
            </a:r>
            <a:r>
              <a:rPr lang="en-US" dirty="0"/>
              <a:t> Contains (T item);</a:t>
            </a:r>
          </a:p>
          <a:p>
            <a:pPr marL="1714500" lvl="4" indent="0">
              <a:buNone/>
            </a:pPr>
            <a:r>
              <a:rPr lang="en-US" dirty="0"/>
              <a:t>public void </a:t>
            </a:r>
            <a:r>
              <a:rPr lang="en-US" dirty="0" err="1"/>
              <a:t>CopyTo</a:t>
            </a:r>
            <a:r>
              <a:rPr lang="en-US" dirty="0"/>
              <a:t> (T[]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arrayIndex</a:t>
            </a:r>
            <a:r>
              <a:rPr lang="en-US" dirty="0"/>
              <a:t>);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1714500" lvl="4" indent="0">
              <a:buNone/>
            </a:pPr>
            <a:r>
              <a:rPr lang="en-US" dirty="0"/>
              <a:t>public T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pPr marL="1714500" lvl="4" indent="0">
              <a:buNone/>
            </a:pPr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 (T item);</a:t>
            </a:r>
          </a:p>
          <a:p>
            <a:pPr marL="1714500" lvl="4" indent="0">
              <a:buNone/>
            </a:pPr>
            <a:r>
              <a:rPr lang="en-US" dirty="0"/>
              <a:t>public Enumerator&lt;T&gt; </a:t>
            </a:r>
            <a:r>
              <a:rPr lang="en-US" dirty="0" err="1"/>
              <a:t>GetEnumerator</a:t>
            </a:r>
            <a:r>
              <a:rPr lang="en-US" dirty="0"/>
              <a:t>(); // To support foreach</a:t>
            </a:r>
          </a:p>
          <a:p>
            <a:pPr marL="1714500" lvl="4" indent="0">
              <a:buNone/>
            </a:pPr>
            <a:r>
              <a:rPr lang="en-US" dirty="0"/>
              <a:t>public T Peek();</a:t>
            </a:r>
          </a:p>
          <a:p>
            <a:pPr marL="1714500" lvl="4" indent="0">
              <a:buNone/>
            </a:pPr>
            <a:r>
              <a:rPr lang="en-US" dirty="0"/>
              <a:t>public T[] 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pPr marL="1714500" lvl="4" indent="0">
              <a:buNone/>
            </a:pPr>
            <a:r>
              <a:rPr lang="en-US" dirty="0"/>
              <a:t>public void </a:t>
            </a:r>
            <a:r>
              <a:rPr lang="en-US" dirty="0" err="1"/>
              <a:t>TrimExcess</a:t>
            </a:r>
            <a:r>
              <a:rPr lang="en-US" dirty="0"/>
              <a:t>();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  <a:p>
            <a:pPr marL="285750"/>
            <a:endParaRPr lang="en-US" sz="3000" dirty="0" smtClean="0"/>
          </a:p>
          <a:p>
            <a:r>
              <a:rPr lang="en-US" sz="3000" dirty="0" smtClean="0"/>
              <a:t>Stack</a:t>
            </a:r>
            <a:r>
              <a:rPr lang="en-US" sz="3000" dirty="0"/>
              <a:t>&lt;T&gt; and </a:t>
            </a:r>
            <a:r>
              <a:rPr lang="en-US" sz="3000" dirty="0" smtClean="0"/>
              <a:t>Stack</a:t>
            </a:r>
          </a:p>
          <a:p>
            <a:pPr marL="1257300" lvl="3" indent="0">
              <a:buNone/>
            </a:pPr>
            <a:r>
              <a:rPr lang="en-US" dirty="0"/>
              <a:t>public class Stack&lt;T&gt; :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r>
              <a:rPr lang="en-US" dirty="0" err="1"/>
              <a:t>ICollection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714500" lvl="4" indent="0">
              <a:buNone/>
            </a:pPr>
            <a:r>
              <a:rPr lang="en-US" dirty="0"/>
              <a:t>public Stack();</a:t>
            </a:r>
          </a:p>
          <a:p>
            <a:pPr marL="1714500" lvl="4" indent="0">
              <a:buNone/>
            </a:pPr>
            <a:r>
              <a:rPr lang="en-US" dirty="0"/>
              <a:t>public Stack (</a:t>
            </a:r>
            <a:r>
              <a:rPr lang="en-US" dirty="0" err="1"/>
              <a:t>IEnumerable</a:t>
            </a:r>
            <a:r>
              <a:rPr lang="en-US" dirty="0"/>
              <a:t>&lt;T&gt; collection); // Copies existing elements</a:t>
            </a:r>
          </a:p>
          <a:p>
            <a:pPr marL="1714500" lvl="4" indent="0">
              <a:buNone/>
            </a:pPr>
            <a:r>
              <a:rPr lang="en-US" dirty="0"/>
              <a:t>public Stack (</a:t>
            </a:r>
            <a:r>
              <a:rPr lang="en-US" dirty="0" err="1"/>
              <a:t>int</a:t>
            </a:r>
            <a:r>
              <a:rPr lang="en-US" dirty="0"/>
              <a:t> capacity); // Lessens auto-resizing</a:t>
            </a:r>
          </a:p>
          <a:p>
            <a:pPr marL="1714500" lvl="4" indent="0">
              <a:buNone/>
            </a:pPr>
            <a:r>
              <a:rPr lang="en-US" dirty="0"/>
              <a:t>public void Clear();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bool</a:t>
            </a:r>
            <a:r>
              <a:rPr lang="en-US" dirty="0"/>
              <a:t> Contains (T item);</a:t>
            </a:r>
          </a:p>
          <a:p>
            <a:pPr marL="1714500" lvl="4" indent="0">
              <a:buNone/>
            </a:pPr>
            <a:r>
              <a:rPr lang="en-US" dirty="0"/>
              <a:t>public void </a:t>
            </a:r>
            <a:r>
              <a:rPr lang="en-US" dirty="0" err="1"/>
              <a:t>CopyTo</a:t>
            </a:r>
            <a:r>
              <a:rPr lang="en-US" dirty="0"/>
              <a:t> (T[] array,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arrayIndex</a:t>
            </a:r>
            <a:r>
              <a:rPr lang="en-US" dirty="0"/>
              <a:t>);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 { get; }</a:t>
            </a:r>
          </a:p>
          <a:p>
            <a:pPr marL="1714500" lvl="4" indent="0">
              <a:buNone/>
            </a:pPr>
            <a:r>
              <a:rPr lang="en-US" dirty="0"/>
              <a:t>public Enumerator&lt;T&gt; </a:t>
            </a:r>
            <a:r>
              <a:rPr lang="en-US" dirty="0" err="1"/>
              <a:t>GetEnumerator</a:t>
            </a:r>
            <a:r>
              <a:rPr lang="en-US" dirty="0"/>
              <a:t>(); // To support foreach</a:t>
            </a:r>
          </a:p>
          <a:p>
            <a:pPr marL="1714500" lvl="4" indent="0">
              <a:buNone/>
            </a:pPr>
            <a:r>
              <a:rPr lang="en-US" sz="2100" dirty="0"/>
              <a:t>public T Peek(); public T Pop();</a:t>
            </a:r>
          </a:p>
          <a:p>
            <a:pPr marL="1714500" lvl="4" indent="0">
              <a:buNone/>
            </a:pPr>
            <a:r>
              <a:rPr lang="en-US" sz="2100" dirty="0"/>
              <a:t>public void Push (T item);</a:t>
            </a:r>
          </a:p>
          <a:p>
            <a:pPr marL="1714500" lvl="4" indent="0">
              <a:buNone/>
            </a:pPr>
            <a:r>
              <a:rPr lang="en-US" sz="2100" dirty="0"/>
              <a:t>public T[] </a:t>
            </a:r>
            <a:r>
              <a:rPr lang="en-US" sz="2100" dirty="0" err="1"/>
              <a:t>ToArray</a:t>
            </a:r>
            <a:r>
              <a:rPr lang="en-US" sz="2100" dirty="0"/>
              <a:t>();</a:t>
            </a:r>
          </a:p>
          <a:p>
            <a:pPr marL="1714500" lvl="4" indent="0">
              <a:buNone/>
            </a:pPr>
            <a:r>
              <a:rPr lang="en-US" sz="2100" dirty="0"/>
              <a:t>public void </a:t>
            </a:r>
            <a:r>
              <a:rPr lang="en-US" sz="2100" dirty="0" err="1"/>
              <a:t>TrimExcess</a:t>
            </a:r>
            <a:r>
              <a:rPr lang="en-US" sz="2100" dirty="0"/>
              <a:t>()</a:t>
            </a:r>
            <a:r>
              <a:rPr lang="en-US" sz="2100" dirty="0" smtClean="0"/>
              <a:t>;</a:t>
            </a:r>
          </a:p>
          <a:p>
            <a:pPr marL="1257300" lvl="3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74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dictionary is a collection in which each element is a key/value pair. </a:t>
            </a:r>
            <a:endParaRPr lang="en-US" dirty="0" smtClean="0"/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public interface </a:t>
            </a:r>
            <a:r>
              <a:rPr lang="en-US" dirty="0" err="1"/>
              <a:t>IDictionary</a:t>
            </a:r>
            <a:r>
              <a:rPr lang="en-US" dirty="0"/>
              <a:t> 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 :</a:t>
            </a:r>
          </a:p>
          <a:p>
            <a:pPr marL="800100" lvl="2" indent="0">
              <a:buNone/>
            </a:pPr>
            <a:r>
              <a:rPr lang="en-US" dirty="0" err="1"/>
              <a:t>ICollection</a:t>
            </a:r>
            <a:r>
              <a:rPr lang="en-US" dirty="0"/>
              <a:t> &lt;</a:t>
            </a:r>
            <a:r>
              <a:rPr lang="en-US" dirty="0" err="1"/>
              <a:t>KeyValuePair</a:t>
            </a:r>
            <a:r>
              <a:rPr lang="en-US" dirty="0"/>
              <a:t> 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&gt;&gt;, </a:t>
            </a:r>
            <a:r>
              <a:rPr lang="en-US" dirty="0" err="1"/>
              <a:t>IEnumerable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1257300" lvl="3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ContainsKey</a:t>
            </a:r>
            <a:r>
              <a:rPr lang="en-US" dirty="0"/>
              <a:t> (</a:t>
            </a:r>
            <a:r>
              <a:rPr lang="en-US" dirty="0" err="1"/>
              <a:t>TKey</a:t>
            </a:r>
            <a:r>
              <a:rPr lang="en-US" dirty="0"/>
              <a:t> key);</a:t>
            </a:r>
          </a:p>
          <a:p>
            <a:pPr marL="1257300" lvl="3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TryGetValue</a:t>
            </a:r>
            <a:r>
              <a:rPr lang="en-US" dirty="0"/>
              <a:t> (</a:t>
            </a:r>
            <a:r>
              <a:rPr lang="en-US" dirty="0" err="1"/>
              <a:t>TKey</a:t>
            </a:r>
            <a:r>
              <a:rPr lang="en-US" dirty="0"/>
              <a:t> key, out </a:t>
            </a:r>
            <a:r>
              <a:rPr lang="en-US" dirty="0" err="1"/>
              <a:t>TValue</a:t>
            </a:r>
            <a:r>
              <a:rPr lang="en-US" dirty="0"/>
              <a:t> value);</a:t>
            </a:r>
          </a:p>
          <a:p>
            <a:pPr marL="1257300" lvl="3" indent="0">
              <a:buNone/>
            </a:pPr>
            <a:r>
              <a:rPr lang="en-US" dirty="0"/>
              <a:t>void Add (</a:t>
            </a:r>
            <a:r>
              <a:rPr lang="en-US" dirty="0" err="1"/>
              <a:t>TKey</a:t>
            </a:r>
            <a:r>
              <a:rPr lang="en-US" dirty="0"/>
              <a:t> key, </a:t>
            </a:r>
            <a:r>
              <a:rPr lang="en-US" dirty="0" err="1"/>
              <a:t>TValue</a:t>
            </a:r>
            <a:r>
              <a:rPr lang="en-US" dirty="0"/>
              <a:t> value);</a:t>
            </a:r>
          </a:p>
          <a:p>
            <a:pPr marL="1257300" lvl="3" indent="0">
              <a:buNone/>
            </a:pPr>
            <a:r>
              <a:rPr lang="en-US" dirty="0" err="1"/>
              <a:t>bool</a:t>
            </a:r>
            <a:r>
              <a:rPr lang="en-US" dirty="0"/>
              <a:t> Remove (</a:t>
            </a:r>
            <a:r>
              <a:rPr lang="en-US" dirty="0" err="1"/>
              <a:t>TKey</a:t>
            </a:r>
            <a:r>
              <a:rPr lang="en-US" dirty="0"/>
              <a:t> key);</a:t>
            </a:r>
          </a:p>
          <a:p>
            <a:pPr marL="1257300" lvl="3" indent="0">
              <a:buNone/>
            </a:pPr>
            <a:r>
              <a:rPr lang="en-US" dirty="0" err="1"/>
              <a:t>TValue</a:t>
            </a:r>
            <a:r>
              <a:rPr lang="en-US" dirty="0"/>
              <a:t> this [</a:t>
            </a:r>
            <a:r>
              <a:rPr lang="en-US" dirty="0" err="1"/>
              <a:t>TKey</a:t>
            </a:r>
            <a:r>
              <a:rPr lang="en-US" dirty="0"/>
              <a:t> key] { get; set; } // Main indexer - by key</a:t>
            </a:r>
          </a:p>
          <a:p>
            <a:pPr marL="1257300" lvl="3" indent="0">
              <a:buNone/>
            </a:pPr>
            <a:r>
              <a:rPr lang="en-US" dirty="0" err="1"/>
              <a:t>ICollection</a:t>
            </a:r>
            <a:r>
              <a:rPr lang="en-US" dirty="0"/>
              <a:t> &lt;</a:t>
            </a:r>
            <a:r>
              <a:rPr lang="en-US" dirty="0" err="1"/>
              <a:t>TKey</a:t>
            </a:r>
            <a:r>
              <a:rPr lang="en-US" dirty="0"/>
              <a:t>&gt; Keys { get; } // Returns just keys</a:t>
            </a:r>
          </a:p>
          <a:p>
            <a:pPr marL="1257300" lvl="3" indent="0">
              <a:buNone/>
            </a:pPr>
            <a:r>
              <a:rPr lang="en-US" dirty="0" err="1"/>
              <a:t>ICollection</a:t>
            </a:r>
            <a:r>
              <a:rPr lang="en-US" dirty="0"/>
              <a:t> &lt;</a:t>
            </a:r>
            <a:r>
              <a:rPr lang="en-US" dirty="0" err="1"/>
              <a:t>TValue</a:t>
            </a:r>
            <a:r>
              <a:rPr lang="en-US" dirty="0"/>
              <a:t>&gt; Values { get; } // Returns just values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69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586"/>
            <a:ext cx="8229600" cy="5722577"/>
          </a:xfrm>
        </p:spPr>
        <p:txBody>
          <a:bodyPr>
            <a:normAutofit/>
          </a:bodyPr>
          <a:lstStyle/>
          <a:p>
            <a:r>
              <a:rPr lang="en-US" dirty="0"/>
              <a:t>Enumerating directly over an </a:t>
            </a:r>
            <a:r>
              <a:rPr lang="en-US" dirty="0" err="1"/>
              <a:t>IDictionary</a:t>
            </a:r>
            <a:r>
              <a:rPr lang="en-US" dirty="0"/>
              <a:t>&lt;</a:t>
            </a:r>
            <a:r>
              <a:rPr lang="en-US" dirty="0" err="1"/>
              <a:t>TKey,TValue</a:t>
            </a:r>
            <a:r>
              <a:rPr lang="en-US" dirty="0"/>
              <a:t>&gt; returns a sequence of Key</a:t>
            </a:r>
          </a:p>
          <a:p>
            <a:pPr lvl="1"/>
            <a:r>
              <a:rPr lang="en-US" dirty="0" err="1"/>
              <a:t>ValuePair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dirty="0"/>
              <a:t>public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KeyValuePair</a:t>
            </a:r>
            <a:r>
              <a:rPr lang="en-US" dirty="0"/>
              <a:t> 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</a:t>
            </a:r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TKey</a:t>
            </a:r>
            <a:r>
              <a:rPr lang="en-US" dirty="0"/>
              <a:t> Key { get; }</a:t>
            </a:r>
          </a:p>
          <a:p>
            <a:pPr marL="1714500" lvl="4" indent="0">
              <a:buNone/>
            </a:pPr>
            <a:r>
              <a:rPr lang="en-US" dirty="0"/>
              <a:t>public </a:t>
            </a:r>
            <a:r>
              <a:rPr lang="en-US" dirty="0" err="1"/>
              <a:t>TValue</a:t>
            </a:r>
            <a:r>
              <a:rPr lang="en-US" dirty="0"/>
              <a:t> Value { get; }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39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678"/>
            <a:ext cx="8229600" cy="5639485"/>
          </a:xfrm>
        </p:spPr>
        <p:txBody>
          <a:bodyPr>
            <a:normAutofit/>
          </a:bodyPr>
          <a:lstStyle/>
          <a:p>
            <a:r>
              <a:rPr lang="en-US" dirty="0" err="1" smtClean="0"/>
              <a:t>IDictionary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nongeneric</a:t>
            </a:r>
            <a:r>
              <a:rPr lang="en-US" dirty="0"/>
              <a:t> </a:t>
            </a:r>
            <a:r>
              <a:rPr lang="en-US" sz="2400" dirty="0" err="1"/>
              <a:t>IDictionary</a:t>
            </a:r>
            <a:r>
              <a:rPr lang="en-US" sz="2400" dirty="0"/>
              <a:t> </a:t>
            </a:r>
            <a:r>
              <a:rPr lang="en-US" dirty="0"/>
              <a:t>interface is the same in principle </a:t>
            </a:r>
            <a:r>
              <a:rPr lang="en-US" dirty="0" smtClean="0"/>
              <a:t>as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TKey,TValue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Enumerating over a </a:t>
            </a:r>
            <a:r>
              <a:rPr lang="en-US" dirty="0" err="1"/>
              <a:t>nongeneric</a:t>
            </a:r>
            <a:r>
              <a:rPr lang="en-US" dirty="0"/>
              <a:t> </a:t>
            </a:r>
            <a:r>
              <a:rPr lang="en-US" sz="2400" dirty="0" err="1"/>
              <a:t>IDictionary</a:t>
            </a:r>
            <a:r>
              <a:rPr lang="en-US" sz="2400" dirty="0"/>
              <a:t> </a:t>
            </a:r>
            <a:r>
              <a:rPr lang="en-US" dirty="0"/>
              <a:t>returns a sequence of </a:t>
            </a:r>
            <a:r>
              <a:rPr lang="en-US" sz="2400" dirty="0" err="1" smtClean="0"/>
              <a:t>DictionaryEntry</a:t>
            </a:r>
            <a:r>
              <a:rPr lang="en-US" sz="2400" dirty="0" smtClean="0"/>
              <a:t> </a:t>
            </a:r>
          </a:p>
          <a:p>
            <a:pPr lvl="2"/>
            <a:r>
              <a:rPr lang="en-US" dirty="0" err="1" smtClean="0"/>
              <a:t>structs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dirty="0"/>
              <a:t>public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DictionaryEntry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{</a:t>
            </a:r>
          </a:p>
          <a:p>
            <a:pPr marL="1257300" lvl="3" indent="0">
              <a:buNone/>
            </a:pPr>
            <a:r>
              <a:rPr lang="en-US" dirty="0"/>
              <a:t>public object Key { get; set; }</a:t>
            </a:r>
          </a:p>
          <a:p>
            <a:pPr marL="1257300" lvl="3" indent="0">
              <a:buNone/>
            </a:pPr>
            <a:r>
              <a:rPr lang="en-US" dirty="0"/>
              <a:t>public object Value { get; set; }</a:t>
            </a:r>
          </a:p>
          <a:p>
            <a:pPr marL="12573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08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IEqualityComparer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IEqualityComparer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Equals (T x, T y);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 (T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IEqualityComparer</a:t>
            </a:r>
            <a:r>
              <a:rPr lang="en-US" dirty="0"/>
              <a:t> // </a:t>
            </a:r>
            <a:r>
              <a:rPr lang="en-US" dirty="0" err="1"/>
              <a:t>Nongeneric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bool</a:t>
            </a:r>
            <a:r>
              <a:rPr lang="en-US" dirty="0"/>
              <a:t> Equals (object x, object y);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 and Comparer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IComparer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Compare(object x, object y)</a:t>
            </a:r>
            <a:r>
              <a:rPr lang="en-US" dirty="0" smtClean="0"/>
              <a:t>; 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interface IComparer &lt;in 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Compare(T x, T y)</a:t>
            </a:r>
            <a:r>
              <a:rPr lang="en-US" dirty="0" smtClean="0"/>
              <a:t>;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8575" y="4688612"/>
            <a:ext cx="2938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Less than zero 	- x is less than y.</a:t>
            </a:r>
          </a:p>
          <a:p>
            <a:r>
              <a:rPr lang="en-US" sz="1200" dirty="0" smtClean="0"/>
              <a:t>Zero 			- x equals y.</a:t>
            </a:r>
          </a:p>
          <a:p>
            <a:r>
              <a:rPr lang="en-US" sz="1200" dirty="0" smtClean="0"/>
              <a:t>Greater than zero	- x is greater than 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30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0237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8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Scattered across these namespaces are components that:</a:t>
            </a:r>
          </a:p>
          <a:p>
            <a:pPr lvl="1"/>
            <a:r>
              <a:rPr lang="en-US" dirty="0" smtClean="0"/>
              <a:t>Provide standard </a:t>
            </a:r>
            <a:r>
              <a:rPr lang="en-US" b="1" i="1" dirty="0" smtClean="0"/>
              <a:t>interfaces</a:t>
            </a:r>
            <a:r>
              <a:rPr lang="en-US" dirty="0" smtClean="0"/>
              <a:t> for working with a broad range of collection implementations.</a:t>
            </a:r>
          </a:p>
          <a:p>
            <a:pPr lvl="1"/>
            <a:r>
              <a:rPr lang="en-US" dirty="0" smtClean="0"/>
              <a:t>Provide robust and complete </a:t>
            </a:r>
            <a:r>
              <a:rPr lang="en-US" b="1" i="1" dirty="0" smtClean="0"/>
              <a:t>concrete implementations</a:t>
            </a:r>
            <a:r>
              <a:rPr lang="en-US" dirty="0" smtClean="0"/>
              <a:t> for common data structures such as linked-lists, dynamic arrays and partial maps.</a:t>
            </a:r>
          </a:p>
          <a:p>
            <a:pPr lvl="1"/>
            <a:r>
              <a:rPr lang="en-US" dirty="0" smtClean="0"/>
              <a:t>Generic vs. non-Generic</a:t>
            </a:r>
          </a:p>
        </p:txBody>
      </p:sp>
    </p:spTree>
    <p:extLst>
      <p:ext uri="{BB962C8B-B14F-4D97-AF65-F5344CB8AC3E}">
        <p14:creationId xmlns:p14="http://schemas.microsoft.com/office/powerpoint/2010/main" val="328433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can provide various degrees of functionality.</a:t>
            </a:r>
          </a:p>
          <a:p>
            <a:r>
              <a:rPr lang="en-US" dirty="0" smtClean="0"/>
              <a:t>At a minimum it needs to provide some mechanism to list or </a:t>
            </a:r>
            <a:r>
              <a:rPr lang="en-US" b="1" i="1" dirty="0" smtClean="0"/>
              <a:t>enumerate</a:t>
            </a:r>
            <a:r>
              <a:rPr lang="en-US" dirty="0" smtClean="0"/>
              <a:t> its members.</a:t>
            </a:r>
          </a:p>
          <a:p>
            <a:r>
              <a:rPr lang="en-US" dirty="0" smtClean="0"/>
              <a:t>Other useful, but non-essential functionality might include adding and removing items, clearing the collection, indexing into the collection,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012" b="-2012"/>
          <a:stretch>
            <a:fillRect/>
          </a:stretch>
        </p:blipFill>
        <p:spPr>
          <a:xfrm>
            <a:off x="457200" y="93373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6636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construct of any enumerator: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 smtClean="0"/>
              <a:t>MoveNext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Current { </a:t>
            </a:r>
            <a:r>
              <a:rPr lang="en-US" b="1" dirty="0" smtClean="0">
                <a:solidFill>
                  <a:srgbClr val="0070C0"/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 Reset();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in .NET use the Iterator Design Pattern, hence they do not implement </a:t>
            </a:r>
            <a:r>
              <a:rPr lang="en-US" dirty="0" err="1" smtClean="0"/>
              <a:t>IEnumerator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 they implement </a:t>
            </a:r>
            <a:r>
              <a:rPr lang="en-US" b="1" dirty="0" err="1" smtClean="0"/>
              <a:t>IEnumerable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a new instance of an </a:t>
            </a:r>
            <a:r>
              <a:rPr lang="en-US" dirty="0" err="1" smtClean="0"/>
              <a:t>IEnumerator</a:t>
            </a:r>
            <a:r>
              <a:rPr lang="en-US" dirty="0" smtClean="0"/>
              <a:t> and returns it.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interface </a:t>
            </a:r>
            <a:r>
              <a:rPr lang="en-US" dirty="0" err="1" smtClean="0"/>
              <a:t>IEnumerable</a:t>
            </a:r>
            <a:r>
              <a:rPr lang="en-US" dirty="0" smtClean="0"/>
              <a:t> {</a:t>
            </a:r>
          </a:p>
          <a:p>
            <a:pPr lvl="3">
              <a:buNone/>
            </a:pP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 err="1" smtClean="0"/>
              <a:t>GetEnumerator</a:t>
            </a:r>
            <a:r>
              <a:rPr lang="en-US" dirty="0" smtClean="0"/>
              <a:t>();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, IDisposable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T Current { </a:t>
            </a:r>
            <a:r>
              <a:rPr lang="en-US" sz="1800" b="1" dirty="0" smtClean="0">
                <a:solidFill>
                  <a:srgbClr val="0070C0"/>
                </a:solidFill>
              </a:rPr>
              <a:t>get</a:t>
            </a:r>
            <a:r>
              <a:rPr lang="en-US" sz="1800" dirty="0" smtClean="0"/>
              <a:t>;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public interface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&lt;</a:t>
            </a:r>
            <a:r>
              <a:rPr lang="en-US" sz="1800" b="1" dirty="0" smtClean="0"/>
              <a:t>T</a:t>
            </a:r>
            <a:r>
              <a:rPr lang="en-US" sz="1800" dirty="0" smtClean="0"/>
              <a:t>&gt; : </a:t>
            </a:r>
            <a:r>
              <a:rPr lang="en-US" sz="1800" dirty="0" err="1" smtClean="0"/>
              <a:t>IEnumerable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err="1" smtClean="0"/>
              <a:t>IEnumerator</a:t>
            </a:r>
            <a:r>
              <a:rPr lang="en-US" sz="1800" dirty="0" smtClean="0"/>
              <a:t>&lt;T&gt; </a:t>
            </a:r>
            <a:r>
              <a:rPr lang="en-US" sz="1800" dirty="0" err="1" smtClean="0"/>
              <a:t>GetEnumerator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  <a:p>
            <a:pPr marL="342900" lvl="1" indent="-342900">
              <a:buNone/>
            </a:pPr>
            <a:r>
              <a:rPr lang="en-US" dirty="0" smtClean="0"/>
              <a:t>- </a:t>
            </a:r>
            <a:r>
              <a:rPr lang="en-US" dirty="0" err="1" smtClean="0"/>
              <a:t>IEnumerable</a:t>
            </a:r>
            <a:r>
              <a:rPr lang="en-US" dirty="0" smtClean="0"/>
              <a:t>&lt;T&gt; and IDisposable</a:t>
            </a:r>
          </a:p>
          <a:p>
            <a:pPr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023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568"/>
            <a:ext cx="8229600" cy="5610595"/>
          </a:xfrm>
        </p:spPr>
        <p:txBody>
          <a:bodyPr/>
          <a:lstStyle/>
          <a:p>
            <a:r>
              <a:rPr lang="en-US" dirty="0" smtClean="0"/>
              <a:t>Let’s look at how we use these interfaces first, then we will look at how we might implement them in our own collections.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/>
              <a:t>Demo</a:t>
            </a:r>
            <a:endParaRPr lang="en-US" sz="48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2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1363</Words>
  <Application>Microsoft Macintosh PowerPoint</Application>
  <PresentationFormat>On-screen Show (4:3)</PresentationFormat>
  <Paragraphs>217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Collections in C#</vt:lpstr>
      <vt:lpstr>Collection Namespaces</vt:lpstr>
      <vt:lpstr>Flavors of Collections</vt:lpstr>
      <vt:lpstr>What is a Collection?</vt:lpstr>
      <vt:lpstr>PowerPoint Presentation</vt:lpstr>
      <vt:lpstr>Enumeration</vt:lpstr>
      <vt:lpstr>IEnumerable</vt:lpstr>
      <vt:lpstr>Generic Interfaces</vt:lpstr>
      <vt:lpstr>PowerPoint Presentation</vt:lpstr>
      <vt:lpstr>How do we write and consume collections ?</vt:lpstr>
      <vt:lpstr>Foreach statement</vt:lpstr>
      <vt:lpstr>Yield return</vt:lpstr>
      <vt:lpstr>Yield break</vt:lpstr>
      <vt:lpstr>Enumerable Collections</vt:lpstr>
      <vt:lpstr>Collections in C# (Continued)</vt:lpstr>
      <vt:lpstr>PowerPoint Presentation</vt:lpstr>
      <vt:lpstr>Array Clone</vt:lpstr>
      <vt:lpstr>ICollection&lt;T&gt; and ICollection</vt:lpstr>
      <vt:lpstr>IList&lt;T&gt; and IList</vt:lpstr>
      <vt:lpstr>Lists, Queues, Stacks, and Sets</vt:lpstr>
      <vt:lpstr>PowerPoint Presentation</vt:lpstr>
      <vt:lpstr>Dictionaries</vt:lpstr>
      <vt:lpstr>PowerPoint Presentation</vt:lpstr>
      <vt:lpstr>PowerPoint Presentation</vt:lpstr>
      <vt:lpstr>IEqualityComparer</vt:lpstr>
      <vt:lpstr>IComparer and Comparer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C#</dc:title>
  <dc:creator>Vikram</dc:creator>
  <cp:lastModifiedBy>Vikram</cp:lastModifiedBy>
  <cp:revision>16</cp:revision>
  <dcterms:created xsi:type="dcterms:W3CDTF">2015-10-14T04:15:40Z</dcterms:created>
  <dcterms:modified xsi:type="dcterms:W3CDTF">2015-10-14T10:46:03Z</dcterms:modified>
</cp:coreProperties>
</file>