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D9BE-A9D2-4DFD-AD79-95A20346FE8A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2cf62fcy.aspx" TargetMode="External"/><Relationship Id="rId2" Type="http://schemas.openxmlformats.org/officeDocument/2006/relationships/hyperlink" Target="https://msdn.microsoft.com/en-us/library/system.nullabl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Generics help you create Types that take other types are “type” parameters.</a:t>
            </a:r>
          </a:p>
          <a:p>
            <a:endParaRPr lang="en-US" sz="2400" dirty="0" smtClean="0"/>
          </a:p>
          <a:p>
            <a:r>
              <a:rPr lang="en-US" sz="2400" dirty="0" smtClean="0"/>
              <a:t>They are useful when you have to do identical /repeated operations on objects regardless of their type.</a:t>
            </a:r>
          </a:p>
          <a:p>
            <a:endParaRPr lang="en-US" sz="2400" dirty="0" smtClean="0"/>
          </a:p>
          <a:p>
            <a:r>
              <a:rPr lang="en-US" sz="2400" dirty="0" smtClean="0"/>
              <a:t>Most </a:t>
            </a:r>
            <a:r>
              <a:rPr lang="en-US" sz="2400" dirty="0"/>
              <a:t>frequently used with collections and the methods that operate on </a:t>
            </a:r>
            <a:r>
              <a:rPr lang="en-US" sz="2400" dirty="0" smtClean="0"/>
              <a:t>them</a:t>
            </a:r>
          </a:p>
          <a:p>
            <a:endParaRPr lang="en-US" sz="2400" dirty="0"/>
          </a:p>
          <a:p>
            <a:r>
              <a:rPr lang="en-US" sz="2400" dirty="0" smtClean="0"/>
              <a:t>Generics help create reusable, type safe and efficient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15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Constraints are compile time restrictions that can applied to generic types/methods</a:t>
            </a:r>
          </a:p>
          <a:p>
            <a:r>
              <a:rPr lang="en-US" sz="1600" dirty="0" smtClean="0"/>
              <a:t>Help in increasing compile time safety by providing guarantee on behavior of the </a:t>
            </a:r>
            <a:r>
              <a:rPr lang="en-US" sz="1600" dirty="0" err="1" smtClean="0"/>
              <a:t>Templated</a:t>
            </a:r>
            <a:r>
              <a:rPr lang="en-US" sz="1600" dirty="0" smtClean="0"/>
              <a:t> Type 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77757"/>
              </p:ext>
            </p:extLst>
          </p:nvPr>
        </p:nvGraphicFramePr>
        <p:xfrm>
          <a:off x="685800" y="2690145"/>
          <a:ext cx="8229600" cy="363497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881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T: </a:t>
                      </a:r>
                      <a:r>
                        <a:rPr lang="en-US" sz="1200" dirty="0" err="1">
                          <a:solidFill>
                            <a:srgbClr val="2A2A2A"/>
                          </a:solidFill>
                          <a:effectLst/>
                        </a:rPr>
                        <a:t>struct</a:t>
                      </a:r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The type argument must be a value type. Any value type except </a:t>
                      </a:r>
                      <a:r>
                        <a:rPr lang="en-US" sz="12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Nullable</a:t>
                      </a:r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 can be specified. See</a:t>
                      </a:r>
                      <a:r>
                        <a:rPr lang="en-US" sz="12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Using Nullable Types (C# Programming Guide)</a:t>
                      </a:r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 for more information.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3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class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be a reference type; this applies also to any class, interface, delegate, or array type.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81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new()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have a public </a:t>
                      </a:r>
                      <a:r>
                        <a:rPr lang="en-US" sz="1200" dirty="0" smtClean="0">
                          <a:solidFill>
                            <a:srgbClr val="2A2A2A"/>
                          </a:solidFill>
                          <a:effectLst/>
                        </a:rPr>
                        <a:t>parameter less 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constructor. When used together with other constraints, the </a:t>
                      </a:r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new()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 constraint must be specified last.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4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&lt;base class name&gt;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be or derive from the specified base class.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46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&lt;interface name&gt;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be or implement the specified interface. Multiple interface constraints can be specified. The constraining interface can also be generic.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5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U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supplied for T must be or derive from the argument supplied for U.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Contravariance</a:t>
            </a:r>
            <a:r>
              <a:rPr lang="en-US" dirty="0" smtClean="0"/>
              <a:t> &amp;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Covariance: </a:t>
            </a:r>
            <a:br>
              <a:rPr lang="en-US" sz="1800" dirty="0" smtClean="0"/>
            </a:br>
            <a:r>
              <a:rPr lang="en-US" sz="1800" dirty="0" smtClean="0"/>
              <a:t>If T1 Can be converted to T2, then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&lt;T1&gt; can be converted to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&lt;T2&gt;</a:t>
            </a:r>
          </a:p>
          <a:p>
            <a:pPr marL="0" indent="0">
              <a:buNone/>
            </a:pPr>
            <a:r>
              <a:rPr lang="en-US" sz="1800" dirty="0" smtClean="0"/>
              <a:t>    Ex:  </a:t>
            </a:r>
            <a:r>
              <a:rPr lang="en-US" sz="1800" dirty="0" err="1" smtClean="0"/>
              <a:t>LivingThing</a:t>
            </a:r>
            <a:r>
              <a:rPr lang="en-US" sz="1800" dirty="0"/>
              <a:t> </a:t>
            </a:r>
            <a:r>
              <a:rPr lang="en-US" sz="1800" dirty="0" smtClean="0"/>
              <a:t>l ; Animal a;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</a:t>
            </a:r>
            <a:r>
              <a:rPr lang="en-US" sz="1800" dirty="0" err="1" smtClean="0"/>
              <a:t>LivingThing</a:t>
            </a:r>
            <a:r>
              <a:rPr lang="en-US" sz="1800" dirty="0" smtClean="0"/>
              <a:t>&gt; ml ;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&lt;Animal&gt; ma;</a:t>
            </a:r>
          </a:p>
          <a:p>
            <a:pPr marL="0" indent="0">
              <a:buNone/>
            </a:pPr>
            <a:r>
              <a:rPr lang="en-US" sz="1800" dirty="0" smtClean="0"/>
              <a:t>           Since l = a and l = p are valid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For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&lt;&gt; to be called covariant then ml = ma should be valid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Contravariance</a:t>
            </a:r>
            <a:r>
              <a:rPr lang="en-US" sz="1800" dirty="0" smtClean="0"/>
              <a:t>: Opposite of covariance</a:t>
            </a:r>
          </a:p>
          <a:p>
            <a:pPr marL="0" indent="0">
              <a:buNone/>
            </a:pPr>
            <a:r>
              <a:rPr lang="en-US" sz="1800" dirty="0" smtClean="0"/>
              <a:t>       Ex:     </a:t>
            </a:r>
            <a:r>
              <a:rPr lang="en-US" sz="1800" dirty="0" err="1" smtClean="0"/>
              <a:t>AnotherType</a:t>
            </a:r>
            <a:r>
              <a:rPr lang="en-US" sz="1800" dirty="0" smtClean="0"/>
              <a:t>&lt;</a:t>
            </a:r>
            <a:r>
              <a:rPr lang="en-US" sz="1800" dirty="0" err="1" smtClean="0"/>
              <a:t>LivingThing</a:t>
            </a:r>
            <a:r>
              <a:rPr lang="en-US" sz="1800" dirty="0" smtClean="0"/>
              <a:t>&gt; al ; </a:t>
            </a:r>
            <a:r>
              <a:rPr lang="en-US" sz="1800" dirty="0" err="1" smtClean="0"/>
              <a:t>AnotherType</a:t>
            </a:r>
            <a:r>
              <a:rPr lang="en-US" sz="1800" dirty="0" smtClean="0"/>
              <a:t>&lt;Animal&gt; am;</a:t>
            </a:r>
          </a:p>
          <a:p>
            <a:pPr marL="0" indent="0">
              <a:buNone/>
            </a:pPr>
            <a:r>
              <a:rPr lang="en-US" sz="1800" dirty="0" smtClean="0"/>
              <a:t>       For </a:t>
            </a:r>
            <a:r>
              <a:rPr lang="en-US" sz="1800" dirty="0" err="1" smtClean="0"/>
              <a:t>AnotherType</a:t>
            </a:r>
            <a:r>
              <a:rPr lang="en-US" sz="1800" dirty="0" smtClean="0"/>
              <a:t>&lt;&gt; to be </a:t>
            </a:r>
            <a:r>
              <a:rPr lang="en-US" sz="1800" dirty="0" err="1" smtClean="0"/>
              <a:t>contravariant</a:t>
            </a:r>
            <a:r>
              <a:rPr lang="en-US" sz="1800" dirty="0" smtClean="0"/>
              <a:t> am = al should be valid;</a:t>
            </a:r>
            <a:br>
              <a:rPr lang="en-US" sz="1800" dirty="0" smtClean="0"/>
            </a:br>
            <a:r>
              <a:rPr lang="en-US" sz="1800" dirty="0" smtClean="0"/>
              <a:t>     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04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953000"/>
          </a:xfrm>
        </p:spPr>
        <p:txBody>
          <a:bodyPr>
            <a:noAutofit/>
          </a:bodyPr>
          <a:lstStyle/>
          <a:p>
            <a:r>
              <a:rPr lang="en-US" sz="1400" dirty="0" smtClean="0"/>
              <a:t>Create a simple Linked list (</a:t>
            </a:r>
            <a:r>
              <a:rPr lang="en-US" sz="1400" dirty="0" err="1" smtClean="0"/>
              <a:t>MyLinkedList</a:t>
            </a:r>
            <a:r>
              <a:rPr lang="en-US" sz="1400" dirty="0" smtClean="0"/>
              <a:t>&lt;T&gt;) with following methods</a:t>
            </a:r>
          </a:p>
          <a:p>
            <a:pPr marL="0" indent="0">
              <a:buNone/>
            </a:pPr>
            <a:r>
              <a:rPr lang="en-US" sz="1400" dirty="0" smtClean="0"/>
              <a:t>             void Add(T)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void Remove(T)</a:t>
            </a:r>
          </a:p>
          <a:p>
            <a:pPr marL="0" indent="0">
              <a:buNone/>
            </a:pPr>
            <a:r>
              <a:rPr lang="en-US" sz="1400" dirty="0" smtClean="0"/>
              <a:t>             T Find(T)</a:t>
            </a:r>
          </a:p>
          <a:p>
            <a:pPr marL="0" indent="0">
              <a:buNone/>
            </a:pPr>
            <a:r>
              <a:rPr lang="en-US" sz="1400" dirty="0" smtClean="0"/>
              <a:t>  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Count{</a:t>
            </a:r>
            <a:r>
              <a:rPr lang="en-US" sz="1400" dirty="0" err="1" smtClean="0"/>
              <a:t>get;set</a:t>
            </a:r>
            <a:r>
              <a:rPr lang="en-US" sz="1400" dirty="0" smtClean="0"/>
              <a:t>;}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Run the embedded CS file.  The generic type in the file has a public static variable. Explain why the Static variable is not being shared across the different generic types.</a:t>
            </a:r>
            <a:endParaRPr lang="en-US" sz="1000" dirty="0"/>
          </a:p>
          <a:p>
            <a:endParaRPr lang="en-US" sz="1400" dirty="0"/>
          </a:p>
          <a:p>
            <a:r>
              <a:rPr lang="en-US" sz="1400" dirty="0"/>
              <a:t>Use </a:t>
            </a:r>
            <a:r>
              <a:rPr lang="en-US" sz="1400" dirty="0" err="1"/>
              <a:t>Array.Sort</a:t>
            </a:r>
            <a:r>
              <a:rPr lang="en-US" sz="1400" dirty="0"/>
              <a:t>&lt;T&gt;(T []) and </a:t>
            </a:r>
            <a:r>
              <a:rPr lang="en-US" sz="1400" dirty="0" err="1"/>
              <a:t>Array.Sort</a:t>
            </a:r>
            <a:r>
              <a:rPr lang="en-US" sz="1400" dirty="0"/>
              <a:t>&lt;T&gt;(T[], </a:t>
            </a:r>
            <a:r>
              <a:rPr lang="en-US" sz="1400" dirty="0" err="1"/>
              <a:t>IComparer</a:t>
            </a:r>
            <a:r>
              <a:rPr lang="en-US" sz="1400" dirty="0"/>
              <a:t>&lt;T&gt;). Implement your own </a:t>
            </a:r>
            <a:r>
              <a:rPr lang="en-US" sz="1400" dirty="0" err="1" smtClean="0"/>
              <a:t>IComparer</a:t>
            </a:r>
            <a:r>
              <a:rPr lang="en-US" sz="1400" dirty="0"/>
              <a:t>&lt; in T&gt;. </a:t>
            </a:r>
            <a:r>
              <a:rPr lang="en-US" sz="1400" dirty="0" smtClean="0"/>
              <a:t> Using </a:t>
            </a:r>
            <a:r>
              <a:rPr lang="en-US" sz="1400" dirty="0"/>
              <a:t>code explain how the </a:t>
            </a:r>
            <a:r>
              <a:rPr lang="en-US" sz="1400" dirty="0" err="1" smtClean="0"/>
              <a:t>contravariant</a:t>
            </a:r>
            <a:r>
              <a:rPr lang="en-US" sz="1400" dirty="0" smtClean="0"/>
              <a:t>  </a:t>
            </a:r>
            <a:r>
              <a:rPr lang="en-US" sz="1400" dirty="0"/>
              <a:t>interface is useful.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75883"/>
              </p:ext>
            </p:extLst>
          </p:nvPr>
        </p:nvGraphicFramePr>
        <p:xfrm>
          <a:off x="8318500" y="2895600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3" imgW="825840" imgH="685800" progId="Package">
                  <p:embed/>
                </p:oleObj>
              </mc:Choice>
              <mc:Fallback>
                <p:oleObj name="Packager Shell Object" showAsIcon="1" r:id="rId3" imgW="825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0" y="2895600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43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325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Package</vt:lpstr>
      <vt:lpstr>Generics</vt:lpstr>
      <vt:lpstr>Constraints</vt:lpstr>
      <vt:lpstr>Contravariance &amp; Covariance</vt:lpstr>
      <vt:lpstr>Exercise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Vishnubhatla, Harish(Cognizant)</dc:creator>
  <cp:lastModifiedBy>RAGHU Y</cp:lastModifiedBy>
  <cp:revision>22</cp:revision>
  <dcterms:created xsi:type="dcterms:W3CDTF">2015-10-07T10:05:54Z</dcterms:created>
  <dcterms:modified xsi:type="dcterms:W3CDTF">2015-10-11T13:05:20Z</dcterms:modified>
</cp:coreProperties>
</file>