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72" r:id="rId11"/>
    <p:sldId id="264" r:id="rId12"/>
    <p:sldId id="268" r:id="rId13"/>
    <p:sldId id="269" r:id="rId14"/>
    <p:sldId id="267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0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2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4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3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323" y="5243707"/>
            <a:ext cx="1661731" cy="4646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Vikram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47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4" y="1833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write and consume collections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5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foreach 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element in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(element)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8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Return vs. Yield Return</a:t>
            </a:r>
          </a:p>
          <a:p>
            <a:pPr marL="0" indent="0">
              <a:buNone/>
            </a:pPr>
            <a:r>
              <a:rPr lang="pl-PL" dirty="0" smtClean="0"/>
              <a:t>	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  public</a:t>
            </a:r>
            <a:r>
              <a:rPr lang="pl-PL" dirty="0"/>
              <a:t> </a:t>
            </a:r>
            <a:r>
              <a:rPr lang="pl-PL" dirty="0" err="1"/>
              <a:t>int</a:t>
            </a:r>
            <a:r>
              <a:rPr lang="pl-PL" dirty="0"/>
              <a:t> </a:t>
            </a:r>
            <a:r>
              <a:rPr lang="pl-PL" dirty="0" err="1"/>
              <a:t>Add</a:t>
            </a:r>
            <a:r>
              <a:rPr lang="pl-PL" dirty="0"/>
              <a:t>(</a:t>
            </a:r>
            <a:r>
              <a:rPr lang="pl-PL" dirty="0" err="1"/>
              <a:t>int</a:t>
            </a:r>
            <a:r>
              <a:rPr lang="pl-PL" dirty="0"/>
              <a:t> i, </a:t>
            </a:r>
            <a:r>
              <a:rPr lang="pl-PL" dirty="0" err="1"/>
              <a:t>int</a:t>
            </a:r>
            <a:r>
              <a:rPr lang="pl-PL" dirty="0"/>
              <a:t> j)</a:t>
            </a:r>
            <a:br>
              <a:rPr lang="pl-PL" dirty="0"/>
            </a:br>
            <a:r>
              <a:rPr lang="pl-PL" dirty="0"/>
              <a:t>        {</a:t>
            </a:r>
            <a:br>
              <a:rPr lang="pl-PL" dirty="0"/>
            </a:br>
            <a:r>
              <a:rPr lang="pl-PL" dirty="0"/>
              <a:t>           </a:t>
            </a:r>
            <a:r>
              <a:rPr lang="pl-PL" dirty="0" smtClean="0"/>
              <a:t> </a:t>
            </a:r>
            <a:r>
              <a:rPr lang="pl-PL" sz="2800" dirty="0" smtClean="0"/>
              <a:t>return i + j;</a:t>
            </a:r>
            <a:br>
              <a:rPr lang="pl-PL" sz="2800" dirty="0" smtClean="0"/>
            </a:br>
            <a:r>
              <a:rPr lang="pl-PL" dirty="0"/>
              <a:t>        }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        public IEnumerable&lt;string&gt; </a:t>
            </a:r>
            <a:r>
              <a:rPr lang="pl-PL" dirty="0" err="1"/>
              <a:t>GetStrings</a:t>
            </a:r>
            <a:r>
              <a:rPr lang="pl-PL" dirty="0"/>
              <a:t>()</a:t>
            </a:r>
            <a:br>
              <a:rPr lang="pl-PL" dirty="0"/>
            </a:br>
            <a:r>
              <a:rPr lang="pl-PL" dirty="0"/>
              <a:t>        {</a:t>
            </a:r>
            <a:br>
              <a:rPr lang="pl-PL" dirty="0"/>
            </a:br>
            <a:r>
              <a:rPr lang="pl-PL" dirty="0"/>
              <a:t>           </a:t>
            </a:r>
            <a:r>
              <a:rPr lang="pl-PL" sz="2800" dirty="0"/>
              <a:t> </a:t>
            </a:r>
            <a:r>
              <a:rPr lang="pl-PL" sz="2800" dirty="0" err="1"/>
              <a:t>yield</a:t>
            </a:r>
            <a:r>
              <a:rPr lang="pl-PL" sz="2800" dirty="0"/>
              <a:t> return "One";</a:t>
            </a:r>
            <a:br>
              <a:rPr lang="pl-PL" sz="2800" dirty="0"/>
            </a:br>
            <a:r>
              <a:rPr lang="pl-PL" sz="2800" dirty="0"/>
              <a:t>            </a:t>
            </a:r>
            <a:r>
              <a:rPr lang="pl-PL" sz="2800" dirty="0" smtClean="0"/>
              <a:t>	</a:t>
            </a:r>
            <a:r>
              <a:rPr lang="pl-PL" sz="2800" dirty="0" err="1" smtClean="0"/>
              <a:t>yield</a:t>
            </a:r>
            <a:r>
              <a:rPr lang="pl-PL" sz="2800" dirty="0"/>
              <a:t> return "</a:t>
            </a:r>
            <a:r>
              <a:rPr lang="pl-PL" sz="2800" dirty="0" err="1"/>
              <a:t>Two</a:t>
            </a:r>
            <a:r>
              <a:rPr lang="pl-PL" sz="2800" dirty="0"/>
              <a:t>";</a:t>
            </a:r>
            <a:br>
              <a:rPr lang="pl-PL" sz="2800" dirty="0"/>
            </a:br>
            <a:r>
              <a:rPr lang="pl-PL" sz="2800" dirty="0"/>
              <a:t>            </a:t>
            </a:r>
            <a:r>
              <a:rPr lang="pl-PL" sz="2800" dirty="0" smtClean="0"/>
              <a:t>	</a:t>
            </a:r>
            <a:r>
              <a:rPr lang="pl-PL" sz="2800" dirty="0" err="1" smtClean="0"/>
              <a:t>yield</a:t>
            </a:r>
            <a:r>
              <a:rPr lang="pl-PL" sz="2800" dirty="0"/>
              <a:t> return "Three";</a:t>
            </a:r>
            <a:br>
              <a:rPr lang="pl-PL" sz="2800" dirty="0"/>
            </a:br>
            <a:r>
              <a:rPr lang="pl-PL" dirty="0"/>
              <a:t>        }</a:t>
            </a: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9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731"/>
            <a:ext cx="8229600" cy="1143000"/>
          </a:xfrm>
        </p:spPr>
        <p:txBody>
          <a:bodyPr/>
          <a:lstStyle/>
          <a:p>
            <a:r>
              <a:rPr lang="en-US" dirty="0" smtClean="0"/>
              <a:t>Yield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collections are enumerable? </a:t>
            </a:r>
          </a:p>
          <a:p>
            <a:r>
              <a:rPr lang="en-US" dirty="0" smtClean="0"/>
              <a:t>That is, support the </a:t>
            </a:r>
            <a:r>
              <a:rPr lang="en-US" dirty="0" err="1" smtClean="0"/>
              <a:t>IEnumerable</a:t>
            </a:r>
            <a:r>
              <a:rPr lang="en-US" dirty="0" smtClean="0"/>
              <a:t>  or </a:t>
            </a:r>
            <a:r>
              <a:rPr lang="en-US" dirty="0" err="1" smtClean="0"/>
              <a:t>IEnumerable</a:t>
            </a:r>
            <a:r>
              <a:rPr lang="en-US" dirty="0" smtClean="0"/>
              <a:t>&lt;T&gt; interfaces?</a:t>
            </a:r>
          </a:p>
          <a:p>
            <a:pPr lvl="1"/>
            <a:r>
              <a:rPr lang="en-US" dirty="0" err="1" smtClean="0"/>
              <a:t>System.Array</a:t>
            </a:r>
            <a:r>
              <a:rPr lang="en-US" dirty="0" smtClean="0"/>
              <a:t> – all arrays support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smtClean="0"/>
              <a:t>All .NET collections except dictionaries.</a:t>
            </a:r>
          </a:p>
          <a:p>
            <a:pPr lvl="1"/>
            <a:r>
              <a:rPr lang="en-US" dirty="0" err="1" smtClean="0"/>
              <a:t>System.String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Any user-defined class supporting the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4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 in C#</a:t>
            </a:r>
            <a:br>
              <a:rPr lang="en-US" dirty="0" smtClean="0"/>
            </a:br>
            <a:r>
              <a:rPr lang="en-US" sz="3200" dirty="0" smtClean="0"/>
              <a:t>(Continued)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IEqualityComparer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IEqualityComparer</a:t>
            </a:r>
            <a:r>
              <a:rPr lang="en-US" dirty="0"/>
              <a:t>&lt;T&gt;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Equals (T x, T y);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GetHashCode</a:t>
            </a:r>
            <a:r>
              <a:rPr lang="en-US" dirty="0"/>
              <a:t> (T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IEqualityComparer</a:t>
            </a:r>
            <a:r>
              <a:rPr lang="en-US" dirty="0"/>
              <a:t> // </a:t>
            </a:r>
            <a:r>
              <a:rPr lang="en-US" dirty="0" err="1"/>
              <a:t>Nongeneric</a:t>
            </a:r>
            <a:r>
              <a:rPr lang="en-US" dirty="0"/>
              <a:t> version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Equals (object x, object y);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GetHashCode</a:t>
            </a:r>
            <a:r>
              <a:rPr lang="en-US" dirty="0"/>
              <a:t> (object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97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 and Comparer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interface IComparer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Compare(object x, object y)</a:t>
            </a:r>
            <a:r>
              <a:rPr lang="en-US" dirty="0" smtClean="0"/>
              <a:t>; 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interface IComparer &lt;in 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Compare(T x, T y)</a:t>
            </a:r>
            <a:r>
              <a:rPr lang="en-US" dirty="0" smtClean="0"/>
              <a:t>;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8575" y="4688612"/>
            <a:ext cx="2938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Less than zero 	- x is less than y.</a:t>
            </a:r>
          </a:p>
          <a:p>
            <a:r>
              <a:rPr lang="en-US" sz="1200" dirty="0" smtClean="0"/>
              <a:t>Zero 			- x equals y.</a:t>
            </a:r>
          </a:p>
          <a:p>
            <a:r>
              <a:rPr lang="en-US" sz="1200" dirty="0" smtClean="0"/>
              <a:t>Greater than zero	- x is greater than 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37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790"/>
            <a:ext cx="8229600" cy="5321374"/>
          </a:xfrm>
        </p:spPr>
        <p:txBody>
          <a:bodyPr>
            <a:normAutofit/>
          </a:bodyPr>
          <a:lstStyle/>
          <a:p>
            <a:r>
              <a:rPr lang="en-US" dirty="0" err="1"/>
              <a:t>IEnumerable</a:t>
            </a:r>
            <a:r>
              <a:rPr lang="en-US" dirty="0"/>
              <a:t>&lt;T&gt; (and </a:t>
            </a:r>
            <a:r>
              <a:rPr lang="en-US" dirty="0" err="1"/>
              <a:t>IEnumerable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Provides minimum functionality (enumeration only)</a:t>
            </a:r>
          </a:p>
          <a:p>
            <a:r>
              <a:rPr lang="en-US" dirty="0" err="1"/>
              <a:t>ICollection</a:t>
            </a:r>
            <a:r>
              <a:rPr lang="en-US" dirty="0"/>
              <a:t>&lt;T&gt; (and </a:t>
            </a:r>
            <a:r>
              <a:rPr lang="en-US" dirty="0" err="1"/>
              <a:t>ICollection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Provides medium functionality (e.g., the Count property)</a:t>
            </a:r>
          </a:p>
          <a:p>
            <a:r>
              <a:rPr lang="en-US" dirty="0" err="1"/>
              <a:t>IList</a:t>
            </a:r>
            <a:r>
              <a:rPr lang="en-US" dirty="0"/>
              <a:t> &lt;T&gt;/</a:t>
            </a:r>
            <a:r>
              <a:rPr lang="en-US" dirty="0" err="1"/>
              <a:t>IDictionary</a:t>
            </a:r>
            <a:r>
              <a:rPr lang="en-US" dirty="0"/>
              <a:t> &lt;K,V&gt; and their </a:t>
            </a:r>
            <a:r>
              <a:rPr lang="en-US" dirty="0" err="1"/>
              <a:t>nongeneric</a:t>
            </a:r>
            <a:r>
              <a:rPr lang="en-US" dirty="0"/>
              <a:t> versions</a:t>
            </a:r>
          </a:p>
          <a:p>
            <a:pPr marL="800100" lvl="2" indent="0">
              <a:buNone/>
            </a:pPr>
            <a:r>
              <a:rPr lang="en-US" dirty="0"/>
              <a:t>Provide maximum functionality (including “random” access by index/key)</a:t>
            </a:r>
          </a:p>
        </p:txBody>
      </p:sp>
    </p:spTree>
    <p:extLst>
      <p:ext uri="{BB962C8B-B14F-4D97-AF65-F5344CB8AC3E}">
        <p14:creationId xmlns:p14="http://schemas.microsoft.com/office/powerpoint/2010/main" val="215271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ICollection</a:t>
            </a:r>
            <a:r>
              <a:rPr lang="en-US" dirty="0"/>
              <a:t>&lt;T&gt; and </a:t>
            </a:r>
            <a:r>
              <a:rPr lang="en-US" dirty="0" err="1"/>
              <a:t>ICollection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ICollection</a:t>
            </a:r>
            <a:r>
              <a:rPr lang="en-US" dirty="0"/>
              <a:t>&lt;T&gt; : </a:t>
            </a:r>
            <a:r>
              <a:rPr lang="en-US" dirty="0" err="1"/>
              <a:t>IEnumerable</a:t>
            </a:r>
            <a:r>
              <a:rPr lang="en-US" dirty="0"/>
              <a:t>&lt;T&gt;, </a:t>
            </a:r>
            <a:r>
              <a:rPr lang="en-US" dirty="0" err="1"/>
              <a:t>IEnumerable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Count { get; }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Contains (T item);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CopyTo</a:t>
            </a:r>
            <a:r>
              <a:rPr lang="en-US" dirty="0"/>
              <a:t> (T[] array,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arrayIndex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IsReadOnly</a:t>
            </a:r>
            <a:r>
              <a:rPr lang="en-US" dirty="0"/>
              <a:t> { get; }</a:t>
            </a:r>
          </a:p>
          <a:p>
            <a:pPr marL="400050" lvl="1" indent="0">
              <a:buNone/>
            </a:pPr>
            <a:r>
              <a:rPr lang="en-US" dirty="0"/>
              <a:t>void Add(T item);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Remove (T item);</a:t>
            </a:r>
          </a:p>
          <a:p>
            <a:pPr marL="400050" lvl="1" indent="0">
              <a:buNone/>
            </a:pPr>
            <a:r>
              <a:rPr lang="en-US" dirty="0"/>
              <a:t>void Clear();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ICollection</a:t>
            </a:r>
            <a:r>
              <a:rPr lang="en-US" dirty="0"/>
              <a:t> : </a:t>
            </a:r>
            <a:r>
              <a:rPr lang="en-US" dirty="0" err="1"/>
              <a:t>IEnumerable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Count { get; }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IsSynchronized</a:t>
            </a:r>
            <a:r>
              <a:rPr lang="en-US" dirty="0"/>
              <a:t> { get; }</a:t>
            </a:r>
          </a:p>
          <a:p>
            <a:pPr marL="400050" lvl="1" indent="0">
              <a:buNone/>
            </a:pPr>
            <a:r>
              <a:rPr lang="en-US" dirty="0"/>
              <a:t>object </a:t>
            </a:r>
            <a:r>
              <a:rPr lang="en-US" dirty="0" err="1"/>
              <a:t>SyncRoot</a:t>
            </a:r>
            <a:r>
              <a:rPr lang="en-US" dirty="0"/>
              <a:t> { get; }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CopyTo</a:t>
            </a:r>
            <a:r>
              <a:rPr lang="en-US" dirty="0"/>
              <a:t> (Array array, </a:t>
            </a:r>
            <a:r>
              <a:rPr lang="en-US" dirty="0" err="1"/>
              <a:t>int</a:t>
            </a:r>
            <a:r>
              <a:rPr lang="en-US" dirty="0"/>
              <a:t> index);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052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.NET framework provides several components that aid in using collections, either those directly implemented in .NET or your own custom collections.</a:t>
            </a:r>
          </a:p>
          <a:p>
            <a:r>
              <a:rPr lang="en-US" dirty="0" smtClean="0"/>
              <a:t>The collection namespaces are: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81804"/>
              </p:ext>
            </p:extLst>
          </p:nvPr>
        </p:nvGraphicFramePr>
        <p:xfrm>
          <a:off x="949082" y="4402519"/>
          <a:ext cx="7848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766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Namespace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Nongeneric</a:t>
                      </a:r>
                      <a:r>
                        <a:rPr lang="en-US" sz="1600" dirty="0" smtClean="0"/>
                        <a:t> collection classes</a:t>
                      </a:r>
                      <a:r>
                        <a:rPr lang="en-US" sz="1600" baseline="0" dirty="0" smtClean="0"/>
                        <a:t> and interfaces.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System.Collections.Specialized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Strongly typed </a:t>
                      </a:r>
                      <a:r>
                        <a:rPr lang="en-US" sz="1600" dirty="0" err="1" smtClean="0"/>
                        <a:t>nongeneric</a:t>
                      </a:r>
                      <a:r>
                        <a:rPr lang="en-US" sz="1600" dirty="0" smtClean="0"/>
                        <a:t> collection classes.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System.Collections.Generic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Generic collection classes and interfaces.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System.Collections.ObjectModel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Proxies and base classes for custom collections.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79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IList</a:t>
            </a:r>
            <a:r>
              <a:rPr lang="en-US" dirty="0"/>
              <a:t>&lt;T&gt; and </a:t>
            </a:r>
            <a:r>
              <a:rPr lang="en-US" dirty="0" err="1"/>
              <a:t>IList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IList</a:t>
            </a:r>
            <a:r>
              <a:rPr lang="en-US" dirty="0"/>
              <a:t>&lt;T&gt; : </a:t>
            </a:r>
            <a:r>
              <a:rPr lang="en-US" dirty="0" err="1"/>
              <a:t>ICollection</a:t>
            </a:r>
            <a:r>
              <a:rPr lang="en-US" dirty="0"/>
              <a:t>&lt;T&gt;, </a:t>
            </a:r>
            <a:r>
              <a:rPr lang="en-US" dirty="0" err="1"/>
              <a:t>IEnumerable</a:t>
            </a:r>
            <a:r>
              <a:rPr lang="en-US" dirty="0"/>
              <a:t>&lt;T&gt;, </a:t>
            </a:r>
            <a:r>
              <a:rPr lang="en-US" dirty="0" err="1"/>
              <a:t>IEnumerable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T this [</a:t>
            </a:r>
            <a:r>
              <a:rPr lang="en-US" dirty="0" err="1"/>
              <a:t>int</a:t>
            </a:r>
            <a:r>
              <a:rPr lang="en-US" dirty="0"/>
              <a:t> index] { get; set; }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 (T item);</a:t>
            </a:r>
          </a:p>
          <a:p>
            <a:pPr marL="400050" lvl="1" indent="0">
              <a:buNone/>
            </a:pPr>
            <a:r>
              <a:rPr lang="en-US" dirty="0"/>
              <a:t>void Insert (</a:t>
            </a:r>
            <a:r>
              <a:rPr lang="en-US" dirty="0" err="1"/>
              <a:t>int</a:t>
            </a:r>
            <a:r>
              <a:rPr lang="en-US" dirty="0"/>
              <a:t> index, T item);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RemoveAt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IList</a:t>
            </a:r>
            <a:r>
              <a:rPr lang="en-US" dirty="0"/>
              <a:t> : </a:t>
            </a:r>
            <a:r>
              <a:rPr lang="en-US" dirty="0" err="1"/>
              <a:t>ICollection</a:t>
            </a:r>
            <a:r>
              <a:rPr lang="en-US" dirty="0"/>
              <a:t>, </a:t>
            </a:r>
            <a:r>
              <a:rPr lang="en-US" dirty="0" err="1"/>
              <a:t>IEnumerable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object this [</a:t>
            </a:r>
            <a:r>
              <a:rPr lang="en-US" dirty="0" err="1"/>
              <a:t>int</a:t>
            </a:r>
            <a:r>
              <a:rPr lang="en-US" dirty="0"/>
              <a:t> index] { get; set }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IsFixedSize</a:t>
            </a:r>
            <a:r>
              <a:rPr lang="en-US" dirty="0"/>
              <a:t> { get; }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IsReadOnly</a:t>
            </a:r>
            <a:r>
              <a:rPr lang="en-US" dirty="0"/>
              <a:t> { get; }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Add (object value);</a:t>
            </a:r>
          </a:p>
          <a:p>
            <a:pPr marL="400050" lvl="1" indent="0">
              <a:buNone/>
            </a:pPr>
            <a:r>
              <a:rPr lang="en-US" dirty="0"/>
              <a:t>void Clear();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Contains (object value);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 (object value);</a:t>
            </a:r>
          </a:p>
          <a:p>
            <a:pPr marL="400050" lvl="1" indent="0">
              <a:buNone/>
            </a:pPr>
            <a:r>
              <a:rPr lang="en-US" dirty="0"/>
              <a:t>void Insert (</a:t>
            </a:r>
            <a:r>
              <a:rPr lang="en-US" dirty="0" err="1"/>
              <a:t>int</a:t>
            </a:r>
            <a:r>
              <a:rPr lang="en-US" dirty="0"/>
              <a:t> index, object value);</a:t>
            </a:r>
          </a:p>
          <a:p>
            <a:pPr marL="400050" lvl="1" indent="0">
              <a:buNone/>
            </a:pPr>
            <a:r>
              <a:rPr lang="en-US" dirty="0"/>
              <a:t>void Remove (object value);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RemoveAt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35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Scattered across these namespaces are components that:</a:t>
            </a:r>
          </a:p>
          <a:p>
            <a:pPr lvl="1"/>
            <a:r>
              <a:rPr lang="en-US" dirty="0" smtClean="0"/>
              <a:t>Provide standard </a:t>
            </a:r>
            <a:r>
              <a:rPr lang="en-US" b="1" i="1" dirty="0" smtClean="0"/>
              <a:t>interfaces</a:t>
            </a:r>
            <a:r>
              <a:rPr lang="en-US" dirty="0" smtClean="0"/>
              <a:t> for working with a broad range of collection implementations.</a:t>
            </a:r>
          </a:p>
          <a:p>
            <a:pPr lvl="1"/>
            <a:r>
              <a:rPr lang="en-US" dirty="0" smtClean="0"/>
              <a:t>Provide robust and complete </a:t>
            </a:r>
            <a:r>
              <a:rPr lang="en-US" b="1" i="1" dirty="0" smtClean="0"/>
              <a:t>concrete implementations</a:t>
            </a:r>
            <a:r>
              <a:rPr lang="en-US" dirty="0" smtClean="0"/>
              <a:t> for common data structures such as linked-lists, dynamic arrays and partial maps.</a:t>
            </a:r>
          </a:p>
          <a:p>
            <a:pPr lvl="1"/>
            <a:r>
              <a:rPr lang="en-US" dirty="0" smtClean="0"/>
              <a:t>Generic vs. non-Generic</a:t>
            </a:r>
          </a:p>
        </p:txBody>
      </p:sp>
    </p:spTree>
    <p:extLst>
      <p:ext uri="{BB962C8B-B14F-4D97-AF65-F5344CB8AC3E}">
        <p14:creationId xmlns:p14="http://schemas.microsoft.com/office/powerpoint/2010/main" val="328433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Collection?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can provide various degrees of functionality.</a:t>
            </a:r>
          </a:p>
          <a:p>
            <a:r>
              <a:rPr lang="en-US" dirty="0" smtClean="0"/>
              <a:t>At a minimum it needs to provide some mechanism to list or </a:t>
            </a:r>
            <a:r>
              <a:rPr lang="en-US" b="1" i="1" dirty="0" smtClean="0"/>
              <a:t>enumerate</a:t>
            </a:r>
            <a:r>
              <a:rPr lang="en-US" dirty="0" smtClean="0"/>
              <a:t> its members.</a:t>
            </a:r>
          </a:p>
          <a:p>
            <a:r>
              <a:rPr lang="en-US" dirty="0" smtClean="0"/>
              <a:t>Other useful, but non-essential functionality might include adding and removing items, clearing the collection, indexing into the collection,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3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012" b="-2012"/>
          <a:stretch>
            <a:fillRect/>
          </a:stretch>
        </p:blipFill>
        <p:spPr>
          <a:xfrm>
            <a:off x="457200" y="933734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6636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construct of any enumerator: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 interface </a:t>
            </a:r>
            <a:r>
              <a:rPr lang="en-US" dirty="0" err="1" smtClean="0"/>
              <a:t>IEnumerator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 err="1" smtClean="0"/>
              <a:t>MoveNext</a:t>
            </a:r>
            <a:r>
              <a:rPr lang="en-US" dirty="0" smtClean="0"/>
              <a:t>();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object</a:t>
            </a:r>
            <a:r>
              <a:rPr lang="en-US" dirty="0" smtClean="0"/>
              <a:t> Current { </a:t>
            </a:r>
            <a:r>
              <a:rPr lang="en-US" b="1" dirty="0" smtClean="0">
                <a:solidFill>
                  <a:srgbClr val="0070C0"/>
                </a:solidFill>
              </a:rPr>
              <a:t>get</a:t>
            </a:r>
            <a:r>
              <a:rPr lang="en-US" dirty="0" smtClean="0"/>
              <a:t>; }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Reset();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in .NET use the Iterator Design Pattern, hence they do not implement </a:t>
            </a:r>
            <a:r>
              <a:rPr lang="en-US" dirty="0" err="1" smtClean="0"/>
              <a:t>IEnumerator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Instead they implement </a:t>
            </a:r>
            <a:r>
              <a:rPr lang="en-US" b="1" dirty="0" err="1" smtClean="0"/>
              <a:t>IEnumerable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Creates a new instance of an </a:t>
            </a:r>
            <a:r>
              <a:rPr lang="en-US" dirty="0" err="1" smtClean="0"/>
              <a:t>IEnumerator</a:t>
            </a:r>
            <a:r>
              <a:rPr lang="en-US" dirty="0" smtClean="0"/>
              <a:t> and returns it.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 interface </a:t>
            </a:r>
            <a:r>
              <a:rPr lang="en-US" dirty="0" err="1" smtClean="0"/>
              <a:t>IEnumerable</a:t>
            </a:r>
            <a:r>
              <a:rPr lang="en-US" dirty="0" smtClean="0"/>
              <a:t> {</a:t>
            </a:r>
          </a:p>
          <a:p>
            <a:pPr lvl="3">
              <a:buNone/>
            </a:pPr>
            <a:r>
              <a:rPr lang="en-US" dirty="0" err="1" smtClean="0"/>
              <a:t>IEnumerator</a:t>
            </a:r>
            <a:r>
              <a:rPr lang="en-US" dirty="0" smtClean="0"/>
              <a:t> </a:t>
            </a:r>
            <a:r>
              <a:rPr lang="en-US" dirty="0" err="1" smtClean="0"/>
              <a:t>GetEnumerator</a:t>
            </a:r>
            <a:r>
              <a:rPr lang="en-US" dirty="0" smtClean="0"/>
              <a:t>();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17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public interface </a:t>
            </a:r>
            <a:r>
              <a:rPr lang="en-US" sz="1800" dirty="0" err="1" smtClean="0"/>
              <a:t>IEnumerator</a:t>
            </a:r>
            <a:r>
              <a:rPr lang="en-US" sz="1800" dirty="0" smtClean="0"/>
              <a:t>&lt;</a:t>
            </a:r>
            <a:r>
              <a:rPr lang="en-US" sz="1800" b="1" dirty="0" smtClean="0"/>
              <a:t>T</a:t>
            </a:r>
            <a:r>
              <a:rPr lang="en-US" sz="1800" dirty="0" smtClean="0"/>
              <a:t>&gt; : </a:t>
            </a:r>
            <a:r>
              <a:rPr lang="en-US" sz="1800" dirty="0" err="1" smtClean="0"/>
              <a:t>IEnumerator</a:t>
            </a:r>
            <a:r>
              <a:rPr lang="en-US" sz="1800" dirty="0" smtClean="0"/>
              <a:t>, IDisposable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smtClean="0"/>
              <a:t>T Current { </a:t>
            </a:r>
            <a:r>
              <a:rPr lang="en-US" sz="1800" b="1" dirty="0" smtClean="0">
                <a:solidFill>
                  <a:srgbClr val="0070C0"/>
                </a:solidFill>
              </a:rPr>
              <a:t>get</a:t>
            </a:r>
            <a:r>
              <a:rPr lang="en-US" sz="1800" dirty="0" smtClean="0"/>
              <a:t>; 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public interface </a:t>
            </a:r>
            <a:r>
              <a:rPr lang="en-US" sz="1800" dirty="0" err="1" smtClean="0"/>
              <a:t>IEnumerable</a:t>
            </a:r>
            <a:r>
              <a:rPr lang="en-US" sz="1800" dirty="0" smtClean="0"/>
              <a:t>&lt;</a:t>
            </a:r>
            <a:r>
              <a:rPr lang="en-US" sz="1800" b="1" dirty="0" smtClean="0"/>
              <a:t>T</a:t>
            </a:r>
            <a:r>
              <a:rPr lang="en-US" sz="1800" dirty="0" smtClean="0"/>
              <a:t>&gt; : </a:t>
            </a:r>
            <a:r>
              <a:rPr lang="en-US" sz="1800" dirty="0" err="1" smtClean="0"/>
              <a:t>IEnumerable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err="1" smtClean="0"/>
              <a:t>IEnumerator</a:t>
            </a:r>
            <a:r>
              <a:rPr lang="en-US" sz="1800" dirty="0" smtClean="0"/>
              <a:t>&lt;T&gt; </a:t>
            </a:r>
            <a:r>
              <a:rPr lang="en-US" sz="1800" dirty="0" err="1" smtClean="0"/>
              <a:t>GetEnumerator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/>
          </a:p>
          <a:p>
            <a:pPr marL="342900" lvl="1" indent="-342900">
              <a:buNone/>
            </a:pPr>
            <a:r>
              <a:rPr lang="en-US" dirty="0" smtClean="0"/>
              <a:t>- </a:t>
            </a:r>
            <a:r>
              <a:rPr lang="en-US" dirty="0" err="1" smtClean="0"/>
              <a:t>IEnumerable</a:t>
            </a:r>
            <a:r>
              <a:rPr lang="en-US" dirty="0" smtClean="0"/>
              <a:t>&lt;T&gt; and IDisposable</a:t>
            </a:r>
          </a:p>
          <a:p>
            <a:pPr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3023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568"/>
            <a:ext cx="8229600" cy="5610595"/>
          </a:xfrm>
        </p:spPr>
        <p:txBody>
          <a:bodyPr/>
          <a:lstStyle/>
          <a:p>
            <a:r>
              <a:rPr lang="en-US" dirty="0" smtClean="0"/>
              <a:t>Let’s look at how we use these interfaces first, then we will look at how we might implement them in our own collections.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/>
              <a:t>Demo</a:t>
            </a:r>
            <a:endParaRPr lang="en-US" sz="48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2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812</Words>
  <Application>Microsoft Macintosh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Collections in C#</vt:lpstr>
      <vt:lpstr>Collection Namespaces</vt:lpstr>
      <vt:lpstr>Flavors of Collections</vt:lpstr>
      <vt:lpstr>What is a Collection?</vt:lpstr>
      <vt:lpstr>PowerPoint Presentation</vt:lpstr>
      <vt:lpstr>Enumeration</vt:lpstr>
      <vt:lpstr>IEnumerable</vt:lpstr>
      <vt:lpstr>Generic Interfaces</vt:lpstr>
      <vt:lpstr>PowerPoint Presentation</vt:lpstr>
      <vt:lpstr>How do we write and consume collections ?</vt:lpstr>
      <vt:lpstr>Foreach statement</vt:lpstr>
      <vt:lpstr>Yield return</vt:lpstr>
      <vt:lpstr>Yield break</vt:lpstr>
      <vt:lpstr>Enumerable Collections</vt:lpstr>
      <vt:lpstr>Collections in C# (Continued)</vt:lpstr>
      <vt:lpstr>IEqualityComparer</vt:lpstr>
      <vt:lpstr>IComparer and Comparer</vt:lpstr>
      <vt:lpstr>PowerPoint Presentation</vt:lpstr>
      <vt:lpstr>ICollection&lt;T&gt; and ICollection</vt:lpstr>
      <vt:lpstr>IList&lt;T&gt; and IList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in C#</dc:title>
  <dc:creator>Vikram</dc:creator>
  <cp:lastModifiedBy>Vikram</cp:lastModifiedBy>
  <cp:revision>11</cp:revision>
  <dcterms:created xsi:type="dcterms:W3CDTF">2015-10-14T04:15:40Z</dcterms:created>
  <dcterms:modified xsi:type="dcterms:W3CDTF">2015-10-14T07:21:37Z</dcterms:modified>
</cp:coreProperties>
</file>