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2" r:id="rId8"/>
    <p:sldId id="262" r:id="rId9"/>
    <p:sldId id="273" r:id="rId10"/>
    <p:sldId id="263" r:id="rId11"/>
    <p:sldId id="264" r:id="rId12"/>
    <p:sldId id="265" r:id="rId13"/>
    <p:sldId id="274" r:id="rId14"/>
    <p:sldId id="266" r:id="rId15"/>
    <p:sldId id="267" r:id="rId16"/>
    <p:sldId id="268" r:id="rId17"/>
    <p:sldId id="269" r:id="rId18"/>
    <p:sldId id="271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FB8-E3CA-BF43-AD8C-5D543F697A32}" type="datetimeFigureOut">
              <a:rPr lang="en-US" smtClean="0"/>
              <a:t>08/10/15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930C-BE48-EB46-9189-01EF73AB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7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FB8-E3CA-BF43-AD8C-5D543F697A32}" type="datetimeFigureOut">
              <a:rPr lang="en-US" smtClean="0"/>
              <a:t>08/10/15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930C-BE48-EB46-9189-01EF73AB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6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FB8-E3CA-BF43-AD8C-5D543F697A32}" type="datetimeFigureOut">
              <a:rPr lang="en-US" smtClean="0"/>
              <a:t>08/10/15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930C-BE48-EB46-9189-01EF73AB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5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FB8-E3CA-BF43-AD8C-5D543F697A32}" type="datetimeFigureOut">
              <a:rPr lang="en-US" smtClean="0"/>
              <a:t>08/10/15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930C-BE48-EB46-9189-01EF73AB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FB8-E3CA-BF43-AD8C-5D543F697A32}" type="datetimeFigureOut">
              <a:rPr lang="en-US" smtClean="0"/>
              <a:t>08/10/15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930C-BE48-EB46-9189-01EF73AB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4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FB8-E3CA-BF43-AD8C-5D543F697A32}" type="datetimeFigureOut">
              <a:rPr lang="en-US" smtClean="0"/>
              <a:t>08/10/15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930C-BE48-EB46-9189-01EF73AB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FB8-E3CA-BF43-AD8C-5D543F697A32}" type="datetimeFigureOut">
              <a:rPr lang="en-US" smtClean="0"/>
              <a:t>08/10/15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930C-BE48-EB46-9189-01EF73AB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3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FB8-E3CA-BF43-AD8C-5D543F697A32}" type="datetimeFigureOut">
              <a:rPr lang="en-US" smtClean="0"/>
              <a:t>08/10/15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930C-BE48-EB46-9189-01EF73AB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9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FB8-E3CA-BF43-AD8C-5D543F697A32}" type="datetimeFigureOut">
              <a:rPr lang="en-US" smtClean="0"/>
              <a:t>08/10/15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930C-BE48-EB46-9189-01EF73AB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7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FB8-E3CA-BF43-AD8C-5D543F697A32}" type="datetimeFigureOut">
              <a:rPr lang="en-US" smtClean="0"/>
              <a:t>08/10/15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930C-BE48-EB46-9189-01EF73AB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AFB8-E3CA-BF43-AD8C-5D543F697A32}" type="datetimeFigureOut">
              <a:rPr lang="en-US" smtClean="0"/>
              <a:t>08/10/15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930C-BE48-EB46-9189-01EF73AB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3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AFB8-E3CA-BF43-AD8C-5D543F697A32}" type="datetimeFigureOut">
              <a:rPr lang="en-US" smtClean="0"/>
              <a:t>08/10/15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E930C-BE48-EB46-9189-01EF73AB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9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File Operations 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Calibri"/>
              </a:rPr>
              <a:t>&amp; 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Stream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5167" y="5638799"/>
            <a:ext cx="1653033" cy="69015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Vikram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586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DirectoryInfo and FileInfo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File/Directory </a:t>
            </a:r>
            <a:r>
              <a:rPr lang="en-US" dirty="0">
                <a:latin typeface="Times New Roman" charset="0"/>
              </a:rPr>
              <a:t>-</a:t>
            </a:r>
            <a:r>
              <a:rPr lang="en-US" dirty="0" smtClean="0">
                <a:latin typeface="Times New Roman" charset="0"/>
              </a:rPr>
              <a:t> Static class</a:t>
            </a:r>
          </a:p>
          <a:p>
            <a:r>
              <a:rPr lang="en-US" dirty="0" smtClean="0">
                <a:latin typeface="Times New Roman" charset="0"/>
              </a:rPr>
              <a:t>FileInfo/DirectoryInfo - Instance </a:t>
            </a:r>
            <a:endParaRPr lang="en-US" dirty="0" smtClean="0">
              <a:latin typeface="Times New Roman" charset="0"/>
            </a:endParaRPr>
          </a:p>
          <a:p>
            <a:r>
              <a:rPr lang="en-US" dirty="0" smtClean="0">
                <a:latin typeface="Times New Roman" charset="0"/>
              </a:rPr>
              <a:t>Use File while performing single operations</a:t>
            </a:r>
          </a:p>
          <a:p>
            <a:r>
              <a:rPr lang="en-US" dirty="0" smtClean="0">
                <a:latin typeface="Times New Roman" charset="0"/>
              </a:rPr>
              <a:t>Use FileInfo – Multiple operations</a:t>
            </a:r>
          </a:p>
          <a:p>
            <a:pPr marL="457200" lvl="1" indent="0">
              <a:buNone/>
            </a:pPr>
            <a:endParaRPr lang="en-US" dirty="0" smtClean="0">
              <a:latin typeface="Times New Roman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charset="0"/>
              </a:rPr>
              <a:t>Reason: Security checking done while accessing the file</a:t>
            </a:r>
            <a:endParaRPr lang="en-US" dirty="0" smtClean="0">
              <a:latin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60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>
                <a:latin typeface="Times New Roman" charset="0"/>
              </a:rPr>
              <a:t>Several abstract classes for dealing with files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sz="2600" dirty="0" smtClean="0">
                <a:latin typeface="Times New Roman" charset="0"/>
              </a:rPr>
              <a:t>Stream, </a:t>
            </a:r>
            <a:r>
              <a:rPr lang="en-US" sz="2600" dirty="0" err="1" smtClean="0">
                <a:latin typeface="Times New Roman" charset="0"/>
              </a:rPr>
              <a:t>TextWriter</a:t>
            </a:r>
            <a:r>
              <a:rPr lang="en-US" sz="2600" dirty="0" smtClean="0">
                <a:latin typeface="Times New Roman" charset="0"/>
              </a:rPr>
              <a:t>, and </a:t>
            </a:r>
            <a:r>
              <a:rPr lang="en-US" sz="2600" dirty="0" err="1" smtClean="0">
                <a:latin typeface="Times New Roman" charset="0"/>
              </a:rPr>
              <a:t>TextReader</a:t>
            </a:r>
            <a:r>
              <a:rPr lang="en-US" dirty="0" smtClean="0">
                <a:latin typeface="Times New Roman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>
                <a:latin typeface="Times New Roman" charset="0"/>
              </a:rPr>
              <a:t>Stream classes provide generic methods for dealing with input/output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600" dirty="0" err="1" smtClean="0">
                <a:latin typeface="Times New Roman" charset="0"/>
              </a:rPr>
              <a:t>IO.Stream</a:t>
            </a:r>
            <a:r>
              <a:rPr lang="en-US" sz="2600" dirty="0" smtClean="0">
                <a:latin typeface="Times New Roman" charset="0"/>
              </a:rPr>
              <a:t> class and its subclasses</a:t>
            </a:r>
            <a:r>
              <a:rPr lang="en-US" sz="2600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– </a:t>
            </a:r>
            <a:r>
              <a:rPr lang="en-US" sz="2600" dirty="0" smtClean="0">
                <a:latin typeface="Times New Roman" charset="0"/>
              </a:rPr>
              <a:t>byte-level data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600" dirty="0" err="1" smtClean="0">
                <a:latin typeface="Times New Roman" charset="0"/>
              </a:rPr>
              <a:t>IO.TextWriter</a:t>
            </a:r>
            <a:r>
              <a:rPr lang="en-US" sz="2600" dirty="0" smtClean="0">
                <a:latin typeface="Times New Roman" charset="0"/>
              </a:rPr>
              <a:t> and </a:t>
            </a:r>
            <a:r>
              <a:rPr lang="en-US" sz="2600" dirty="0" err="1" smtClean="0">
                <a:latin typeface="Times New Roman" charset="0"/>
              </a:rPr>
              <a:t>IO.TextReader</a:t>
            </a:r>
            <a:r>
              <a:rPr lang="en-US" sz="2600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– </a:t>
            </a:r>
            <a:r>
              <a:rPr lang="en-US" sz="2600" dirty="0" smtClean="0">
                <a:latin typeface="Times New Roman" charset="0"/>
              </a:rPr>
              <a:t>data in a text (readable) format     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dirty="0" err="1">
                <a:latin typeface="Times New Roman" charset="0"/>
              </a:rPr>
              <a:t>StreamReader</a:t>
            </a:r>
            <a:r>
              <a:rPr lang="en-US" dirty="0">
                <a:latin typeface="Times New Roman" charset="0"/>
              </a:rPr>
              <a:t> and </a:t>
            </a:r>
            <a:r>
              <a:rPr lang="en-US" dirty="0" err="1">
                <a:latin typeface="Times New Roman" charset="0"/>
              </a:rPr>
              <a:t>StreamWriter</a:t>
            </a:r>
            <a:r>
              <a:rPr lang="en-US" dirty="0">
                <a:latin typeface="Times New Roman" charset="0"/>
              </a:rPr>
              <a:t> derived classes of </a:t>
            </a:r>
            <a:r>
              <a:rPr lang="en-US" dirty="0" err="1">
                <a:latin typeface="Times New Roman" charset="0"/>
              </a:rPr>
              <a:t>IO.TextWriter</a:t>
            </a:r>
            <a:r>
              <a:rPr lang="en-US" dirty="0">
                <a:latin typeface="Times New Roman" charset="0"/>
              </a:rPr>
              <a:t> and </a:t>
            </a:r>
            <a:r>
              <a:rPr lang="en-US" dirty="0" err="1">
                <a:latin typeface="Times New Roman" charset="0"/>
              </a:rPr>
              <a:t>IO.TextReader</a:t>
            </a:r>
            <a:endParaRPr lang="en-US" dirty="0">
              <a:latin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4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File Streams (</a:t>
            </a:r>
            <a:r>
              <a:rPr lang="en-US" sz="2800" dirty="0" smtClean="0">
                <a:latin typeface="Times New Roman" charset="0"/>
              </a:rPr>
              <a:t>continued</a:t>
            </a:r>
            <a:r>
              <a:rPr lang="en-US" dirty="0" smtClean="0">
                <a:latin typeface="Times New Roman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ct val="100000"/>
              </a:spcBef>
            </a:pPr>
            <a:r>
              <a:rPr lang="en-US" dirty="0" err="1" smtClean="0">
                <a:latin typeface="Times New Roman" charset="0"/>
              </a:rPr>
              <a:t>StreamWriter</a:t>
            </a:r>
            <a:r>
              <a:rPr lang="en-US" dirty="0" smtClean="0">
                <a:latin typeface="Times New Roman" charset="0"/>
              </a:rPr>
              <a:t> class for write data to text file</a:t>
            </a:r>
          </a:p>
          <a:p>
            <a:pPr lvl="1">
              <a:spcBef>
                <a:spcPct val="100000"/>
              </a:spcBef>
            </a:pPr>
            <a:r>
              <a:rPr lang="en-US" sz="2600" dirty="0" smtClean="0">
                <a:latin typeface="Times New Roman" charset="0"/>
              </a:rPr>
              <a:t>Includes implementations for Write( ) and </a:t>
            </a:r>
            <a:r>
              <a:rPr lang="en-US" sz="2600" dirty="0" err="1" smtClean="0">
                <a:latin typeface="Times New Roman" charset="0"/>
              </a:rPr>
              <a:t>WriteLine</a:t>
            </a:r>
            <a:r>
              <a:rPr lang="en-US" sz="2600" dirty="0" smtClean="0">
                <a:latin typeface="Times New Roman" charset="0"/>
              </a:rPr>
              <a:t>( ) </a:t>
            </a:r>
          </a:p>
          <a:p>
            <a:pPr>
              <a:spcBef>
                <a:spcPct val="100000"/>
              </a:spcBef>
            </a:pPr>
            <a:r>
              <a:rPr lang="en-US" dirty="0" err="1" smtClean="0">
                <a:latin typeface="Times New Roman" charset="0"/>
              </a:rPr>
              <a:t>StreamReader</a:t>
            </a:r>
            <a:r>
              <a:rPr lang="en-US" dirty="0" smtClean="0">
                <a:latin typeface="Times New Roman" charset="0"/>
              </a:rPr>
              <a:t> class to read or and from text files </a:t>
            </a:r>
          </a:p>
          <a:p>
            <a:pPr lvl="1">
              <a:spcBef>
                <a:spcPct val="100000"/>
              </a:spcBef>
            </a:pPr>
            <a:r>
              <a:rPr lang="en-US" sz="2600" dirty="0" smtClean="0">
                <a:latin typeface="Times New Roman" charset="0"/>
              </a:rPr>
              <a:t>Includes implementations of Read( ) and </a:t>
            </a:r>
            <a:r>
              <a:rPr lang="en-US" sz="2600" dirty="0" err="1" smtClean="0">
                <a:latin typeface="Times New Roman" charset="0"/>
              </a:rPr>
              <a:t>ReadLine</a:t>
            </a:r>
            <a:r>
              <a:rPr lang="en-US" sz="2600" dirty="0" smtClean="0">
                <a:latin typeface="Times New Roman" charset="0"/>
              </a:rPr>
              <a:t>( ) </a:t>
            </a:r>
          </a:p>
          <a:p>
            <a:endParaRPr lang="en-US" dirty="0" smtClean="0"/>
          </a:p>
          <a:p>
            <a:pPr lvl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sz="2600" dirty="0" err="1" smtClean="0">
                <a:latin typeface="Times New Roman" charset="0"/>
              </a:rPr>
              <a:t>StreamWriter</a:t>
            </a:r>
            <a:r>
              <a:rPr lang="en-US" sz="2600" dirty="0" smtClean="0">
                <a:latin typeface="Times New Roman" charset="0"/>
              </a:rPr>
              <a:t> </a:t>
            </a:r>
            <a:r>
              <a:rPr lang="en-US" sz="2600" dirty="0" err="1" smtClean="0">
                <a:latin typeface="Times New Roman" charset="0"/>
              </a:rPr>
              <a:t>outputFile</a:t>
            </a:r>
            <a:r>
              <a:rPr lang="en-US" sz="2600" dirty="0" smtClean="0">
                <a:latin typeface="Times New Roman" charset="0"/>
              </a:rPr>
              <a:t> = </a:t>
            </a:r>
            <a:r>
              <a:rPr lang="en-US" sz="2600" dirty="0" smtClean="0">
                <a:solidFill>
                  <a:schemeClr val="accent2"/>
                </a:solidFill>
                <a:latin typeface="Times New Roman" charset="0"/>
              </a:rPr>
              <a:t>new</a:t>
            </a:r>
            <a:r>
              <a:rPr lang="en-US" sz="2600" dirty="0" smtClean="0">
                <a:latin typeface="Times New Roman" charset="0"/>
              </a:rPr>
              <a:t> 						</a:t>
            </a:r>
            <a:r>
              <a:rPr lang="en-US" sz="2600" dirty="0" err="1" smtClean="0">
                <a:latin typeface="Times New Roman" charset="0"/>
              </a:rPr>
              <a:t>StreamWriter</a:t>
            </a:r>
            <a:r>
              <a:rPr lang="en-US" sz="2600" dirty="0" smtClean="0">
                <a:latin typeface="Times New Roman" charset="0"/>
              </a:rPr>
              <a:t>("</a:t>
            </a:r>
            <a:r>
              <a:rPr lang="en-US" sz="2600" dirty="0" err="1" smtClean="0">
                <a:latin typeface="Times New Roman" charset="0"/>
              </a:rPr>
              <a:t>someOutputFileName</a:t>
            </a:r>
            <a:r>
              <a:rPr lang="en-US" sz="2600" dirty="0" smtClean="0">
                <a:latin typeface="Times New Roman" charset="0"/>
              </a:rPr>
              <a:t>");</a:t>
            </a:r>
          </a:p>
          <a:p>
            <a:pPr lvl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sz="2600" dirty="0" err="1" smtClean="0">
                <a:latin typeface="Times New Roman" charset="0"/>
              </a:rPr>
              <a:t>StreamReader</a:t>
            </a:r>
            <a:r>
              <a:rPr lang="en-US" sz="2600" dirty="0" smtClean="0">
                <a:latin typeface="Times New Roman" charset="0"/>
              </a:rPr>
              <a:t> </a:t>
            </a:r>
            <a:r>
              <a:rPr lang="en-US" sz="2600" dirty="0" err="1" smtClean="0">
                <a:latin typeface="Times New Roman" charset="0"/>
              </a:rPr>
              <a:t>inputFile</a:t>
            </a:r>
            <a:r>
              <a:rPr lang="en-US" sz="2600" dirty="0" smtClean="0">
                <a:latin typeface="Times New Roman" charset="0"/>
              </a:rPr>
              <a:t> = </a:t>
            </a:r>
            <a:r>
              <a:rPr lang="en-US" sz="2600" dirty="0" smtClean="0">
                <a:solidFill>
                  <a:schemeClr val="accent2"/>
                </a:solidFill>
                <a:latin typeface="Times New Roman" charset="0"/>
              </a:rPr>
              <a:t>new</a:t>
            </a:r>
            <a:r>
              <a:rPr lang="en-US" sz="2600" dirty="0" smtClean="0">
                <a:latin typeface="Times New Roman" charset="0"/>
              </a:rPr>
              <a:t> 						</a:t>
            </a:r>
            <a:r>
              <a:rPr lang="en-US" sz="2600" dirty="0" err="1" smtClean="0">
                <a:latin typeface="Times New Roman" charset="0"/>
              </a:rPr>
              <a:t>StreamReader</a:t>
            </a:r>
            <a:r>
              <a:rPr lang="en-US" sz="2600" dirty="0" smtClean="0">
                <a:latin typeface="Times New Roman" charset="0"/>
              </a:rPr>
              <a:t>("</a:t>
            </a:r>
            <a:r>
              <a:rPr lang="en-US" sz="2600" dirty="0" err="1" smtClean="0">
                <a:latin typeface="Times New Roman" charset="0"/>
              </a:rPr>
              <a:t>someInputFileName</a:t>
            </a:r>
            <a:r>
              <a:rPr lang="en-US" sz="2600" dirty="0" smtClean="0">
                <a:latin typeface="Times New Roman" charset="0"/>
              </a:rPr>
              <a:t>");</a:t>
            </a:r>
          </a:p>
          <a:p>
            <a:pPr lvl="1">
              <a:lnSpc>
                <a:spcPct val="88000"/>
              </a:lnSpc>
              <a:spcBef>
                <a:spcPts val="700"/>
              </a:spcBef>
              <a:buNone/>
            </a:pPr>
            <a:endParaRPr lang="en-US" dirty="0" smtClean="0">
              <a:latin typeface="Times New Roman" charset="0"/>
            </a:endParaRPr>
          </a:p>
          <a:p>
            <a:pPr>
              <a:lnSpc>
                <a:spcPct val="88000"/>
              </a:lnSpc>
              <a:spcBef>
                <a:spcPts val="900"/>
              </a:spcBef>
            </a:pPr>
            <a:r>
              <a:rPr lang="en-US" dirty="0" smtClean="0">
                <a:latin typeface="Times New Roman" charset="0"/>
              </a:rPr>
              <a:t>Use Write( ) or </a:t>
            </a:r>
            <a:r>
              <a:rPr lang="en-US" dirty="0" err="1" smtClean="0">
                <a:latin typeface="Times New Roman" charset="0"/>
              </a:rPr>
              <a:t>WriteLine</a:t>
            </a:r>
            <a:r>
              <a:rPr lang="en-US" dirty="0" smtClean="0">
                <a:latin typeface="Times New Roman" charset="0"/>
              </a:rPr>
              <a:t>( ) with the instantiated stream object </a:t>
            </a:r>
          </a:p>
          <a:p>
            <a:pPr lvl="1">
              <a:lnSpc>
                <a:spcPct val="88000"/>
              </a:lnSpc>
              <a:spcBef>
                <a:spcPts val="900"/>
              </a:spcBef>
              <a:buNone/>
            </a:pPr>
            <a:r>
              <a:rPr lang="en-US" dirty="0" smtClean="0">
                <a:latin typeface="Times New Roman" charset="0"/>
              </a:rPr>
              <a:t>	</a:t>
            </a:r>
            <a:r>
              <a:rPr lang="en-US" dirty="0" err="1" smtClean="0">
                <a:latin typeface="Times New Roman" charset="0"/>
              </a:rPr>
              <a:t>outputFile.WriteLine</a:t>
            </a:r>
            <a:r>
              <a:rPr lang="en-US" dirty="0" smtClean="0">
                <a:latin typeface="Times New Roman" charset="0"/>
              </a:rPr>
              <a:t>("This is the first line in a text file");</a:t>
            </a:r>
          </a:p>
          <a:p>
            <a:pPr>
              <a:lnSpc>
                <a:spcPct val="88000"/>
              </a:lnSpc>
              <a:spcBef>
                <a:spcPts val="900"/>
              </a:spcBef>
            </a:pPr>
            <a:r>
              <a:rPr lang="en-US" dirty="0" smtClean="0">
                <a:latin typeface="Times New Roman" charset="0"/>
              </a:rPr>
              <a:t>Use Read( ) or </a:t>
            </a:r>
            <a:r>
              <a:rPr lang="en-US" dirty="0" err="1" smtClean="0">
                <a:latin typeface="Times New Roman" charset="0"/>
              </a:rPr>
              <a:t>ReadLine</a:t>
            </a:r>
            <a:r>
              <a:rPr lang="en-US" dirty="0" smtClean="0">
                <a:latin typeface="Times New Roman" charset="0"/>
              </a:rPr>
              <a:t>( ) with the instantiated stream object </a:t>
            </a:r>
          </a:p>
          <a:p>
            <a:pPr lvl="1">
              <a:lnSpc>
                <a:spcPct val="88000"/>
              </a:lnSpc>
              <a:spcBef>
                <a:spcPts val="900"/>
              </a:spcBef>
              <a:buNone/>
            </a:pP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	string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n-US" dirty="0" err="1" smtClean="0">
                <a:latin typeface="Times New Roman" charset="0"/>
              </a:rPr>
              <a:t>inValue</a:t>
            </a:r>
            <a:r>
              <a:rPr lang="en-US" dirty="0" smtClean="0">
                <a:latin typeface="Times New Roman" charset="0"/>
              </a:rPr>
              <a:t> = </a:t>
            </a:r>
            <a:r>
              <a:rPr lang="en-US" dirty="0" err="1" smtClean="0">
                <a:latin typeface="Times New Roman" charset="0"/>
              </a:rPr>
              <a:t>inputFile.ReadLine</a:t>
            </a:r>
            <a:r>
              <a:rPr lang="en-US" dirty="0" smtClean="0">
                <a:latin typeface="Times New Roman" charset="0"/>
              </a:rPr>
              <a:t>( );</a:t>
            </a:r>
          </a:p>
          <a:p>
            <a:pPr lvl="1">
              <a:lnSpc>
                <a:spcPct val="88000"/>
              </a:lnSpc>
              <a:spcBef>
                <a:spcPts val="700"/>
              </a:spcBef>
              <a:buNone/>
            </a:pPr>
            <a:endParaRPr lang="en-US" dirty="0" smtClean="0">
              <a:latin typeface="Times New Roman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579252" y="24083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861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257" y="431759"/>
            <a:ext cx="8822179" cy="323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 smtClean="0"/>
              <a:t>Stream Writer</a:t>
            </a:r>
          </a:p>
          <a:p>
            <a:r>
              <a:rPr lang="en-US" sz="1200" b="1" dirty="0" smtClean="0"/>
              <a:t>Writing one char</a:t>
            </a:r>
          </a:p>
          <a:p>
            <a:r>
              <a:rPr lang="en-US" sz="1200" dirty="0" smtClean="0"/>
              <a:t>public virtual void Write (char value);</a:t>
            </a:r>
          </a:p>
          <a:p>
            <a:endParaRPr lang="en-US" sz="1200" dirty="0" smtClean="0"/>
          </a:p>
          <a:p>
            <a:r>
              <a:rPr lang="en-US" sz="1200" b="1" dirty="0" smtClean="0"/>
              <a:t>Writing many chars</a:t>
            </a:r>
          </a:p>
          <a:p>
            <a:r>
              <a:rPr lang="en-US" sz="1200" dirty="0" smtClean="0"/>
              <a:t>public virtual void Write (string value);</a:t>
            </a:r>
          </a:p>
          <a:p>
            <a:r>
              <a:rPr lang="en-US" sz="1200" dirty="0" smtClean="0"/>
              <a:t>public virtual void Write (char[] buffer, </a:t>
            </a:r>
            <a:r>
              <a:rPr lang="en-US" sz="1200" dirty="0" err="1" smtClean="0"/>
              <a:t>int</a:t>
            </a:r>
            <a:r>
              <a:rPr lang="en-US" sz="1200" dirty="0" smtClean="0"/>
              <a:t> index, </a:t>
            </a:r>
            <a:r>
              <a:rPr lang="en-US" sz="1200" dirty="0" err="1" smtClean="0"/>
              <a:t>int</a:t>
            </a:r>
            <a:r>
              <a:rPr lang="en-US" sz="1200" dirty="0" smtClean="0"/>
              <a:t> count);</a:t>
            </a:r>
          </a:p>
          <a:p>
            <a:r>
              <a:rPr lang="en-US" sz="1200" dirty="0" smtClean="0"/>
              <a:t>public virtual void Write (string format, </a:t>
            </a:r>
            <a:r>
              <a:rPr lang="en-US" sz="1200" dirty="0" err="1" smtClean="0"/>
              <a:t>params</a:t>
            </a:r>
            <a:r>
              <a:rPr lang="en-US" sz="1200" dirty="0" smtClean="0"/>
              <a:t> object[] </a:t>
            </a:r>
            <a:r>
              <a:rPr lang="en-US" sz="1200" dirty="0" err="1" smtClean="0"/>
              <a:t>arg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public virtual void </a:t>
            </a:r>
            <a:r>
              <a:rPr lang="en-US" sz="1200" dirty="0" err="1" smtClean="0"/>
              <a:t>WriteLine</a:t>
            </a:r>
            <a:r>
              <a:rPr lang="en-US" sz="1200" dirty="0" smtClean="0"/>
              <a:t> (string value);</a:t>
            </a:r>
          </a:p>
          <a:p>
            <a:endParaRPr lang="en-US" sz="1200" dirty="0" smtClean="0"/>
          </a:p>
          <a:p>
            <a:r>
              <a:rPr lang="en-US" sz="1200" b="1" dirty="0" smtClean="0"/>
              <a:t>Closing and flushing</a:t>
            </a:r>
          </a:p>
          <a:p>
            <a:r>
              <a:rPr lang="en-US" sz="1200" dirty="0" smtClean="0"/>
              <a:t>public virtual void Close();</a:t>
            </a:r>
          </a:p>
          <a:p>
            <a:r>
              <a:rPr lang="en-US" sz="1200" dirty="0" smtClean="0"/>
              <a:t> public void Dispose(); // Same as Close</a:t>
            </a:r>
          </a:p>
          <a:p>
            <a:r>
              <a:rPr lang="en-US" sz="1200" dirty="0" smtClean="0"/>
              <a:t>public virtual void Flush();</a:t>
            </a:r>
          </a:p>
          <a:p>
            <a:r>
              <a:rPr lang="en-US" sz="1200" dirty="0" smtClean="0"/>
              <a:t>	</a:t>
            </a:r>
          </a:p>
          <a:p>
            <a:r>
              <a:rPr lang="en-US" sz="1200" dirty="0" smtClean="0"/>
              <a:t>public abstract Encoding Encoding { get; }</a:t>
            </a:r>
          </a:p>
          <a:p>
            <a:endParaRPr lang="en-US" sz="1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46257" y="3658457"/>
            <a:ext cx="8187121" cy="3077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 smtClean="0"/>
              <a:t>Stream Reader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Reading one char</a:t>
            </a:r>
          </a:p>
          <a:p>
            <a:r>
              <a:rPr lang="en-US" sz="1200" dirty="0" smtClean="0"/>
              <a:t>public virtual </a:t>
            </a:r>
            <a:r>
              <a:rPr lang="en-US" sz="1200" dirty="0" err="1" smtClean="0"/>
              <a:t>int</a:t>
            </a:r>
            <a:r>
              <a:rPr lang="en-US" sz="1200" dirty="0" smtClean="0"/>
              <a:t> Peek(); // Cast the result to a char</a:t>
            </a:r>
          </a:p>
          <a:p>
            <a:r>
              <a:rPr lang="en-US" sz="1200" dirty="0" smtClean="0"/>
              <a:t>public virtual </a:t>
            </a:r>
            <a:r>
              <a:rPr lang="en-US" sz="1200" dirty="0" err="1" smtClean="0"/>
              <a:t>int</a:t>
            </a:r>
            <a:r>
              <a:rPr lang="en-US" sz="1200" dirty="0" smtClean="0"/>
              <a:t> Read(); // Cast the result to a char</a:t>
            </a:r>
          </a:p>
          <a:p>
            <a:endParaRPr lang="en-US" sz="1200" dirty="0" smtClean="0"/>
          </a:p>
          <a:p>
            <a:r>
              <a:rPr lang="en-US" sz="1200" b="1" dirty="0" smtClean="0"/>
              <a:t>Reading many chars</a:t>
            </a:r>
          </a:p>
          <a:p>
            <a:r>
              <a:rPr lang="en-US" sz="1200" dirty="0" smtClean="0"/>
              <a:t>public virtual </a:t>
            </a:r>
            <a:r>
              <a:rPr lang="en-US" sz="1200" dirty="0" err="1" smtClean="0"/>
              <a:t>int</a:t>
            </a:r>
            <a:r>
              <a:rPr lang="en-US" sz="1200" dirty="0" smtClean="0"/>
              <a:t> Read (char[] buffer, </a:t>
            </a:r>
            <a:r>
              <a:rPr lang="en-US" sz="1200" dirty="0" err="1" smtClean="0"/>
              <a:t>int</a:t>
            </a:r>
            <a:r>
              <a:rPr lang="en-US" sz="1200" dirty="0" smtClean="0"/>
              <a:t> index, </a:t>
            </a:r>
            <a:r>
              <a:rPr lang="en-US" sz="1200" dirty="0" err="1" smtClean="0"/>
              <a:t>int</a:t>
            </a:r>
            <a:r>
              <a:rPr lang="en-US" sz="1200" dirty="0" smtClean="0"/>
              <a:t> count);</a:t>
            </a:r>
          </a:p>
          <a:p>
            <a:r>
              <a:rPr lang="en-US" sz="1200" dirty="0" smtClean="0"/>
              <a:t>public virtual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ReadBlock</a:t>
            </a:r>
            <a:r>
              <a:rPr lang="en-US" sz="1200" dirty="0" smtClean="0"/>
              <a:t> (char[] buffer, </a:t>
            </a:r>
            <a:r>
              <a:rPr lang="en-US" sz="1200" dirty="0" err="1" smtClean="0"/>
              <a:t>int</a:t>
            </a:r>
            <a:r>
              <a:rPr lang="en-US" sz="1200" dirty="0" smtClean="0"/>
              <a:t> index, </a:t>
            </a:r>
            <a:r>
              <a:rPr lang="en-US" sz="1200" dirty="0" err="1" smtClean="0"/>
              <a:t>int</a:t>
            </a:r>
            <a:r>
              <a:rPr lang="en-US" sz="1200" dirty="0" smtClean="0"/>
              <a:t> count);</a:t>
            </a:r>
          </a:p>
          <a:p>
            <a:r>
              <a:rPr lang="en-US" sz="1200" dirty="0" smtClean="0"/>
              <a:t>public virtual string </a:t>
            </a:r>
            <a:r>
              <a:rPr lang="en-US" sz="1200" dirty="0" err="1" smtClean="0"/>
              <a:t>ReadLine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public virtual string </a:t>
            </a:r>
            <a:r>
              <a:rPr lang="en-US" sz="1200" dirty="0" err="1" smtClean="0"/>
              <a:t>ReadToEnd</a:t>
            </a:r>
            <a:r>
              <a:rPr lang="en-US" sz="1200" dirty="0" smtClean="0"/>
              <a:t>();</a:t>
            </a:r>
          </a:p>
          <a:p>
            <a:endParaRPr lang="en-US" sz="1200" dirty="0" smtClean="0"/>
          </a:p>
          <a:p>
            <a:r>
              <a:rPr lang="en-US" sz="1200" b="1" dirty="0" smtClean="0"/>
              <a:t>Closing</a:t>
            </a:r>
          </a:p>
          <a:p>
            <a:r>
              <a:rPr lang="en-US" sz="1200" dirty="0" smtClean="0"/>
              <a:t>public virtual void Close();</a:t>
            </a:r>
          </a:p>
          <a:p>
            <a:r>
              <a:rPr lang="en-US" sz="1200" dirty="0" smtClean="0"/>
              <a:t> 	</a:t>
            </a:r>
          </a:p>
          <a:p>
            <a:r>
              <a:rPr lang="en-US" sz="1200" dirty="0" smtClean="0"/>
              <a:t>public void Dispose(); // Same as Close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1519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>
                <a:latin typeface="Times New Roman" charset="0"/>
              </a:rPr>
              <a:t>FileNotFoundException</a:t>
            </a:r>
            <a:endParaRPr lang="en-US" dirty="0">
              <a:latin typeface="Times New Roman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latin typeface="Times New Roman" charset="0"/>
              </a:rPr>
              <a:t>DirectoryNotFoundException</a:t>
            </a:r>
            <a:endParaRPr lang="en-US" dirty="0">
              <a:latin typeface="Times New Roman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latin typeface="Times New Roman" charset="0"/>
              </a:rPr>
              <a:t>App Crashes</a:t>
            </a:r>
          </a:p>
          <a:p>
            <a:pPr marL="742950" lvl="2" indent="-342900"/>
            <a:r>
              <a:rPr lang="en-US" dirty="0" smtClean="0">
                <a:latin typeface="Times New Roman" charset="0"/>
              </a:rPr>
              <a:t>Dispose/Close the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07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Adding a Using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Define a scope for an object with the using keyword</a:t>
            </a:r>
          </a:p>
          <a:p>
            <a:pPr lvl="1"/>
            <a:r>
              <a:rPr lang="en-US" dirty="0" smtClean="0">
                <a:latin typeface="Times New Roman" charset="0"/>
              </a:rPr>
              <a:t>CLR automatically disposes of, or releases, the resource when the object goes out of scope </a:t>
            </a:r>
          </a:p>
          <a:p>
            <a:pPr lvl="1"/>
            <a:r>
              <a:rPr lang="en-US" dirty="0" smtClean="0">
                <a:latin typeface="Times New Roman" charset="0"/>
              </a:rPr>
              <a:t>Useful when working with files or databases</a:t>
            </a:r>
          </a:p>
          <a:p>
            <a:pPr lvl="2"/>
            <a:r>
              <a:rPr lang="en-US" dirty="0" smtClean="0">
                <a:latin typeface="Times New Roman" charset="0"/>
              </a:rPr>
              <a:t>When writing data to a file, the data is not stored in the file properly until the file is closed</a:t>
            </a:r>
          </a:p>
          <a:p>
            <a:pPr lvl="3"/>
            <a:r>
              <a:rPr lang="en-US" dirty="0" smtClean="0">
                <a:latin typeface="Times New Roman" charset="0"/>
              </a:rPr>
              <a:t>Fail to close the file</a:t>
            </a:r>
            <a:r>
              <a:rPr lang="en-US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– you will find an empty file</a:t>
            </a:r>
          </a:p>
          <a:p>
            <a:pPr lvl="3"/>
            <a:r>
              <a:rPr lang="en-US" dirty="0" smtClean="0">
                <a:latin typeface="Times New Roman" charset="0"/>
              </a:rPr>
              <a:t>With using block, not necessary for you to call the Close( ) method – automatically called by the CLR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3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Adding a Using Statement (</a:t>
            </a:r>
            <a:r>
              <a:rPr lang="en-US" sz="2800" dirty="0" smtClean="0">
                <a:latin typeface="Times New Roman" charset="0"/>
              </a:rPr>
              <a:t>continued</a:t>
            </a:r>
            <a:r>
              <a:rPr lang="en-US" dirty="0" smtClean="0">
                <a:latin typeface="Times New Roman" charset="0"/>
              </a:rPr>
              <a:t>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5315788" cy="4144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>
              <a:latin typeface="Times New Roman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charset="0"/>
              </a:rPr>
              <a:t> try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charset="0"/>
              </a:rPr>
              <a:t>      {  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charset="0"/>
              </a:rPr>
              <a:t>         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using</a:t>
            </a:r>
            <a:r>
              <a:rPr lang="en-US" sz="1800" dirty="0">
                <a:latin typeface="Times New Roman" charset="0"/>
              </a:rPr>
              <a:t> (</a:t>
            </a:r>
            <a:r>
              <a:rPr lang="en-US" sz="1800" dirty="0" err="1">
                <a:latin typeface="Times New Roman" charset="0"/>
              </a:rPr>
              <a:t>StreamReader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dirty="0" err="1">
                <a:latin typeface="Times New Roman" charset="0"/>
              </a:rPr>
              <a:t>inFile</a:t>
            </a:r>
            <a:r>
              <a:rPr lang="en-US" sz="1800" dirty="0">
                <a:latin typeface="Times New Roman" charset="0"/>
              </a:rPr>
              <a:t> =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new</a:t>
            </a:r>
            <a:r>
              <a:rPr lang="en-US" sz="1800" dirty="0">
                <a:latin typeface="Times New Roman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charset="0"/>
              </a:rPr>
              <a:t>                                  </a:t>
            </a:r>
            <a:r>
              <a:rPr lang="en-US" sz="1800" dirty="0" err="1">
                <a:latin typeface="Times New Roman" charset="0"/>
              </a:rPr>
              <a:t>StreamReader</a:t>
            </a:r>
            <a:r>
              <a:rPr lang="en-US" sz="1800" dirty="0">
                <a:latin typeface="Times New Roman" charset="0"/>
              </a:rPr>
              <a:t>("</a:t>
            </a:r>
            <a:r>
              <a:rPr lang="en-US" sz="1800" dirty="0" err="1">
                <a:latin typeface="Times New Roman" charset="0"/>
              </a:rPr>
              <a:t>name.txt</a:t>
            </a:r>
            <a:r>
              <a:rPr lang="en-US" sz="1800" dirty="0">
                <a:latin typeface="Times New Roman" charset="0"/>
              </a:rPr>
              <a:t>"))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charset="0"/>
              </a:rPr>
              <a:t>      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charset="0"/>
              </a:rPr>
              <a:t>            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while</a:t>
            </a:r>
            <a:r>
              <a:rPr lang="en-US" sz="1800" dirty="0">
                <a:latin typeface="Times New Roman" charset="0"/>
              </a:rPr>
              <a:t> ((</a:t>
            </a:r>
            <a:r>
              <a:rPr lang="en-US" sz="1800" dirty="0" err="1">
                <a:latin typeface="Times New Roman" charset="0"/>
              </a:rPr>
              <a:t>inValue</a:t>
            </a:r>
            <a:r>
              <a:rPr lang="en-US" sz="1800" dirty="0">
                <a:latin typeface="Times New Roman" charset="0"/>
              </a:rPr>
              <a:t> = </a:t>
            </a:r>
            <a:r>
              <a:rPr lang="en-US" sz="1800" dirty="0" err="1">
                <a:latin typeface="Times New Roman" charset="0"/>
              </a:rPr>
              <a:t>inFile.ReadLine</a:t>
            </a:r>
            <a:r>
              <a:rPr lang="en-US" sz="1800" dirty="0">
                <a:latin typeface="Times New Roman" charset="0"/>
              </a:rPr>
              <a:t>()) !=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null</a:t>
            </a:r>
            <a:r>
              <a:rPr lang="en-US" sz="1800" dirty="0">
                <a:latin typeface="Times New Roman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charset="0"/>
              </a:rPr>
              <a:t>         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charset="0"/>
              </a:rPr>
              <a:t>                  </a:t>
            </a:r>
            <a:r>
              <a:rPr lang="en-US" sz="1800" dirty="0" err="1" smtClean="0">
                <a:latin typeface="Times New Roman" charset="0"/>
              </a:rPr>
              <a:t>Console.WriteLine</a:t>
            </a:r>
            <a:r>
              <a:rPr lang="en-US" sz="1800" dirty="0" smtClean="0">
                <a:latin typeface="Times New Roman" charset="0"/>
              </a:rPr>
              <a:t>(</a:t>
            </a:r>
            <a:r>
              <a:rPr lang="en-US" sz="1800" dirty="0" err="1">
                <a:latin typeface="Times New Roman" charset="0"/>
              </a:rPr>
              <a:t>inValue</a:t>
            </a:r>
            <a:r>
              <a:rPr lang="en-US" sz="1800" dirty="0">
                <a:latin typeface="Times New Roman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charset="0"/>
              </a:rPr>
              <a:t>      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charset="0"/>
              </a:rPr>
              <a:t>         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>
              <a:latin typeface="Times New Roman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334000" y="1981200"/>
            <a:ext cx="3352800" cy="4114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 err="1" smtClean="0">
                <a:latin typeface="Times New Roman" charset="0"/>
              </a:rPr>
              <a:t>StreamReader</a:t>
            </a:r>
            <a:r>
              <a:rPr lang="en-US" sz="2400" dirty="0" smtClean="0">
                <a:latin typeface="Times New Roman" charset="0"/>
              </a:rPr>
              <a:t> object is defined and instantiated inside the using block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Times New Roman" charset="0"/>
              </a:rPr>
              <a:t>By instantiating the </a:t>
            </a:r>
            <a:r>
              <a:rPr lang="en-US" sz="2400" dirty="0" err="1" smtClean="0">
                <a:latin typeface="Times New Roman" charset="0"/>
              </a:rPr>
              <a:t>inFile</a:t>
            </a:r>
            <a:r>
              <a:rPr lang="en-US" sz="2400" dirty="0" smtClean="0">
                <a:latin typeface="Times New Roman" charset="0"/>
              </a:rPr>
              <a:t> object here, the object exists only in this block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Times New Roman" charset="0"/>
              </a:rPr>
              <a:t>You are guaranteed the file is closed when you exit the block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98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NetworkStream class provides methods for sending and receiving data over stream sockets </a:t>
            </a:r>
          </a:p>
          <a:p>
            <a:pPr lvl="1"/>
            <a:r>
              <a:rPr lang="en-US" dirty="0" smtClean="0">
                <a:latin typeface="Times New Roman" charset="0"/>
              </a:rPr>
              <a:t>Methods similar to the other stream classes, including Read and Write methods </a:t>
            </a:r>
          </a:p>
          <a:p>
            <a:r>
              <a:rPr lang="en-US" dirty="0" smtClean="0">
                <a:latin typeface="Times New Roman" charset="0"/>
              </a:rPr>
              <a:t>MemoryStream class used to create streams that have memory as a backing store instead of a disk or a network connection</a:t>
            </a:r>
          </a:p>
          <a:p>
            <a:pPr lvl="1"/>
            <a:r>
              <a:rPr lang="en-US" dirty="0" smtClean="0">
                <a:latin typeface="Times New Roman" charset="0"/>
              </a:rPr>
              <a:t>Reduce the need for temporary buffers and files in an application 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Other Stream Classes</a:t>
            </a:r>
          </a:p>
        </p:txBody>
      </p:sp>
    </p:spTree>
    <p:extLst>
      <p:ext uri="{BB962C8B-B14F-4D97-AF65-F5344CB8AC3E}">
        <p14:creationId xmlns:p14="http://schemas.microsoft.com/office/powerpoint/2010/main" val="306664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sz="2800" dirty="0"/>
              <a:t>It is easy to write the individual fields of a </a:t>
            </a:r>
            <a:r>
              <a:rPr lang="en-GB" sz="2800" i="1" dirty="0"/>
              <a:t>record</a:t>
            </a:r>
            <a:r>
              <a:rPr lang="en-GB" sz="2800" dirty="0"/>
              <a:t> object to a file</a:t>
            </a:r>
          </a:p>
          <a:p>
            <a:pPr>
              <a:defRPr/>
            </a:pPr>
            <a:r>
              <a:rPr lang="en-GB" sz="2800" dirty="0"/>
              <a:t>For example, we can create a record that stores information about a student</a:t>
            </a:r>
          </a:p>
          <a:p>
            <a:pPr lvl="1">
              <a:buFont typeface="Arial"/>
              <a:buChar char="•"/>
              <a:defRPr/>
            </a:pPr>
            <a:r>
              <a:rPr lang="en-GB" dirty="0"/>
              <a:t>Name</a:t>
            </a:r>
          </a:p>
          <a:p>
            <a:pPr lvl="1">
              <a:buFont typeface="Arial"/>
              <a:buChar char="•"/>
              <a:defRPr/>
            </a:pPr>
            <a:r>
              <a:rPr lang="en-GB" dirty="0"/>
              <a:t>Address</a:t>
            </a:r>
          </a:p>
          <a:p>
            <a:pPr lvl="1">
              <a:buFont typeface="Arial"/>
              <a:buChar char="•"/>
              <a:defRPr/>
            </a:pPr>
            <a:r>
              <a:rPr lang="en-GB" dirty="0"/>
              <a:t>ID number</a:t>
            </a:r>
          </a:p>
          <a:p>
            <a:pPr lvl="1">
              <a:buFont typeface="Arial"/>
              <a:buChar char="•"/>
              <a:defRPr/>
            </a:pPr>
            <a:r>
              <a:rPr lang="en-GB" dirty="0"/>
              <a:t>Course enrolled for</a:t>
            </a:r>
          </a:p>
          <a:p>
            <a:pPr lvl="1">
              <a:buFont typeface="Arial"/>
              <a:buChar char="•"/>
              <a:defRPr/>
            </a:pPr>
            <a:r>
              <a:rPr lang="en-GB" dirty="0" err="1"/>
              <a:t>etc</a:t>
            </a:r>
            <a:endParaRPr lang="en-GB" dirty="0"/>
          </a:p>
          <a:p>
            <a:pPr>
              <a:defRPr/>
            </a:pPr>
            <a:r>
              <a:rPr lang="en-GB" sz="2800" dirty="0"/>
              <a:t>We can output each field of this record to a file (either text or binary) </a:t>
            </a:r>
            <a:endParaRPr lang="en-GB" sz="2800" dirty="0" smtClean="0"/>
          </a:p>
          <a:p>
            <a:pPr>
              <a:defRPr/>
            </a:pPr>
            <a:r>
              <a:rPr lang="en-GB" sz="2800" dirty="0" err="1" smtClean="0"/>
              <a:t>BinaryFormatter</a:t>
            </a:r>
            <a:r>
              <a:rPr lang="en-GB" sz="2800" dirty="0" smtClean="0"/>
              <a:t>, </a:t>
            </a:r>
            <a:r>
              <a:rPr lang="en-GB" sz="2800" dirty="0" err="1" smtClean="0"/>
              <a:t>Json</a:t>
            </a:r>
            <a:r>
              <a:rPr lang="en-GB" sz="2800" dirty="0" smtClean="0"/>
              <a:t> serialization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2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8528" y="1481764"/>
            <a:ext cx="79182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Application Sandbox – a set of rules that limits an application’s access to files, preferences, network resources, hardware, etc.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Limited to reading and writing files within its home directory (installed location); it cannot access another application’s files.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iOS file system is case sensitive. This means that your file and directory names must match exactly </a:t>
            </a:r>
            <a:r>
              <a:rPr lang="en-US" sz="2400" dirty="0" err="1" smtClean="0">
                <a:latin typeface="Times New Roman"/>
                <a:cs typeface="Times New Roman"/>
              </a:rPr>
              <a:t>README.txt</a:t>
            </a:r>
            <a:r>
              <a:rPr lang="en-US" sz="2400" dirty="0" smtClean="0">
                <a:latin typeface="Times New Roman"/>
                <a:cs typeface="Times New Roman"/>
              </a:rPr>
              <a:t> and </a:t>
            </a:r>
            <a:r>
              <a:rPr lang="en-US" sz="2400" dirty="0" err="1" smtClean="0">
                <a:latin typeface="Times New Roman"/>
                <a:cs typeface="Times New Roman"/>
              </a:rPr>
              <a:t>readme.txt</a:t>
            </a:r>
            <a:r>
              <a:rPr lang="en-US" sz="2400" dirty="0" smtClean="0">
                <a:latin typeface="Times New Roman"/>
                <a:cs typeface="Times New Roman"/>
              </a:rPr>
              <a:t> would be considered different filenames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iOS uses the forward slash ‘/’as the path separator (which is different from Windows, which uses the backslash ‘\’).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Environment.GetFolderPath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Times New Roman"/>
                <a:cs typeface="Times New Roman"/>
              </a:rPr>
              <a:t>Environment.SpecialFolder.MyDocuments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Path.Combine</a:t>
            </a:r>
            <a:r>
              <a:rPr lang="en-US" dirty="0" smtClean="0"/>
              <a:t> (documents, "</a:t>
            </a:r>
            <a:r>
              <a:rPr lang="en-US" dirty="0" err="1" smtClean="0"/>
              <a:t>account.json</a:t>
            </a:r>
            <a:r>
              <a:rPr lang="en-US" dirty="0" smtClean="0"/>
              <a:t>");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14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Learn about the </a:t>
            </a:r>
            <a:r>
              <a:rPr lang="en-US" dirty="0" err="1" smtClean="0">
                <a:latin typeface="Times New Roman" charset="0"/>
              </a:rPr>
              <a:t>System.IO</a:t>
            </a:r>
            <a:r>
              <a:rPr lang="en-US" dirty="0" smtClean="0">
                <a:latin typeface="Times New Roman" charset="0"/>
              </a:rPr>
              <a:t> namespace</a:t>
            </a:r>
          </a:p>
          <a:p>
            <a:r>
              <a:rPr lang="en-US" dirty="0" smtClean="0">
                <a:latin typeface="Times New Roman" charset="0"/>
              </a:rPr>
              <a:t>Explore the File and Directory classes</a:t>
            </a:r>
          </a:p>
          <a:p>
            <a:r>
              <a:rPr lang="en-US" dirty="0" smtClean="0">
                <a:latin typeface="Times New Roman" charset="0"/>
              </a:rPr>
              <a:t>Contrast the FileInfo and DirectoryInfo classes to the File and Directory classes</a:t>
            </a:r>
          </a:p>
          <a:p>
            <a:r>
              <a:rPr lang="en-US" dirty="0" smtClean="0">
                <a:latin typeface="Times New Roman" charset="0"/>
              </a:rPr>
              <a:t>Discover how stream classes are used</a:t>
            </a:r>
          </a:p>
          <a:p>
            <a:r>
              <a:rPr lang="en-US" dirty="0" smtClean="0">
                <a:latin typeface="Times New Roman" charset="0"/>
              </a:rPr>
              <a:t>Use exception-handling techniques to process text files</a:t>
            </a:r>
          </a:p>
          <a:p>
            <a:endParaRPr lang="en-US" dirty="0" smtClean="0">
              <a:latin typeface="Times New Roman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IDisposable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namespace System</a:t>
            </a:r>
            <a:br>
              <a:rPr lang="pl-PL" sz="1800" dirty="0"/>
            </a:br>
            <a:r>
              <a:rPr lang="pl-PL" sz="1800" dirty="0"/>
              <a:t>    {</a:t>
            </a:r>
            <a:br>
              <a:rPr lang="pl-PL" sz="1800" dirty="0"/>
            </a:br>
            <a:r>
              <a:rPr lang="pl-PL" sz="1800" dirty="0"/>
              <a:t>        public interface IDisposable</a:t>
            </a:r>
            <a:br>
              <a:rPr lang="pl-PL" sz="1800" dirty="0"/>
            </a:br>
            <a:r>
              <a:rPr lang="pl-PL" sz="1800" dirty="0"/>
              <a:t>        {</a:t>
            </a:r>
            <a:br>
              <a:rPr lang="pl-PL" sz="1800" dirty="0"/>
            </a:br>
            <a:r>
              <a:rPr lang="pl-PL" sz="1800" dirty="0"/>
              <a:t>            void Dispose ();</a:t>
            </a:r>
            <a:br>
              <a:rPr lang="pl-PL" sz="1800" dirty="0"/>
            </a:br>
            <a:r>
              <a:rPr lang="pl-PL" sz="1800" dirty="0"/>
              <a:t>        }</a:t>
            </a:r>
            <a:br>
              <a:rPr lang="pl-PL" sz="1800" dirty="0"/>
            </a:br>
            <a:r>
              <a:rPr lang="pl-PL" sz="1800" dirty="0"/>
              <a:t>    }</a:t>
            </a:r>
            <a:r>
              <a:rPr lang="pl-PL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142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charset="0"/>
              </a:rPr>
              <a:t>System.IO</a:t>
            </a:r>
            <a:r>
              <a:rPr lang="en-US" dirty="0" smtClean="0">
                <a:latin typeface="Times New Roman" charset="0"/>
              </a:rPr>
              <a:t>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Provides basic file and directory support classes</a:t>
            </a:r>
          </a:p>
          <a:p>
            <a:r>
              <a:rPr lang="en-US" dirty="0" smtClean="0">
                <a:latin typeface="Times New Roman" charset="0"/>
              </a:rPr>
              <a:t>Contains types that enable you to read and write files and data streams </a:t>
            </a:r>
          </a:p>
          <a:p>
            <a:r>
              <a:rPr lang="en-US" dirty="0" smtClean="0">
                <a:latin typeface="Times New Roman" charset="0"/>
              </a:rPr>
              <a:t>Many of the types or classes defined as part of the </a:t>
            </a:r>
            <a:r>
              <a:rPr lang="en-US" dirty="0" err="1" smtClean="0">
                <a:latin typeface="Times New Roman" charset="0"/>
              </a:rPr>
              <a:t>System.IO</a:t>
            </a:r>
            <a:r>
              <a:rPr lang="en-US" dirty="0" smtClean="0">
                <a:latin typeface="Times New Roman" charset="0"/>
              </a:rPr>
              <a:t> namespace are designed around streams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4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86" y="637772"/>
            <a:ext cx="6949091" cy="553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File and Directory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Times New Roman" charset="0"/>
              </a:rPr>
              <a:t>Utility classes allow you to manipulate files and directory structures 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>
                <a:latin typeface="Times New Roman" charset="0"/>
              </a:rPr>
              <a:t>Aid in copying, moving, renaming, creating, opening, deleting, and appending files</a:t>
            </a:r>
            <a:r>
              <a:rPr lang="en-US" dirty="0" smtClean="0">
                <a:latin typeface="Times New Roman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charset="0"/>
              </a:rPr>
              <a:t>Expose only static members 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>
                <a:latin typeface="Times New Roman" charset="0"/>
              </a:rPr>
              <a:t>Objects are not instantiated from these classes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>
                <a:latin typeface="Times New Roman" charset="0"/>
              </a:rPr>
              <a:t>To invoke the method, the method name is preceded by the class name (as opposed to an object</a:t>
            </a:r>
            <a:r>
              <a:rPr lang="ja-JP" altLang="en-US" sz="2600" dirty="0" smtClean="0">
                <a:latin typeface="Times New Roman" charset="0"/>
              </a:rPr>
              <a:t>’</a:t>
            </a:r>
            <a:r>
              <a:rPr lang="en-US" sz="2600" dirty="0" smtClean="0">
                <a:latin typeface="Times New Roman" charset="0"/>
              </a:rPr>
              <a:t>s name) </a:t>
            </a:r>
          </a:p>
          <a:p>
            <a:pPr lvl="3">
              <a:lnSpc>
                <a:spcPct val="90000"/>
              </a:lnSpc>
              <a:buNone/>
            </a:pPr>
            <a:r>
              <a:rPr lang="en-US" sz="2400" dirty="0" err="1" smtClean="0">
                <a:latin typeface="Times New Roman" charset="0"/>
              </a:rPr>
              <a:t>File.Copy</a:t>
            </a:r>
            <a:r>
              <a:rPr lang="en-US" sz="2400" dirty="0" smtClean="0">
                <a:latin typeface="Times New Roman" charset="0"/>
              </a:rPr>
              <a:t>(</a:t>
            </a:r>
            <a:r>
              <a:rPr lang="ja-JP" altLang="en-US" sz="2400" dirty="0" smtClean="0">
                <a:latin typeface="Times New Roman" charset="0"/>
              </a:rPr>
              <a:t>“</a:t>
            </a:r>
            <a:r>
              <a:rPr lang="en-US" sz="2400" dirty="0" err="1" smtClean="0">
                <a:latin typeface="Times New Roman" charset="0"/>
              </a:rPr>
              <a:t>sourceFile</a:t>
            </a:r>
            <a:r>
              <a:rPr lang="ja-JP" altLang="en-US" sz="2400" dirty="0" smtClean="0">
                <a:latin typeface="Times New Roman" charset="0"/>
              </a:rPr>
              <a:t>”</a:t>
            </a:r>
            <a:r>
              <a:rPr lang="en-US" sz="2400" dirty="0" smtClean="0">
                <a:latin typeface="Times New Roman" charset="0"/>
              </a:rPr>
              <a:t>, </a:t>
            </a:r>
            <a:r>
              <a:rPr lang="ja-JP" altLang="en-US" sz="2400" dirty="0" smtClean="0">
                <a:latin typeface="Times New Roman" charset="0"/>
              </a:rPr>
              <a:t>“</a:t>
            </a:r>
            <a:r>
              <a:rPr lang="en-US" sz="2400" dirty="0" err="1" smtClean="0">
                <a:latin typeface="Times New Roman" charset="0"/>
              </a:rPr>
              <a:t>targetFile</a:t>
            </a:r>
            <a:r>
              <a:rPr lang="ja-JP" altLang="en-US" sz="2400" dirty="0" smtClean="0">
                <a:latin typeface="Times New Roman" charset="0"/>
              </a:rPr>
              <a:t>”</a:t>
            </a:r>
            <a:r>
              <a:rPr lang="en-US" sz="2400" dirty="0" smtClean="0">
                <a:latin typeface="Times New Roman" charset="0"/>
              </a:rPr>
              <a:t>);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41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0476" y="349587"/>
            <a:ext cx="8056032" cy="6247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bool</a:t>
            </a:r>
            <a:r>
              <a:rPr lang="en-US" sz="1600" dirty="0" smtClean="0"/>
              <a:t> Exists (string path);      // Returns true if the file is present</a:t>
            </a:r>
          </a:p>
          <a:p>
            <a:endParaRPr lang="en-US" sz="1600" dirty="0" smtClean="0"/>
          </a:p>
          <a:p>
            <a:r>
              <a:rPr lang="en-US" sz="1600" dirty="0" smtClean="0"/>
              <a:t>void Delete  (string path);</a:t>
            </a:r>
          </a:p>
          <a:p>
            <a:r>
              <a:rPr lang="en-US" sz="1600" dirty="0" smtClean="0"/>
              <a:t>void Copy    (string </a:t>
            </a:r>
            <a:r>
              <a:rPr lang="en-US" sz="1600" dirty="0" err="1" smtClean="0"/>
              <a:t>sourceFileName</a:t>
            </a:r>
            <a:r>
              <a:rPr lang="en-US" sz="1600" dirty="0" smtClean="0"/>
              <a:t>, string </a:t>
            </a:r>
            <a:r>
              <a:rPr lang="en-US" sz="1600" dirty="0" err="1" smtClean="0"/>
              <a:t>destFileName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void Move    (string </a:t>
            </a:r>
            <a:r>
              <a:rPr lang="en-US" sz="1600" dirty="0" err="1" smtClean="0"/>
              <a:t>sourceFileName</a:t>
            </a:r>
            <a:r>
              <a:rPr lang="en-US" sz="1600" dirty="0" smtClean="0"/>
              <a:t>, string </a:t>
            </a:r>
            <a:r>
              <a:rPr lang="en-US" sz="1600" dirty="0" err="1" smtClean="0"/>
              <a:t>destFileName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void Replace (string </a:t>
            </a:r>
            <a:r>
              <a:rPr lang="en-US" sz="1600" dirty="0" err="1" smtClean="0"/>
              <a:t>sourceFileName</a:t>
            </a:r>
            <a:r>
              <a:rPr lang="en-US" sz="1600" dirty="0" smtClean="0"/>
              <a:t>, string </a:t>
            </a:r>
            <a:r>
              <a:rPr lang="en-US" sz="1600" dirty="0" err="1" smtClean="0"/>
              <a:t>destinationFileName</a:t>
            </a:r>
            <a:r>
              <a:rPr lang="en-US" sz="1600" dirty="0" smtClean="0"/>
              <a:t>,</a:t>
            </a:r>
          </a:p>
          <a:p>
            <a:r>
              <a:rPr lang="en-US" sz="1600" dirty="0" smtClean="0"/>
              <a:t>                                     string </a:t>
            </a:r>
            <a:r>
              <a:rPr lang="en-US" sz="1600" dirty="0" err="1" smtClean="0"/>
              <a:t>destinationBackupFileName</a:t>
            </a:r>
            <a:r>
              <a:rPr lang="en-US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FileAttributes</a:t>
            </a:r>
            <a:r>
              <a:rPr lang="en-US" sz="1600" dirty="0" smtClean="0"/>
              <a:t> </a:t>
            </a:r>
            <a:r>
              <a:rPr lang="en-US" sz="1600" dirty="0" err="1" smtClean="0"/>
              <a:t>GetAttributes</a:t>
            </a:r>
            <a:r>
              <a:rPr lang="en-US" sz="1600" dirty="0" smtClean="0"/>
              <a:t> (string path);</a:t>
            </a:r>
          </a:p>
          <a:p>
            <a:r>
              <a:rPr lang="en-US" sz="1600" dirty="0" smtClean="0"/>
              <a:t>void </a:t>
            </a:r>
            <a:r>
              <a:rPr lang="en-US" sz="1600" dirty="0" err="1" smtClean="0"/>
              <a:t>SetAttributes</a:t>
            </a:r>
            <a:r>
              <a:rPr lang="en-US" sz="1600" dirty="0" smtClean="0"/>
              <a:t>  (string path, </a:t>
            </a:r>
            <a:r>
              <a:rPr lang="en-US" sz="1600" dirty="0" err="1" smtClean="0"/>
              <a:t>FileAttributes</a:t>
            </a:r>
            <a:r>
              <a:rPr lang="en-US" sz="1600" dirty="0" smtClean="0"/>
              <a:t> </a:t>
            </a:r>
            <a:r>
              <a:rPr lang="en-US" sz="1600" dirty="0" err="1" smtClean="0"/>
              <a:t>fileAttributes</a:t>
            </a:r>
            <a:r>
              <a:rPr lang="en-US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smtClean="0"/>
              <a:t>void Decrypt (string path);</a:t>
            </a:r>
          </a:p>
          <a:p>
            <a:r>
              <a:rPr lang="en-US" sz="1600" dirty="0" smtClean="0"/>
              <a:t>void Encrypt (string path);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DateTime</a:t>
            </a:r>
            <a:r>
              <a:rPr lang="en-US" sz="1600" dirty="0" smtClean="0"/>
              <a:t> </a:t>
            </a:r>
            <a:r>
              <a:rPr lang="en-US" sz="1600" dirty="0" err="1" smtClean="0"/>
              <a:t>GetCreationTime</a:t>
            </a:r>
            <a:r>
              <a:rPr lang="en-US" sz="1600" dirty="0" smtClean="0"/>
              <a:t>   (string path);      // UTC versions are</a:t>
            </a:r>
          </a:p>
          <a:p>
            <a:r>
              <a:rPr lang="en-US" sz="1600" dirty="0" err="1" smtClean="0"/>
              <a:t>DateTime</a:t>
            </a:r>
            <a:r>
              <a:rPr lang="en-US" sz="1600" dirty="0" smtClean="0"/>
              <a:t> </a:t>
            </a:r>
            <a:r>
              <a:rPr lang="en-US" sz="1600" dirty="0" err="1" smtClean="0"/>
              <a:t>GetLastAccessTime</a:t>
            </a:r>
            <a:r>
              <a:rPr lang="en-US" sz="1600" dirty="0" smtClean="0"/>
              <a:t> (string path);      // also provided.</a:t>
            </a:r>
          </a:p>
          <a:p>
            <a:r>
              <a:rPr lang="en-US" sz="1600" dirty="0" err="1" smtClean="0"/>
              <a:t>DateTime</a:t>
            </a:r>
            <a:r>
              <a:rPr lang="en-US" sz="1600" dirty="0" smtClean="0"/>
              <a:t> </a:t>
            </a:r>
            <a:r>
              <a:rPr lang="en-US" sz="1600" dirty="0" err="1" smtClean="0"/>
              <a:t>GetLastWriteTime</a:t>
            </a:r>
            <a:r>
              <a:rPr lang="en-US" sz="1600" dirty="0" smtClean="0"/>
              <a:t>  (string path);</a:t>
            </a:r>
          </a:p>
          <a:p>
            <a:endParaRPr lang="en-US" sz="1600" dirty="0" smtClean="0"/>
          </a:p>
          <a:p>
            <a:r>
              <a:rPr lang="en-US" sz="1600" dirty="0" smtClean="0"/>
              <a:t>void </a:t>
            </a:r>
            <a:r>
              <a:rPr lang="en-US" sz="1600" dirty="0" err="1" smtClean="0"/>
              <a:t>SetCreationTime</a:t>
            </a:r>
            <a:r>
              <a:rPr lang="en-US" sz="1600" dirty="0" smtClean="0"/>
              <a:t>   (string path, </a:t>
            </a:r>
            <a:r>
              <a:rPr lang="en-US" sz="1600" dirty="0" err="1" smtClean="0"/>
              <a:t>DateTime</a:t>
            </a:r>
            <a:r>
              <a:rPr lang="en-US" sz="1600" dirty="0" smtClean="0"/>
              <a:t> </a:t>
            </a:r>
            <a:r>
              <a:rPr lang="en-US" sz="1600" dirty="0" err="1" smtClean="0"/>
              <a:t>creationTime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void </a:t>
            </a:r>
            <a:r>
              <a:rPr lang="en-US" sz="1600" dirty="0" err="1" smtClean="0"/>
              <a:t>SetLastAccessTime</a:t>
            </a:r>
            <a:r>
              <a:rPr lang="en-US" sz="1600" dirty="0" smtClean="0"/>
              <a:t> (string path, </a:t>
            </a:r>
            <a:r>
              <a:rPr lang="en-US" sz="1600" dirty="0" err="1" smtClean="0"/>
              <a:t>DateTime</a:t>
            </a:r>
            <a:r>
              <a:rPr lang="en-US" sz="1600" dirty="0" smtClean="0"/>
              <a:t> </a:t>
            </a:r>
            <a:r>
              <a:rPr lang="en-US" sz="1600" dirty="0" err="1" smtClean="0"/>
              <a:t>lastAccessTime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void </a:t>
            </a:r>
            <a:r>
              <a:rPr lang="en-US" sz="1600" dirty="0" err="1" smtClean="0"/>
              <a:t>SetLastWriteTime</a:t>
            </a:r>
            <a:r>
              <a:rPr lang="en-US" sz="1600" dirty="0" smtClean="0"/>
              <a:t>  (string path, </a:t>
            </a:r>
            <a:r>
              <a:rPr lang="en-US" sz="1600" dirty="0" err="1" smtClean="0"/>
              <a:t>DateTime</a:t>
            </a:r>
            <a:r>
              <a:rPr lang="en-US" sz="1600" dirty="0" smtClean="0"/>
              <a:t> </a:t>
            </a:r>
            <a:r>
              <a:rPr lang="en-US" sz="1600" dirty="0" err="1" smtClean="0"/>
              <a:t>lastWriteTime</a:t>
            </a:r>
            <a:r>
              <a:rPr lang="en-US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FileSecurity</a:t>
            </a:r>
            <a:r>
              <a:rPr lang="en-US" sz="1600" dirty="0" smtClean="0"/>
              <a:t> </a:t>
            </a:r>
            <a:r>
              <a:rPr lang="en-US" sz="1600" dirty="0" err="1" smtClean="0"/>
              <a:t>GetAccessControl</a:t>
            </a:r>
            <a:r>
              <a:rPr lang="en-US" sz="1600" dirty="0" smtClean="0"/>
              <a:t> (string path);</a:t>
            </a:r>
          </a:p>
          <a:p>
            <a:r>
              <a:rPr lang="en-US" sz="1600" dirty="0" err="1" smtClean="0"/>
              <a:t>FileSecurity</a:t>
            </a:r>
            <a:r>
              <a:rPr lang="en-US" sz="1600" dirty="0" smtClean="0"/>
              <a:t> </a:t>
            </a:r>
            <a:r>
              <a:rPr lang="en-US" sz="1600" dirty="0" err="1" smtClean="0"/>
              <a:t>GetAccessControl</a:t>
            </a:r>
            <a:r>
              <a:rPr lang="en-US" sz="1600" dirty="0" smtClean="0"/>
              <a:t> (string path, </a:t>
            </a:r>
            <a:r>
              <a:rPr lang="en-US" sz="1600" dirty="0" err="1" smtClean="0"/>
              <a:t>AccessControlSections</a:t>
            </a:r>
            <a:r>
              <a:rPr lang="en-US" sz="1600" dirty="0" smtClean="0"/>
              <a:t> </a:t>
            </a:r>
            <a:r>
              <a:rPr lang="en-US" sz="1600" dirty="0" err="1" smtClean="0"/>
              <a:t>includeSections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void </a:t>
            </a:r>
            <a:r>
              <a:rPr lang="en-US" sz="1600" dirty="0" err="1" smtClean="0"/>
              <a:t>SetAccessControl</a:t>
            </a:r>
            <a:r>
              <a:rPr lang="en-US" sz="1600" dirty="0" smtClean="0"/>
              <a:t> (string path, </a:t>
            </a:r>
            <a:r>
              <a:rPr lang="en-US" sz="1600" dirty="0" err="1" smtClean="0"/>
              <a:t>FileSecurity</a:t>
            </a:r>
            <a:r>
              <a:rPr lang="en-US" sz="1600" dirty="0" smtClean="0"/>
              <a:t> </a:t>
            </a:r>
            <a:r>
              <a:rPr lang="en-US" sz="1600" dirty="0" err="1" smtClean="0"/>
              <a:t>fileSecurity</a:t>
            </a:r>
            <a:r>
              <a:rPr lang="en-US" sz="1600" dirty="0" smtClean="0"/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068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Directory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Static methods for creating and moving through directories and subdirectories </a:t>
            </a:r>
          </a:p>
          <a:p>
            <a:endParaRPr lang="en-US" dirty="0" smtClean="0"/>
          </a:p>
          <a:p>
            <a:pPr lvl="1">
              <a:buFont typeface="Wingdings" charset="2"/>
              <a:buChar char="ü"/>
            </a:pPr>
            <a:r>
              <a:rPr lang="en-US" sz="2000" dirty="0" smtClean="0"/>
              <a:t>Create</a:t>
            </a:r>
          </a:p>
          <a:p>
            <a:pPr lvl="1">
              <a:buFont typeface="Wingdings" charset="2"/>
              <a:buChar char="ü"/>
            </a:pPr>
            <a:r>
              <a:rPr lang="en-US" sz="2000" dirty="0" smtClean="0"/>
              <a:t>Delete</a:t>
            </a:r>
          </a:p>
          <a:p>
            <a:pPr lvl="1">
              <a:buFont typeface="Wingdings" charset="2"/>
              <a:buChar char="ü"/>
            </a:pPr>
            <a:r>
              <a:rPr lang="en-US" sz="2000" dirty="0" smtClean="0"/>
              <a:t>Exists</a:t>
            </a:r>
          </a:p>
          <a:p>
            <a:pPr lvl="1">
              <a:buFont typeface="Wingdings" charset="2"/>
              <a:buChar char="ü"/>
            </a:pPr>
            <a:r>
              <a:rPr lang="en-US" sz="2000" dirty="0" err="1" smtClean="0"/>
              <a:t>EnumerateDirectories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2885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352" y="1006339"/>
            <a:ext cx="7105802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GetCurrentDirectory</a:t>
            </a:r>
            <a:r>
              <a:rPr lang="en-US" dirty="0" smtClean="0"/>
              <a:t> ();</a:t>
            </a:r>
          </a:p>
          <a:p>
            <a:r>
              <a:rPr lang="en-US" dirty="0" smtClean="0"/>
              <a:t>void   </a:t>
            </a:r>
            <a:r>
              <a:rPr lang="en-US" dirty="0" err="1" smtClean="0"/>
              <a:t>SetCurrentDirectory</a:t>
            </a:r>
            <a:r>
              <a:rPr lang="en-US" dirty="0" smtClean="0"/>
              <a:t> (string path);</a:t>
            </a:r>
          </a:p>
          <a:p>
            <a:endParaRPr lang="en-US" dirty="0" smtClean="0"/>
          </a:p>
          <a:p>
            <a:r>
              <a:rPr lang="en-US" dirty="0" smtClean="0"/>
              <a:t>DirectoryInfo </a:t>
            </a:r>
            <a:r>
              <a:rPr lang="en-US" dirty="0" err="1" smtClean="0"/>
              <a:t>CreateDirectory</a:t>
            </a:r>
            <a:r>
              <a:rPr lang="en-US" dirty="0" smtClean="0"/>
              <a:t>  (string path);</a:t>
            </a:r>
          </a:p>
          <a:p>
            <a:r>
              <a:rPr lang="en-US" dirty="0" smtClean="0"/>
              <a:t>DirectoryInfo </a:t>
            </a:r>
            <a:r>
              <a:rPr lang="en-US" dirty="0" err="1" smtClean="0"/>
              <a:t>GetParent</a:t>
            </a:r>
            <a:r>
              <a:rPr lang="en-US" dirty="0" smtClean="0"/>
              <a:t>        (string path);</a:t>
            </a:r>
          </a:p>
          <a:p>
            <a:r>
              <a:rPr lang="en-US" dirty="0" smtClean="0"/>
              <a:t>string        </a:t>
            </a:r>
            <a:r>
              <a:rPr lang="en-US" dirty="0" err="1" smtClean="0"/>
              <a:t>GetDirectoryRoot</a:t>
            </a:r>
            <a:r>
              <a:rPr lang="en-US" dirty="0" smtClean="0"/>
              <a:t> (string path);</a:t>
            </a:r>
          </a:p>
          <a:p>
            <a:endParaRPr lang="en-US" dirty="0" smtClean="0"/>
          </a:p>
          <a:p>
            <a:r>
              <a:rPr lang="en-US" dirty="0" smtClean="0"/>
              <a:t>string[] </a:t>
            </a:r>
            <a:r>
              <a:rPr lang="en-US" dirty="0" err="1" smtClean="0"/>
              <a:t>GetLogicalDrives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// The following methods all return full paths:</a:t>
            </a:r>
          </a:p>
          <a:p>
            <a:endParaRPr lang="en-US" dirty="0" smtClean="0"/>
          </a:p>
          <a:p>
            <a:r>
              <a:rPr lang="en-US" dirty="0" smtClean="0"/>
              <a:t>string[] </a:t>
            </a:r>
            <a:r>
              <a:rPr lang="en-US" dirty="0" err="1" smtClean="0"/>
              <a:t>GetFiles</a:t>
            </a:r>
            <a:r>
              <a:rPr lang="en-US" dirty="0" smtClean="0"/>
              <a:t>             (string path);</a:t>
            </a:r>
          </a:p>
          <a:p>
            <a:r>
              <a:rPr lang="en-US" dirty="0" smtClean="0"/>
              <a:t>string[] </a:t>
            </a:r>
            <a:r>
              <a:rPr lang="en-US" dirty="0" err="1" smtClean="0"/>
              <a:t>GetDirectories</a:t>
            </a:r>
            <a:r>
              <a:rPr lang="en-US" dirty="0" smtClean="0"/>
              <a:t>       (string path);</a:t>
            </a:r>
          </a:p>
          <a:p>
            <a:r>
              <a:rPr lang="en-US" dirty="0" smtClean="0"/>
              <a:t>string[] </a:t>
            </a:r>
            <a:r>
              <a:rPr lang="en-US" dirty="0" err="1" smtClean="0"/>
              <a:t>GetFileSystemEntries</a:t>
            </a:r>
            <a:r>
              <a:rPr lang="en-US" dirty="0" smtClean="0"/>
              <a:t> (string path);</a:t>
            </a:r>
          </a:p>
          <a:p>
            <a:endParaRPr lang="en-US" dirty="0" smtClean="0"/>
          </a:p>
          <a:p>
            <a:r>
              <a:rPr lang="en-US" dirty="0" err="1" smtClean="0"/>
              <a:t>IEnumerable</a:t>
            </a:r>
            <a:r>
              <a:rPr lang="en-US" dirty="0" smtClean="0"/>
              <a:t>&lt;string&gt; </a:t>
            </a:r>
            <a:r>
              <a:rPr lang="en-US" dirty="0" err="1" smtClean="0"/>
              <a:t>EnumerateFiles</a:t>
            </a:r>
            <a:r>
              <a:rPr lang="en-US" dirty="0" smtClean="0"/>
              <a:t>             (string path);</a:t>
            </a:r>
          </a:p>
          <a:p>
            <a:r>
              <a:rPr lang="en-US" dirty="0" err="1" smtClean="0"/>
              <a:t>IEnumerable</a:t>
            </a:r>
            <a:r>
              <a:rPr lang="en-US" dirty="0" smtClean="0"/>
              <a:t>&lt;string&gt; </a:t>
            </a:r>
            <a:r>
              <a:rPr lang="en-US" dirty="0" err="1" smtClean="0"/>
              <a:t>EnumerateDirectories</a:t>
            </a:r>
            <a:r>
              <a:rPr lang="en-US" dirty="0" smtClean="0"/>
              <a:t>       (string path);</a:t>
            </a:r>
          </a:p>
          <a:p>
            <a:r>
              <a:rPr lang="en-US" dirty="0" err="1" smtClean="0"/>
              <a:t>IEnumerable</a:t>
            </a:r>
            <a:r>
              <a:rPr lang="en-US" dirty="0" smtClean="0"/>
              <a:t>&lt;string&gt; </a:t>
            </a:r>
            <a:r>
              <a:rPr lang="en-US" dirty="0" err="1" smtClean="0"/>
              <a:t>EnumerateFileSystemEntries</a:t>
            </a:r>
            <a:r>
              <a:rPr lang="en-US" dirty="0" smtClean="0"/>
              <a:t> (string path);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3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1216</Words>
  <Application>Microsoft Macintosh PowerPoint</Application>
  <PresentationFormat>On-screen Show (4:3)</PresentationFormat>
  <Paragraphs>181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File Operations &amp; Stream</vt:lpstr>
      <vt:lpstr>Objective</vt:lpstr>
      <vt:lpstr>IDisposable</vt:lpstr>
      <vt:lpstr>System.IO Namespace</vt:lpstr>
      <vt:lpstr>PowerPoint Presentation</vt:lpstr>
      <vt:lpstr>File and Directory Classes</vt:lpstr>
      <vt:lpstr>PowerPoint Presentation</vt:lpstr>
      <vt:lpstr>Directory Class</vt:lpstr>
      <vt:lpstr>PowerPoint Presentation</vt:lpstr>
      <vt:lpstr>DirectoryInfo and FileInfo Classes</vt:lpstr>
      <vt:lpstr>File Streams</vt:lpstr>
      <vt:lpstr>File Streams (continued)</vt:lpstr>
      <vt:lpstr>PowerPoint Presentation</vt:lpstr>
      <vt:lpstr>Exceptions</vt:lpstr>
      <vt:lpstr>Adding a Using Statement</vt:lpstr>
      <vt:lpstr>Adding a Using Statement (continued)</vt:lpstr>
      <vt:lpstr>Other Stream Classes</vt:lpstr>
      <vt:lpstr>Serialization</vt:lpstr>
      <vt:lpstr>Mobile Apps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Operations &amp; Stream</dc:title>
  <dc:creator>Vikram</dc:creator>
  <cp:lastModifiedBy>Vikram</cp:lastModifiedBy>
  <cp:revision>9</cp:revision>
  <dcterms:created xsi:type="dcterms:W3CDTF">2015-10-08T05:04:47Z</dcterms:created>
  <dcterms:modified xsi:type="dcterms:W3CDTF">2015-10-08T18:59:48Z</dcterms:modified>
</cp:coreProperties>
</file>