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7" r:id="rId17"/>
    <p:sldId id="276" r:id="rId18"/>
    <p:sldId id="275" r:id="rId19"/>
    <p:sldId id="274" r:id="rId20"/>
    <p:sldId id="273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3775"/>
            <a:ext cx="9144000" cy="1470025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C# Data Types &amp; Operators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5943600"/>
            <a:ext cx="34290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Y </a:t>
            </a:r>
            <a:r>
              <a:rPr lang="en-US" dirty="0" err="1" smtClean="0"/>
              <a:t>Raghaveder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214313"/>
            <a:ext cx="7793037" cy="1462087"/>
          </a:xfrm>
        </p:spPr>
        <p:txBody>
          <a:bodyPr/>
          <a:lstStyle/>
          <a:p>
            <a:r>
              <a:rPr lang="en-US" altLang="en-US" dirty="0"/>
              <a:t>Boxing</a:t>
            </a: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>
          <a:xfrm>
            <a:off x="76200" y="2209800"/>
            <a:ext cx="8001000" cy="4267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smtClean="0"/>
              <a:t>Value Types which are up-cast to a reference type are boxed</a:t>
            </a:r>
          </a:p>
          <a:p>
            <a:pPr lvl="1"/>
            <a:r>
              <a:rPr lang="en-US" altLang="en-US" sz="1800" smtClean="0"/>
              <a:t>This is necessary because Collections hold </a:t>
            </a:r>
            <a:r>
              <a:rPr lang="en-US" altLang="en-US" sz="1800" b="1" smtClean="0"/>
              <a:t>object</a:t>
            </a:r>
            <a:r>
              <a:rPr lang="en-US" altLang="en-US" sz="1800" smtClean="0"/>
              <a:t>s</a:t>
            </a:r>
          </a:p>
          <a:p>
            <a:r>
              <a:rPr lang="en-US" altLang="en-US" sz="2000" smtClean="0"/>
              <a:t>Boxing places a </a:t>
            </a:r>
            <a:r>
              <a:rPr lang="en-US" altLang="en-US" sz="2000" i="1" smtClean="0"/>
              <a:t>copy</a:t>
            </a:r>
            <a:r>
              <a:rPr lang="en-US" altLang="en-US" sz="2000" smtClean="0"/>
              <a:t> of the variable in the object</a:t>
            </a:r>
          </a:p>
          <a:p>
            <a:r>
              <a:rPr lang="en-US" altLang="en-US" sz="2000" smtClean="0"/>
              <a:t>Extra information (such as type info) may be stored with the variable, the standard is not explicit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0211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7793037" cy="1462087"/>
          </a:xfrm>
        </p:spPr>
        <p:txBody>
          <a:bodyPr/>
          <a:lstStyle/>
          <a:p>
            <a:r>
              <a:rPr lang="en-US" altLang="en-US"/>
              <a:t>Boxing example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49911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class Test</a:t>
            </a:r>
          </a:p>
          <a:p>
            <a:r>
              <a:rPr lang="en-US" altLang="en-US" sz="1400" dirty="0">
                <a:latin typeface="Courier New" pitchFamily="49" charset="0"/>
              </a:rPr>
              <a:t>{</a:t>
            </a:r>
          </a:p>
          <a:p>
            <a:r>
              <a:rPr lang="en-US" altLang="en-US" sz="1400" dirty="0">
                <a:latin typeface="Courier New" pitchFamily="49" charset="0"/>
              </a:rPr>
              <a:t>	static void Main() </a:t>
            </a:r>
          </a:p>
          <a:p>
            <a:r>
              <a:rPr lang="en-US" altLang="en-US" sz="1400" dirty="0">
                <a:latin typeface="Courier New" pitchFamily="49" charset="0"/>
              </a:rPr>
              <a:t>	{</a:t>
            </a:r>
          </a:p>
          <a:p>
            <a:r>
              <a:rPr lang="en-US" altLang="en-US" sz="1400" dirty="0">
                <a:latin typeface="Courier New" pitchFamily="49" charset="0"/>
              </a:rPr>
              <a:t>		</a:t>
            </a:r>
            <a:r>
              <a:rPr lang="en-US" altLang="en-US" sz="1400" dirty="0" err="1">
                <a:latin typeface="Courier New" pitchFamily="49" charset="0"/>
              </a:rPr>
              <a:t>int</a:t>
            </a:r>
            <a:r>
              <a:rPr lang="en-US" altLang="en-US" sz="1400" dirty="0">
                <a:latin typeface="Courier New" pitchFamily="49" charset="0"/>
              </a:rPr>
              <a:t> </a:t>
            </a:r>
            <a:r>
              <a:rPr lang="en-US" altLang="en-US" sz="1400" dirty="0" err="1">
                <a:latin typeface="Courier New" pitchFamily="49" charset="0"/>
              </a:rPr>
              <a:t>i</a:t>
            </a:r>
            <a:r>
              <a:rPr lang="en-US" altLang="en-US" sz="1400" dirty="0">
                <a:latin typeface="Courier New" pitchFamily="49" charset="0"/>
              </a:rPr>
              <a:t> = 123;</a:t>
            </a:r>
          </a:p>
          <a:p>
            <a:r>
              <a:rPr lang="en-US" altLang="en-US" sz="1400" dirty="0">
                <a:latin typeface="Courier New" pitchFamily="49" charset="0"/>
              </a:rPr>
              <a:t>		object o = </a:t>
            </a:r>
            <a:r>
              <a:rPr lang="en-US" altLang="en-US" sz="1400" dirty="0" err="1">
                <a:latin typeface="Courier New" pitchFamily="49" charset="0"/>
              </a:rPr>
              <a:t>i</a:t>
            </a:r>
            <a:r>
              <a:rPr lang="en-US" altLang="en-US" sz="1400" dirty="0">
                <a:latin typeface="Courier New" pitchFamily="49" charset="0"/>
              </a:rPr>
              <a:t>; // boxing</a:t>
            </a:r>
          </a:p>
          <a:p>
            <a:r>
              <a:rPr lang="en-US" altLang="en-US" sz="1400" dirty="0">
                <a:latin typeface="Courier New" pitchFamily="49" charset="0"/>
              </a:rPr>
              <a:t>		</a:t>
            </a:r>
            <a:r>
              <a:rPr lang="en-US" altLang="en-US" sz="1400" dirty="0" err="1">
                <a:latin typeface="Courier New" pitchFamily="49" charset="0"/>
              </a:rPr>
              <a:t>int</a:t>
            </a:r>
            <a:r>
              <a:rPr lang="en-US" altLang="en-US" sz="1400" dirty="0">
                <a:latin typeface="Courier New" pitchFamily="49" charset="0"/>
              </a:rPr>
              <a:t> j = (</a:t>
            </a:r>
            <a:r>
              <a:rPr lang="en-US" altLang="en-US" sz="1400" dirty="0" err="1">
                <a:latin typeface="Courier New" pitchFamily="49" charset="0"/>
              </a:rPr>
              <a:t>int</a:t>
            </a:r>
            <a:r>
              <a:rPr lang="en-US" altLang="en-US" sz="1400" dirty="0">
                <a:latin typeface="Courier New" pitchFamily="49" charset="0"/>
              </a:rPr>
              <a:t>) o; // unboxing</a:t>
            </a:r>
          </a:p>
          <a:p>
            <a:r>
              <a:rPr lang="en-US" altLang="en-US" sz="1400" dirty="0">
                <a:latin typeface="Courier New" pitchFamily="49" charset="0"/>
              </a:rPr>
              <a:t>	}</a:t>
            </a:r>
          </a:p>
          <a:p>
            <a:r>
              <a:rPr lang="en-US" alt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72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7793037" cy="1462087"/>
          </a:xfrm>
        </p:spPr>
        <p:txBody>
          <a:bodyPr/>
          <a:lstStyle/>
          <a:p>
            <a:r>
              <a:rPr lang="en-US" altLang="en-US" dirty="0"/>
              <a:t>Type Conversions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30288" y="2057400"/>
            <a:ext cx="3617912" cy="420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smtClean="0"/>
              <a:t>Implicit Conversions</a:t>
            </a:r>
            <a:endParaRPr lang="en-US" altLang="en-US" sz="26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2979737"/>
            <a:ext cx="6964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Implicit conversions will occur when there is no loss of information.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01675" y="3925887"/>
            <a:ext cx="7437438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using System;</a:t>
            </a:r>
          </a:p>
          <a:p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class Test</a:t>
            </a:r>
          </a:p>
          <a:p>
            <a:r>
              <a:rPr lang="en-US" altLang="en-US" sz="1400" dirty="0">
                <a:latin typeface="Courier New" pitchFamily="49" charset="0"/>
              </a:rPr>
              <a:t>{</a:t>
            </a:r>
          </a:p>
          <a:p>
            <a:r>
              <a:rPr lang="en-US" altLang="en-US" sz="1400" dirty="0">
                <a:latin typeface="Courier New" pitchFamily="49" charset="0"/>
              </a:rPr>
              <a:t>	static void Main() </a:t>
            </a:r>
          </a:p>
          <a:p>
            <a:r>
              <a:rPr lang="en-US" altLang="en-US" sz="1400" dirty="0">
                <a:latin typeface="Courier New" pitchFamily="49" charset="0"/>
              </a:rPr>
              <a:t>	{</a:t>
            </a:r>
          </a:p>
          <a:p>
            <a:r>
              <a:rPr lang="en-US" altLang="en-US" sz="1400" dirty="0">
                <a:latin typeface="Courier New" pitchFamily="49" charset="0"/>
              </a:rPr>
              <a:t>		</a:t>
            </a:r>
            <a:r>
              <a:rPr lang="en-US" altLang="en-US" sz="1400" dirty="0" err="1">
                <a:latin typeface="Courier New" pitchFamily="49" charset="0"/>
              </a:rPr>
              <a:t>int</a:t>
            </a:r>
            <a:r>
              <a:rPr lang="en-US" altLang="en-US" sz="1400" dirty="0">
                <a:latin typeface="Courier New" pitchFamily="49" charset="0"/>
              </a:rPr>
              <a:t> </a:t>
            </a:r>
            <a:r>
              <a:rPr lang="en-US" altLang="en-US" sz="1400" dirty="0" err="1">
                <a:latin typeface="Courier New" pitchFamily="49" charset="0"/>
              </a:rPr>
              <a:t>intValue</a:t>
            </a:r>
            <a:r>
              <a:rPr lang="en-US" altLang="en-US" sz="1400" dirty="0">
                <a:latin typeface="Courier New" pitchFamily="49" charset="0"/>
              </a:rPr>
              <a:t> = 123;</a:t>
            </a:r>
          </a:p>
          <a:p>
            <a:r>
              <a:rPr lang="en-US" altLang="en-US" sz="1400" dirty="0">
                <a:latin typeface="Courier New" pitchFamily="49" charset="0"/>
              </a:rPr>
              <a:t>		long </a:t>
            </a:r>
            <a:r>
              <a:rPr lang="en-US" altLang="en-US" sz="1400" dirty="0" err="1">
                <a:latin typeface="Courier New" pitchFamily="49" charset="0"/>
              </a:rPr>
              <a:t>longValue</a:t>
            </a:r>
            <a:r>
              <a:rPr lang="en-US" altLang="en-US" sz="1400" dirty="0">
                <a:latin typeface="Courier New" pitchFamily="49" charset="0"/>
              </a:rPr>
              <a:t> = </a:t>
            </a:r>
            <a:r>
              <a:rPr lang="en-US" altLang="en-US" sz="1400" dirty="0" err="1">
                <a:latin typeface="Courier New" pitchFamily="49" charset="0"/>
              </a:rPr>
              <a:t>intValue</a:t>
            </a:r>
            <a:r>
              <a:rPr lang="en-US" altLang="en-US" sz="1400" dirty="0">
                <a:latin typeface="Courier New" pitchFamily="49" charset="0"/>
              </a:rPr>
              <a:t>;</a:t>
            </a:r>
          </a:p>
          <a:p>
            <a:r>
              <a:rPr lang="en-US" altLang="en-US" sz="1400" dirty="0">
                <a:latin typeface="Courier New" pitchFamily="49" charset="0"/>
              </a:rPr>
              <a:t>		</a:t>
            </a:r>
            <a:r>
              <a:rPr lang="en-US" altLang="en-US" sz="1400" dirty="0" err="1">
                <a:latin typeface="Courier New" pitchFamily="49" charset="0"/>
              </a:rPr>
              <a:t>Console.WriteLine</a:t>
            </a:r>
            <a:r>
              <a:rPr lang="en-US" altLang="en-US" sz="1400" dirty="0">
                <a:latin typeface="Courier New" pitchFamily="49" charset="0"/>
              </a:rPr>
              <a:t>("{0}, {1}", </a:t>
            </a:r>
            <a:r>
              <a:rPr lang="en-US" altLang="en-US" sz="1400" dirty="0" err="1">
                <a:latin typeface="Courier New" pitchFamily="49" charset="0"/>
              </a:rPr>
              <a:t>intValue</a:t>
            </a:r>
            <a:r>
              <a:rPr lang="en-US" altLang="en-US" sz="1400" dirty="0">
                <a:latin typeface="Courier New" pitchFamily="49" charset="0"/>
              </a:rPr>
              <a:t>, </a:t>
            </a:r>
            <a:r>
              <a:rPr lang="en-US" altLang="en-US" sz="1400" dirty="0" err="1">
                <a:latin typeface="Courier New" pitchFamily="49" charset="0"/>
              </a:rPr>
              <a:t>longValue</a:t>
            </a:r>
            <a:r>
              <a:rPr lang="en-US" altLang="en-US" sz="1400" dirty="0">
                <a:latin typeface="Courier New" pitchFamily="49" charset="0"/>
              </a:rPr>
              <a:t>);</a:t>
            </a:r>
          </a:p>
          <a:p>
            <a:r>
              <a:rPr lang="en-US" altLang="en-US" sz="1400" dirty="0">
                <a:latin typeface="Courier New" pitchFamily="49" charset="0"/>
              </a:rPr>
              <a:t>	}</a:t>
            </a:r>
          </a:p>
          <a:p>
            <a:r>
              <a:rPr lang="en-US" alt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53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7538" y="214313"/>
            <a:ext cx="7793037" cy="1462087"/>
          </a:xfrm>
        </p:spPr>
        <p:txBody>
          <a:bodyPr/>
          <a:lstStyle/>
          <a:p>
            <a:r>
              <a:rPr lang="en-US" altLang="en-US"/>
              <a:t>Conversions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9288" y="2170113"/>
            <a:ext cx="3617912" cy="420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smtClean="0"/>
              <a:t>Explicit Conversions</a:t>
            </a:r>
            <a:endParaRPr lang="en-US" altLang="en-US" sz="26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" y="3092450"/>
            <a:ext cx="7599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Explicit conversions are </a:t>
            </a:r>
            <a:r>
              <a:rPr lang="en-US" altLang="en-US" u="sng" dirty="0"/>
              <a:t>required</a:t>
            </a:r>
            <a:r>
              <a:rPr lang="en-US" altLang="en-US" dirty="0"/>
              <a:t> when there could be loss of information.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0675" y="4038600"/>
            <a:ext cx="8075613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using System;</a:t>
            </a:r>
          </a:p>
          <a:p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class Test</a:t>
            </a:r>
          </a:p>
          <a:p>
            <a:r>
              <a:rPr lang="en-US" altLang="en-US" sz="1400" dirty="0">
                <a:latin typeface="Courier New" pitchFamily="49" charset="0"/>
              </a:rPr>
              <a:t>{</a:t>
            </a:r>
          </a:p>
          <a:p>
            <a:r>
              <a:rPr lang="en-US" altLang="en-US" sz="1400" dirty="0">
                <a:latin typeface="Courier New" pitchFamily="49" charset="0"/>
              </a:rPr>
              <a:t>	static void Main() </a:t>
            </a:r>
          </a:p>
          <a:p>
            <a:r>
              <a:rPr lang="en-US" altLang="en-US" sz="1400" dirty="0">
                <a:latin typeface="Courier New" pitchFamily="49" charset="0"/>
              </a:rPr>
              <a:t>	{</a:t>
            </a:r>
          </a:p>
          <a:p>
            <a:r>
              <a:rPr lang="en-US" altLang="en-US" sz="1400" dirty="0">
                <a:latin typeface="Courier New" pitchFamily="49" charset="0"/>
              </a:rPr>
              <a:t>		long </a:t>
            </a:r>
            <a:r>
              <a:rPr lang="en-US" altLang="en-US" sz="1400" dirty="0" err="1">
                <a:latin typeface="Courier New" pitchFamily="49" charset="0"/>
              </a:rPr>
              <a:t>longValue</a:t>
            </a:r>
            <a:r>
              <a:rPr lang="en-US" altLang="en-US" sz="1400" dirty="0">
                <a:latin typeface="Courier New" pitchFamily="49" charset="0"/>
              </a:rPr>
              <a:t> = System.Int64.MaxValue;</a:t>
            </a:r>
          </a:p>
          <a:p>
            <a:r>
              <a:rPr lang="en-US" altLang="en-US" sz="1400" dirty="0">
                <a:latin typeface="Courier New" pitchFamily="49" charset="0"/>
              </a:rPr>
              <a:t>		</a:t>
            </a:r>
            <a:r>
              <a:rPr lang="en-US" altLang="en-US" sz="1400" dirty="0" err="1">
                <a:latin typeface="Courier New" pitchFamily="49" charset="0"/>
              </a:rPr>
              <a:t>int</a:t>
            </a:r>
            <a:r>
              <a:rPr lang="en-US" altLang="en-US" sz="1400" dirty="0">
                <a:latin typeface="Courier New" pitchFamily="49" charset="0"/>
              </a:rPr>
              <a:t> </a:t>
            </a:r>
            <a:r>
              <a:rPr lang="en-US" altLang="en-US" sz="1400" dirty="0" err="1">
                <a:latin typeface="Courier New" pitchFamily="49" charset="0"/>
              </a:rPr>
              <a:t>intValue</a:t>
            </a:r>
            <a:r>
              <a:rPr lang="en-US" altLang="en-US" sz="1400" dirty="0">
                <a:latin typeface="Courier New" pitchFamily="49" charset="0"/>
              </a:rPr>
              <a:t> = </a:t>
            </a:r>
            <a:r>
              <a:rPr lang="en-US" altLang="en-US" sz="1400" b="1" dirty="0">
                <a:latin typeface="Courier New" pitchFamily="49" charset="0"/>
              </a:rPr>
              <a:t>(</a:t>
            </a:r>
            <a:r>
              <a:rPr lang="en-US" altLang="en-US" sz="1400" b="1" dirty="0" err="1">
                <a:latin typeface="Courier New" pitchFamily="49" charset="0"/>
              </a:rPr>
              <a:t>int</a:t>
            </a:r>
            <a:r>
              <a:rPr lang="en-US" altLang="en-US" sz="1400" b="1" dirty="0">
                <a:latin typeface="Courier New" pitchFamily="49" charset="0"/>
              </a:rPr>
              <a:t>)</a:t>
            </a:r>
            <a:r>
              <a:rPr lang="en-US" altLang="en-US" sz="1400" dirty="0" err="1">
                <a:latin typeface="Courier New" pitchFamily="49" charset="0"/>
              </a:rPr>
              <a:t>longValue</a:t>
            </a:r>
            <a:r>
              <a:rPr lang="en-US" altLang="en-US" sz="1400" dirty="0">
                <a:latin typeface="Courier New" pitchFamily="49" charset="0"/>
              </a:rPr>
              <a:t>;</a:t>
            </a:r>
          </a:p>
          <a:p>
            <a:r>
              <a:rPr lang="en-US" altLang="en-US" sz="1400" dirty="0">
                <a:latin typeface="Courier New" pitchFamily="49" charset="0"/>
              </a:rPr>
              <a:t>		</a:t>
            </a:r>
            <a:r>
              <a:rPr lang="en-US" altLang="en-US" sz="1400" dirty="0" err="1">
                <a:latin typeface="Courier New" pitchFamily="49" charset="0"/>
              </a:rPr>
              <a:t>Console.WriteLine</a:t>
            </a:r>
            <a:r>
              <a:rPr lang="en-US" altLang="en-US" sz="1400" dirty="0">
                <a:latin typeface="Courier New" pitchFamily="49" charset="0"/>
              </a:rPr>
              <a:t>(“(</a:t>
            </a:r>
            <a:r>
              <a:rPr lang="en-US" altLang="en-US" sz="1400" dirty="0" err="1">
                <a:latin typeface="Courier New" pitchFamily="49" charset="0"/>
              </a:rPr>
              <a:t>int</a:t>
            </a:r>
            <a:r>
              <a:rPr lang="en-US" altLang="en-US" sz="1400" dirty="0">
                <a:latin typeface="Courier New" pitchFamily="49" charset="0"/>
              </a:rPr>
              <a:t>){0} = {1}", </a:t>
            </a:r>
            <a:r>
              <a:rPr lang="en-US" altLang="en-US" sz="1400" dirty="0" err="1">
                <a:latin typeface="Courier New" pitchFamily="49" charset="0"/>
              </a:rPr>
              <a:t>longValue</a:t>
            </a:r>
            <a:r>
              <a:rPr lang="en-US" altLang="en-US" sz="1400" dirty="0">
                <a:latin typeface="Courier New" pitchFamily="49" charset="0"/>
              </a:rPr>
              <a:t>, </a:t>
            </a:r>
            <a:r>
              <a:rPr lang="en-US" altLang="en-US" sz="1400" dirty="0" err="1">
                <a:latin typeface="Courier New" pitchFamily="49" charset="0"/>
              </a:rPr>
              <a:t>intValue</a:t>
            </a:r>
            <a:r>
              <a:rPr lang="en-US" altLang="en-US" sz="1400" dirty="0">
                <a:latin typeface="Courier New" pitchFamily="49" charset="0"/>
              </a:rPr>
              <a:t>);</a:t>
            </a:r>
          </a:p>
          <a:p>
            <a:r>
              <a:rPr lang="en-US" altLang="en-US" sz="1400" dirty="0">
                <a:latin typeface="Courier New" pitchFamily="49" charset="0"/>
              </a:rPr>
              <a:t>	}</a:t>
            </a:r>
          </a:p>
          <a:p>
            <a:r>
              <a:rPr lang="en-US" alt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3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214313"/>
            <a:ext cx="7793037" cy="1462087"/>
          </a:xfrm>
        </p:spPr>
        <p:txBody>
          <a:bodyPr/>
          <a:lstStyle/>
          <a:p>
            <a:r>
              <a:rPr lang="en-US" altLang="en-US"/>
              <a:t>Conversions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9913" y="2170113"/>
            <a:ext cx="3617912" cy="420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smtClean="0"/>
              <a:t>Explicit or Implicit?</a:t>
            </a:r>
            <a:endParaRPr lang="en-US" altLang="en-US" sz="26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42950" y="3155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3400" y="3003550"/>
            <a:ext cx="162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float to Int32?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955925" y="2986088"/>
            <a:ext cx="890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Explicit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33400" y="3443288"/>
            <a:ext cx="162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Int32 to float?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955925" y="3425825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Implicit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33400" y="3900488"/>
            <a:ext cx="185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decimal to float?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955925" y="3883025"/>
            <a:ext cx="89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Explicit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33400" y="4360863"/>
            <a:ext cx="183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long to decimal?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955925" y="4343400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Implicit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33400" y="4814888"/>
            <a:ext cx="186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Int32 to UInt32?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955925" y="4797425"/>
            <a:ext cx="89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Explicit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33400" y="5272088"/>
            <a:ext cx="186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UInt32 to Int32?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955925" y="5254625"/>
            <a:ext cx="89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120029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17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1102519" y="705643"/>
            <a:ext cx="6650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altLang="en-US"/>
              <a:t>Operators in C#</a:t>
            </a:r>
            <a:endParaRPr lang="en-US" altLang="en-US" sz="320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437356" y="2037556"/>
            <a:ext cx="82692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/>
              <a:t>C# provides a fixed set of operators, whose meaning is defined for the predefined types</a:t>
            </a:r>
          </a:p>
          <a:p>
            <a:r>
              <a:rPr lang="en-US" altLang="en-US" sz="2800"/>
              <a:t>Some operators can be overloaded (e.g. </a:t>
            </a:r>
            <a:r>
              <a:rPr lang="en-US" altLang="en-US" sz="2800">
                <a:latin typeface="Lucida Console" pitchFamily="49" charset="0"/>
              </a:rPr>
              <a:t>+</a:t>
            </a:r>
            <a:r>
              <a:rPr lang="en-US" altLang="en-US" sz="2800"/>
              <a:t>)</a:t>
            </a:r>
          </a:p>
          <a:p>
            <a:r>
              <a:rPr lang="en-US" altLang="en-US" sz="2800"/>
              <a:t>The following table summarizes the C# operators by category</a:t>
            </a:r>
          </a:p>
          <a:p>
            <a:pPr lvl="1"/>
            <a:r>
              <a:rPr lang="en-US" altLang="en-US" sz="2400"/>
              <a:t>Categories are in order of decreasing precedence</a:t>
            </a:r>
          </a:p>
          <a:p>
            <a:pPr lvl="1"/>
            <a:r>
              <a:rPr lang="en-US" altLang="en-US" sz="2400"/>
              <a:t>Operators in each category have the same precedence</a:t>
            </a:r>
          </a:p>
        </p:txBody>
      </p:sp>
    </p:spTree>
    <p:extLst>
      <p:ext uri="{BB962C8B-B14F-4D97-AF65-F5344CB8AC3E}">
        <p14:creationId xmlns:p14="http://schemas.microsoft.com/office/powerpoint/2010/main" val="6393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675482" y="40573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altLang="en-US"/>
              <a:t>Operators and Precedence</a:t>
            </a:r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94" y="2126580"/>
            <a:ext cx="7483475" cy="432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675482" y="405539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altLang="en-US"/>
              <a:t>Operators and Precedence</a:t>
            </a:r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94" y="2015264"/>
            <a:ext cx="7483475" cy="443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675482" y="452331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altLang="en-US"/>
              <a:t>Operators and Precedence</a:t>
            </a:r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94" y="1992206"/>
            <a:ext cx="7483475" cy="44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675482" y="541746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altLang="en-US"/>
              <a:t>Operators and Precedence</a:t>
            </a:r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94" y="2081621"/>
            <a:ext cx="7556500" cy="423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Value Type</a:t>
            </a:r>
          </a:p>
          <a:p>
            <a:pPr lvl="1"/>
            <a:r>
              <a:rPr lang="en-US" dirty="0" smtClean="0"/>
              <a:t>Reference Type</a:t>
            </a:r>
          </a:p>
          <a:p>
            <a:r>
              <a:rPr lang="en-US" dirty="0" smtClean="0"/>
              <a:t>Operators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793751" y="1241897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altLang="en-US"/>
              <a:t>Operators and Precedence</a:t>
            </a:r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3683472"/>
            <a:ext cx="7896225" cy="19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676400"/>
          </a:xfrm>
        </p:spPr>
        <p:txBody>
          <a:bodyPr>
            <a:noAutofit/>
          </a:bodyPr>
          <a:lstStyle/>
          <a:p>
            <a:r>
              <a:rPr lang="en-US" sz="11500" b="1" dirty="0" smtClean="0"/>
              <a:t>Q &amp;A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1626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676400"/>
          </a:xfrm>
        </p:spPr>
        <p:txBody>
          <a:bodyPr>
            <a:noAutofit/>
          </a:bodyPr>
          <a:lstStyle/>
          <a:p>
            <a:r>
              <a:rPr lang="en-US" sz="11500" b="1" dirty="0" smtClean="0"/>
              <a:t>Thank You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10893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674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variables </a:t>
            </a:r>
            <a:r>
              <a:rPr lang="en-US" sz="2800" dirty="0"/>
              <a:t>in C#, are categorized into the following </a:t>
            </a:r>
            <a:r>
              <a:rPr lang="en-US" sz="2800" dirty="0" smtClean="0"/>
              <a:t>types</a:t>
            </a:r>
          </a:p>
          <a:p>
            <a:pPr lvl="1"/>
            <a:r>
              <a:rPr lang="en-US" sz="2400" dirty="0"/>
              <a:t>Value types </a:t>
            </a:r>
            <a:endParaRPr lang="en-US" sz="2400" dirty="0" smtClean="0"/>
          </a:p>
          <a:p>
            <a:pPr lvl="2"/>
            <a:r>
              <a:rPr lang="en-US" sz="2000" dirty="0"/>
              <a:t>The value types directly contain data</a:t>
            </a:r>
            <a:endParaRPr lang="en-US" sz="2000" dirty="0" smtClean="0"/>
          </a:p>
          <a:p>
            <a:pPr lvl="1"/>
            <a:r>
              <a:rPr lang="en-US" sz="2400" dirty="0" smtClean="0"/>
              <a:t>Reference </a:t>
            </a:r>
            <a:r>
              <a:rPr lang="en-US" sz="2400" dirty="0"/>
              <a:t>types </a:t>
            </a:r>
            <a:endParaRPr lang="en-US" sz="2400" dirty="0" smtClean="0"/>
          </a:p>
          <a:p>
            <a:pPr lvl="2"/>
            <a:r>
              <a:rPr lang="en-US" sz="2000" dirty="0"/>
              <a:t>The reference types do not contain the actual data stored in a variable, but they contain a reference to the variables.</a:t>
            </a:r>
          </a:p>
        </p:txBody>
      </p:sp>
      <p:graphicFrame>
        <p:nvGraphicFramePr>
          <p:cNvPr id="4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881663"/>
              </p:ext>
            </p:extLst>
          </p:nvPr>
        </p:nvGraphicFramePr>
        <p:xfrm>
          <a:off x="6172200" y="3886200"/>
          <a:ext cx="1027113" cy="2133600"/>
        </p:xfrm>
        <a:graphic>
          <a:graphicData uri="http://schemas.openxmlformats.org/drawingml/2006/table">
            <a:tbl>
              <a:tblPr/>
              <a:tblGrid>
                <a:gridCol w="1027113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5600" y="4343400"/>
            <a:ext cx="1676400" cy="1981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myObject</a:t>
            </a: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1905000" y="3352800"/>
            <a:ext cx="1411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u="sng"/>
              <a:t>Reference Type</a:t>
            </a:r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 flipV="1">
            <a:off x="2133600" y="4495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112825"/>
              </p:ext>
            </p:extLst>
          </p:nvPr>
        </p:nvGraphicFramePr>
        <p:xfrm>
          <a:off x="762000" y="3886200"/>
          <a:ext cx="1371600" cy="2133600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ref0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6056313" y="3352800"/>
            <a:ext cx="1057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u="sng"/>
              <a:t>Value Type</a:t>
            </a:r>
          </a:p>
        </p:txBody>
      </p:sp>
      <p:sp>
        <p:nvSpPr>
          <p:cNvPr id="10" name="Line 75"/>
          <p:cNvSpPr>
            <a:spLocks noChangeShapeType="1"/>
          </p:cNvSpPr>
          <p:nvPr/>
        </p:nvSpPr>
        <p:spPr bwMode="auto">
          <a:xfrm>
            <a:off x="2133600" y="4343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value-types inherit directly from </a:t>
            </a:r>
            <a:r>
              <a:rPr lang="en-US" altLang="en-US" sz="2000" b="1" dirty="0" err="1"/>
              <a:t>ValueType</a:t>
            </a:r>
            <a:endParaRPr lang="en-US" altLang="en-US" sz="2000" b="1" dirty="0"/>
          </a:p>
          <a:p>
            <a:pPr lvl="1"/>
            <a:r>
              <a:rPr lang="en-US" altLang="en-US" sz="1800" dirty="0"/>
              <a:t>simple types</a:t>
            </a:r>
          </a:p>
          <a:p>
            <a:pPr lvl="1"/>
            <a:r>
              <a:rPr lang="en-US" altLang="en-US" sz="1800" dirty="0" err="1"/>
              <a:t>enum</a:t>
            </a:r>
            <a:r>
              <a:rPr lang="en-US" altLang="en-US" sz="1800" dirty="0"/>
              <a:t> types</a:t>
            </a:r>
          </a:p>
          <a:p>
            <a:pPr lvl="1"/>
            <a:r>
              <a:rPr lang="en-US" altLang="en-US" sz="1800" dirty="0" err="1"/>
              <a:t>struct</a:t>
            </a:r>
            <a:r>
              <a:rPr lang="en-US" altLang="en-US" sz="1800" dirty="0"/>
              <a:t> types</a:t>
            </a:r>
          </a:p>
          <a:p>
            <a:r>
              <a:rPr lang="en-US" altLang="en-US" sz="2000" dirty="0"/>
              <a:t>All value-types are </a:t>
            </a:r>
            <a:r>
              <a:rPr lang="en-US" altLang="en-US" sz="2000" dirty="0" smtClean="0"/>
              <a:t>sealed</a:t>
            </a:r>
          </a:p>
          <a:p>
            <a:r>
              <a:rPr lang="en-US" altLang="en-US" sz="2000" dirty="0"/>
              <a:t>value-types cannot be </a:t>
            </a:r>
            <a:r>
              <a:rPr lang="en-US" altLang="en-US" sz="2000" b="1" dirty="0"/>
              <a:t>null</a:t>
            </a:r>
            <a:endParaRPr lang="en-US" altLang="en-US" sz="2000" dirty="0"/>
          </a:p>
          <a:p>
            <a:r>
              <a:rPr lang="en-US" altLang="en-US" sz="2000" dirty="0"/>
              <a:t>Assignment of a value-type results in a copy of the variable</a:t>
            </a:r>
          </a:p>
          <a:p>
            <a:pPr marL="0" indent="0">
              <a:buNone/>
            </a:pP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09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altLang="en-US"/>
              <a:t>Simple Types</a:t>
            </a:r>
          </a:p>
        </p:txBody>
      </p:sp>
      <p:graphicFrame>
        <p:nvGraphicFramePr>
          <p:cNvPr id="28" name="Group 57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181679"/>
              </p:ext>
            </p:extLst>
          </p:nvPr>
        </p:nvGraphicFramePr>
        <p:xfrm>
          <a:off x="1182688" y="2054225"/>
          <a:ext cx="7046912" cy="4124961"/>
        </p:xfrm>
        <a:graphic>
          <a:graphicData uri="http://schemas.openxmlformats.org/drawingml/2006/table">
            <a:tbl>
              <a:tblPr/>
              <a:tblGrid>
                <a:gridCol w="1087437"/>
                <a:gridCol w="1862138"/>
                <a:gridCol w="2335212"/>
                <a:gridCol w="1762125"/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Type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System Type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Description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Example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sbyte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System.SByte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8-bit signed integral type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sbyte val = 12;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Lucida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System.Int16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16-bit signed integral type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short val = 12;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Lucida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System.Int32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32-bit signed integral type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int val = 12;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Lucida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System.Int64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64-bit signed integral type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long val1 = 12;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long val2 = 34L;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Lucida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System.Byte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8-bit unsigned integral type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byte val1 = 12;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Lucida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ushort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System.UInt16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16-bit unsigned integral type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ushort val1 = 12;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Lucida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uint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System.UInt32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32-bit unsigned integral type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uint val1 = 12;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uint val2 = 34U;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Lucida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8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ulong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System.UInt64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64-bit unsigned integral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ulong val1 = 12;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ulong val2 = 34U;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ulong val3 = 56L;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ulong val4 = 78UL;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16 bit unicode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char c = ‘a’;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char c = 255;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 Box 562"/>
          <p:cNvSpPr txBox="1">
            <a:spLocks noChangeArrowheads="1"/>
          </p:cNvSpPr>
          <p:nvPr/>
        </p:nvSpPr>
        <p:spPr bwMode="auto">
          <a:xfrm>
            <a:off x="212725" y="2368550"/>
            <a:ext cx="793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Signed</a:t>
            </a:r>
          </a:p>
        </p:txBody>
      </p:sp>
      <p:sp>
        <p:nvSpPr>
          <p:cNvPr id="30" name="Text Box 563"/>
          <p:cNvSpPr txBox="1">
            <a:spLocks noChangeArrowheads="1"/>
          </p:cNvSpPr>
          <p:nvPr/>
        </p:nvSpPr>
        <p:spPr bwMode="auto">
          <a:xfrm>
            <a:off x="196850" y="3816350"/>
            <a:ext cx="1019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Unsigned</a:t>
            </a:r>
          </a:p>
        </p:txBody>
      </p:sp>
      <p:sp>
        <p:nvSpPr>
          <p:cNvPr id="31" name="Text Box 564"/>
          <p:cNvSpPr txBox="1">
            <a:spLocks noChangeArrowheads="1"/>
          </p:cNvSpPr>
          <p:nvPr/>
        </p:nvSpPr>
        <p:spPr bwMode="auto">
          <a:xfrm>
            <a:off x="200025" y="5715000"/>
            <a:ext cx="904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Unicode</a:t>
            </a:r>
          </a:p>
        </p:txBody>
      </p:sp>
      <p:sp>
        <p:nvSpPr>
          <p:cNvPr id="32" name="Text Box 576"/>
          <p:cNvSpPr txBox="1">
            <a:spLocks noChangeArrowheads="1"/>
          </p:cNvSpPr>
          <p:nvPr/>
        </p:nvSpPr>
        <p:spPr bwMode="auto">
          <a:xfrm>
            <a:off x="1219200" y="1676400"/>
            <a:ext cx="156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integral-types</a:t>
            </a:r>
          </a:p>
        </p:txBody>
      </p:sp>
      <p:sp>
        <p:nvSpPr>
          <p:cNvPr id="33" name="Line 577"/>
          <p:cNvSpPr>
            <a:spLocks noChangeShapeType="1"/>
          </p:cNvSpPr>
          <p:nvPr/>
        </p:nvSpPr>
        <p:spPr bwMode="auto">
          <a:xfrm>
            <a:off x="228600" y="2362200"/>
            <a:ext cx="800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578"/>
          <p:cNvSpPr>
            <a:spLocks noChangeShapeType="1"/>
          </p:cNvSpPr>
          <p:nvPr/>
        </p:nvSpPr>
        <p:spPr bwMode="auto">
          <a:xfrm>
            <a:off x="228600" y="3786188"/>
            <a:ext cx="800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579"/>
          <p:cNvSpPr>
            <a:spLocks noChangeShapeType="1"/>
          </p:cNvSpPr>
          <p:nvPr/>
        </p:nvSpPr>
        <p:spPr bwMode="auto">
          <a:xfrm>
            <a:off x="228600" y="5715000"/>
            <a:ext cx="800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altLang="en-US"/>
              <a:t>Simple Types </a:t>
            </a:r>
            <a:r>
              <a:rPr lang="en-US" altLang="en-US" sz="3600"/>
              <a:t>(Continued)</a:t>
            </a:r>
          </a:p>
        </p:txBody>
      </p:sp>
      <p:graphicFrame>
        <p:nvGraphicFramePr>
          <p:cNvPr id="6" name="Group 270"/>
          <p:cNvGraphicFramePr>
            <a:graphicFrameLocks noGrp="1"/>
          </p:cNvGraphicFramePr>
          <p:nvPr>
            <p:ph sz="half" idx="1"/>
          </p:nvPr>
        </p:nvGraphicFramePr>
        <p:xfrm>
          <a:off x="1143000" y="2514600"/>
          <a:ext cx="7162800" cy="1024890"/>
        </p:xfrm>
        <a:graphic>
          <a:graphicData uri="http://schemas.openxmlformats.org/drawingml/2006/table">
            <a:tbl>
              <a:tblPr/>
              <a:tblGrid>
                <a:gridCol w="762000"/>
                <a:gridCol w="1295400"/>
                <a:gridCol w="3429000"/>
                <a:gridCol w="1676400"/>
              </a:tblGrid>
              <a:tr h="1825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Type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System Type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Description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Example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System.Single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Single-precision floating point type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float val = 1.23F;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Lucida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System.Double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Double-precision floating point type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double val1 = 1.23;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double val2 = 4.56D;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Lucida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68"/>
          <p:cNvGraphicFramePr>
            <a:graphicFrameLocks/>
          </p:cNvGraphicFramePr>
          <p:nvPr/>
        </p:nvGraphicFramePr>
        <p:xfrm>
          <a:off x="1143000" y="4114800"/>
          <a:ext cx="7162800" cy="548640"/>
        </p:xfrm>
        <a:graphic>
          <a:graphicData uri="http://schemas.openxmlformats.org/drawingml/2006/table">
            <a:tbl>
              <a:tblPr/>
              <a:tblGrid>
                <a:gridCol w="838200"/>
                <a:gridCol w="1219200"/>
                <a:gridCol w="3429000"/>
                <a:gridCol w="1676400"/>
              </a:tblGrid>
              <a:tr h="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Type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System Type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Description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Example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decimal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System.Decimal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Precise decimal type with 28 significant digits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decimal val = 1.23M;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Lucida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55"/>
          <p:cNvSpPr txBox="1">
            <a:spLocks noChangeArrowheads="1"/>
          </p:cNvSpPr>
          <p:nvPr/>
        </p:nvSpPr>
        <p:spPr bwMode="auto">
          <a:xfrm>
            <a:off x="1219200" y="2133600"/>
            <a:ext cx="2147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floating-point-types</a:t>
            </a:r>
          </a:p>
        </p:txBody>
      </p:sp>
      <p:sp>
        <p:nvSpPr>
          <p:cNvPr id="9" name="Text Box 195"/>
          <p:cNvSpPr txBox="1">
            <a:spLocks noChangeArrowheads="1"/>
          </p:cNvSpPr>
          <p:nvPr/>
        </p:nvSpPr>
        <p:spPr bwMode="auto">
          <a:xfrm>
            <a:off x="1189038" y="3733800"/>
            <a:ext cx="982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Decimal</a:t>
            </a:r>
          </a:p>
        </p:txBody>
      </p:sp>
      <p:graphicFrame>
        <p:nvGraphicFramePr>
          <p:cNvPr id="10" name="Group 274"/>
          <p:cNvGraphicFramePr>
            <a:graphicFrameLocks/>
          </p:cNvGraphicFramePr>
          <p:nvPr/>
        </p:nvGraphicFramePr>
        <p:xfrm>
          <a:off x="1143000" y="5319713"/>
          <a:ext cx="7162800" cy="731520"/>
        </p:xfrm>
        <a:graphic>
          <a:graphicData uri="http://schemas.openxmlformats.org/drawingml/2006/table">
            <a:tbl>
              <a:tblPr/>
              <a:tblGrid>
                <a:gridCol w="838200"/>
                <a:gridCol w="1219200"/>
                <a:gridCol w="3429000"/>
                <a:gridCol w="1676400"/>
              </a:tblGrid>
              <a:tr h="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Type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System Type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Description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Example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System.Boolean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Boolean type; a 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bool 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 charset="0"/>
                        </a:rPr>
                        <a:t>value is either true or false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bool val1 = true;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LucidaConsole" charset="0"/>
                        </a:rPr>
                        <a:t>bool val2 = false;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Lucida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254"/>
          <p:cNvSpPr txBox="1">
            <a:spLocks noChangeArrowheads="1"/>
          </p:cNvSpPr>
          <p:nvPr/>
        </p:nvSpPr>
        <p:spPr bwMode="auto">
          <a:xfrm>
            <a:off x="1189038" y="4953000"/>
            <a:ext cx="987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4828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93037" cy="1462087"/>
          </a:xfrm>
        </p:spPr>
        <p:txBody>
          <a:bodyPr/>
          <a:lstStyle/>
          <a:p>
            <a:r>
              <a:rPr lang="en-US" altLang="en-US"/>
              <a:t>structs and enums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0350" y="1879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An enumeration type is a distinct type with named constants. </a:t>
            </a:r>
          </a:p>
          <a:p>
            <a:r>
              <a:rPr lang="en-US" altLang="en-US" sz="2000" dirty="0" smtClean="0"/>
              <a:t>Every enumeration type has an underlying type,  which must be </a:t>
            </a:r>
            <a:r>
              <a:rPr lang="en-US" altLang="en-US" sz="2000" b="1" dirty="0" smtClean="0"/>
              <a:t>byte</a:t>
            </a:r>
            <a:r>
              <a:rPr lang="en-US" altLang="en-US" sz="2000" dirty="0" smtClean="0"/>
              <a:t>, </a:t>
            </a:r>
            <a:r>
              <a:rPr lang="en-US" altLang="en-US" sz="2000" b="1" dirty="0" err="1" smtClean="0"/>
              <a:t>sbyte</a:t>
            </a:r>
            <a:r>
              <a:rPr lang="en-US" altLang="en-US" sz="2000" dirty="0" smtClean="0"/>
              <a:t>, </a:t>
            </a:r>
            <a:r>
              <a:rPr lang="en-US" altLang="en-US" sz="2000" b="1" dirty="0" smtClean="0"/>
              <a:t>short</a:t>
            </a:r>
            <a:r>
              <a:rPr lang="en-US" altLang="en-US" sz="2000" dirty="0" smtClean="0"/>
              <a:t>, </a:t>
            </a:r>
            <a:r>
              <a:rPr lang="en-US" altLang="en-US" sz="2000" b="1" dirty="0" err="1" smtClean="0"/>
              <a:t>ushort</a:t>
            </a:r>
            <a:r>
              <a:rPr lang="en-US" altLang="en-US" sz="2000" dirty="0" smtClean="0"/>
              <a:t>, </a:t>
            </a:r>
            <a:r>
              <a:rPr lang="en-US" altLang="en-US" sz="2000" b="1" dirty="0" err="1" smtClean="0"/>
              <a:t>int</a:t>
            </a:r>
            <a:r>
              <a:rPr lang="en-US" altLang="en-US" sz="2000" dirty="0" smtClean="0"/>
              <a:t>, </a:t>
            </a:r>
            <a:r>
              <a:rPr lang="en-US" altLang="en-US" sz="2000" b="1" dirty="0" err="1" smtClean="0"/>
              <a:t>uint</a:t>
            </a:r>
            <a:r>
              <a:rPr lang="en-US" altLang="en-US" sz="2000" dirty="0" smtClean="0"/>
              <a:t>, </a:t>
            </a:r>
            <a:r>
              <a:rPr lang="en-US" altLang="en-US" sz="2000" b="1" dirty="0" smtClean="0"/>
              <a:t>long </a:t>
            </a:r>
            <a:r>
              <a:rPr lang="en-US" altLang="en-US" sz="2000" dirty="0" smtClean="0"/>
              <a:t>or </a:t>
            </a:r>
            <a:r>
              <a:rPr lang="en-US" altLang="en-US" sz="2000" b="1" dirty="0" err="1" smtClean="0"/>
              <a:t>ulong</a:t>
            </a:r>
            <a:r>
              <a:rPr lang="en-US" altLang="en-US" sz="2000" dirty="0" smtClean="0"/>
              <a:t>. </a:t>
            </a:r>
          </a:p>
          <a:p>
            <a:r>
              <a:rPr lang="en-US" altLang="en-US" sz="2000" dirty="0" smtClean="0"/>
              <a:t>A </a:t>
            </a:r>
            <a:r>
              <a:rPr lang="en-US" altLang="en-US" sz="2000" dirty="0" err="1" smtClean="0"/>
              <a:t>struct</a:t>
            </a:r>
            <a:r>
              <a:rPr lang="en-US" altLang="en-US" sz="2000" dirty="0" smtClean="0"/>
              <a:t> type is a value type that can declare constants, fields, methods, properties, indexers, operators, instance constructors, static constructors, and nested types.</a:t>
            </a:r>
          </a:p>
        </p:txBody>
      </p:sp>
    </p:spTree>
    <p:extLst>
      <p:ext uri="{BB962C8B-B14F-4D97-AF65-F5344CB8AC3E}">
        <p14:creationId xmlns:p14="http://schemas.microsoft.com/office/powerpoint/2010/main" val="286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altLang="en-US"/>
              <a:t>Reference Types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82688" y="2017713"/>
            <a:ext cx="57515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smtClean="0"/>
              <a:t>Classes</a:t>
            </a:r>
          </a:p>
          <a:p>
            <a:pPr lvl="1"/>
            <a:r>
              <a:rPr lang="en-US" altLang="en-US" sz="1800" smtClean="0"/>
              <a:t>object  (System.Object)</a:t>
            </a:r>
          </a:p>
          <a:p>
            <a:pPr lvl="1"/>
            <a:r>
              <a:rPr lang="en-US" altLang="en-US" sz="1800" smtClean="0"/>
              <a:t>string</a:t>
            </a:r>
          </a:p>
          <a:p>
            <a:pPr lvl="1"/>
            <a:r>
              <a:rPr lang="en-US" altLang="en-US" sz="1800" smtClean="0"/>
              <a:t>user-defined classes</a:t>
            </a:r>
          </a:p>
          <a:p>
            <a:r>
              <a:rPr lang="en-US" altLang="en-US" sz="2000" smtClean="0"/>
              <a:t>Interfaces</a:t>
            </a:r>
          </a:p>
          <a:p>
            <a:r>
              <a:rPr lang="en-US" altLang="en-US" sz="2000" smtClean="0"/>
              <a:t>Arrays</a:t>
            </a:r>
          </a:p>
          <a:p>
            <a:r>
              <a:rPr lang="en-US" altLang="en-US" sz="2000" smtClean="0"/>
              <a:t>Delegates</a:t>
            </a:r>
          </a:p>
          <a:p>
            <a:pPr lvl="1"/>
            <a:r>
              <a:rPr lang="en-US" altLang="en-US" sz="1800" smtClean="0"/>
              <a:t>delegate (System.Delegate)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8172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altLang="en-US"/>
              <a:t>String Type</a:t>
            </a:r>
          </a:p>
        </p:txBody>
      </p:sp>
      <p:graphicFrame>
        <p:nvGraphicFramePr>
          <p:cNvPr id="6" name="Group 64"/>
          <p:cNvGraphicFramePr>
            <a:graphicFrameLocks noGrp="1"/>
          </p:cNvGraphicFramePr>
          <p:nvPr>
            <p:ph idx="1"/>
          </p:nvPr>
        </p:nvGraphicFramePr>
        <p:xfrm>
          <a:off x="1182688" y="2667000"/>
          <a:ext cx="6894512" cy="731520"/>
        </p:xfrm>
        <a:graphic>
          <a:graphicData uri="http://schemas.openxmlformats.org/drawingml/2006/table">
            <a:tbl>
              <a:tblPr/>
              <a:tblGrid>
                <a:gridCol w="722312"/>
                <a:gridCol w="1241425"/>
                <a:gridCol w="3101975"/>
                <a:gridCol w="1828800"/>
              </a:tblGrid>
              <a:tr h="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Type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System Type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Description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,Bold" charset="0"/>
                        </a:rPr>
                        <a:t>Example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,Bold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System.String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Immutable string of 16-bit Unicode characters.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 s1 = “Hello”;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 s2 = string.Empty;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1219200" y="2133600"/>
            <a:ext cx="421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String Type (Immutable reference type)</a:t>
            </a:r>
          </a:p>
        </p:txBody>
      </p:sp>
    </p:spTree>
    <p:extLst>
      <p:ext uri="{BB962C8B-B14F-4D97-AF65-F5344CB8AC3E}">
        <p14:creationId xmlns:p14="http://schemas.microsoft.com/office/powerpoint/2010/main" val="10749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668</Words>
  <Application>Microsoft Office PowerPoint</Application>
  <PresentationFormat>On-screen Show (4:3)</PresentationFormat>
  <Paragraphs>210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C# Data Types &amp; Operators</vt:lpstr>
      <vt:lpstr>AGENDA</vt:lpstr>
      <vt:lpstr>PowerPoint Presentation</vt:lpstr>
      <vt:lpstr>Value Types</vt:lpstr>
      <vt:lpstr>Simple Types</vt:lpstr>
      <vt:lpstr>Simple Types (Continued)</vt:lpstr>
      <vt:lpstr>structs and enums</vt:lpstr>
      <vt:lpstr>Reference Types</vt:lpstr>
      <vt:lpstr>String Type</vt:lpstr>
      <vt:lpstr>Boxing</vt:lpstr>
      <vt:lpstr>Boxing example</vt:lpstr>
      <vt:lpstr>Type Conversions</vt:lpstr>
      <vt:lpstr>Conversions</vt:lpstr>
      <vt:lpstr>Conversions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&amp;A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Data Types</dc:title>
  <dc:creator>V, Vikram (Cognizant)</dc:creator>
  <cp:lastModifiedBy>Vikram</cp:lastModifiedBy>
  <cp:revision>26</cp:revision>
  <dcterms:created xsi:type="dcterms:W3CDTF">2006-08-16T00:00:00Z</dcterms:created>
  <dcterms:modified xsi:type="dcterms:W3CDTF">2015-10-07T10:51:48Z</dcterms:modified>
</cp:coreProperties>
</file>