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3" r:id="rId3"/>
    <p:sldId id="257" r:id="rId4"/>
    <p:sldId id="258" r:id="rId5"/>
    <p:sldId id="259" r:id="rId6"/>
    <p:sldId id="260" r:id="rId7"/>
    <p:sldId id="261" r:id="rId8"/>
    <p:sldId id="262" r:id="rId9"/>
    <p:sldId id="263" r:id="rId10"/>
    <p:sldId id="264" r:id="rId11"/>
    <p:sldId id="282" r:id="rId12"/>
    <p:sldId id="284" r:id="rId13"/>
    <p:sldId id="285" r:id="rId14"/>
    <p:sldId id="286" r:id="rId15"/>
    <p:sldId id="288" r:id="rId16"/>
    <p:sldId id="267" r:id="rId17"/>
    <p:sldId id="269" r:id="rId18"/>
    <p:sldId id="270" r:id="rId19"/>
    <p:sldId id="272" r:id="rId20"/>
    <p:sldId id="271" r:id="rId21"/>
    <p:sldId id="273" r:id="rId22"/>
    <p:sldId id="274" r:id="rId23"/>
    <p:sldId id="275" r:id="rId24"/>
    <p:sldId id="277" r:id="rId25"/>
    <p:sldId id="276" r:id="rId26"/>
    <p:sldId id="278" r:id="rId27"/>
    <p:sldId id="279" r:id="rId28"/>
    <p:sldId id="280" r:id="rId29"/>
    <p:sldId id="268" r:id="rId30"/>
    <p:sldId id="265" r:id="rId31"/>
    <p:sldId id="266" r:id="rId32"/>
    <p:sldId id="281" r:id="rId33"/>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220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999D0CD-BF9E-504C-8657-87EC9C4410DE}" type="datetimeFigureOut">
              <a:rPr lang="en-US" smtClean="0"/>
              <a:t>11/6/15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316BC59-AC92-3247-9D24-D05DB32EC712}" type="slidenum">
              <a:rPr lang="en-US" smtClean="0"/>
              <a:t>‹#›</a:t>
            </a:fld>
            <a:endParaRPr lang="en-US"/>
          </a:p>
        </p:txBody>
      </p:sp>
    </p:spTree>
    <p:extLst>
      <p:ext uri="{BB962C8B-B14F-4D97-AF65-F5344CB8AC3E}">
        <p14:creationId xmlns:p14="http://schemas.microsoft.com/office/powerpoint/2010/main" val="13568131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16</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25</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26</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27</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28</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29</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17</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18</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19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20</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21</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22</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23</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414141"/>
                </a:solidFill>
                <a:latin typeface="Gill Sans Light" charset="0"/>
                <a:ea typeface="ヒラギノ角ゴ ProN W3" charset="0"/>
                <a:cs typeface="ヒラギノ角ゴ ProN W3" charset="0"/>
                <a:sym typeface="Gill Sans Light" charset="0"/>
              </a:defRPr>
            </a:lvl1pPr>
            <a:lvl2pPr marL="742950" indent="-285750" eaLnBrk="0" hangingPunct="0">
              <a:defRPr sz="4200">
                <a:solidFill>
                  <a:srgbClr val="414141"/>
                </a:solidFill>
                <a:latin typeface="Gill Sans Light" charset="0"/>
                <a:ea typeface="ヒラギノ角ゴ ProN W3" charset="0"/>
                <a:cs typeface="ヒラギノ角ゴ ProN W3" charset="0"/>
                <a:sym typeface="Gill Sans Light" charset="0"/>
              </a:defRPr>
            </a:lvl2pPr>
            <a:lvl3pPr marL="11430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3pPr>
            <a:lvl4pPr marL="16002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4pPr>
            <a:lvl5pPr marL="2057400" indent="-228600" eaLnBrk="0" hangingPunct="0">
              <a:defRPr sz="4200">
                <a:solidFill>
                  <a:srgbClr val="414141"/>
                </a:solidFill>
                <a:latin typeface="Gill Sans Light" charset="0"/>
                <a:ea typeface="ヒラギノ角ゴ ProN W3" charset="0"/>
                <a:cs typeface="ヒラギノ角ゴ ProN W3" charset="0"/>
                <a:sym typeface="Gill Sans Light" charset="0"/>
              </a:defRPr>
            </a:lvl5pPr>
            <a:lvl6pPr marL="25146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6pPr>
            <a:lvl7pPr marL="29718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7pPr>
            <a:lvl8pPr marL="34290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8pPr>
            <a:lvl9pPr marL="3886200" indent="-228600" algn="ctr" eaLnBrk="0" fontAlgn="base" hangingPunct="0">
              <a:spcBef>
                <a:spcPct val="0"/>
              </a:spcBef>
              <a:spcAft>
                <a:spcPct val="0"/>
              </a:spcAft>
              <a:defRPr sz="4200">
                <a:solidFill>
                  <a:srgbClr val="414141"/>
                </a:solidFill>
                <a:latin typeface="Gill Sans Light" charset="0"/>
                <a:ea typeface="ヒラギノ角ゴ ProN W3" charset="0"/>
                <a:cs typeface="ヒラギノ角ゴ ProN W3" charset="0"/>
                <a:sym typeface="Gill Sans Light" charset="0"/>
              </a:defRPr>
            </a:lvl9pPr>
          </a:lstStyle>
          <a:p>
            <a:pPr eaLnBrk="1" hangingPunct="1"/>
            <a:fld id="{7306918D-8158-6449-A8EC-0E93FE296A63}" type="slidenum">
              <a:rPr lang="en-US" sz="1200"/>
              <a:pPr eaLnBrk="1" hangingPunct="1"/>
              <a:t>24</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11/6/15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heavy">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11/6/15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heavy">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11/6/15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heavy">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11/6/15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11/6/15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0386" y="475107"/>
            <a:ext cx="7123226" cy="711835"/>
          </a:xfrm>
          <a:prstGeom prst="rect">
            <a:avLst/>
          </a:prstGeom>
        </p:spPr>
        <p:txBody>
          <a:bodyPr wrap="square" lIns="0" tIns="0" rIns="0" bIns="0">
            <a:spAutoFit/>
          </a:bodyPr>
          <a:lstStyle>
            <a:lvl1pPr>
              <a:defRPr sz="4400" b="1" i="0" u="heavy">
                <a:solidFill>
                  <a:schemeClr val="tx1"/>
                </a:solidFill>
                <a:latin typeface="Calibri"/>
                <a:cs typeface="Calibri"/>
              </a:defRPr>
            </a:lvl1pPr>
          </a:lstStyle>
          <a:p>
            <a:endParaRPr/>
          </a:p>
        </p:txBody>
      </p:sp>
      <p:sp>
        <p:nvSpPr>
          <p:cNvPr id="3" name="Holder 3"/>
          <p:cNvSpPr>
            <a:spLocks noGrp="1"/>
          </p:cNvSpPr>
          <p:nvPr>
            <p:ph type="body" idx="1"/>
          </p:nvPr>
        </p:nvSpPr>
        <p:spPr>
          <a:xfrm>
            <a:off x="229869" y="1554733"/>
            <a:ext cx="8684260" cy="170815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11/6/15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68804" y="2236342"/>
            <a:ext cx="6513196" cy="923330"/>
          </a:xfrm>
          <a:prstGeom prst="rect">
            <a:avLst/>
          </a:prstGeom>
        </p:spPr>
        <p:txBody>
          <a:bodyPr vert="horz" wrap="square" lIns="0" tIns="0" rIns="0" bIns="0" rtlCol="0">
            <a:spAutoFit/>
          </a:bodyPr>
          <a:lstStyle/>
          <a:p>
            <a:pPr algn="ctr">
              <a:lnSpc>
                <a:spcPct val="100000"/>
              </a:lnSpc>
            </a:pPr>
            <a:r>
              <a:rPr lang="en-US" sz="6000" b="1" spc="-30" dirty="0" err="1" smtClean="0">
                <a:solidFill>
                  <a:srgbClr val="001F5F"/>
                </a:solidFill>
                <a:latin typeface="Calibri"/>
                <a:cs typeface="Calibri"/>
              </a:rPr>
              <a:t>Xamarin.Android</a:t>
            </a:r>
            <a:endParaRPr sz="6000" dirty="0">
              <a:latin typeface="Calibri"/>
              <a:cs typeface="Calibri"/>
            </a:endParaRPr>
          </a:p>
        </p:txBody>
      </p:sp>
      <p:sp>
        <p:nvSpPr>
          <p:cNvPr id="3" name="TextBox 2"/>
          <p:cNvSpPr txBox="1"/>
          <p:nvPr/>
        </p:nvSpPr>
        <p:spPr>
          <a:xfrm>
            <a:off x="6334125" y="5873750"/>
            <a:ext cx="1595309" cy="369332"/>
          </a:xfrm>
          <a:prstGeom prst="rect">
            <a:avLst/>
          </a:prstGeom>
          <a:noFill/>
        </p:spPr>
        <p:txBody>
          <a:bodyPr wrap="none" rtlCol="0">
            <a:spAutoFit/>
          </a:bodyPr>
          <a:lstStyle/>
          <a:p>
            <a:r>
              <a:rPr lang="en-US" dirty="0" err="1" smtClean="0"/>
              <a:t>Raghavender.Y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74370">
              <a:lnSpc>
                <a:spcPct val="100000"/>
              </a:lnSpc>
            </a:pPr>
            <a:r>
              <a:rPr spc="-15" dirty="0"/>
              <a:t>Default </a:t>
            </a:r>
            <a:r>
              <a:rPr spc="-20" dirty="0"/>
              <a:t>Content</a:t>
            </a:r>
            <a:r>
              <a:rPr spc="-60" dirty="0"/>
              <a:t> </a:t>
            </a:r>
            <a:r>
              <a:rPr spc="-15" dirty="0"/>
              <a:t>Provider</a:t>
            </a:r>
          </a:p>
        </p:txBody>
      </p:sp>
      <p:sp>
        <p:nvSpPr>
          <p:cNvPr id="3" name="object 3"/>
          <p:cNvSpPr/>
          <p:nvPr/>
        </p:nvSpPr>
        <p:spPr>
          <a:xfrm>
            <a:off x="457200" y="1676400"/>
            <a:ext cx="8001000" cy="2590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1043490" y="1027664"/>
            <a:ext cx="7024744" cy="1143000"/>
          </a:xfrm>
        </p:spPr>
        <p:txBody>
          <a:bodyPr/>
          <a:lstStyle/>
          <a:p>
            <a:r>
              <a:rPr lang="en-US" dirty="0"/>
              <a:t>Contacts Provider</a:t>
            </a:r>
          </a:p>
        </p:txBody>
      </p:sp>
      <p:sp>
        <p:nvSpPr>
          <p:cNvPr id="6" name="Content Placeholder 2"/>
          <p:cNvSpPr txBox="1">
            <a:spLocks/>
          </p:cNvSpPr>
          <p:nvPr/>
        </p:nvSpPr>
        <p:spPr>
          <a:xfrm>
            <a:off x="990600" y="1905000"/>
            <a:ext cx="6777317" cy="3508977"/>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a:buChar char="•"/>
            </a:pPr>
            <a:r>
              <a:rPr lang="en-US" sz="2000" dirty="0" smtClean="0"/>
              <a:t>It’s a powerful and flexible Android component that manages the device's central repository of data about people. </a:t>
            </a:r>
          </a:p>
          <a:p>
            <a:pPr marL="285750" indent="-285750">
              <a:buFont typeface="Arial"/>
              <a:buChar char="•"/>
            </a:pPr>
            <a:r>
              <a:rPr lang="en-US" sz="2000" dirty="0" smtClean="0"/>
              <a:t>It’s the source of data you see in the device's (contacts application , or your own application) and transfer data between the device and online services.</a:t>
            </a:r>
          </a:p>
          <a:p>
            <a:pPr marL="285750" indent="-285750">
              <a:buFont typeface="Arial"/>
              <a:buChar char="•"/>
            </a:pPr>
            <a:r>
              <a:rPr lang="en-US" sz="2000" dirty="0" smtClean="0"/>
              <a:t>It’s  accommodates a wide range of data sources and tries to manage as much data as possible for each person</a:t>
            </a:r>
          </a:p>
          <a:p>
            <a:pPr marL="285750" indent="-285750">
              <a:buFont typeface="Arial"/>
              <a:buChar char="•"/>
            </a:pPr>
            <a:r>
              <a:rPr lang="en-US" sz="2000" dirty="0" smtClean="0"/>
              <a:t> Because of this, it's includes an extensive set of contract classes and interfaces that facilitate both data retrieval and modification.</a:t>
            </a:r>
            <a:endParaRPr lang="en-US" sz="2000" dirty="0"/>
          </a:p>
        </p:txBody>
      </p:sp>
    </p:spTree>
    <p:extLst>
      <p:ext uri="{BB962C8B-B14F-4D97-AF65-F5344CB8AC3E}">
        <p14:creationId xmlns:p14="http://schemas.microsoft.com/office/powerpoint/2010/main" val="1890279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57200" y="1371600"/>
            <a:ext cx="7086600" cy="2308324"/>
          </a:xfrm>
          <a:prstGeom prst="rect">
            <a:avLst/>
          </a:prstGeom>
        </p:spPr>
        <p:txBody>
          <a:bodyPr wrap="square">
            <a:spAutoFit/>
          </a:bodyPr>
          <a:lstStyle/>
          <a:p>
            <a:r>
              <a:rPr lang="en-US" sz="2400" dirty="0" smtClean="0"/>
              <a:t>1)</a:t>
            </a:r>
            <a:r>
              <a:rPr lang="en-US" sz="2400" dirty="0"/>
              <a:t>Which component is not activated by an Intent</a:t>
            </a:r>
            <a:r>
              <a:rPr lang="en-US" sz="2400" dirty="0" smtClean="0"/>
              <a:t>?</a:t>
            </a:r>
          </a:p>
          <a:p>
            <a:endParaRPr lang="en-US" sz="2400" dirty="0"/>
          </a:p>
          <a:p>
            <a:r>
              <a:rPr lang="en-US" sz="2400" dirty="0"/>
              <a:t> a)</a:t>
            </a:r>
            <a:r>
              <a:rPr lang="en-US" sz="2400" dirty="0" smtClean="0"/>
              <a:t>Activity</a:t>
            </a:r>
          </a:p>
          <a:p>
            <a:r>
              <a:rPr lang="en-US" sz="2400" dirty="0" smtClean="0"/>
              <a:t> </a:t>
            </a:r>
            <a:r>
              <a:rPr lang="en-US" sz="2400" dirty="0"/>
              <a:t>b)Services</a:t>
            </a:r>
          </a:p>
          <a:p>
            <a:r>
              <a:rPr lang="en-US" sz="2400" dirty="0"/>
              <a:t> c)</a:t>
            </a:r>
            <a:r>
              <a:rPr lang="en-US" sz="2400" dirty="0" err="1"/>
              <a:t>ContentProvider</a:t>
            </a:r>
            <a:endParaRPr lang="en-US" sz="2400" dirty="0"/>
          </a:p>
          <a:p>
            <a:r>
              <a:rPr lang="en-US" sz="2400" dirty="0" smtClean="0"/>
              <a:t> </a:t>
            </a:r>
            <a:r>
              <a:rPr lang="en-US" sz="2400" dirty="0"/>
              <a:t>d)</a:t>
            </a:r>
            <a:r>
              <a:rPr lang="en-US" sz="2400" dirty="0" err="1"/>
              <a:t>BroadcastReceiver</a:t>
            </a:r>
            <a:endParaRPr lang="en-US" sz="2400" dirty="0"/>
          </a:p>
        </p:txBody>
      </p:sp>
      <p:sp>
        <p:nvSpPr>
          <p:cNvPr id="7" name="TextBox 6"/>
          <p:cNvSpPr txBox="1"/>
          <p:nvPr/>
        </p:nvSpPr>
        <p:spPr>
          <a:xfrm>
            <a:off x="457200" y="685800"/>
            <a:ext cx="4419600" cy="646331"/>
          </a:xfrm>
          <a:prstGeom prst="rect">
            <a:avLst/>
          </a:prstGeom>
          <a:noFill/>
        </p:spPr>
        <p:txBody>
          <a:bodyPr wrap="square" rtlCol="0">
            <a:spAutoFit/>
          </a:bodyPr>
          <a:lstStyle/>
          <a:p>
            <a:r>
              <a:rPr lang="en-US" sz="3600" dirty="0" smtClean="0"/>
              <a:t>Flash Quiz</a:t>
            </a:r>
            <a:endParaRPr lang="en-US" sz="3600" dirty="0"/>
          </a:p>
        </p:txBody>
      </p:sp>
    </p:spTree>
    <p:extLst>
      <p:ext uri="{BB962C8B-B14F-4D97-AF65-F5344CB8AC3E}">
        <p14:creationId xmlns:p14="http://schemas.microsoft.com/office/powerpoint/2010/main" val="388726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57200" y="1371600"/>
            <a:ext cx="7086600" cy="2308324"/>
          </a:xfrm>
          <a:prstGeom prst="rect">
            <a:avLst/>
          </a:prstGeom>
        </p:spPr>
        <p:txBody>
          <a:bodyPr wrap="square">
            <a:spAutoFit/>
          </a:bodyPr>
          <a:lstStyle/>
          <a:p>
            <a:r>
              <a:rPr lang="en-US" sz="2400" dirty="0" smtClean="0"/>
              <a:t>1)</a:t>
            </a:r>
            <a:r>
              <a:rPr lang="en-US" sz="2400" dirty="0"/>
              <a:t>Which component is not activated by an Intent</a:t>
            </a:r>
            <a:r>
              <a:rPr lang="en-US" sz="2400" dirty="0" smtClean="0"/>
              <a:t>?</a:t>
            </a:r>
          </a:p>
          <a:p>
            <a:endParaRPr lang="en-US" sz="2400" dirty="0"/>
          </a:p>
          <a:p>
            <a:r>
              <a:rPr lang="en-US" sz="2400" dirty="0"/>
              <a:t> a)</a:t>
            </a:r>
            <a:r>
              <a:rPr lang="en-US" sz="2400" dirty="0" smtClean="0"/>
              <a:t>Activity</a:t>
            </a:r>
          </a:p>
          <a:p>
            <a:r>
              <a:rPr lang="en-US" sz="2400" dirty="0" smtClean="0"/>
              <a:t> </a:t>
            </a:r>
            <a:r>
              <a:rPr lang="en-US" sz="2400" dirty="0"/>
              <a:t>b)Services</a:t>
            </a:r>
          </a:p>
          <a:p>
            <a:r>
              <a:rPr lang="en-US" sz="2400" dirty="0"/>
              <a:t> </a:t>
            </a:r>
            <a:r>
              <a:rPr lang="en-US" sz="2400" b="1" u="sng" dirty="0"/>
              <a:t>c)</a:t>
            </a:r>
            <a:r>
              <a:rPr lang="en-US" sz="2400" b="1" u="sng" dirty="0" err="1"/>
              <a:t>ContentProvider</a:t>
            </a:r>
            <a:endParaRPr lang="en-US" sz="2400" b="1" u="sng" dirty="0"/>
          </a:p>
          <a:p>
            <a:r>
              <a:rPr lang="en-US" sz="2400" dirty="0" smtClean="0"/>
              <a:t> </a:t>
            </a:r>
            <a:r>
              <a:rPr lang="en-US" sz="2400" dirty="0"/>
              <a:t>d)</a:t>
            </a:r>
            <a:r>
              <a:rPr lang="en-US" sz="2400" dirty="0" err="1"/>
              <a:t>BroadcastReceiver</a:t>
            </a:r>
            <a:endParaRPr lang="en-US" sz="2400" dirty="0"/>
          </a:p>
        </p:txBody>
      </p:sp>
      <p:sp>
        <p:nvSpPr>
          <p:cNvPr id="7" name="TextBox 6"/>
          <p:cNvSpPr txBox="1"/>
          <p:nvPr/>
        </p:nvSpPr>
        <p:spPr>
          <a:xfrm>
            <a:off x="457200" y="685800"/>
            <a:ext cx="4419600" cy="646331"/>
          </a:xfrm>
          <a:prstGeom prst="rect">
            <a:avLst/>
          </a:prstGeom>
          <a:noFill/>
        </p:spPr>
        <p:txBody>
          <a:bodyPr wrap="square" rtlCol="0">
            <a:spAutoFit/>
          </a:bodyPr>
          <a:lstStyle/>
          <a:p>
            <a:r>
              <a:rPr lang="en-US" sz="3600" dirty="0" smtClean="0"/>
              <a:t>Flash Quiz</a:t>
            </a:r>
            <a:endParaRPr lang="en-US" sz="3600" dirty="0"/>
          </a:p>
        </p:txBody>
      </p:sp>
    </p:spTree>
    <p:extLst>
      <p:ext uri="{BB962C8B-B14F-4D97-AF65-F5344CB8AC3E}">
        <p14:creationId xmlns:p14="http://schemas.microsoft.com/office/powerpoint/2010/main" val="1254222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57200" y="1371600"/>
            <a:ext cx="7086600" cy="2308324"/>
          </a:xfrm>
          <a:prstGeom prst="rect">
            <a:avLst/>
          </a:prstGeom>
        </p:spPr>
        <p:txBody>
          <a:bodyPr wrap="square">
            <a:spAutoFit/>
          </a:bodyPr>
          <a:lstStyle/>
          <a:p>
            <a:r>
              <a:rPr lang="en-US" sz="2400" dirty="0"/>
              <a:t>2</a:t>
            </a:r>
            <a:r>
              <a:rPr lang="en-US" sz="2400" dirty="0" smtClean="0"/>
              <a:t>) </a:t>
            </a:r>
            <a:r>
              <a:rPr lang="en-US" sz="2400" dirty="0"/>
              <a:t>When </a:t>
            </a:r>
            <a:r>
              <a:rPr lang="en-US" sz="2400" dirty="0" err="1"/>
              <a:t>contentProvider</a:t>
            </a:r>
            <a:r>
              <a:rPr lang="en-US" sz="2400" dirty="0"/>
              <a:t> would be activated?</a:t>
            </a:r>
          </a:p>
          <a:p>
            <a:endParaRPr lang="en-US" sz="2400" dirty="0"/>
          </a:p>
          <a:p>
            <a:r>
              <a:rPr lang="en-US" sz="2400" dirty="0" smtClean="0"/>
              <a:t>a</a:t>
            </a:r>
            <a:r>
              <a:rPr lang="en-US" sz="2400" dirty="0"/>
              <a:t>)Using Intent</a:t>
            </a:r>
          </a:p>
          <a:p>
            <a:r>
              <a:rPr lang="en-US" sz="2400" dirty="0" smtClean="0"/>
              <a:t>b)</a:t>
            </a:r>
            <a:r>
              <a:rPr lang="en-US" sz="2400" dirty="0"/>
              <a:t>Using </a:t>
            </a:r>
            <a:r>
              <a:rPr lang="en-US" sz="2400" dirty="0" err="1" smtClean="0"/>
              <a:t>ContentResolver</a:t>
            </a:r>
            <a:endParaRPr lang="en-US" sz="2400" dirty="0" smtClean="0"/>
          </a:p>
          <a:p>
            <a:r>
              <a:rPr lang="en-US" sz="2400" dirty="0" smtClean="0"/>
              <a:t>c)</a:t>
            </a:r>
            <a:r>
              <a:rPr lang="en-US" sz="2400" dirty="0"/>
              <a:t>Using SQLite</a:t>
            </a:r>
          </a:p>
          <a:p>
            <a:r>
              <a:rPr lang="en-US" sz="2400" dirty="0" smtClean="0"/>
              <a:t>d</a:t>
            </a:r>
            <a:r>
              <a:rPr lang="en-US" sz="2400" dirty="0"/>
              <a:t>)None of the above</a:t>
            </a:r>
            <a:endParaRPr lang="en-US" sz="2400" dirty="0"/>
          </a:p>
        </p:txBody>
      </p:sp>
      <p:sp>
        <p:nvSpPr>
          <p:cNvPr id="7" name="TextBox 6"/>
          <p:cNvSpPr txBox="1"/>
          <p:nvPr/>
        </p:nvSpPr>
        <p:spPr>
          <a:xfrm>
            <a:off x="457200" y="685800"/>
            <a:ext cx="4419600" cy="646331"/>
          </a:xfrm>
          <a:prstGeom prst="rect">
            <a:avLst/>
          </a:prstGeom>
          <a:noFill/>
        </p:spPr>
        <p:txBody>
          <a:bodyPr wrap="square" rtlCol="0">
            <a:spAutoFit/>
          </a:bodyPr>
          <a:lstStyle/>
          <a:p>
            <a:r>
              <a:rPr lang="en-US" sz="3600" dirty="0" smtClean="0"/>
              <a:t>Flash Quiz</a:t>
            </a:r>
            <a:endParaRPr lang="en-US" sz="3600" dirty="0"/>
          </a:p>
        </p:txBody>
      </p:sp>
    </p:spTree>
    <p:extLst>
      <p:ext uri="{BB962C8B-B14F-4D97-AF65-F5344CB8AC3E}">
        <p14:creationId xmlns:p14="http://schemas.microsoft.com/office/powerpoint/2010/main" val="67692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57200" y="1371600"/>
            <a:ext cx="7086600" cy="2308324"/>
          </a:xfrm>
          <a:prstGeom prst="rect">
            <a:avLst/>
          </a:prstGeom>
        </p:spPr>
        <p:txBody>
          <a:bodyPr wrap="square">
            <a:spAutoFit/>
          </a:bodyPr>
          <a:lstStyle/>
          <a:p>
            <a:r>
              <a:rPr lang="en-US" sz="2400" dirty="0"/>
              <a:t>2</a:t>
            </a:r>
            <a:r>
              <a:rPr lang="en-US" sz="2400" dirty="0" smtClean="0"/>
              <a:t>) </a:t>
            </a:r>
            <a:r>
              <a:rPr lang="en-US" sz="2400" dirty="0"/>
              <a:t>When </a:t>
            </a:r>
            <a:r>
              <a:rPr lang="en-US" sz="2400" dirty="0" err="1"/>
              <a:t>contentProvider</a:t>
            </a:r>
            <a:r>
              <a:rPr lang="en-US" sz="2400" dirty="0"/>
              <a:t> would be activated?</a:t>
            </a:r>
          </a:p>
          <a:p>
            <a:endParaRPr lang="en-US" sz="2400" dirty="0"/>
          </a:p>
          <a:p>
            <a:r>
              <a:rPr lang="en-US" sz="2400" dirty="0" smtClean="0"/>
              <a:t>a</a:t>
            </a:r>
            <a:r>
              <a:rPr lang="en-US" sz="2400" dirty="0"/>
              <a:t>)Using Intent</a:t>
            </a:r>
          </a:p>
          <a:p>
            <a:r>
              <a:rPr lang="en-US" sz="2400" b="1" u="sng" dirty="0" smtClean="0"/>
              <a:t>b)</a:t>
            </a:r>
            <a:r>
              <a:rPr lang="en-US" sz="2400" b="1" u="sng" dirty="0"/>
              <a:t>Using </a:t>
            </a:r>
            <a:r>
              <a:rPr lang="en-US" sz="2400" b="1" u="sng" dirty="0" err="1" smtClean="0"/>
              <a:t>ContentResolver</a:t>
            </a:r>
            <a:endParaRPr lang="en-US" sz="2400" b="1" u="sng" dirty="0" smtClean="0"/>
          </a:p>
          <a:p>
            <a:r>
              <a:rPr lang="en-US" sz="2400" dirty="0" smtClean="0"/>
              <a:t>c)</a:t>
            </a:r>
            <a:r>
              <a:rPr lang="en-US" sz="2400" dirty="0"/>
              <a:t>Using SQLite</a:t>
            </a:r>
          </a:p>
          <a:p>
            <a:r>
              <a:rPr lang="en-US" sz="2400" dirty="0" smtClean="0"/>
              <a:t>d</a:t>
            </a:r>
            <a:r>
              <a:rPr lang="en-US" sz="2400" dirty="0"/>
              <a:t>)None of the above</a:t>
            </a:r>
            <a:endParaRPr lang="en-US" sz="2400" dirty="0"/>
          </a:p>
        </p:txBody>
      </p:sp>
      <p:sp>
        <p:nvSpPr>
          <p:cNvPr id="7" name="TextBox 6"/>
          <p:cNvSpPr txBox="1"/>
          <p:nvPr/>
        </p:nvSpPr>
        <p:spPr>
          <a:xfrm>
            <a:off x="457200" y="685800"/>
            <a:ext cx="4419600" cy="646331"/>
          </a:xfrm>
          <a:prstGeom prst="rect">
            <a:avLst/>
          </a:prstGeom>
          <a:noFill/>
        </p:spPr>
        <p:txBody>
          <a:bodyPr wrap="square" rtlCol="0">
            <a:spAutoFit/>
          </a:bodyPr>
          <a:lstStyle/>
          <a:p>
            <a:r>
              <a:rPr lang="en-US" sz="3600" dirty="0" smtClean="0"/>
              <a:t>Flash Quiz</a:t>
            </a:r>
            <a:endParaRPr lang="en-US" sz="3600" dirty="0"/>
          </a:p>
        </p:txBody>
      </p:sp>
    </p:spTree>
    <p:extLst>
      <p:ext uri="{BB962C8B-B14F-4D97-AF65-F5344CB8AC3E}">
        <p14:creationId xmlns:p14="http://schemas.microsoft.com/office/powerpoint/2010/main" val="3414400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339328" y="2732484"/>
            <a:ext cx="8643938" cy="677108"/>
          </a:xfrm>
        </p:spPr>
        <p:txBody>
          <a:bodyPr/>
          <a:lstStyle/>
          <a:p>
            <a:pPr algn="ctr" eaLnBrk="1" hangingPunct="1">
              <a:defRPr/>
            </a:pPr>
            <a:r>
              <a:rPr lang="en-US" dirty="0" smtClean="0"/>
              <a:t>Local Notifications</a:t>
            </a:r>
            <a:endParaRPr lang="en-US" dirty="0"/>
          </a:p>
        </p:txBody>
      </p:sp>
    </p:spTree>
    <p:extLst>
      <p:ext uri="{BB962C8B-B14F-4D97-AF65-F5344CB8AC3E}">
        <p14:creationId xmlns:p14="http://schemas.microsoft.com/office/powerpoint/2010/main" val="2751780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43490" y="1027664"/>
            <a:ext cx="7024744" cy="1143000"/>
          </a:xfrm>
        </p:spPr>
        <p:txBody>
          <a:bodyPr/>
          <a:lstStyle/>
          <a:p>
            <a:r>
              <a:rPr lang="en-US" dirty="0" smtClean="0"/>
              <a:t>Notification </a:t>
            </a:r>
            <a:endParaRPr lang="en-US" dirty="0"/>
          </a:p>
        </p:txBody>
      </p:sp>
      <p:sp>
        <p:nvSpPr>
          <p:cNvPr id="5" name="Content Placeholder 2"/>
          <p:cNvSpPr txBox="1">
            <a:spLocks/>
          </p:cNvSpPr>
          <p:nvPr/>
        </p:nvSpPr>
        <p:spPr>
          <a:xfrm>
            <a:off x="1043492" y="2323652"/>
            <a:ext cx="6777317" cy="3508977"/>
          </a:xfrm>
          <a:prstGeom prst="rect">
            <a:avLst/>
          </a:prstGeom>
        </p:spPr>
        <p:txBody>
          <a:bodyPr wrap="square" lIns="0" tIns="0" rIns="0" bIns="0">
            <a:normAutofit/>
          </a:bodyPr>
          <a:lstStyle>
            <a:lvl1pPr marL="0">
              <a:defRPr sz="25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a:buChar char="•"/>
            </a:pPr>
            <a:r>
              <a:rPr lang="en-US" dirty="0" smtClean="0"/>
              <a:t>A notification is a message you can display to the user outside of your application's normal UI. </a:t>
            </a:r>
          </a:p>
          <a:p>
            <a:pPr marL="342900" indent="-342900">
              <a:buFont typeface="Arial"/>
              <a:buChar char="•"/>
            </a:pPr>
            <a:r>
              <a:rPr lang="en-US" dirty="0" smtClean="0"/>
              <a:t>When you tell the system to issue a notification, it first appears as an icon in the notification area. </a:t>
            </a:r>
          </a:p>
          <a:p>
            <a:pPr marL="342900" indent="-342900">
              <a:buFont typeface="Arial"/>
              <a:buChar char="•"/>
            </a:pPr>
            <a:r>
              <a:rPr lang="en-US" dirty="0" smtClean="0"/>
              <a:t>To see the details of the notification, the user opens the notification drawer.</a:t>
            </a:r>
          </a:p>
          <a:p>
            <a:pPr marL="342900" indent="-342900">
              <a:buFont typeface="Arial"/>
              <a:buChar char="•"/>
            </a:pPr>
            <a:r>
              <a:rPr lang="en-US" dirty="0" smtClean="0"/>
              <a:t>the notification area and the notification drawer are system-controlled areas that the user can view at any time.</a:t>
            </a:r>
            <a:endParaRPr lang="en-US" dirty="0"/>
          </a:p>
        </p:txBody>
      </p:sp>
    </p:spTree>
    <p:extLst>
      <p:ext uri="{BB962C8B-B14F-4D97-AF65-F5344CB8AC3E}">
        <p14:creationId xmlns:p14="http://schemas.microsoft.com/office/powerpoint/2010/main" val="5257538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43490" y="1027664"/>
            <a:ext cx="7871910" cy="1143000"/>
          </a:xfrm>
        </p:spPr>
        <p:txBody>
          <a:bodyPr>
            <a:normAutofit fontScale="90000"/>
          </a:bodyPr>
          <a:lstStyle/>
          <a:p>
            <a:r>
              <a:rPr lang="en-US" dirty="0"/>
              <a:t>Notifications in the notification </a:t>
            </a:r>
            <a:r>
              <a:rPr lang="en-US" dirty="0" smtClean="0"/>
              <a:t>area</a:t>
            </a:r>
            <a:endParaRPr lang="en-US" dirty="0"/>
          </a:p>
        </p:txBody>
      </p:sp>
      <p:pic>
        <p:nvPicPr>
          <p:cNvPr id="9" name="Picture 8"/>
          <p:cNvPicPr>
            <a:picLocks noChangeAspect="1"/>
          </p:cNvPicPr>
          <p:nvPr/>
        </p:nvPicPr>
        <p:blipFill>
          <a:blip r:embed="rId3"/>
          <a:stretch>
            <a:fillRect/>
          </a:stretch>
        </p:blipFill>
        <p:spPr>
          <a:xfrm>
            <a:off x="2794000" y="2667000"/>
            <a:ext cx="3556000" cy="1524000"/>
          </a:xfrm>
          <a:prstGeom prst="rect">
            <a:avLst/>
          </a:prstGeom>
        </p:spPr>
      </p:pic>
    </p:spTree>
    <p:extLst>
      <p:ext uri="{BB962C8B-B14F-4D97-AF65-F5344CB8AC3E}">
        <p14:creationId xmlns:p14="http://schemas.microsoft.com/office/powerpoint/2010/main" val="1413217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ormAutofit fontScale="90000"/>
          </a:bodyPr>
          <a:lstStyle/>
          <a:p>
            <a:r>
              <a:rPr lang="en-US" dirty="0" smtClean="0"/>
              <a:t>Notifications </a:t>
            </a:r>
            <a:r>
              <a:rPr lang="en-US" dirty="0"/>
              <a:t>in the notification </a:t>
            </a:r>
            <a:r>
              <a:rPr lang="en-US" dirty="0" smtClean="0"/>
              <a:t>drawer</a:t>
            </a:r>
            <a:endParaRPr lang="en-US" dirty="0"/>
          </a:p>
        </p:txBody>
      </p:sp>
      <p:pic>
        <p:nvPicPr>
          <p:cNvPr id="3" name="Picture 2"/>
          <p:cNvPicPr>
            <a:picLocks noChangeAspect="1"/>
          </p:cNvPicPr>
          <p:nvPr/>
        </p:nvPicPr>
        <p:blipFill>
          <a:blip r:embed="rId3"/>
          <a:stretch>
            <a:fillRect/>
          </a:stretch>
        </p:blipFill>
        <p:spPr>
          <a:xfrm>
            <a:off x="2794000" y="2431489"/>
            <a:ext cx="3556000" cy="3721100"/>
          </a:xfrm>
          <a:prstGeom prst="rect">
            <a:avLst/>
          </a:prstGeom>
        </p:spPr>
      </p:pic>
    </p:spTree>
    <p:extLst>
      <p:ext uri="{BB962C8B-B14F-4D97-AF65-F5344CB8AC3E}">
        <p14:creationId xmlns:p14="http://schemas.microsoft.com/office/powerpoint/2010/main" val="692651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333500" y="1063625"/>
            <a:ext cx="2144262" cy="646331"/>
          </a:xfrm>
          <a:prstGeom prst="rect">
            <a:avLst/>
          </a:prstGeom>
          <a:noFill/>
        </p:spPr>
        <p:txBody>
          <a:bodyPr wrap="none" rtlCol="0">
            <a:spAutoFit/>
          </a:bodyPr>
          <a:lstStyle/>
          <a:p>
            <a:r>
              <a:rPr lang="en-US" sz="3600" dirty="0" smtClean="0"/>
              <a:t>Objectives</a:t>
            </a:r>
            <a:endParaRPr lang="en-US" sz="3600" dirty="0"/>
          </a:p>
        </p:txBody>
      </p:sp>
      <p:sp>
        <p:nvSpPr>
          <p:cNvPr id="7" name="TextBox 6"/>
          <p:cNvSpPr txBox="1"/>
          <p:nvPr/>
        </p:nvSpPr>
        <p:spPr>
          <a:xfrm>
            <a:off x="1447800" y="1905000"/>
            <a:ext cx="4343400" cy="1384995"/>
          </a:xfrm>
          <a:prstGeom prst="rect">
            <a:avLst/>
          </a:prstGeom>
          <a:noFill/>
        </p:spPr>
        <p:txBody>
          <a:bodyPr wrap="square" rtlCol="0">
            <a:spAutoFit/>
          </a:bodyPr>
          <a:lstStyle/>
          <a:p>
            <a:pPr marL="342900" indent="-342900">
              <a:buAutoNum type="arabicParenR"/>
            </a:pPr>
            <a:r>
              <a:rPr lang="en-US" sz="2800" dirty="0" smtClean="0"/>
              <a:t>Content Providers</a:t>
            </a:r>
          </a:p>
          <a:p>
            <a:pPr marL="342900" indent="-342900">
              <a:buAutoNum type="arabicParenR"/>
            </a:pPr>
            <a:r>
              <a:rPr lang="en-US" sz="2800" dirty="0" smtClean="0"/>
              <a:t>Local Notification</a:t>
            </a:r>
          </a:p>
          <a:p>
            <a:pPr marL="342900" indent="-342900">
              <a:buAutoNum type="arabicParenR"/>
            </a:pPr>
            <a:r>
              <a:rPr lang="en-US" sz="2800" dirty="0" smtClean="0"/>
              <a:t>Generating of APK file</a:t>
            </a:r>
            <a:endParaRPr lang="en-US" sz="2800" dirty="0"/>
          </a:p>
        </p:txBody>
      </p:sp>
    </p:spTree>
    <p:extLst>
      <p:ext uri="{BB962C8B-B14F-4D97-AF65-F5344CB8AC3E}">
        <p14:creationId xmlns:p14="http://schemas.microsoft.com/office/powerpoint/2010/main" val="179320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ormAutofit/>
          </a:bodyPr>
          <a:lstStyle/>
          <a:p>
            <a:r>
              <a:rPr lang="en-US" dirty="0"/>
              <a:t>Notification Display Elements</a:t>
            </a:r>
          </a:p>
        </p:txBody>
      </p:sp>
      <p:sp>
        <p:nvSpPr>
          <p:cNvPr id="3" name="Content Placeholder 2"/>
          <p:cNvSpPr txBox="1">
            <a:spLocks/>
          </p:cNvSpPr>
          <p:nvPr/>
        </p:nvSpPr>
        <p:spPr>
          <a:xfrm>
            <a:off x="1043492" y="2209800"/>
            <a:ext cx="6777317" cy="3622829"/>
          </a:xfrm>
          <a:prstGeom prst="rect">
            <a:avLst/>
          </a:prstGeom>
        </p:spPr>
        <p:txBody>
          <a:bodyPr wrap="square" lIns="0" tIns="0" rIns="0" bIns="0">
            <a:normAutofit/>
          </a:bodyPr>
          <a:lstStyle>
            <a:lvl1pPr marL="0">
              <a:defRPr sz="25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smtClean="0"/>
              <a:t>Notifications in the notification drawer can appear in one of two visual styles, depending on the version and the state of the drawer:</a:t>
            </a:r>
          </a:p>
          <a:p>
            <a:pPr marL="742950" lvl="1" indent="-285750">
              <a:buFont typeface="Arial"/>
              <a:buChar char="•"/>
            </a:pPr>
            <a:r>
              <a:rPr lang="en-US" sz="2000" dirty="0" smtClean="0"/>
              <a:t>Normal view</a:t>
            </a:r>
          </a:p>
          <a:p>
            <a:pPr marL="1143000" lvl="3"/>
            <a:r>
              <a:rPr lang="en-US" sz="2000" dirty="0" smtClean="0"/>
              <a:t>The standard view of the notifications in the notification drawer.</a:t>
            </a:r>
          </a:p>
          <a:p>
            <a:pPr marL="742950" lvl="1" indent="-285750">
              <a:buFont typeface="Arial"/>
              <a:buChar char="•"/>
            </a:pPr>
            <a:r>
              <a:rPr lang="en-US" sz="2000" dirty="0" smtClean="0"/>
              <a:t>Big view</a:t>
            </a:r>
          </a:p>
          <a:p>
            <a:pPr marL="1143000" lvl="3"/>
            <a:r>
              <a:rPr lang="en-US" sz="2000" dirty="0" smtClean="0"/>
              <a:t>A large view that's visible when the notification is expanded. Big view is part of the expanded notification feature available as of Android 4.1.</a:t>
            </a:r>
          </a:p>
          <a:p>
            <a:endParaRPr lang="en-US" dirty="0"/>
          </a:p>
        </p:txBody>
      </p:sp>
    </p:spTree>
    <p:extLst>
      <p:ext uri="{BB962C8B-B14F-4D97-AF65-F5344CB8AC3E}">
        <p14:creationId xmlns:p14="http://schemas.microsoft.com/office/powerpoint/2010/main" val="28796260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lstStyle/>
          <a:p>
            <a:r>
              <a:rPr lang="en-US" dirty="0"/>
              <a:t>Normal view</a:t>
            </a:r>
          </a:p>
        </p:txBody>
      </p:sp>
      <p:sp>
        <p:nvSpPr>
          <p:cNvPr id="3" name="Content Placeholder 2"/>
          <p:cNvSpPr txBox="1">
            <a:spLocks/>
          </p:cNvSpPr>
          <p:nvPr/>
        </p:nvSpPr>
        <p:spPr>
          <a:xfrm>
            <a:off x="1043492" y="2323652"/>
            <a:ext cx="6777317" cy="1923604"/>
          </a:xfrm>
          <a:prstGeom prst="rect">
            <a:avLst/>
          </a:prstGeom>
        </p:spPr>
        <p:txBody>
          <a:bodyPr wrap="square" lIns="0" tIns="0" rIns="0" bIns="0">
            <a:spAutoFit/>
          </a:bodyPr>
          <a:lstStyle>
            <a:lvl1pPr marL="0">
              <a:defRPr sz="25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a:buChar char="•"/>
            </a:pPr>
            <a:r>
              <a:rPr lang="en-US" dirty="0" smtClean="0"/>
              <a:t>A notification in normal view appears in an area that's up to 64 </a:t>
            </a:r>
            <a:r>
              <a:rPr lang="en-US" dirty="0" err="1" smtClean="0"/>
              <a:t>dp</a:t>
            </a:r>
            <a:r>
              <a:rPr lang="en-US" dirty="0" smtClean="0"/>
              <a:t> tall.</a:t>
            </a:r>
          </a:p>
          <a:p>
            <a:pPr marL="342900" indent="-342900">
              <a:buFont typeface="Arial"/>
              <a:buChar char="•"/>
            </a:pPr>
            <a:r>
              <a:rPr lang="en-US" dirty="0" smtClean="0"/>
              <a:t>Even if you create a notification with a big view style, it will appear in normal view until it's expanded</a:t>
            </a:r>
            <a:endParaRPr lang="en-US" dirty="0"/>
          </a:p>
        </p:txBody>
      </p:sp>
    </p:spTree>
    <p:extLst>
      <p:ext uri="{BB962C8B-B14F-4D97-AF65-F5344CB8AC3E}">
        <p14:creationId xmlns:p14="http://schemas.microsoft.com/office/powerpoint/2010/main" val="3430263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83999"/>
            <a:ext cx="7024744" cy="1143000"/>
          </a:xfrm>
        </p:spPr>
        <p:txBody>
          <a:bodyPr/>
          <a:lstStyle/>
          <a:p>
            <a:r>
              <a:rPr lang="en-US" dirty="0"/>
              <a:t>Normal view</a:t>
            </a:r>
          </a:p>
        </p:txBody>
      </p:sp>
      <p:pic>
        <p:nvPicPr>
          <p:cNvPr id="3" name="Picture 2"/>
          <p:cNvPicPr>
            <a:picLocks noChangeAspect="1"/>
          </p:cNvPicPr>
          <p:nvPr/>
        </p:nvPicPr>
        <p:blipFill>
          <a:blip r:embed="rId3"/>
          <a:stretch>
            <a:fillRect/>
          </a:stretch>
        </p:blipFill>
        <p:spPr>
          <a:xfrm>
            <a:off x="1389275" y="1326999"/>
            <a:ext cx="5435600" cy="1943100"/>
          </a:xfrm>
          <a:prstGeom prst="rect">
            <a:avLst/>
          </a:prstGeom>
        </p:spPr>
      </p:pic>
      <p:sp>
        <p:nvSpPr>
          <p:cNvPr id="4" name="Rectangle 3"/>
          <p:cNvSpPr/>
          <p:nvPr/>
        </p:nvSpPr>
        <p:spPr>
          <a:xfrm>
            <a:off x="1537584" y="3392687"/>
            <a:ext cx="4572000" cy="2031325"/>
          </a:xfrm>
          <a:prstGeom prst="rect">
            <a:avLst/>
          </a:prstGeom>
        </p:spPr>
        <p:txBody>
          <a:bodyPr>
            <a:spAutoFit/>
          </a:bodyPr>
          <a:lstStyle/>
          <a:p>
            <a:pPr marL="342900" indent="-342900">
              <a:buFont typeface="+mj-lt"/>
              <a:buAutoNum type="arabicPeriod"/>
            </a:pPr>
            <a:r>
              <a:rPr lang="en-US" dirty="0"/>
              <a:t>Content title</a:t>
            </a:r>
          </a:p>
          <a:p>
            <a:pPr marL="342900" indent="-342900">
              <a:buFont typeface="+mj-lt"/>
              <a:buAutoNum type="arabicPeriod"/>
            </a:pPr>
            <a:r>
              <a:rPr lang="en-US" dirty="0"/>
              <a:t>Large icon</a:t>
            </a:r>
          </a:p>
          <a:p>
            <a:pPr marL="342900" indent="-342900">
              <a:buFont typeface="+mj-lt"/>
              <a:buAutoNum type="arabicPeriod"/>
            </a:pPr>
            <a:r>
              <a:rPr lang="en-US" dirty="0"/>
              <a:t>Content text</a:t>
            </a:r>
          </a:p>
          <a:p>
            <a:pPr marL="342900" indent="-342900">
              <a:buFont typeface="+mj-lt"/>
              <a:buAutoNum type="arabicPeriod"/>
            </a:pPr>
            <a:r>
              <a:rPr lang="en-US" dirty="0"/>
              <a:t>Content info</a:t>
            </a:r>
          </a:p>
          <a:p>
            <a:pPr marL="342900" indent="-342900">
              <a:buFont typeface="+mj-lt"/>
              <a:buAutoNum type="arabicPeriod"/>
            </a:pPr>
            <a:r>
              <a:rPr lang="en-US" dirty="0"/>
              <a:t>Small icon</a:t>
            </a:r>
          </a:p>
          <a:p>
            <a:pPr marL="342900" indent="-342900">
              <a:buFont typeface="+mj-lt"/>
              <a:buAutoNum type="arabicPeriod"/>
            </a:pPr>
            <a:r>
              <a:rPr lang="en-US" dirty="0"/>
              <a:t>Time that the notification was issued. </a:t>
            </a:r>
            <a:r>
              <a:rPr lang="en-US" dirty="0" smtClean="0"/>
              <a:t>(</a:t>
            </a:r>
            <a:r>
              <a:rPr lang="en-US" dirty="0" err="1"/>
              <a:t>S</a:t>
            </a:r>
            <a:r>
              <a:rPr lang="en-US" dirty="0" err="1" smtClean="0"/>
              <a:t>etWhen</a:t>
            </a:r>
            <a:r>
              <a:rPr lang="en-US" dirty="0"/>
              <a:t>(</a:t>
            </a:r>
            <a:r>
              <a:rPr lang="en-US" dirty="0" smtClean="0"/>
              <a:t>))</a:t>
            </a:r>
            <a:endParaRPr lang="en-US" dirty="0"/>
          </a:p>
        </p:txBody>
      </p:sp>
    </p:spTree>
    <p:extLst>
      <p:ext uri="{BB962C8B-B14F-4D97-AF65-F5344CB8AC3E}">
        <p14:creationId xmlns:p14="http://schemas.microsoft.com/office/powerpoint/2010/main" val="4097848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lstStyle/>
          <a:p>
            <a:r>
              <a:rPr lang="en-US" dirty="0"/>
              <a:t>Big view</a:t>
            </a:r>
          </a:p>
        </p:txBody>
      </p:sp>
      <p:sp>
        <p:nvSpPr>
          <p:cNvPr id="3" name="Content Placeholder 2"/>
          <p:cNvSpPr txBox="1">
            <a:spLocks/>
          </p:cNvSpPr>
          <p:nvPr/>
        </p:nvSpPr>
        <p:spPr>
          <a:xfrm>
            <a:off x="1043492" y="2323652"/>
            <a:ext cx="6777317" cy="2308324"/>
          </a:xfrm>
          <a:prstGeom prst="rect">
            <a:avLst/>
          </a:prstGeom>
        </p:spPr>
        <p:txBody>
          <a:bodyPr wrap="square" lIns="0" tIns="0" rIns="0" bIns="0">
            <a:spAutoFit/>
          </a:bodyPr>
          <a:lstStyle>
            <a:lvl1pPr marL="0">
              <a:defRPr sz="25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a:buChar char="•"/>
            </a:pPr>
            <a:r>
              <a:rPr lang="en-US" dirty="0" smtClean="0"/>
              <a:t>A notification's big view appears only when the notification is expanded, which happens when the notification is at the top of the notification drawer.</a:t>
            </a:r>
          </a:p>
          <a:p>
            <a:pPr marL="342900" indent="-342900">
              <a:buFont typeface="Arial"/>
              <a:buChar char="•"/>
            </a:pPr>
            <a:r>
              <a:rPr lang="en-US" dirty="0" smtClean="0"/>
              <a:t>Expanded notifications are available starting with Android 4.1.</a:t>
            </a:r>
            <a:endParaRPr lang="en-US" dirty="0"/>
          </a:p>
        </p:txBody>
      </p:sp>
    </p:spTree>
    <p:extLst>
      <p:ext uri="{BB962C8B-B14F-4D97-AF65-F5344CB8AC3E}">
        <p14:creationId xmlns:p14="http://schemas.microsoft.com/office/powerpoint/2010/main" val="2877689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98804"/>
            <a:ext cx="7024744" cy="1143000"/>
          </a:xfrm>
        </p:spPr>
        <p:txBody>
          <a:bodyPr/>
          <a:lstStyle/>
          <a:p>
            <a:r>
              <a:rPr lang="en-US" dirty="0"/>
              <a:t>Big view</a:t>
            </a:r>
          </a:p>
        </p:txBody>
      </p:sp>
      <p:pic>
        <p:nvPicPr>
          <p:cNvPr id="3" name="Picture 2"/>
          <p:cNvPicPr>
            <a:picLocks noChangeAspect="1"/>
          </p:cNvPicPr>
          <p:nvPr/>
        </p:nvPicPr>
        <p:blipFill>
          <a:blip r:embed="rId3"/>
          <a:stretch>
            <a:fillRect/>
          </a:stretch>
        </p:blipFill>
        <p:spPr>
          <a:xfrm>
            <a:off x="1559370" y="1542136"/>
            <a:ext cx="5435600" cy="3048000"/>
          </a:xfrm>
          <a:prstGeom prst="rect">
            <a:avLst/>
          </a:prstGeom>
        </p:spPr>
      </p:pic>
      <p:sp>
        <p:nvSpPr>
          <p:cNvPr id="4" name="Rectangle 3"/>
          <p:cNvSpPr/>
          <p:nvPr/>
        </p:nvSpPr>
        <p:spPr>
          <a:xfrm>
            <a:off x="1559370" y="4955726"/>
            <a:ext cx="4572000" cy="923330"/>
          </a:xfrm>
          <a:prstGeom prst="rect">
            <a:avLst/>
          </a:prstGeom>
        </p:spPr>
        <p:txBody>
          <a:bodyPr>
            <a:spAutoFit/>
          </a:bodyPr>
          <a:lstStyle/>
          <a:p>
            <a:r>
              <a:rPr lang="en-US" dirty="0" smtClean="0"/>
              <a:t>The </a:t>
            </a:r>
            <a:r>
              <a:rPr lang="en-US" dirty="0"/>
              <a:t>only difference is callout number 7, the details area. Each big view style sets this area in a different way. </a:t>
            </a:r>
          </a:p>
        </p:txBody>
      </p:sp>
    </p:spTree>
    <p:extLst>
      <p:ext uri="{BB962C8B-B14F-4D97-AF65-F5344CB8AC3E}">
        <p14:creationId xmlns:p14="http://schemas.microsoft.com/office/powerpoint/2010/main" val="2417663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lstStyle/>
          <a:p>
            <a:r>
              <a:rPr lang="en-US" dirty="0" smtClean="0"/>
              <a:t>Available </a:t>
            </a:r>
            <a:r>
              <a:rPr lang="en-US" dirty="0"/>
              <a:t>styles</a:t>
            </a:r>
          </a:p>
        </p:txBody>
      </p:sp>
      <p:sp>
        <p:nvSpPr>
          <p:cNvPr id="3" name="Content Placeholder 2"/>
          <p:cNvSpPr txBox="1">
            <a:spLocks/>
          </p:cNvSpPr>
          <p:nvPr/>
        </p:nvSpPr>
        <p:spPr>
          <a:xfrm>
            <a:off x="1043492" y="2133600"/>
            <a:ext cx="6777317" cy="3699029"/>
          </a:xfrm>
          <a:prstGeom prst="rect">
            <a:avLst/>
          </a:prstGeom>
        </p:spPr>
        <p:txBody>
          <a:bodyPr wrap="square" lIns="0" tIns="0" rIns="0" bIns="0">
            <a:normAutofit fontScale="85000" lnSpcReduction="20000"/>
          </a:bodyPr>
          <a:lstStyle>
            <a:lvl1pPr marL="0">
              <a:defRPr sz="25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a:buChar char="•"/>
            </a:pPr>
            <a:r>
              <a:rPr lang="en-US" dirty="0" smtClean="0"/>
              <a:t>Big picture style</a:t>
            </a:r>
          </a:p>
          <a:p>
            <a:pPr marL="525780" lvl="1"/>
            <a:r>
              <a:rPr lang="en-US" dirty="0" smtClean="0"/>
              <a:t>The details area contains a bitmap up to 256 </a:t>
            </a:r>
            <a:r>
              <a:rPr lang="en-US" dirty="0" err="1" smtClean="0"/>
              <a:t>dp</a:t>
            </a:r>
            <a:r>
              <a:rPr lang="en-US" dirty="0" smtClean="0"/>
              <a:t> tall in its detail section.</a:t>
            </a:r>
          </a:p>
          <a:p>
            <a:pPr marL="342900" indent="-342900">
              <a:buFont typeface="Arial"/>
              <a:buChar char="•"/>
            </a:pPr>
            <a:r>
              <a:rPr lang="en-US" dirty="0" smtClean="0"/>
              <a:t>Big text style</a:t>
            </a:r>
          </a:p>
          <a:p>
            <a:pPr marL="525780" lvl="1"/>
            <a:r>
              <a:rPr lang="en-US" dirty="0" smtClean="0"/>
              <a:t>Displays a large text block in the details section.</a:t>
            </a:r>
          </a:p>
          <a:p>
            <a:pPr marL="342900" indent="-342900">
              <a:buFont typeface="Arial"/>
              <a:buChar char="•"/>
            </a:pPr>
            <a:r>
              <a:rPr lang="en-US" dirty="0" smtClean="0"/>
              <a:t>Inbox style</a:t>
            </a:r>
          </a:p>
          <a:p>
            <a:pPr marL="525780" lvl="1"/>
            <a:r>
              <a:rPr lang="en-US" dirty="0" smtClean="0"/>
              <a:t>Displays lines of text in the details section.</a:t>
            </a:r>
          </a:p>
          <a:p>
            <a:pPr marL="411480" indent="-342900">
              <a:buFont typeface="Arial"/>
              <a:buChar char="•"/>
            </a:pPr>
            <a:endParaRPr lang="en-US" dirty="0" smtClean="0"/>
          </a:p>
          <a:p>
            <a:pPr marL="68580"/>
            <a:r>
              <a:rPr lang="en-US" dirty="0" smtClean="0"/>
              <a:t>All of the big view styles also have the following content options that aren't available in normal view:</a:t>
            </a:r>
          </a:p>
          <a:p>
            <a:pPr marL="342900" indent="-342900">
              <a:buFont typeface="Arial"/>
              <a:buChar char="•"/>
            </a:pPr>
            <a:endParaRPr lang="en-US" dirty="0" smtClean="0"/>
          </a:p>
          <a:p>
            <a:pPr marL="342900" indent="-342900">
              <a:buFont typeface="Arial"/>
              <a:buChar char="•"/>
            </a:pPr>
            <a:r>
              <a:rPr lang="en-US" dirty="0" smtClean="0"/>
              <a:t>Big content title</a:t>
            </a:r>
          </a:p>
          <a:p>
            <a:pPr marL="525780" lvl="1"/>
            <a:r>
              <a:rPr lang="en-US" dirty="0" smtClean="0"/>
              <a:t>Allows you to override the normal view's content title with a title that appears only in the expanded view.</a:t>
            </a:r>
          </a:p>
          <a:p>
            <a:pPr marL="342900" indent="-342900">
              <a:buFont typeface="Arial"/>
              <a:buChar char="•"/>
            </a:pPr>
            <a:r>
              <a:rPr lang="en-US" dirty="0" smtClean="0"/>
              <a:t>Summary text</a:t>
            </a:r>
          </a:p>
          <a:p>
            <a:pPr marL="525780" lvl="1"/>
            <a:r>
              <a:rPr lang="en-US" dirty="0" smtClean="0"/>
              <a:t>Allows you to add a line of text below the details area.</a:t>
            </a:r>
          </a:p>
          <a:p>
            <a:pPr marL="342900" indent="-342900">
              <a:buFont typeface="Arial"/>
              <a:buChar char="•"/>
            </a:pPr>
            <a:endParaRPr lang="en-US" dirty="0"/>
          </a:p>
        </p:txBody>
      </p:sp>
    </p:spTree>
    <p:extLst>
      <p:ext uri="{BB962C8B-B14F-4D97-AF65-F5344CB8AC3E}">
        <p14:creationId xmlns:p14="http://schemas.microsoft.com/office/powerpoint/2010/main" val="3080217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lstStyle/>
          <a:p>
            <a:r>
              <a:rPr lang="en-US" dirty="0"/>
              <a:t>Creating a Notification</a:t>
            </a:r>
          </a:p>
        </p:txBody>
      </p:sp>
      <p:sp>
        <p:nvSpPr>
          <p:cNvPr id="3" name="Content Placeholder 2"/>
          <p:cNvSpPr txBox="1">
            <a:spLocks/>
          </p:cNvSpPr>
          <p:nvPr/>
        </p:nvSpPr>
        <p:spPr>
          <a:xfrm>
            <a:off x="1043492" y="2323652"/>
            <a:ext cx="6777317" cy="1923604"/>
          </a:xfrm>
          <a:prstGeom prst="rect">
            <a:avLst/>
          </a:prstGeom>
        </p:spPr>
        <p:txBody>
          <a:bodyPr wrap="square" lIns="0" tIns="0" rIns="0" bIns="0">
            <a:spAutoFit/>
          </a:bodyPr>
          <a:lstStyle>
            <a:lvl1pPr marL="0">
              <a:defRPr sz="25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8580"/>
            <a:r>
              <a:rPr lang="en-US" dirty="0" err="1" smtClean="0">
                <a:latin typeface="Abadi MT Condensed Light"/>
                <a:cs typeface="Abadi MT Condensed Light"/>
              </a:rPr>
              <a:t>NotificationCompat.Builder</a:t>
            </a:r>
            <a:r>
              <a:rPr lang="en-US" dirty="0" smtClean="0">
                <a:latin typeface="Abadi MT Condensed Light"/>
                <a:cs typeface="Abadi MT Condensed Light"/>
              </a:rPr>
              <a:t> </a:t>
            </a:r>
            <a:r>
              <a:rPr lang="en-US" dirty="0" err="1" smtClean="0">
                <a:latin typeface="Abadi MT Condensed Light"/>
                <a:cs typeface="Abadi MT Condensed Light"/>
              </a:rPr>
              <a:t>mBuilder</a:t>
            </a:r>
            <a:r>
              <a:rPr lang="en-US" dirty="0" smtClean="0">
                <a:latin typeface="Abadi MT Condensed Light"/>
                <a:cs typeface="Abadi MT Condensed Light"/>
              </a:rPr>
              <a:t> =</a:t>
            </a:r>
          </a:p>
          <a:p>
            <a:pPr marL="68580"/>
            <a:r>
              <a:rPr lang="en-US" dirty="0" smtClean="0">
                <a:latin typeface="Abadi MT Condensed Light"/>
                <a:cs typeface="Abadi MT Condensed Light"/>
              </a:rPr>
              <a:t>        new </a:t>
            </a:r>
            <a:r>
              <a:rPr lang="en-US" dirty="0" err="1" smtClean="0">
                <a:latin typeface="Abadi MT Condensed Light"/>
                <a:cs typeface="Abadi MT Condensed Light"/>
              </a:rPr>
              <a:t>NotificationCompat.Builder</a:t>
            </a:r>
            <a:r>
              <a:rPr lang="en-US" dirty="0" smtClean="0">
                <a:latin typeface="Abadi MT Condensed Light"/>
                <a:cs typeface="Abadi MT Condensed Light"/>
              </a:rPr>
              <a:t>(this)</a:t>
            </a:r>
          </a:p>
          <a:p>
            <a:pPr marL="68580"/>
            <a:r>
              <a:rPr lang="en-US" dirty="0" smtClean="0">
                <a:latin typeface="Abadi MT Condensed Light"/>
                <a:cs typeface="Abadi MT Condensed Light"/>
              </a:rPr>
              <a:t>        .</a:t>
            </a:r>
            <a:r>
              <a:rPr lang="en-US" dirty="0" err="1">
                <a:latin typeface="Abadi MT Condensed Light"/>
                <a:cs typeface="Abadi MT Condensed Light"/>
              </a:rPr>
              <a:t>S</a:t>
            </a:r>
            <a:r>
              <a:rPr lang="en-US" dirty="0" err="1" smtClean="0">
                <a:latin typeface="Abadi MT Condensed Light"/>
                <a:cs typeface="Abadi MT Condensed Light"/>
              </a:rPr>
              <a:t>etSmallIcon</a:t>
            </a:r>
            <a:r>
              <a:rPr lang="en-US" dirty="0" smtClean="0">
                <a:latin typeface="Abadi MT Condensed Light"/>
                <a:cs typeface="Abadi MT Condensed Light"/>
              </a:rPr>
              <a:t>(</a:t>
            </a:r>
            <a:r>
              <a:rPr lang="en-US" dirty="0" err="1" smtClean="0">
                <a:latin typeface="Abadi MT Condensed Light"/>
                <a:cs typeface="Abadi MT Condensed Light"/>
              </a:rPr>
              <a:t>R.drawable.notification_icon</a:t>
            </a:r>
            <a:r>
              <a:rPr lang="en-US" dirty="0" smtClean="0">
                <a:latin typeface="Abadi MT Condensed Light"/>
                <a:cs typeface="Abadi MT Condensed Light"/>
              </a:rPr>
              <a:t>)</a:t>
            </a:r>
          </a:p>
          <a:p>
            <a:pPr marL="68580"/>
            <a:r>
              <a:rPr lang="en-US" dirty="0" smtClean="0">
                <a:latin typeface="Abadi MT Condensed Light"/>
                <a:cs typeface="Abadi MT Condensed Light"/>
              </a:rPr>
              <a:t>        .</a:t>
            </a:r>
            <a:r>
              <a:rPr lang="en-US" dirty="0" err="1">
                <a:latin typeface="Abadi MT Condensed Light"/>
                <a:cs typeface="Abadi MT Condensed Light"/>
              </a:rPr>
              <a:t>S</a:t>
            </a:r>
            <a:r>
              <a:rPr lang="en-US" dirty="0" err="1" smtClean="0">
                <a:latin typeface="Abadi MT Condensed Light"/>
                <a:cs typeface="Abadi MT Condensed Light"/>
              </a:rPr>
              <a:t>etContentTitle</a:t>
            </a:r>
            <a:r>
              <a:rPr lang="en-US" dirty="0" smtClean="0">
                <a:latin typeface="Abadi MT Condensed Light"/>
                <a:cs typeface="Abadi MT Condensed Light"/>
              </a:rPr>
              <a:t>("My notification")</a:t>
            </a:r>
          </a:p>
          <a:p>
            <a:pPr marL="68580"/>
            <a:r>
              <a:rPr lang="en-US" dirty="0" smtClean="0">
                <a:latin typeface="Abadi MT Condensed Light"/>
                <a:cs typeface="Abadi MT Condensed Light"/>
              </a:rPr>
              <a:t>        .</a:t>
            </a:r>
            <a:r>
              <a:rPr lang="en-US" dirty="0" err="1">
                <a:latin typeface="Abadi MT Condensed Light"/>
                <a:cs typeface="Abadi MT Condensed Light"/>
              </a:rPr>
              <a:t>S</a:t>
            </a:r>
            <a:r>
              <a:rPr lang="en-US" dirty="0" err="1" smtClean="0">
                <a:latin typeface="Abadi MT Condensed Light"/>
                <a:cs typeface="Abadi MT Condensed Light"/>
              </a:rPr>
              <a:t>etContentText</a:t>
            </a:r>
            <a:r>
              <a:rPr lang="en-US" dirty="0" smtClean="0">
                <a:latin typeface="Abadi MT Condensed Light"/>
                <a:cs typeface="Abadi MT Condensed Light"/>
              </a:rPr>
              <a:t>("Hello World!");</a:t>
            </a:r>
            <a:endParaRPr lang="en-US" dirty="0">
              <a:latin typeface="Abadi MT Condensed Light"/>
              <a:cs typeface="Abadi MT Condensed Light"/>
            </a:endParaRPr>
          </a:p>
        </p:txBody>
      </p:sp>
    </p:spTree>
    <p:extLst>
      <p:ext uri="{BB962C8B-B14F-4D97-AF65-F5344CB8AC3E}">
        <p14:creationId xmlns:p14="http://schemas.microsoft.com/office/powerpoint/2010/main" val="33194645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lstStyle/>
          <a:p>
            <a:r>
              <a:rPr lang="en-US" dirty="0" err="1"/>
              <a:t>NotificationManager</a:t>
            </a:r>
            <a:r>
              <a:rPr lang="en-US" dirty="0"/>
              <a:t> </a:t>
            </a:r>
          </a:p>
        </p:txBody>
      </p:sp>
      <p:sp>
        <p:nvSpPr>
          <p:cNvPr id="3" name="Content Placeholder 2"/>
          <p:cNvSpPr txBox="1">
            <a:spLocks/>
          </p:cNvSpPr>
          <p:nvPr/>
        </p:nvSpPr>
        <p:spPr>
          <a:xfrm>
            <a:off x="1043492" y="2323652"/>
            <a:ext cx="8100508" cy="3508977"/>
          </a:xfrm>
          <a:prstGeom prst="rect">
            <a:avLst/>
          </a:prstGeom>
        </p:spPr>
        <p:txBody>
          <a:bodyPr wrap="square" lIns="0" tIns="0" rIns="0" bIns="0">
            <a:normAutofit/>
          </a:bodyPr>
          <a:lstStyle>
            <a:lvl1pPr marL="0">
              <a:defRPr sz="25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8580"/>
            <a:r>
              <a:rPr lang="en-US" dirty="0" err="1" smtClean="0">
                <a:latin typeface="Abadi MT Condensed Light"/>
                <a:cs typeface="Abadi MT Condensed Light"/>
              </a:rPr>
              <a:t>NotificationManager</a:t>
            </a:r>
            <a:r>
              <a:rPr lang="en-US" dirty="0" smtClean="0">
                <a:latin typeface="Abadi MT Condensed Light"/>
                <a:cs typeface="Abadi MT Condensed Light"/>
              </a:rPr>
              <a:t> </a:t>
            </a:r>
            <a:r>
              <a:rPr lang="en-US" dirty="0" err="1" smtClean="0">
                <a:latin typeface="Abadi MT Condensed Light"/>
                <a:cs typeface="Abadi MT Condensed Light"/>
              </a:rPr>
              <a:t>mNotificationManager</a:t>
            </a:r>
            <a:r>
              <a:rPr lang="en-US" dirty="0" smtClean="0">
                <a:latin typeface="Abadi MT Condensed Light"/>
                <a:cs typeface="Abadi MT Condensed Light"/>
              </a:rPr>
              <a:t> =</a:t>
            </a:r>
          </a:p>
          <a:p>
            <a:pPr marL="68580"/>
            <a:r>
              <a:rPr lang="en-US" dirty="0" smtClean="0">
                <a:latin typeface="Abadi MT Condensed Light"/>
                <a:cs typeface="Abadi MT Condensed Light"/>
              </a:rPr>
              <a:t> </a:t>
            </a:r>
            <a:r>
              <a:rPr lang="en-US" smtClean="0">
                <a:latin typeface="Abadi MT Condensed Light"/>
                <a:cs typeface="Abadi MT Condensed Light"/>
              </a:rPr>
              <a:t>   (</a:t>
            </a:r>
            <a:r>
              <a:rPr lang="en-US" dirty="0" err="1" smtClean="0">
                <a:latin typeface="Abadi MT Condensed Light"/>
                <a:cs typeface="Abadi MT Condensed Light"/>
              </a:rPr>
              <a:t>NotificationManager</a:t>
            </a:r>
            <a:r>
              <a:rPr lang="en-US" dirty="0" smtClean="0">
                <a:latin typeface="Abadi MT Condensed Light"/>
                <a:cs typeface="Abadi MT Condensed Light"/>
              </a:rPr>
              <a:t>)</a:t>
            </a:r>
            <a:r>
              <a:rPr lang="en-US" dirty="0" err="1" smtClean="0">
                <a:latin typeface="Abadi MT Condensed Light"/>
                <a:cs typeface="Abadi MT Condensed Light"/>
              </a:rPr>
              <a:t>GetSystemService</a:t>
            </a:r>
            <a:r>
              <a:rPr lang="en-US" dirty="0" smtClean="0">
                <a:latin typeface="Abadi MT Condensed Light"/>
                <a:cs typeface="Abadi MT Condensed Light"/>
              </a:rPr>
              <a:t>(</a:t>
            </a:r>
            <a:r>
              <a:rPr lang="en-US" dirty="0" err="1" smtClean="0">
                <a:latin typeface="Abadi MT Condensed Light"/>
                <a:cs typeface="Abadi MT Condensed Light"/>
              </a:rPr>
              <a:t>Context.NOTIFICATION_SERVICE</a:t>
            </a:r>
            <a:r>
              <a:rPr lang="en-US" dirty="0" smtClean="0">
                <a:latin typeface="Abadi MT Condensed Light"/>
                <a:cs typeface="Abadi MT Condensed Light"/>
              </a:rPr>
              <a:t>);</a:t>
            </a:r>
          </a:p>
          <a:p>
            <a:pPr marL="68580"/>
            <a:r>
              <a:rPr lang="en-US" dirty="0" smtClean="0">
                <a:latin typeface="Abadi MT Condensed Light"/>
                <a:cs typeface="Abadi MT Condensed Light"/>
              </a:rPr>
              <a:t>// </a:t>
            </a:r>
            <a:r>
              <a:rPr lang="en-US" dirty="0" err="1" smtClean="0">
                <a:latin typeface="Abadi MT Condensed Light"/>
                <a:cs typeface="Abadi MT Condensed Light"/>
              </a:rPr>
              <a:t>mId</a:t>
            </a:r>
            <a:r>
              <a:rPr lang="en-US" dirty="0" smtClean="0">
                <a:latin typeface="Abadi MT Condensed Light"/>
                <a:cs typeface="Abadi MT Condensed Light"/>
              </a:rPr>
              <a:t> allows you to update the notification later on.</a:t>
            </a:r>
          </a:p>
          <a:p>
            <a:pPr marL="68580"/>
            <a:r>
              <a:rPr lang="en-US" dirty="0" err="1" smtClean="0">
                <a:latin typeface="Abadi MT Condensed Light"/>
                <a:cs typeface="Abadi MT Condensed Light"/>
              </a:rPr>
              <a:t>mNotificationManager.notify</a:t>
            </a:r>
            <a:r>
              <a:rPr lang="en-US" dirty="0" smtClean="0">
                <a:latin typeface="Abadi MT Condensed Light"/>
                <a:cs typeface="Abadi MT Condensed Light"/>
              </a:rPr>
              <a:t>(</a:t>
            </a:r>
            <a:r>
              <a:rPr lang="en-US" dirty="0" err="1" smtClean="0">
                <a:latin typeface="Abadi MT Condensed Light"/>
                <a:cs typeface="Abadi MT Condensed Light"/>
              </a:rPr>
              <a:t>mId</a:t>
            </a:r>
            <a:r>
              <a:rPr lang="en-US" dirty="0" smtClean="0">
                <a:latin typeface="Abadi MT Condensed Light"/>
                <a:cs typeface="Abadi MT Condensed Light"/>
              </a:rPr>
              <a:t>, </a:t>
            </a:r>
            <a:r>
              <a:rPr lang="en-US" dirty="0" err="1" smtClean="0">
                <a:latin typeface="Abadi MT Condensed Light"/>
                <a:cs typeface="Abadi MT Condensed Light"/>
              </a:rPr>
              <a:t>mBuilder.build</a:t>
            </a:r>
            <a:r>
              <a:rPr lang="en-US" dirty="0" smtClean="0">
                <a:latin typeface="Abadi MT Condensed Light"/>
                <a:cs typeface="Abadi MT Condensed Light"/>
              </a:rPr>
              <a:t>());</a:t>
            </a:r>
          </a:p>
          <a:p>
            <a:pPr marL="68580"/>
            <a:endParaRPr lang="en-US" dirty="0" smtClean="0">
              <a:latin typeface="Abadi MT Condensed Light"/>
              <a:cs typeface="Abadi MT Condensed Light"/>
            </a:endParaRPr>
          </a:p>
          <a:p>
            <a:pPr marL="68580"/>
            <a:r>
              <a:rPr lang="en-US" dirty="0" smtClean="0">
                <a:latin typeface="Abadi MT Condensed Light"/>
                <a:cs typeface="Abadi MT Condensed Light"/>
              </a:rPr>
              <a:t>(</a:t>
            </a:r>
            <a:r>
              <a:rPr lang="en-US" dirty="0" err="1" smtClean="0">
                <a:latin typeface="Abadi MT Condensed Light"/>
                <a:cs typeface="Abadi MT Condensed Light"/>
              </a:rPr>
              <a:t>mId</a:t>
            </a:r>
            <a:r>
              <a:rPr lang="en-US" dirty="0" smtClean="0">
                <a:latin typeface="Abadi MT Condensed Light"/>
                <a:cs typeface="Abadi MT Condensed Light"/>
              </a:rPr>
              <a:t>) : id for your notification  </a:t>
            </a:r>
            <a:endParaRPr lang="en-US" dirty="0">
              <a:latin typeface="Abadi MT Condensed Light"/>
              <a:cs typeface="Abadi MT Condensed Light"/>
            </a:endParaRPr>
          </a:p>
        </p:txBody>
      </p:sp>
    </p:spTree>
    <p:extLst>
      <p:ext uri="{BB962C8B-B14F-4D97-AF65-F5344CB8AC3E}">
        <p14:creationId xmlns:p14="http://schemas.microsoft.com/office/powerpoint/2010/main" val="657903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lstStyle/>
          <a:p>
            <a:r>
              <a:rPr lang="en-US" dirty="0"/>
              <a:t>Removing notifications</a:t>
            </a:r>
          </a:p>
        </p:txBody>
      </p:sp>
      <p:sp>
        <p:nvSpPr>
          <p:cNvPr id="3" name="Content Placeholder 2"/>
          <p:cNvSpPr txBox="1">
            <a:spLocks/>
          </p:cNvSpPr>
          <p:nvPr/>
        </p:nvSpPr>
        <p:spPr>
          <a:xfrm>
            <a:off x="1043492" y="2323652"/>
            <a:ext cx="6777317" cy="3508977"/>
          </a:xfrm>
          <a:prstGeom prst="rect">
            <a:avLst/>
          </a:prstGeom>
        </p:spPr>
        <p:txBody>
          <a:bodyPr wrap="square" lIns="0" tIns="0" rIns="0" bIns="0">
            <a:spAutoFit/>
          </a:bodyPr>
          <a:lstStyle>
            <a:lvl1pPr marL="0">
              <a:defRPr sz="25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mtClean="0">
                <a:latin typeface="Abadi MT Condensed Light"/>
                <a:cs typeface="Abadi MT Condensed Light"/>
              </a:rPr>
              <a:t>mNotificationManager.</a:t>
            </a:r>
            <a:r>
              <a:rPr lang="en-US" smtClean="0"/>
              <a:t>cancel(id) </a:t>
            </a:r>
            <a:endParaRPr lang="en-US" dirty="0"/>
          </a:p>
        </p:txBody>
      </p:sp>
    </p:spTree>
    <p:extLst>
      <p:ext uri="{BB962C8B-B14F-4D97-AF65-F5344CB8AC3E}">
        <p14:creationId xmlns:p14="http://schemas.microsoft.com/office/powerpoint/2010/main" val="611275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339328" y="2732484"/>
            <a:ext cx="8643938" cy="677108"/>
          </a:xfrm>
        </p:spPr>
        <p:txBody>
          <a:bodyPr/>
          <a:lstStyle/>
          <a:p>
            <a:pPr algn="ctr" eaLnBrk="1" hangingPunct="1">
              <a:defRPr/>
            </a:pPr>
            <a:r>
              <a:rPr lang="en-US" dirty="0" smtClean="0"/>
              <a:t>APK Generation</a:t>
            </a:r>
            <a:endParaRPr lang="en-US" dirty="0"/>
          </a:p>
        </p:txBody>
      </p:sp>
    </p:spTree>
    <p:extLst>
      <p:ext uri="{BB962C8B-B14F-4D97-AF65-F5344CB8AC3E}">
        <p14:creationId xmlns:p14="http://schemas.microsoft.com/office/powerpoint/2010/main" val="1577935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13280">
              <a:lnSpc>
                <a:spcPct val="100000"/>
              </a:lnSpc>
            </a:pPr>
            <a:r>
              <a:rPr spc="-10" dirty="0"/>
              <a:t>Introduction</a:t>
            </a:r>
          </a:p>
        </p:txBody>
      </p:sp>
      <p:sp>
        <p:nvSpPr>
          <p:cNvPr id="3" name="object 3"/>
          <p:cNvSpPr txBox="1"/>
          <p:nvPr/>
        </p:nvSpPr>
        <p:spPr>
          <a:xfrm>
            <a:off x="535940" y="1572386"/>
            <a:ext cx="8074659" cy="4423410"/>
          </a:xfrm>
          <a:prstGeom prst="rect">
            <a:avLst/>
          </a:prstGeom>
        </p:spPr>
        <p:txBody>
          <a:bodyPr vert="horz" wrap="square" lIns="0" tIns="0" rIns="0" bIns="0" rtlCol="0">
            <a:spAutoFit/>
          </a:bodyPr>
          <a:lstStyle/>
          <a:p>
            <a:pPr marL="355600" indent="-342900">
              <a:lnSpc>
                <a:spcPts val="3650"/>
              </a:lnSpc>
              <a:buFont typeface="Arial"/>
              <a:buChar char="•"/>
              <a:tabLst>
                <a:tab pos="356235" algn="l"/>
                <a:tab pos="753110" algn="l"/>
                <a:tab pos="2189480" algn="l"/>
                <a:tab pos="3749675" algn="l"/>
                <a:tab pos="5810885" algn="l"/>
                <a:tab pos="7324090" algn="l"/>
              </a:tabLst>
            </a:pPr>
            <a:r>
              <a:rPr sz="3200" dirty="0">
                <a:latin typeface="Calibri"/>
                <a:cs typeface="Calibri"/>
              </a:rPr>
              <a:t>A	</a:t>
            </a:r>
            <a:r>
              <a:rPr sz="3200" spc="-20" dirty="0">
                <a:latin typeface="Calibri"/>
                <a:cs typeface="Calibri"/>
              </a:rPr>
              <a:t>content	</a:t>
            </a:r>
            <a:r>
              <a:rPr sz="3200" spc="-10" dirty="0">
                <a:latin typeface="Calibri"/>
                <a:cs typeface="Calibri"/>
              </a:rPr>
              <a:t>provider	component	</a:t>
            </a:r>
            <a:r>
              <a:rPr sz="3200" spc="-5" dirty="0">
                <a:latin typeface="Calibri"/>
                <a:cs typeface="Calibri"/>
              </a:rPr>
              <a:t>supplies	</a:t>
            </a:r>
            <a:r>
              <a:rPr sz="3200" spc="-15" dirty="0">
                <a:latin typeface="Calibri"/>
                <a:cs typeface="Calibri"/>
              </a:rPr>
              <a:t>data</a:t>
            </a:r>
            <a:endParaRPr sz="3200" dirty="0">
              <a:latin typeface="Calibri"/>
              <a:cs typeface="Calibri"/>
            </a:endParaRPr>
          </a:p>
          <a:p>
            <a:pPr marL="355600">
              <a:lnSpc>
                <a:spcPts val="3650"/>
              </a:lnSpc>
            </a:pPr>
            <a:r>
              <a:rPr sz="3200" spc="-15" dirty="0">
                <a:latin typeface="Calibri"/>
                <a:cs typeface="Calibri"/>
              </a:rPr>
              <a:t>from </a:t>
            </a:r>
            <a:r>
              <a:rPr sz="3200" spc="-5" dirty="0">
                <a:latin typeface="Calibri"/>
                <a:cs typeface="Calibri"/>
              </a:rPr>
              <a:t>one </a:t>
            </a:r>
            <a:r>
              <a:rPr sz="3200" spc="-10" dirty="0">
                <a:latin typeface="Calibri"/>
                <a:cs typeface="Calibri"/>
              </a:rPr>
              <a:t>application </a:t>
            </a:r>
            <a:r>
              <a:rPr sz="3200" spc="-25" dirty="0">
                <a:latin typeface="Calibri"/>
                <a:cs typeface="Calibri"/>
              </a:rPr>
              <a:t>to </a:t>
            </a:r>
            <a:r>
              <a:rPr sz="3200" spc="-15" dirty="0">
                <a:latin typeface="Calibri"/>
                <a:cs typeface="Calibri"/>
              </a:rPr>
              <a:t>others </a:t>
            </a:r>
            <a:r>
              <a:rPr sz="3200" dirty="0">
                <a:latin typeface="Calibri"/>
                <a:cs typeface="Calibri"/>
              </a:rPr>
              <a:t>on</a:t>
            </a:r>
            <a:r>
              <a:rPr sz="3200" spc="130" dirty="0">
                <a:latin typeface="Calibri"/>
                <a:cs typeface="Calibri"/>
              </a:rPr>
              <a:t> </a:t>
            </a:r>
            <a:r>
              <a:rPr sz="3200" spc="-15" dirty="0">
                <a:latin typeface="Calibri"/>
                <a:cs typeface="Calibri"/>
              </a:rPr>
              <a:t>request.</a:t>
            </a:r>
            <a:endParaRPr sz="3200" dirty="0">
              <a:latin typeface="Calibri"/>
              <a:cs typeface="Calibri"/>
            </a:endParaRPr>
          </a:p>
          <a:p>
            <a:pPr>
              <a:lnSpc>
                <a:spcPct val="100000"/>
              </a:lnSpc>
              <a:spcBef>
                <a:spcPts val="10"/>
              </a:spcBef>
            </a:pPr>
            <a:endParaRPr sz="4000" dirty="0">
              <a:latin typeface="Times New Roman"/>
              <a:cs typeface="Times New Roman"/>
            </a:endParaRPr>
          </a:p>
          <a:p>
            <a:pPr marL="355600" indent="-342900">
              <a:lnSpc>
                <a:spcPts val="3650"/>
              </a:lnSpc>
              <a:buFont typeface="Arial"/>
              <a:buChar char="•"/>
              <a:tabLst>
                <a:tab pos="356235" algn="l"/>
              </a:tabLst>
            </a:pPr>
            <a:r>
              <a:rPr sz="3200" spc="-5" dirty="0">
                <a:latin typeface="Calibri"/>
                <a:cs typeface="Calibri"/>
              </a:rPr>
              <a:t>Such </a:t>
            </a:r>
            <a:r>
              <a:rPr sz="3200" spc="-10" dirty="0">
                <a:latin typeface="Calibri"/>
                <a:cs typeface="Calibri"/>
              </a:rPr>
              <a:t>requests </a:t>
            </a:r>
            <a:r>
              <a:rPr sz="3200" spc="-15" dirty="0">
                <a:latin typeface="Calibri"/>
                <a:cs typeface="Calibri"/>
              </a:rPr>
              <a:t>are </a:t>
            </a:r>
            <a:r>
              <a:rPr sz="3200" dirty="0">
                <a:latin typeface="Calibri"/>
                <a:cs typeface="Calibri"/>
              </a:rPr>
              <a:t>handled </a:t>
            </a:r>
            <a:r>
              <a:rPr sz="3200" spc="-10" dirty="0">
                <a:latin typeface="Calibri"/>
                <a:cs typeface="Calibri"/>
              </a:rPr>
              <a:t>by </a:t>
            </a:r>
            <a:r>
              <a:rPr sz="3200" dirty="0">
                <a:latin typeface="Calibri"/>
                <a:cs typeface="Calibri"/>
              </a:rPr>
              <a:t>the </a:t>
            </a:r>
            <a:r>
              <a:rPr sz="3200" spc="-5" dirty="0">
                <a:latin typeface="Calibri"/>
                <a:cs typeface="Calibri"/>
              </a:rPr>
              <a:t>methods  </a:t>
            </a:r>
            <a:r>
              <a:rPr sz="3200" spc="340" dirty="0">
                <a:latin typeface="Calibri"/>
                <a:cs typeface="Calibri"/>
              </a:rPr>
              <a:t> </a:t>
            </a:r>
            <a:r>
              <a:rPr sz="3200" dirty="0">
                <a:latin typeface="Calibri"/>
                <a:cs typeface="Calibri"/>
              </a:rPr>
              <a:t>of</a:t>
            </a:r>
          </a:p>
          <a:p>
            <a:pPr marL="355600">
              <a:lnSpc>
                <a:spcPts val="3650"/>
              </a:lnSpc>
            </a:pPr>
            <a:r>
              <a:rPr sz="3200" dirty="0">
                <a:latin typeface="Calibri"/>
                <a:cs typeface="Calibri"/>
              </a:rPr>
              <a:t>the </a:t>
            </a:r>
            <a:r>
              <a:rPr sz="3200" b="1" spc="-15" dirty="0">
                <a:latin typeface="Calibri"/>
                <a:cs typeface="Calibri"/>
              </a:rPr>
              <a:t>ContentResolver</a:t>
            </a:r>
            <a:r>
              <a:rPr sz="3200" b="1" spc="-45" dirty="0">
                <a:latin typeface="Calibri"/>
                <a:cs typeface="Calibri"/>
              </a:rPr>
              <a:t> </a:t>
            </a:r>
            <a:r>
              <a:rPr sz="3200" spc="-5" dirty="0">
                <a:latin typeface="Calibri"/>
                <a:cs typeface="Calibri"/>
              </a:rPr>
              <a:t>class.</a:t>
            </a:r>
            <a:endParaRPr sz="3200" dirty="0">
              <a:latin typeface="Calibri"/>
              <a:cs typeface="Calibri"/>
            </a:endParaRPr>
          </a:p>
          <a:p>
            <a:pPr>
              <a:lnSpc>
                <a:spcPct val="100000"/>
              </a:lnSpc>
              <a:spcBef>
                <a:spcPts val="50"/>
              </a:spcBef>
            </a:pPr>
            <a:endParaRPr sz="4300" dirty="0">
              <a:latin typeface="Times New Roman"/>
              <a:cs typeface="Times New Roman"/>
            </a:endParaRPr>
          </a:p>
          <a:p>
            <a:pPr marL="355600" marR="7620" indent="-342900" algn="just">
              <a:lnSpc>
                <a:spcPct val="90000"/>
              </a:lnSpc>
              <a:buFont typeface="Arial"/>
              <a:buChar char="•"/>
              <a:tabLst>
                <a:tab pos="356235" algn="l"/>
              </a:tabLst>
            </a:pPr>
            <a:r>
              <a:rPr sz="3200" dirty="0">
                <a:latin typeface="Calibri"/>
                <a:cs typeface="Calibri"/>
              </a:rPr>
              <a:t>A </a:t>
            </a:r>
            <a:r>
              <a:rPr sz="3200" spc="-20" dirty="0">
                <a:latin typeface="Calibri"/>
                <a:cs typeface="Calibri"/>
              </a:rPr>
              <a:t>content </a:t>
            </a:r>
            <a:r>
              <a:rPr sz="3200" spc="-10" dirty="0">
                <a:latin typeface="Calibri"/>
                <a:cs typeface="Calibri"/>
              </a:rPr>
              <a:t>provider can </a:t>
            </a:r>
            <a:r>
              <a:rPr sz="3200" spc="-5" dirty="0">
                <a:latin typeface="Calibri"/>
                <a:cs typeface="Calibri"/>
              </a:rPr>
              <a:t>use </a:t>
            </a:r>
            <a:r>
              <a:rPr sz="3200" spc="-25" dirty="0">
                <a:latin typeface="Calibri"/>
                <a:cs typeface="Calibri"/>
              </a:rPr>
              <a:t>different </a:t>
            </a:r>
            <a:r>
              <a:rPr sz="3200" spc="-30" dirty="0">
                <a:latin typeface="Calibri"/>
                <a:cs typeface="Calibri"/>
              </a:rPr>
              <a:t>ways </a:t>
            </a:r>
            <a:r>
              <a:rPr sz="3200" spc="-45" dirty="0">
                <a:latin typeface="Calibri"/>
                <a:cs typeface="Calibri"/>
              </a:rPr>
              <a:t>to  </a:t>
            </a:r>
            <a:r>
              <a:rPr sz="3200" spc="-25" dirty="0">
                <a:latin typeface="Calibri"/>
                <a:cs typeface="Calibri"/>
              </a:rPr>
              <a:t>store </a:t>
            </a:r>
            <a:r>
              <a:rPr sz="3200" spc="-5" dirty="0">
                <a:latin typeface="Calibri"/>
                <a:cs typeface="Calibri"/>
              </a:rPr>
              <a:t>its </a:t>
            </a:r>
            <a:r>
              <a:rPr sz="3200" spc="-20" dirty="0">
                <a:latin typeface="Calibri"/>
                <a:cs typeface="Calibri"/>
              </a:rPr>
              <a:t>data </a:t>
            </a:r>
            <a:r>
              <a:rPr sz="3200" dirty="0">
                <a:latin typeface="Calibri"/>
                <a:cs typeface="Calibri"/>
              </a:rPr>
              <a:t>and the </a:t>
            </a:r>
            <a:r>
              <a:rPr sz="3200" spc="-20" dirty="0">
                <a:latin typeface="Calibri"/>
                <a:cs typeface="Calibri"/>
              </a:rPr>
              <a:t>data </a:t>
            </a:r>
            <a:r>
              <a:rPr sz="3200" spc="-10" dirty="0">
                <a:latin typeface="Calibri"/>
                <a:cs typeface="Calibri"/>
              </a:rPr>
              <a:t>can </a:t>
            </a:r>
            <a:r>
              <a:rPr sz="3200" spc="-5" dirty="0">
                <a:latin typeface="Calibri"/>
                <a:cs typeface="Calibri"/>
              </a:rPr>
              <a:t>be </a:t>
            </a:r>
            <a:r>
              <a:rPr sz="3200" spc="-20" dirty="0">
                <a:latin typeface="Calibri"/>
                <a:cs typeface="Calibri"/>
              </a:rPr>
              <a:t>stored </a:t>
            </a:r>
            <a:r>
              <a:rPr sz="3200" spc="-5" dirty="0">
                <a:latin typeface="Calibri"/>
                <a:cs typeface="Calibri"/>
              </a:rPr>
              <a:t>in </a:t>
            </a:r>
            <a:r>
              <a:rPr sz="3200" dirty="0">
                <a:latin typeface="Calibri"/>
                <a:cs typeface="Calibri"/>
              </a:rPr>
              <a:t>a  </a:t>
            </a:r>
            <a:r>
              <a:rPr sz="3200" spc="-10" dirty="0">
                <a:latin typeface="Calibri"/>
                <a:cs typeface="Calibri"/>
              </a:rPr>
              <a:t>database, </a:t>
            </a:r>
            <a:r>
              <a:rPr sz="3200" dirty="0">
                <a:latin typeface="Calibri"/>
                <a:cs typeface="Calibri"/>
              </a:rPr>
              <a:t>in </a:t>
            </a:r>
            <a:r>
              <a:rPr sz="3200" spc="-5" dirty="0">
                <a:latin typeface="Calibri"/>
                <a:cs typeface="Calibri"/>
              </a:rPr>
              <a:t>files, </a:t>
            </a:r>
            <a:r>
              <a:rPr sz="3200" dirty="0">
                <a:latin typeface="Calibri"/>
                <a:cs typeface="Calibri"/>
              </a:rPr>
              <a:t>or </a:t>
            </a:r>
            <a:r>
              <a:rPr sz="3200" spc="-10" dirty="0">
                <a:latin typeface="Calibri"/>
                <a:cs typeface="Calibri"/>
              </a:rPr>
              <a:t>even over </a:t>
            </a:r>
            <a:r>
              <a:rPr sz="3200" dirty="0">
                <a:latin typeface="Calibri"/>
                <a:cs typeface="Calibri"/>
              </a:rPr>
              <a:t>a</a:t>
            </a:r>
            <a:r>
              <a:rPr sz="3200" spc="-10" dirty="0">
                <a:latin typeface="Calibri"/>
                <a:cs typeface="Calibri"/>
              </a:rPr>
              <a:t> network.</a:t>
            </a:r>
            <a:endParaRPr sz="32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Title 4"/>
          <p:cNvSpPr>
            <a:spLocks noGrp="1"/>
          </p:cNvSpPr>
          <p:nvPr>
            <p:ph type="title"/>
          </p:nvPr>
        </p:nvSpPr>
        <p:spPr>
          <a:xfrm>
            <a:off x="498946" y="214313"/>
            <a:ext cx="8643938" cy="677108"/>
          </a:xfrm>
        </p:spPr>
        <p:txBody>
          <a:bodyPr/>
          <a:lstStyle/>
          <a:p>
            <a:pPr>
              <a:defRPr/>
            </a:pPr>
            <a:r>
              <a:rPr lang="en-US" dirty="0"/>
              <a:t>Apk generation deployment</a:t>
            </a:r>
          </a:p>
        </p:txBody>
      </p:sp>
      <p:sp>
        <p:nvSpPr>
          <p:cNvPr id="133123" name="Rectangle 1"/>
          <p:cNvSpPr>
            <a:spLocks/>
          </p:cNvSpPr>
          <p:nvPr/>
        </p:nvSpPr>
        <p:spPr bwMode="auto">
          <a:xfrm>
            <a:off x="212081" y="1595087"/>
            <a:ext cx="8722072" cy="3653316"/>
          </a:xfrm>
          <a:prstGeom prst="rect">
            <a:avLst/>
          </a:prstGeom>
          <a:noFill/>
          <a:ln>
            <a:noFill/>
          </a:ln>
          <a:effectLst/>
          <a:extLst>
            <a:ext uri="{909E8E84-426E-40dd-AFC4-6F175D3DCCD1}">
              <a14:hiddenFill xmlns:a14="http://schemas.microsoft.com/office/drawing/2010/main">
                <a:solidFill>
                  <a:srgbClr val="6C7472"/>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4291" tIns="124972" rIns="64291" bIns="124972" anchor="ctr">
            <a:spAutoFit/>
          </a:bodyPr>
          <a:lstStyle/>
          <a:p>
            <a:pPr marL="321457" indent="-321457" eaLnBrk="0" hangingPunct="0">
              <a:buFont typeface="Wingdings" charset="0"/>
              <a:buChar char="q"/>
              <a:defRPr/>
            </a:pPr>
            <a:r>
              <a:rPr lang="en-US" sz="1700" b="1"/>
              <a:t>Compile For Release</a:t>
            </a:r>
            <a:r>
              <a:rPr lang="en-US" sz="1700"/>
              <a:t> – This step involves setting some application attributes.</a:t>
            </a:r>
          </a:p>
          <a:p>
            <a:pPr marL="321457" indent="-321457" eaLnBrk="0" hangingPunct="0">
              <a:buFont typeface="Wingdings" charset="0"/>
              <a:buChar char="q"/>
              <a:defRPr/>
            </a:pPr>
            <a:endParaRPr lang="en-US" sz="1700"/>
          </a:p>
          <a:p>
            <a:pPr marL="642915" lvl="1" indent="-321457" eaLnBrk="0" hangingPunct="0">
              <a:buFont typeface="Wingdings" charset="0"/>
              <a:buChar char="Ø"/>
              <a:defRPr/>
            </a:pPr>
            <a:r>
              <a:rPr lang="en-US" sz="1700"/>
              <a:t>Disable Debugging – This prevents users from trying to debug the application on a device by using ADB or other tools.[assembly: Application(Debuggable=false)]</a:t>
            </a:r>
          </a:p>
          <a:p>
            <a:pPr marL="642915" lvl="1" indent="-321457" eaLnBrk="0" hangingPunct="0">
              <a:buFont typeface="Wingdings" charset="0"/>
              <a:buChar char="Ø"/>
              <a:defRPr/>
            </a:pPr>
            <a:r>
              <a:rPr lang="en-US" sz="1700"/>
              <a:t>Specify the Application Icon – Each Xamarin.Android application should have an application icon specified. It is not technically required; however, some markets, such as Google Play, require it.</a:t>
            </a:r>
          </a:p>
          <a:p>
            <a:pPr marL="642915" lvl="1" indent="-321457" eaLnBrk="0" hangingPunct="0">
              <a:buFont typeface="Wingdings" charset="0"/>
              <a:buChar char="Ø"/>
              <a:defRPr/>
            </a:pPr>
            <a:r>
              <a:rPr lang="en-US" sz="1700"/>
              <a:t>Version the Application – This step involves initializing or updating the versioning information. This is important for future application updates and to ensure that the users are aware of which version of the application they have installed.</a:t>
            </a:r>
          </a:p>
          <a:p>
            <a:pPr marL="642915" lvl="1" indent="-321457" eaLnBrk="0" hangingPunct="0">
              <a:buFont typeface="Wingdings" charset="0"/>
              <a:buChar char="Ø"/>
              <a:defRPr/>
            </a:pPr>
            <a:r>
              <a:rPr lang="en-US" sz="1700"/>
              <a:t>Configure the Linker – Linking is a step that is specific to Xamarin.Android and can substantially reduce the size of the final APK by removing un-used code.</a:t>
            </a:r>
          </a:p>
          <a:p>
            <a:pPr marL="642915" lvl="1" indent="-321457" eaLnBrk="0" hangingPunct="0">
              <a:buFont typeface="Wingdings" charset="0"/>
              <a:buChar char="Ø"/>
              <a:defRPr/>
            </a:pPr>
            <a:r>
              <a:rPr lang="en-US" sz="1700"/>
              <a:t>Compile – This step will compile the code and assets into an APK that is ready for signing.</a:t>
            </a:r>
            <a:endParaRPr lang="en-US" sz="1000">
              <a:solidFill>
                <a:srgbClr val="000000"/>
              </a:solidFill>
              <a:latin typeface="Tahoma" charset="0"/>
              <a:cs typeface="Tahoma" charset="0"/>
            </a:endParaRPr>
          </a:p>
        </p:txBody>
      </p:sp>
    </p:spTree>
    <p:extLst>
      <p:ext uri="{BB962C8B-B14F-4D97-AF65-F5344CB8AC3E}">
        <p14:creationId xmlns:p14="http://schemas.microsoft.com/office/powerpoint/2010/main" val="2330972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7" name="Rectangle 3"/>
          <p:cNvSpPr>
            <a:spLocks noChangeArrowheads="1"/>
          </p:cNvSpPr>
          <p:nvPr/>
        </p:nvSpPr>
        <p:spPr bwMode="auto">
          <a:xfrm>
            <a:off x="339328" y="1393031"/>
            <a:ext cx="8090297" cy="21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p>
            <a:pPr marL="562550" lvl="1" indent="-241093" eaLnBrk="0" hangingPunct="0">
              <a:buFont typeface="Wingdings" charset="0"/>
              <a:buChar char="q"/>
            </a:pPr>
            <a:endParaRPr lang="en-US" sz="1700" dirty="0"/>
          </a:p>
          <a:p>
            <a:pPr marL="241093" indent="-241093" eaLnBrk="0" hangingPunct="0">
              <a:buFont typeface="Wingdings" charset="0"/>
              <a:buChar char="q"/>
            </a:pPr>
            <a:r>
              <a:rPr lang="en-US" sz="1700" dirty="0"/>
              <a:t>Create a Private Key – This step needs to be performed only once. A private key is necessary to digitally sign the APK. After the private key has been prepared, this step can be skipped for future release builds.</a:t>
            </a:r>
          </a:p>
          <a:p>
            <a:pPr marL="241093" indent="-241093" eaLnBrk="0" hangingPunct="0">
              <a:buFont typeface="Wingdings" charset="0"/>
              <a:buChar char="q"/>
            </a:pPr>
            <a:endParaRPr lang="en-US" sz="1700" dirty="0"/>
          </a:p>
          <a:p>
            <a:pPr marL="241093" indent="-241093" eaLnBrk="0" hangingPunct="0">
              <a:buFont typeface="Wingdings" charset="0"/>
              <a:buChar char="q"/>
            </a:pPr>
            <a:r>
              <a:rPr lang="en-US" sz="1700" dirty="0"/>
              <a:t>Sign the APK – This step involves signing the APK with the private key that was created in the previous step.</a:t>
            </a:r>
          </a:p>
          <a:p>
            <a:pPr marL="241093" indent="-241093" eaLnBrk="0" hangingPunct="0">
              <a:buFont typeface="Wingdings" charset="0"/>
              <a:buChar char="q"/>
            </a:pPr>
            <a:endParaRPr lang="en-US" sz="1700" dirty="0"/>
          </a:p>
        </p:txBody>
      </p:sp>
      <p:sp>
        <p:nvSpPr>
          <p:cNvPr id="5" name="Title 4"/>
          <p:cNvSpPr>
            <a:spLocks noGrp="1"/>
          </p:cNvSpPr>
          <p:nvPr>
            <p:ph type="title"/>
          </p:nvPr>
        </p:nvSpPr>
        <p:spPr>
          <a:xfrm>
            <a:off x="498946" y="214313"/>
            <a:ext cx="8643938" cy="677108"/>
          </a:xfrm>
        </p:spPr>
        <p:txBody>
          <a:bodyPr/>
          <a:lstStyle/>
          <a:p>
            <a:pPr>
              <a:defRPr/>
            </a:pPr>
            <a:r>
              <a:rPr lang="en-US" dirty="0"/>
              <a:t>Apk generation deployment</a:t>
            </a:r>
          </a:p>
        </p:txBody>
      </p:sp>
    </p:spTree>
    <p:extLst>
      <p:ext uri="{BB962C8B-B14F-4D97-AF65-F5344CB8AC3E}">
        <p14:creationId xmlns:p14="http://schemas.microsoft.com/office/powerpoint/2010/main" val="2205084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7123226" cy="1143000"/>
          </a:xfrm>
        </p:spPr>
        <p:txBody>
          <a:bodyPr/>
          <a:lstStyle/>
          <a:p>
            <a:pPr algn="ctr"/>
            <a:r>
              <a:rPr lang="en-US" dirty="0" smtClean="0"/>
              <a:t>Q &amp;A</a:t>
            </a:r>
            <a:br>
              <a:rPr lang="en-US" dirty="0" smtClean="0"/>
            </a:br>
            <a:endParaRPr lang="en-US" dirty="0"/>
          </a:p>
        </p:txBody>
      </p:sp>
    </p:spTree>
    <p:extLst>
      <p:ext uri="{BB962C8B-B14F-4D97-AF65-F5344CB8AC3E}">
        <p14:creationId xmlns:p14="http://schemas.microsoft.com/office/powerpoint/2010/main" val="179052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14350">
              <a:lnSpc>
                <a:spcPct val="100000"/>
              </a:lnSpc>
            </a:pPr>
            <a:r>
              <a:rPr dirty="0"/>
              <a:t>Need </a:t>
            </a:r>
            <a:r>
              <a:rPr spc="-30" dirty="0"/>
              <a:t>for </a:t>
            </a:r>
            <a:r>
              <a:rPr spc="-20" dirty="0"/>
              <a:t>Content</a:t>
            </a:r>
            <a:r>
              <a:rPr spc="-25" dirty="0"/>
              <a:t> </a:t>
            </a:r>
            <a:r>
              <a:rPr spc="-15" dirty="0"/>
              <a:t>Provider</a:t>
            </a:r>
          </a:p>
        </p:txBody>
      </p:sp>
      <p:sp>
        <p:nvSpPr>
          <p:cNvPr id="3" name="object 3"/>
          <p:cNvSpPr txBox="1"/>
          <p:nvPr/>
        </p:nvSpPr>
        <p:spPr>
          <a:xfrm>
            <a:off x="535940" y="1621154"/>
            <a:ext cx="1142365" cy="521334"/>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200" spc="-55" dirty="0">
                <a:latin typeface="Calibri"/>
                <a:cs typeface="Calibri"/>
              </a:rPr>
              <a:t>E</a:t>
            </a:r>
            <a:r>
              <a:rPr sz="3200" dirty="0">
                <a:latin typeface="Calibri"/>
                <a:cs typeface="Calibri"/>
              </a:rPr>
              <a:t>ach</a:t>
            </a:r>
            <a:endParaRPr sz="3200">
              <a:latin typeface="Calibri"/>
              <a:cs typeface="Calibri"/>
            </a:endParaRPr>
          </a:p>
        </p:txBody>
      </p:sp>
      <p:sp>
        <p:nvSpPr>
          <p:cNvPr id="4" name="object 4"/>
          <p:cNvSpPr txBox="1"/>
          <p:nvPr/>
        </p:nvSpPr>
        <p:spPr>
          <a:xfrm>
            <a:off x="1897126" y="1621154"/>
            <a:ext cx="6711315" cy="521334"/>
          </a:xfrm>
          <a:prstGeom prst="rect">
            <a:avLst/>
          </a:prstGeom>
        </p:spPr>
        <p:txBody>
          <a:bodyPr vert="horz" wrap="square" lIns="0" tIns="0" rIns="0" bIns="0" rtlCol="0">
            <a:spAutoFit/>
          </a:bodyPr>
          <a:lstStyle/>
          <a:p>
            <a:pPr marL="12700">
              <a:lnSpc>
                <a:spcPct val="100000"/>
              </a:lnSpc>
              <a:tabLst>
                <a:tab pos="1577975" algn="l"/>
                <a:tab pos="3813810" algn="l"/>
                <a:tab pos="4789805" algn="l"/>
                <a:tab pos="5344160" algn="l"/>
                <a:tab pos="5978525" algn="l"/>
              </a:tabLst>
            </a:pPr>
            <a:r>
              <a:rPr sz="3200" dirty="0">
                <a:latin typeface="Calibri"/>
                <a:cs typeface="Calibri"/>
              </a:rPr>
              <a:t>And</a:t>
            </a:r>
            <a:r>
              <a:rPr sz="3200" spc="-60" dirty="0">
                <a:latin typeface="Calibri"/>
                <a:cs typeface="Calibri"/>
              </a:rPr>
              <a:t>r</a:t>
            </a:r>
            <a:r>
              <a:rPr sz="3200" spc="-5" dirty="0">
                <a:latin typeface="Calibri"/>
                <a:cs typeface="Calibri"/>
              </a:rPr>
              <a:t>oi</a:t>
            </a:r>
            <a:r>
              <a:rPr sz="3200" dirty="0">
                <a:latin typeface="Calibri"/>
                <a:cs typeface="Calibri"/>
              </a:rPr>
              <a:t>d	</a:t>
            </a:r>
            <a:r>
              <a:rPr sz="3200" spc="5" dirty="0">
                <a:latin typeface="Calibri"/>
                <a:cs typeface="Calibri"/>
              </a:rPr>
              <a:t>a</a:t>
            </a:r>
            <a:r>
              <a:rPr sz="3200" spc="-5" dirty="0">
                <a:latin typeface="Calibri"/>
                <a:cs typeface="Calibri"/>
              </a:rPr>
              <a:t>pp</a:t>
            </a:r>
            <a:r>
              <a:rPr sz="3200" spc="10" dirty="0">
                <a:latin typeface="Calibri"/>
                <a:cs typeface="Calibri"/>
              </a:rPr>
              <a:t>l</a:t>
            </a:r>
            <a:r>
              <a:rPr sz="3200" dirty="0">
                <a:latin typeface="Calibri"/>
                <a:cs typeface="Calibri"/>
              </a:rPr>
              <a:t>i</a:t>
            </a:r>
            <a:r>
              <a:rPr sz="3200" spc="-30" dirty="0">
                <a:latin typeface="Calibri"/>
                <a:cs typeface="Calibri"/>
              </a:rPr>
              <a:t>c</a:t>
            </a:r>
            <a:r>
              <a:rPr sz="3200" spc="-25" dirty="0">
                <a:latin typeface="Calibri"/>
                <a:cs typeface="Calibri"/>
              </a:rPr>
              <a:t>a</a:t>
            </a:r>
            <a:r>
              <a:rPr sz="3200" dirty="0">
                <a:latin typeface="Calibri"/>
                <a:cs typeface="Calibri"/>
              </a:rPr>
              <a:t>t</a:t>
            </a:r>
            <a:r>
              <a:rPr sz="3200" spc="-15" dirty="0">
                <a:latin typeface="Calibri"/>
                <a:cs typeface="Calibri"/>
              </a:rPr>
              <a:t>i</a:t>
            </a:r>
            <a:r>
              <a:rPr sz="3200" spc="-5" dirty="0">
                <a:latin typeface="Calibri"/>
                <a:cs typeface="Calibri"/>
              </a:rPr>
              <a:t>o</a:t>
            </a:r>
            <a:r>
              <a:rPr sz="3200" spc="5" dirty="0">
                <a:latin typeface="Calibri"/>
                <a:cs typeface="Calibri"/>
              </a:rPr>
              <a:t>n</a:t>
            </a:r>
            <a:r>
              <a:rPr sz="3200" dirty="0">
                <a:latin typeface="Calibri"/>
                <a:cs typeface="Calibri"/>
              </a:rPr>
              <a:t>s	runs	</a:t>
            </a:r>
            <a:r>
              <a:rPr sz="3200" spc="5" dirty="0">
                <a:latin typeface="Calibri"/>
                <a:cs typeface="Calibri"/>
              </a:rPr>
              <a:t>i</a:t>
            </a:r>
            <a:r>
              <a:rPr sz="3200" dirty="0">
                <a:latin typeface="Calibri"/>
                <a:cs typeface="Calibri"/>
              </a:rPr>
              <a:t>n	</a:t>
            </a:r>
            <a:r>
              <a:rPr sz="3200" spc="-5" dirty="0">
                <a:latin typeface="Calibri"/>
                <a:cs typeface="Calibri"/>
              </a:rPr>
              <a:t>it</a:t>
            </a:r>
            <a:r>
              <a:rPr sz="3200" dirty="0">
                <a:latin typeface="Calibri"/>
                <a:cs typeface="Calibri"/>
              </a:rPr>
              <a:t>s	</a:t>
            </a:r>
            <a:r>
              <a:rPr sz="3200" spc="-5" dirty="0">
                <a:latin typeface="Calibri"/>
                <a:cs typeface="Calibri"/>
              </a:rPr>
              <a:t>own</a:t>
            </a:r>
            <a:endParaRPr sz="3200" dirty="0">
              <a:latin typeface="Calibri"/>
              <a:cs typeface="Calibri"/>
            </a:endParaRPr>
          </a:p>
        </p:txBody>
      </p:sp>
      <p:sp>
        <p:nvSpPr>
          <p:cNvPr id="5" name="object 5"/>
          <p:cNvSpPr txBox="1"/>
          <p:nvPr/>
        </p:nvSpPr>
        <p:spPr>
          <a:xfrm>
            <a:off x="535940" y="2108834"/>
            <a:ext cx="8072755" cy="3642995"/>
          </a:xfrm>
          <a:prstGeom prst="rect">
            <a:avLst/>
          </a:prstGeom>
        </p:spPr>
        <p:txBody>
          <a:bodyPr vert="horz" wrap="square" lIns="0" tIns="0" rIns="0" bIns="0" rtlCol="0">
            <a:spAutoFit/>
          </a:bodyPr>
          <a:lstStyle/>
          <a:p>
            <a:pPr marL="355600" marR="5080" algn="just">
              <a:lnSpc>
                <a:spcPct val="100000"/>
              </a:lnSpc>
            </a:pPr>
            <a:r>
              <a:rPr sz="3200" spc="-10" dirty="0">
                <a:latin typeface="Calibri"/>
                <a:cs typeface="Calibri"/>
              </a:rPr>
              <a:t>process </a:t>
            </a:r>
            <a:r>
              <a:rPr sz="3200" dirty="0">
                <a:latin typeface="Calibri"/>
                <a:cs typeface="Calibri"/>
              </a:rPr>
              <a:t>with </a:t>
            </a:r>
            <a:r>
              <a:rPr sz="3200" spc="-5" dirty="0">
                <a:latin typeface="Calibri"/>
                <a:cs typeface="Calibri"/>
              </a:rPr>
              <a:t>its own permissions </a:t>
            </a:r>
            <a:r>
              <a:rPr sz="3200" dirty="0">
                <a:latin typeface="Calibri"/>
                <a:cs typeface="Calibri"/>
              </a:rPr>
              <a:t>which </a:t>
            </a:r>
            <a:r>
              <a:rPr sz="3200" spc="-25" dirty="0">
                <a:latin typeface="Calibri"/>
                <a:cs typeface="Calibri"/>
              </a:rPr>
              <a:t>keeps  </a:t>
            </a:r>
            <a:r>
              <a:rPr sz="3200" dirty="0">
                <a:latin typeface="Calibri"/>
                <a:cs typeface="Calibri"/>
              </a:rPr>
              <a:t>an </a:t>
            </a:r>
            <a:r>
              <a:rPr sz="3200" spc="-5" dirty="0">
                <a:latin typeface="Calibri"/>
                <a:cs typeface="Calibri"/>
              </a:rPr>
              <a:t>application </a:t>
            </a:r>
            <a:r>
              <a:rPr sz="3200" spc="-15" dirty="0">
                <a:latin typeface="Calibri"/>
                <a:cs typeface="Calibri"/>
              </a:rPr>
              <a:t>data</a:t>
            </a:r>
            <a:r>
              <a:rPr sz="3200" spc="690" dirty="0">
                <a:latin typeface="Calibri"/>
                <a:cs typeface="Calibri"/>
              </a:rPr>
              <a:t> </a:t>
            </a:r>
            <a:r>
              <a:rPr sz="3200" dirty="0">
                <a:latin typeface="Calibri"/>
                <a:cs typeface="Calibri"/>
              </a:rPr>
              <a:t>hidden </a:t>
            </a:r>
            <a:r>
              <a:rPr sz="3200" spc="-15" dirty="0">
                <a:latin typeface="Calibri"/>
                <a:cs typeface="Calibri"/>
              </a:rPr>
              <a:t>from</a:t>
            </a:r>
            <a:r>
              <a:rPr sz="3200" spc="690" dirty="0">
                <a:latin typeface="Calibri"/>
                <a:cs typeface="Calibri"/>
              </a:rPr>
              <a:t> </a:t>
            </a:r>
            <a:r>
              <a:rPr sz="3200" spc="-5" dirty="0">
                <a:latin typeface="Calibri"/>
                <a:cs typeface="Calibri"/>
              </a:rPr>
              <a:t>another  application.</a:t>
            </a:r>
            <a:endParaRPr sz="3200" dirty="0">
              <a:latin typeface="Calibri"/>
              <a:cs typeface="Calibri"/>
            </a:endParaRPr>
          </a:p>
          <a:p>
            <a:pPr>
              <a:lnSpc>
                <a:spcPct val="100000"/>
              </a:lnSpc>
              <a:spcBef>
                <a:spcPts val="31"/>
              </a:spcBef>
            </a:pPr>
            <a:endParaRPr sz="4650" dirty="0">
              <a:latin typeface="Times New Roman"/>
              <a:cs typeface="Times New Roman"/>
            </a:endParaRPr>
          </a:p>
          <a:p>
            <a:pPr marL="355600" marR="5080" indent="-342900" algn="just">
              <a:lnSpc>
                <a:spcPct val="100000"/>
              </a:lnSpc>
              <a:buFont typeface="Arial"/>
              <a:buChar char="•"/>
              <a:tabLst>
                <a:tab pos="356235" algn="l"/>
              </a:tabLst>
            </a:pPr>
            <a:r>
              <a:rPr sz="3200" spc="-5" dirty="0">
                <a:latin typeface="Calibri"/>
                <a:cs typeface="Calibri"/>
              </a:rPr>
              <a:t>But sometimes </a:t>
            </a:r>
            <a:r>
              <a:rPr sz="3200" dirty="0">
                <a:latin typeface="Calibri"/>
                <a:cs typeface="Calibri"/>
              </a:rPr>
              <a:t>it </a:t>
            </a:r>
            <a:r>
              <a:rPr sz="3200" spc="-5" dirty="0">
                <a:latin typeface="Calibri"/>
                <a:cs typeface="Calibri"/>
              </a:rPr>
              <a:t>is </a:t>
            </a:r>
            <a:r>
              <a:rPr sz="3200" spc="-10" dirty="0">
                <a:latin typeface="Calibri"/>
                <a:cs typeface="Calibri"/>
              </a:rPr>
              <a:t>required </a:t>
            </a:r>
            <a:r>
              <a:rPr sz="3200" spc="-20" dirty="0">
                <a:latin typeface="Calibri"/>
                <a:cs typeface="Calibri"/>
              </a:rPr>
              <a:t>to </a:t>
            </a:r>
            <a:r>
              <a:rPr sz="3200" spc="-10" dirty="0">
                <a:latin typeface="Calibri"/>
                <a:cs typeface="Calibri"/>
              </a:rPr>
              <a:t>share </a:t>
            </a:r>
            <a:r>
              <a:rPr sz="3200" spc="-15" dirty="0">
                <a:latin typeface="Calibri"/>
                <a:cs typeface="Calibri"/>
              </a:rPr>
              <a:t>data  </a:t>
            </a:r>
            <a:r>
              <a:rPr sz="3200" spc="-10" dirty="0">
                <a:latin typeface="Calibri"/>
                <a:cs typeface="Calibri"/>
              </a:rPr>
              <a:t>across </a:t>
            </a:r>
            <a:r>
              <a:rPr sz="3200" spc="-5" dirty="0">
                <a:latin typeface="Calibri"/>
                <a:cs typeface="Calibri"/>
              </a:rPr>
              <a:t>applications. This is </a:t>
            </a:r>
            <a:r>
              <a:rPr sz="3200" spc="-10" dirty="0">
                <a:latin typeface="Calibri"/>
                <a:cs typeface="Calibri"/>
              </a:rPr>
              <a:t>where </a:t>
            </a:r>
            <a:r>
              <a:rPr sz="3200" spc="-20" dirty="0">
                <a:latin typeface="Calibri"/>
                <a:cs typeface="Calibri"/>
              </a:rPr>
              <a:t>content  </a:t>
            </a:r>
            <a:r>
              <a:rPr sz="3200" spc="-15" dirty="0">
                <a:latin typeface="Calibri"/>
                <a:cs typeface="Calibri"/>
              </a:rPr>
              <a:t>providers </a:t>
            </a:r>
            <a:r>
              <a:rPr sz="3200" spc="-5" dirty="0">
                <a:latin typeface="Calibri"/>
                <a:cs typeface="Calibri"/>
              </a:rPr>
              <a:t>become </a:t>
            </a:r>
            <a:r>
              <a:rPr sz="3200" spc="-10" dirty="0">
                <a:latin typeface="Calibri"/>
                <a:cs typeface="Calibri"/>
              </a:rPr>
              <a:t>very</a:t>
            </a:r>
            <a:r>
              <a:rPr sz="3200" spc="-65" dirty="0">
                <a:latin typeface="Calibri"/>
                <a:cs typeface="Calibri"/>
              </a:rPr>
              <a:t> </a:t>
            </a:r>
            <a:r>
              <a:rPr sz="3200" spc="-10" dirty="0">
                <a:latin typeface="Calibri"/>
                <a:cs typeface="Calibri"/>
              </a:rPr>
              <a:t>useful.</a:t>
            </a:r>
            <a:endParaRPr sz="32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33095">
              <a:lnSpc>
                <a:spcPct val="100000"/>
              </a:lnSpc>
            </a:pPr>
            <a:r>
              <a:rPr spc="-5" dirty="0"/>
              <a:t>Basic </a:t>
            </a:r>
            <a:r>
              <a:rPr spc="5" dirty="0"/>
              <a:t>of </a:t>
            </a:r>
            <a:r>
              <a:rPr spc="-20" dirty="0"/>
              <a:t>Content</a:t>
            </a:r>
            <a:r>
              <a:rPr spc="-100" dirty="0"/>
              <a:t> </a:t>
            </a:r>
            <a:r>
              <a:rPr spc="-15" dirty="0"/>
              <a:t>Provider</a:t>
            </a:r>
          </a:p>
        </p:txBody>
      </p:sp>
      <p:sp>
        <p:nvSpPr>
          <p:cNvPr id="3" name="object 3"/>
          <p:cNvSpPr txBox="1"/>
          <p:nvPr/>
        </p:nvSpPr>
        <p:spPr>
          <a:xfrm>
            <a:off x="535940" y="1239773"/>
            <a:ext cx="8075295" cy="5106670"/>
          </a:xfrm>
          <a:prstGeom prst="rect">
            <a:avLst/>
          </a:prstGeom>
        </p:spPr>
        <p:txBody>
          <a:bodyPr vert="horz" wrap="square" lIns="0" tIns="0" rIns="0" bIns="0" rtlCol="0">
            <a:spAutoFit/>
          </a:bodyPr>
          <a:lstStyle/>
          <a:p>
            <a:pPr marL="355600" marR="6985" indent="-342900" algn="just">
              <a:lnSpc>
                <a:spcPct val="100000"/>
              </a:lnSpc>
              <a:buFont typeface="Arial"/>
              <a:buChar char="•"/>
              <a:tabLst>
                <a:tab pos="356235" algn="l"/>
              </a:tabLst>
            </a:pPr>
            <a:r>
              <a:rPr sz="3200" spc="-15" dirty="0">
                <a:latin typeface="Calibri"/>
                <a:cs typeface="Calibri"/>
              </a:rPr>
              <a:t>Content providers </a:t>
            </a:r>
            <a:r>
              <a:rPr sz="3200" spc="-5" dirty="0">
                <a:latin typeface="Calibri"/>
                <a:cs typeface="Calibri"/>
              </a:rPr>
              <a:t>let </a:t>
            </a:r>
            <a:r>
              <a:rPr sz="3200" spc="-15" dirty="0">
                <a:latin typeface="Calibri"/>
                <a:cs typeface="Calibri"/>
              </a:rPr>
              <a:t>you </a:t>
            </a:r>
            <a:r>
              <a:rPr sz="3200" spc="-20" dirty="0">
                <a:latin typeface="Calibri"/>
                <a:cs typeface="Calibri"/>
              </a:rPr>
              <a:t>centralize content </a:t>
            </a:r>
            <a:r>
              <a:rPr sz="3200" spc="-5" dirty="0">
                <a:latin typeface="Calibri"/>
                <a:cs typeface="Calibri"/>
              </a:rPr>
              <a:t>in  </a:t>
            </a:r>
            <a:r>
              <a:rPr sz="3200" dirty="0">
                <a:latin typeface="Calibri"/>
                <a:cs typeface="Calibri"/>
              </a:rPr>
              <a:t>one </a:t>
            </a:r>
            <a:r>
              <a:rPr sz="3200" spc="-5" dirty="0">
                <a:latin typeface="Calibri"/>
                <a:cs typeface="Calibri"/>
              </a:rPr>
              <a:t>place </a:t>
            </a:r>
            <a:r>
              <a:rPr sz="3200" dirty="0">
                <a:latin typeface="Calibri"/>
                <a:cs typeface="Calibri"/>
              </a:rPr>
              <a:t>and </a:t>
            </a:r>
            <a:r>
              <a:rPr sz="3200" spc="-25" dirty="0">
                <a:latin typeface="Calibri"/>
                <a:cs typeface="Calibri"/>
              </a:rPr>
              <a:t>have </a:t>
            </a:r>
            <a:r>
              <a:rPr sz="3200" spc="-15" dirty="0">
                <a:latin typeface="Calibri"/>
                <a:cs typeface="Calibri"/>
              </a:rPr>
              <a:t>many </a:t>
            </a:r>
            <a:r>
              <a:rPr sz="3200" spc="-25" dirty="0">
                <a:latin typeface="Calibri"/>
                <a:cs typeface="Calibri"/>
              </a:rPr>
              <a:t>different  </a:t>
            </a:r>
            <a:r>
              <a:rPr sz="3200" spc="-10" dirty="0">
                <a:latin typeface="Calibri"/>
                <a:cs typeface="Calibri"/>
              </a:rPr>
              <a:t>applications </a:t>
            </a:r>
            <a:r>
              <a:rPr sz="3200" dirty="0">
                <a:latin typeface="Calibri"/>
                <a:cs typeface="Calibri"/>
              </a:rPr>
              <a:t>access </a:t>
            </a:r>
            <a:r>
              <a:rPr sz="3200" spc="-5" dirty="0">
                <a:latin typeface="Calibri"/>
                <a:cs typeface="Calibri"/>
              </a:rPr>
              <a:t>it </a:t>
            </a:r>
            <a:r>
              <a:rPr sz="3200" dirty="0">
                <a:latin typeface="Calibri"/>
                <a:cs typeface="Calibri"/>
              </a:rPr>
              <a:t>as</a:t>
            </a:r>
            <a:r>
              <a:rPr sz="3200" spc="15" dirty="0">
                <a:latin typeface="Calibri"/>
                <a:cs typeface="Calibri"/>
              </a:rPr>
              <a:t> </a:t>
            </a:r>
            <a:r>
              <a:rPr sz="3200" spc="-5" dirty="0">
                <a:latin typeface="Calibri"/>
                <a:cs typeface="Calibri"/>
              </a:rPr>
              <a:t>needed.</a:t>
            </a:r>
            <a:endParaRPr sz="3200">
              <a:latin typeface="Calibri"/>
              <a:cs typeface="Calibri"/>
            </a:endParaRPr>
          </a:p>
          <a:p>
            <a:pPr>
              <a:lnSpc>
                <a:spcPct val="100000"/>
              </a:lnSpc>
              <a:spcBef>
                <a:spcPts val="30"/>
              </a:spcBef>
              <a:buFont typeface="Arial"/>
              <a:buChar char="•"/>
            </a:pPr>
            <a:endParaRPr sz="4650">
              <a:latin typeface="Times New Roman"/>
              <a:cs typeface="Times New Roman"/>
            </a:endParaRPr>
          </a:p>
          <a:p>
            <a:pPr marL="355600" marR="5080" indent="-342900" algn="just">
              <a:lnSpc>
                <a:spcPct val="100000"/>
              </a:lnSpc>
              <a:buFont typeface="Arial"/>
              <a:buChar char="•"/>
              <a:tabLst>
                <a:tab pos="356235" algn="l"/>
              </a:tabLst>
            </a:pPr>
            <a:r>
              <a:rPr sz="3200" dirty="0">
                <a:latin typeface="Calibri"/>
                <a:cs typeface="Calibri"/>
              </a:rPr>
              <a:t>A </a:t>
            </a:r>
            <a:r>
              <a:rPr sz="3200" spc="-20" dirty="0">
                <a:latin typeface="Calibri"/>
                <a:cs typeface="Calibri"/>
              </a:rPr>
              <a:t>content </a:t>
            </a:r>
            <a:r>
              <a:rPr sz="3200" spc="-10" dirty="0">
                <a:latin typeface="Calibri"/>
                <a:cs typeface="Calibri"/>
              </a:rPr>
              <a:t>provider </a:t>
            </a:r>
            <a:r>
              <a:rPr sz="3200" spc="-15" dirty="0">
                <a:latin typeface="Calibri"/>
                <a:cs typeface="Calibri"/>
              </a:rPr>
              <a:t>behaves </a:t>
            </a:r>
            <a:r>
              <a:rPr sz="3200" spc="-10" dirty="0">
                <a:latin typeface="Calibri"/>
                <a:cs typeface="Calibri"/>
              </a:rPr>
              <a:t>very </a:t>
            </a:r>
            <a:r>
              <a:rPr sz="3200" dirty="0">
                <a:latin typeface="Calibri"/>
                <a:cs typeface="Calibri"/>
              </a:rPr>
              <a:t>much </a:t>
            </a:r>
            <a:r>
              <a:rPr sz="3200" spc="-30" dirty="0">
                <a:latin typeface="Calibri"/>
                <a:cs typeface="Calibri"/>
              </a:rPr>
              <a:t>like </a:t>
            </a:r>
            <a:r>
              <a:rPr sz="3200" dirty="0">
                <a:latin typeface="Calibri"/>
                <a:cs typeface="Calibri"/>
              </a:rPr>
              <a:t>a  </a:t>
            </a:r>
            <a:r>
              <a:rPr sz="3200" spc="-10" dirty="0">
                <a:latin typeface="Calibri"/>
                <a:cs typeface="Calibri"/>
              </a:rPr>
              <a:t>database where </a:t>
            </a:r>
            <a:r>
              <a:rPr sz="3200" spc="-15" dirty="0">
                <a:latin typeface="Calibri"/>
                <a:cs typeface="Calibri"/>
              </a:rPr>
              <a:t>you</a:t>
            </a:r>
            <a:r>
              <a:rPr sz="3200" spc="690" dirty="0">
                <a:latin typeface="Calibri"/>
                <a:cs typeface="Calibri"/>
              </a:rPr>
              <a:t> </a:t>
            </a:r>
            <a:r>
              <a:rPr sz="3200" spc="-10" dirty="0">
                <a:latin typeface="Calibri"/>
                <a:cs typeface="Calibri"/>
              </a:rPr>
              <a:t>can </a:t>
            </a:r>
            <a:r>
              <a:rPr sz="3200" spc="-5" dirty="0">
                <a:latin typeface="Calibri"/>
                <a:cs typeface="Calibri"/>
              </a:rPr>
              <a:t>query it, </a:t>
            </a:r>
            <a:r>
              <a:rPr sz="3200" dirty="0">
                <a:latin typeface="Calibri"/>
                <a:cs typeface="Calibri"/>
              </a:rPr>
              <a:t>edit its  </a:t>
            </a:r>
            <a:r>
              <a:rPr sz="3200" spc="-15" dirty="0">
                <a:latin typeface="Calibri"/>
                <a:cs typeface="Calibri"/>
              </a:rPr>
              <a:t>content, </a:t>
            </a:r>
            <a:r>
              <a:rPr sz="3200" dirty="0">
                <a:latin typeface="Calibri"/>
                <a:cs typeface="Calibri"/>
              </a:rPr>
              <a:t>as </a:t>
            </a:r>
            <a:r>
              <a:rPr sz="3200" spc="-5" dirty="0">
                <a:latin typeface="Calibri"/>
                <a:cs typeface="Calibri"/>
              </a:rPr>
              <a:t>well </a:t>
            </a:r>
            <a:r>
              <a:rPr sz="3200" spc="5" dirty="0">
                <a:latin typeface="Calibri"/>
                <a:cs typeface="Calibri"/>
              </a:rPr>
              <a:t>as </a:t>
            </a:r>
            <a:r>
              <a:rPr sz="3200" dirty="0">
                <a:latin typeface="Calibri"/>
                <a:cs typeface="Calibri"/>
              </a:rPr>
              <a:t>add or </a:t>
            </a:r>
            <a:r>
              <a:rPr sz="3200" spc="-15" dirty="0">
                <a:latin typeface="Calibri"/>
                <a:cs typeface="Calibri"/>
              </a:rPr>
              <a:t>delete </a:t>
            </a:r>
            <a:r>
              <a:rPr sz="3200" spc="-20" dirty="0">
                <a:latin typeface="Calibri"/>
                <a:cs typeface="Calibri"/>
              </a:rPr>
              <a:t>content </a:t>
            </a:r>
            <a:r>
              <a:rPr sz="3200" spc="-5" dirty="0">
                <a:latin typeface="Calibri"/>
                <a:cs typeface="Calibri"/>
              </a:rPr>
              <a:t>using  insert(), update(), </a:t>
            </a:r>
            <a:r>
              <a:rPr sz="3200" spc="-10" dirty="0">
                <a:latin typeface="Calibri"/>
                <a:cs typeface="Calibri"/>
              </a:rPr>
              <a:t>delete(), </a:t>
            </a:r>
            <a:r>
              <a:rPr sz="3200" dirty="0">
                <a:latin typeface="Calibri"/>
                <a:cs typeface="Calibri"/>
              </a:rPr>
              <a:t>and </a:t>
            </a:r>
            <a:r>
              <a:rPr sz="3200" spc="-5" dirty="0">
                <a:latin typeface="Calibri"/>
                <a:cs typeface="Calibri"/>
              </a:rPr>
              <a:t>query()  methods. </a:t>
            </a:r>
            <a:r>
              <a:rPr sz="3200" i="1" dirty="0">
                <a:latin typeface="Calibri"/>
                <a:cs typeface="Calibri"/>
              </a:rPr>
              <a:t>In </a:t>
            </a:r>
            <a:r>
              <a:rPr sz="3200" i="1" spc="-5" dirty="0">
                <a:latin typeface="Calibri"/>
                <a:cs typeface="Calibri"/>
              </a:rPr>
              <a:t>most cases </a:t>
            </a:r>
            <a:r>
              <a:rPr sz="3200" i="1" dirty="0">
                <a:latin typeface="Calibri"/>
                <a:cs typeface="Calibri"/>
              </a:rPr>
              <a:t>this </a:t>
            </a:r>
            <a:r>
              <a:rPr sz="3200" i="1" spc="-10" dirty="0">
                <a:latin typeface="Calibri"/>
                <a:cs typeface="Calibri"/>
              </a:rPr>
              <a:t>data </a:t>
            </a:r>
            <a:r>
              <a:rPr sz="3200" i="1" dirty="0">
                <a:latin typeface="Calibri"/>
                <a:cs typeface="Calibri"/>
              </a:rPr>
              <a:t>is </a:t>
            </a:r>
            <a:r>
              <a:rPr sz="3200" i="1" spc="-15" dirty="0">
                <a:latin typeface="Calibri"/>
                <a:cs typeface="Calibri"/>
              </a:rPr>
              <a:t>stored </a:t>
            </a:r>
            <a:r>
              <a:rPr sz="3200" i="1" spc="5" dirty="0">
                <a:latin typeface="Calibri"/>
                <a:cs typeface="Calibri"/>
              </a:rPr>
              <a:t>in  </a:t>
            </a:r>
            <a:r>
              <a:rPr sz="3200" i="1" spc="-5" dirty="0">
                <a:latin typeface="Calibri"/>
                <a:cs typeface="Calibri"/>
              </a:rPr>
              <a:t>an </a:t>
            </a:r>
            <a:r>
              <a:rPr sz="3200" b="1" i="1" spc="-5" dirty="0">
                <a:latin typeface="Calibri"/>
                <a:cs typeface="Calibri"/>
              </a:rPr>
              <a:t>SQlite</a:t>
            </a:r>
            <a:r>
              <a:rPr sz="3200" b="1" i="1" spc="-75" dirty="0">
                <a:latin typeface="Calibri"/>
                <a:cs typeface="Calibri"/>
              </a:rPr>
              <a:t> </a:t>
            </a:r>
            <a:r>
              <a:rPr sz="3200" i="1" spc="-10" dirty="0">
                <a:latin typeface="Calibri"/>
                <a:cs typeface="Calibri"/>
              </a:rPr>
              <a:t>database.</a:t>
            </a:r>
            <a:endParaRPr sz="32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Creating </a:t>
            </a:r>
            <a:r>
              <a:rPr spc="-15" dirty="0"/>
              <a:t>ContentProvider</a:t>
            </a:r>
            <a:r>
              <a:rPr spc="-135" dirty="0"/>
              <a:t> </a:t>
            </a:r>
            <a:r>
              <a:rPr spc="-5" dirty="0"/>
              <a:t>class</a:t>
            </a:r>
          </a:p>
        </p:txBody>
      </p:sp>
      <p:sp>
        <p:nvSpPr>
          <p:cNvPr id="3" name="object 3"/>
          <p:cNvSpPr txBox="1"/>
          <p:nvPr/>
        </p:nvSpPr>
        <p:spPr>
          <a:xfrm>
            <a:off x="535940" y="1621154"/>
            <a:ext cx="8073390" cy="4014432"/>
          </a:xfrm>
          <a:prstGeom prst="rect">
            <a:avLst/>
          </a:prstGeom>
        </p:spPr>
        <p:txBody>
          <a:bodyPr vert="horz" wrap="square" lIns="0" tIns="0" rIns="0" bIns="0" rtlCol="0">
            <a:spAutoFit/>
          </a:bodyPr>
          <a:lstStyle/>
          <a:p>
            <a:pPr marL="355600" marR="5080" indent="-342900" algn="just">
              <a:lnSpc>
                <a:spcPct val="100000"/>
              </a:lnSpc>
              <a:buFont typeface="Arial"/>
              <a:buChar char="•"/>
              <a:tabLst>
                <a:tab pos="356235" algn="l"/>
              </a:tabLst>
            </a:pPr>
            <a:r>
              <a:rPr sz="3200" dirty="0">
                <a:latin typeface="Calibri"/>
                <a:cs typeface="Calibri"/>
              </a:rPr>
              <a:t>A </a:t>
            </a:r>
            <a:r>
              <a:rPr sz="3200" spc="-20" dirty="0">
                <a:latin typeface="Calibri"/>
                <a:cs typeface="Calibri"/>
              </a:rPr>
              <a:t>content </a:t>
            </a:r>
            <a:r>
              <a:rPr sz="3200" spc="-10" dirty="0">
                <a:latin typeface="Calibri"/>
                <a:cs typeface="Calibri"/>
              </a:rPr>
              <a:t>provider </a:t>
            </a:r>
            <a:r>
              <a:rPr sz="3200" spc="-5" dirty="0">
                <a:latin typeface="Calibri"/>
                <a:cs typeface="Calibri"/>
              </a:rPr>
              <a:t>is </a:t>
            </a:r>
            <a:r>
              <a:rPr sz="3200" spc="-5" dirty="0" smtClean="0">
                <a:latin typeface="Calibri"/>
                <a:cs typeface="Calibri"/>
              </a:rPr>
              <a:t>i</a:t>
            </a:r>
            <a:r>
              <a:rPr lang="en-US" sz="3200" spc="-5" dirty="0" smtClean="0">
                <a:latin typeface="Calibri"/>
                <a:cs typeface="Calibri"/>
              </a:rPr>
              <a:t>nherited from </a:t>
            </a:r>
            <a:r>
              <a:rPr sz="3200" b="1" spc="-15" dirty="0" smtClean="0">
                <a:latin typeface="Calibri"/>
                <a:cs typeface="Calibri"/>
              </a:rPr>
              <a:t>ContentProvider </a:t>
            </a:r>
            <a:r>
              <a:rPr sz="3200" dirty="0">
                <a:latin typeface="Calibri"/>
                <a:cs typeface="Calibri"/>
              </a:rPr>
              <a:t>class and </a:t>
            </a:r>
            <a:r>
              <a:rPr sz="3200" spc="-10" dirty="0">
                <a:latin typeface="Calibri"/>
                <a:cs typeface="Calibri"/>
              </a:rPr>
              <a:t>must  </a:t>
            </a:r>
            <a:r>
              <a:rPr sz="3200" spc="-5" dirty="0">
                <a:latin typeface="Calibri"/>
                <a:cs typeface="Calibri"/>
              </a:rPr>
              <a:t>implement </a:t>
            </a:r>
            <a:r>
              <a:rPr sz="3200" dirty="0">
                <a:latin typeface="Calibri"/>
                <a:cs typeface="Calibri"/>
              </a:rPr>
              <a:t>a </a:t>
            </a:r>
            <a:r>
              <a:rPr sz="3200" spc="-20" dirty="0">
                <a:latin typeface="Calibri"/>
                <a:cs typeface="Calibri"/>
              </a:rPr>
              <a:t>standard </a:t>
            </a:r>
            <a:r>
              <a:rPr sz="3200" spc="-5" dirty="0">
                <a:latin typeface="Calibri"/>
                <a:cs typeface="Calibri"/>
              </a:rPr>
              <a:t>set </a:t>
            </a:r>
            <a:r>
              <a:rPr sz="3200" dirty="0">
                <a:latin typeface="Calibri"/>
                <a:cs typeface="Calibri"/>
              </a:rPr>
              <a:t>of </a:t>
            </a:r>
            <a:r>
              <a:rPr sz="3200" spc="-5" dirty="0">
                <a:latin typeface="Calibri"/>
                <a:cs typeface="Calibri"/>
              </a:rPr>
              <a:t>APIs that </a:t>
            </a:r>
            <a:r>
              <a:rPr sz="3200" dirty="0">
                <a:latin typeface="Calibri"/>
                <a:cs typeface="Calibri"/>
              </a:rPr>
              <a:t>enable  </a:t>
            </a:r>
            <a:r>
              <a:rPr sz="3200" spc="-5" dirty="0">
                <a:latin typeface="Calibri"/>
                <a:cs typeface="Calibri"/>
              </a:rPr>
              <a:t>other </a:t>
            </a:r>
            <a:r>
              <a:rPr sz="3200" spc="-10" dirty="0">
                <a:latin typeface="Calibri"/>
                <a:cs typeface="Calibri"/>
              </a:rPr>
              <a:t>applications </a:t>
            </a:r>
            <a:r>
              <a:rPr sz="3200" spc="-25" dirty="0">
                <a:latin typeface="Calibri"/>
                <a:cs typeface="Calibri"/>
              </a:rPr>
              <a:t>to </a:t>
            </a:r>
            <a:r>
              <a:rPr sz="3200" spc="-15" dirty="0">
                <a:latin typeface="Calibri"/>
                <a:cs typeface="Calibri"/>
              </a:rPr>
              <a:t>perform</a:t>
            </a:r>
            <a:r>
              <a:rPr sz="3200" spc="120" dirty="0">
                <a:latin typeface="Calibri"/>
                <a:cs typeface="Calibri"/>
              </a:rPr>
              <a:t> </a:t>
            </a:r>
            <a:r>
              <a:rPr sz="3200" spc="-10" dirty="0">
                <a:latin typeface="Calibri"/>
                <a:cs typeface="Calibri"/>
              </a:rPr>
              <a:t>transactions.</a:t>
            </a:r>
            <a:endParaRPr sz="3200" dirty="0">
              <a:latin typeface="Calibri"/>
              <a:cs typeface="Calibri"/>
            </a:endParaRPr>
          </a:p>
          <a:p>
            <a:pPr>
              <a:lnSpc>
                <a:spcPct val="100000"/>
              </a:lnSpc>
              <a:spcBef>
                <a:spcPts val="54"/>
              </a:spcBef>
            </a:pPr>
            <a:endParaRPr sz="3500" dirty="0">
              <a:latin typeface="Times New Roman"/>
              <a:cs typeface="Times New Roman"/>
            </a:endParaRPr>
          </a:p>
          <a:p>
            <a:pPr marL="355600">
              <a:lnSpc>
                <a:spcPct val="100000"/>
              </a:lnSpc>
            </a:pPr>
            <a:r>
              <a:rPr sz="2400" i="1" spc="-5" dirty="0">
                <a:solidFill>
                  <a:srgbClr val="FF0000"/>
                </a:solidFill>
                <a:latin typeface="Calibri"/>
                <a:cs typeface="Calibri"/>
              </a:rPr>
              <a:t>public </a:t>
            </a:r>
            <a:r>
              <a:rPr sz="2400" i="1" dirty="0">
                <a:solidFill>
                  <a:srgbClr val="FF0000"/>
                </a:solidFill>
                <a:latin typeface="Calibri"/>
                <a:cs typeface="Calibri"/>
              </a:rPr>
              <a:t>class </a:t>
            </a:r>
            <a:r>
              <a:rPr sz="2400" i="1" spc="-5" dirty="0">
                <a:solidFill>
                  <a:srgbClr val="FF0000"/>
                </a:solidFill>
                <a:latin typeface="Calibri"/>
                <a:cs typeface="Calibri"/>
              </a:rPr>
              <a:t>MyContentProvider </a:t>
            </a:r>
            <a:r>
              <a:rPr lang="en-US" sz="2400" i="1" spc="-10" dirty="0" smtClean="0">
                <a:solidFill>
                  <a:srgbClr val="FF0000"/>
                </a:solidFill>
                <a:latin typeface="Calibri"/>
                <a:cs typeface="Calibri"/>
              </a:rPr>
              <a:t>:</a:t>
            </a:r>
            <a:r>
              <a:rPr sz="2400" i="1" spc="-10" dirty="0" smtClean="0">
                <a:solidFill>
                  <a:srgbClr val="FF0000"/>
                </a:solidFill>
                <a:latin typeface="Calibri"/>
                <a:cs typeface="Calibri"/>
              </a:rPr>
              <a:t> </a:t>
            </a:r>
            <a:r>
              <a:rPr sz="2400" i="1" spc="-10" dirty="0">
                <a:solidFill>
                  <a:srgbClr val="FF0000"/>
                </a:solidFill>
                <a:latin typeface="Calibri"/>
                <a:cs typeface="Calibri"/>
              </a:rPr>
              <a:t>ContentProvider</a:t>
            </a:r>
            <a:endParaRPr sz="2400" dirty="0">
              <a:latin typeface="Calibri"/>
              <a:cs typeface="Calibri"/>
            </a:endParaRPr>
          </a:p>
          <a:p>
            <a:pPr marL="469900">
              <a:lnSpc>
                <a:spcPct val="100000"/>
              </a:lnSpc>
              <a:spcBef>
                <a:spcPts val="505"/>
              </a:spcBef>
            </a:pPr>
            <a:r>
              <a:rPr sz="2000" i="1" dirty="0">
                <a:solidFill>
                  <a:srgbClr val="FF0000"/>
                </a:solidFill>
                <a:latin typeface="Calibri"/>
                <a:cs typeface="Calibri"/>
              </a:rPr>
              <a:t>{</a:t>
            </a:r>
            <a:endParaRPr sz="2000" dirty="0">
              <a:latin typeface="Calibri"/>
              <a:cs typeface="Calibri"/>
            </a:endParaRPr>
          </a:p>
          <a:p>
            <a:pPr>
              <a:lnSpc>
                <a:spcPct val="100000"/>
              </a:lnSpc>
              <a:spcBef>
                <a:spcPts val="25"/>
              </a:spcBef>
            </a:pPr>
            <a:endParaRPr sz="2900" dirty="0">
              <a:latin typeface="Times New Roman"/>
              <a:cs typeface="Times New Roman"/>
            </a:endParaRPr>
          </a:p>
          <a:p>
            <a:pPr marL="469900">
              <a:lnSpc>
                <a:spcPct val="100000"/>
              </a:lnSpc>
            </a:pPr>
            <a:r>
              <a:rPr sz="2000" i="1" dirty="0">
                <a:solidFill>
                  <a:srgbClr val="FF0000"/>
                </a:solidFill>
                <a:latin typeface="Calibri"/>
                <a:cs typeface="Calibri"/>
              </a:rPr>
              <a:t>}</a:t>
            </a:r>
            <a:endParaRPr sz="20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5714" y="124205"/>
            <a:ext cx="3052445" cy="670560"/>
          </a:xfrm>
          <a:prstGeom prst="rect">
            <a:avLst/>
          </a:prstGeom>
        </p:spPr>
        <p:txBody>
          <a:bodyPr vert="horz" wrap="square" lIns="0" tIns="0" rIns="0" bIns="0" rtlCol="0">
            <a:spAutoFit/>
          </a:bodyPr>
          <a:lstStyle/>
          <a:p>
            <a:pPr marL="12700">
              <a:lnSpc>
                <a:spcPct val="100000"/>
              </a:lnSpc>
            </a:pPr>
            <a:r>
              <a:rPr spc="-20" dirty="0"/>
              <a:t>Content</a:t>
            </a:r>
            <a:r>
              <a:rPr spc="-105" dirty="0"/>
              <a:t> </a:t>
            </a:r>
            <a:r>
              <a:rPr dirty="0"/>
              <a:t>URIs</a:t>
            </a:r>
          </a:p>
        </p:txBody>
      </p:sp>
      <p:sp>
        <p:nvSpPr>
          <p:cNvPr id="3" name="object 3"/>
          <p:cNvSpPr txBox="1"/>
          <p:nvPr/>
        </p:nvSpPr>
        <p:spPr>
          <a:xfrm>
            <a:off x="78739" y="949197"/>
            <a:ext cx="8757920" cy="2179320"/>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200" spc="-100" dirty="0">
                <a:latin typeface="Calibri"/>
                <a:cs typeface="Calibri"/>
              </a:rPr>
              <a:t>To </a:t>
            </a:r>
            <a:r>
              <a:rPr sz="2200" spc="-5" dirty="0">
                <a:latin typeface="Calibri"/>
                <a:cs typeface="Calibri"/>
              </a:rPr>
              <a:t>query a </a:t>
            </a:r>
            <a:r>
              <a:rPr sz="2200" spc="-15" dirty="0">
                <a:latin typeface="Calibri"/>
                <a:cs typeface="Calibri"/>
              </a:rPr>
              <a:t>content </a:t>
            </a:r>
            <a:r>
              <a:rPr sz="2200" spc="-30" dirty="0">
                <a:latin typeface="Calibri"/>
                <a:cs typeface="Calibri"/>
              </a:rPr>
              <a:t>provider, </a:t>
            </a:r>
            <a:r>
              <a:rPr sz="2200" spc="-15" dirty="0">
                <a:latin typeface="Calibri"/>
                <a:cs typeface="Calibri"/>
              </a:rPr>
              <a:t>you </a:t>
            </a:r>
            <a:r>
              <a:rPr sz="2200" spc="-5" dirty="0">
                <a:latin typeface="Calibri"/>
                <a:cs typeface="Calibri"/>
              </a:rPr>
              <a:t>specify the query string in the </a:t>
            </a:r>
            <a:r>
              <a:rPr sz="2200" spc="-15" dirty="0">
                <a:latin typeface="Calibri"/>
                <a:cs typeface="Calibri"/>
              </a:rPr>
              <a:t>form </a:t>
            </a:r>
            <a:r>
              <a:rPr sz="2200" dirty="0">
                <a:latin typeface="Calibri"/>
                <a:cs typeface="Calibri"/>
              </a:rPr>
              <a:t>of </a:t>
            </a:r>
            <a:r>
              <a:rPr sz="2200" spc="-5" dirty="0">
                <a:latin typeface="Calibri"/>
                <a:cs typeface="Calibri"/>
              </a:rPr>
              <a:t>a  </a:t>
            </a:r>
            <a:r>
              <a:rPr sz="2200" spc="-10" dirty="0">
                <a:latin typeface="Calibri"/>
                <a:cs typeface="Calibri"/>
              </a:rPr>
              <a:t>URI </a:t>
            </a:r>
            <a:r>
              <a:rPr sz="2200" spc="-5" dirty="0">
                <a:latin typeface="Calibri"/>
                <a:cs typeface="Calibri"/>
              </a:rPr>
              <a:t>which </a:t>
            </a:r>
            <a:r>
              <a:rPr sz="2200" spc="-10" dirty="0">
                <a:latin typeface="Calibri"/>
                <a:cs typeface="Calibri"/>
              </a:rPr>
              <a:t>has following</a:t>
            </a:r>
            <a:r>
              <a:rPr sz="2200" spc="5" dirty="0">
                <a:latin typeface="Calibri"/>
                <a:cs typeface="Calibri"/>
              </a:rPr>
              <a:t> </a:t>
            </a:r>
            <a:r>
              <a:rPr sz="2200" spc="-15" dirty="0">
                <a:latin typeface="Calibri"/>
                <a:cs typeface="Calibri"/>
              </a:rPr>
              <a:t>format:</a:t>
            </a:r>
            <a:endParaRPr sz="2200" dirty="0">
              <a:latin typeface="Calibri"/>
              <a:cs typeface="Calibri"/>
            </a:endParaRPr>
          </a:p>
          <a:p>
            <a:pPr>
              <a:lnSpc>
                <a:spcPct val="100000"/>
              </a:lnSpc>
              <a:spcBef>
                <a:spcPts val="53"/>
              </a:spcBef>
              <a:buFont typeface="Arial"/>
              <a:buChar char="•"/>
            </a:pPr>
            <a:endParaRPr sz="2050" dirty="0">
              <a:latin typeface="Times New Roman"/>
              <a:cs typeface="Times New Roman"/>
            </a:endParaRPr>
          </a:p>
          <a:p>
            <a:pPr marL="756285">
              <a:lnSpc>
                <a:spcPct val="100000"/>
              </a:lnSpc>
            </a:pPr>
            <a:r>
              <a:rPr sz="2000" b="1" spc="-5" dirty="0">
                <a:solidFill>
                  <a:srgbClr val="6F2F9F"/>
                </a:solidFill>
                <a:latin typeface="Calibri"/>
                <a:cs typeface="Calibri"/>
              </a:rPr>
              <a:t>&lt;prefix&gt;://&lt;authority&gt;/&lt;data_type&gt;/&lt;id&gt;</a:t>
            </a:r>
            <a:endParaRPr sz="2000" dirty="0">
              <a:latin typeface="Calibri"/>
              <a:cs typeface="Calibri"/>
            </a:endParaRPr>
          </a:p>
          <a:p>
            <a:pPr>
              <a:lnSpc>
                <a:spcPct val="100000"/>
              </a:lnSpc>
              <a:spcBef>
                <a:spcPts val="44"/>
              </a:spcBef>
            </a:pPr>
            <a:endParaRPr sz="2250" dirty="0">
              <a:latin typeface="Times New Roman"/>
              <a:cs typeface="Times New Roman"/>
            </a:endParaRPr>
          </a:p>
          <a:p>
            <a:pPr marL="355600" indent="-342900">
              <a:lnSpc>
                <a:spcPct val="100000"/>
              </a:lnSpc>
              <a:buFont typeface="Arial"/>
              <a:buChar char="•"/>
              <a:tabLst>
                <a:tab pos="355600" algn="l"/>
              </a:tabLst>
            </a:pPr>
            <a:r>
              <a:rPr sz="2200" spc="-15" dirty="0">
                <a:latin typeface="Calibri"/>
                <a:cs typeface="Calibri"/>
              </a:rPr>
              <a:t>Here </a:t>
            </a:r>
            <a:r>
              <a:rPr sz="2200" spc="-5" dirty="0">
                <a:latin typeface="Calibri"/>
                <a:cs typeface="Calibri"/>
              </a:rPr>
              <a:t>is the </a:t>
            </a:r>
            <a:r>
              <a:rPr sz="2200" spc="-10" dirty="0">
                <a:latin typeface="Calibri"/>
                <a:cs typeface="Calibri"/>
              </a:rPr>
              <a:t>detaial </a:t>
            </a:r>
            <a:r>
              <a:rPr sz="2200" dirty="0">
                <a:latin typeface="Calibri"/>
                <a:cs typeface="Calibri"/>
              </a:rPr>
              <a:t>of </a:t>
            </a:r>
            <a:r>
              <a:rPr sz="2200" spc="-10" dirty="0">
                <a:latin typeface="Calibri"/>
                <a:cs typeface="Calibri"/>
              </a:rPr>
              <a:t>various parts </a:t>
            </a:r>
            <a:r>
              <a:rPr sz="2200" dirty="0">
                <a:latin typeface="Calibri"/>
                <a:cs typeface="Calibri"/>
              </a:rPr>
              <a:t>of </a:t>
            </a:r>
            <a:r>
              <a:rPr sz="2200" spc="-5" dirty="0">
                <a:latin typeface="Calibri"/>
                <a:cs typeface="Calibri"/>
              </a:rPr>
              <a:t>the</a:t>
            </a:r>
            <a:r>
              <a:rPr sz="2200" spc="85" dirty="0">
                <a:latin typeface="Calibri"/>
                <a:cs typeface="Calibri"/>
              </a:rPr>
              <a:t> </a:t>
            </a:r>
            <a:r>
              <a:rPr sz="2200" spc="-10" dirty="0">
                <a:latin typeface="Calibri"/>
                <a:cs typeface="Calibri"/>
              </a:rPr>
              <a:t>URI:</a:t>
            </a:r>
            <a:endParaRPr sz="2200" dirty="0">
              <a:latin typeface="Calibri"/>
              <a:cs typeface="Calibri"/>
            </a:endParaRPr>
          </a:p>
          <a:p>
            <a:pPr marL="355600">
              <a:lnSpc>
                <a:spcPct val="100000"/>
              </a:lnSpc>
            </a:pPr>
            <a:r>
              <a:rPr sz="2200" b="1" u="heavy" spc="-10" dirty="0">
                <a:latin typeface="Calibri"/>
                <a:cs typeface="Calibri"/>
              </a:rPr>
              <a:t>prefix</a:t>
            </a:r>
            <a:r>
              <a:rPr sz="2200" b="1" spc="-10" dirty="0">
                <a:latin typeface="Calibri"/>
                <a:cs typeface="Calibri"/>
              </a:rPr>
              <a:t>: </a:t>
            </a:r>
            <a:r>
              <a:rPr sz="2200" spc="-10" dirty="0">
                <a:latin typeface="Calibri"/>
                <a:cs typeface="Calibri"/>
              </a:rPr>
              <a:t>This </a:t>
            </a:r>
            <a:r>
              <a:rPr sz="2200" spc="-5" dirty="0">
                <a:latin typeface="Calibri"/>
                <a:cs typeface="Calibri"/>
              </a:rPr>
              <a:t>is </a:t>
            </a:r>
            <a:r>
              <a:rPr sz="2200" spc="-20" dirty="0">
                <a:latin typeface="Calibri"/>
                <a:cs typeface="Calibri"/>
              </a:rPr>
              <a:t>always </a:t>
            </a:r>
            <a:r>
              <a:rPr sz="2200" spc="-10" dirty="0">
                <a:latin typeface="Calibri"/>
                <a:cs typeface="Calibri"/>
              </a:rPr>
              <a:t>set </a:t>
            </a:r>
            <a:r>
              <a:rPr sz="2200" spc="-20" dirty="0">
                <a:latin typeface="Calibri"/>
                <a:cs typeface="Calibri"/>
              </a:rPr>
              <a:t>to</a:t>
            </a:r>
            <a:r>
              <a:rPr sz="2200" spc="75" dirty="0">
                <a:latin typeface="Calibri"/>
                <a:cs typeface="Calibri"/>
              </a:rPr>
              <a:t> </a:t>
            </a:r>
            <a:r>
              <a:rPr sz="2200" b="1" spc="-15" dirty="0">
                <a:latin typeface="Calibri"/>
                <a:cs typeface="Calibri"/>
              </a:rPr>
              <a:t>content://</a:t>
            </a:r>
            <a:endParaRPr sz="2200" dirty="0">
              <a:latin typeface="Calibri"/>
              <a:cs typeface="Calibri"/>
            </a:endParaRPr>
          </a:p>
        </p:txBody>
      </p:sp>
      <p:sp>
        <p:nvSpPr>
          <p:cNvPr id="4" name="object 4"/>
          <p:cNvSpPr txBox="1"/>
          <p:nvPr/>
        </p:nvSpPr>
        <p:spPr>
          <a:xfrm>
            <a:off x="395731" y="3101721"/>
            <a:ext cx="5576570" cy="361950"/>
          </a:xfrm>
          <a:prstGeom prst="rect">
            <a:avLst/>
          </a:prstGeom>
        </p:spPr>
        <p:txBody>
          <a:bodyPr vert="horz" wrap="square" lIns="0" tIns="0" rIns="0" bIns="0" rtlCol="0">
            <a:spAutoFit/>
          </a:bodyPr>
          <a:lstStyle/>
          <a:p>
            <a:pPr marL="12700">
              <a:lnSpc>
                <a:spcPct val="100000"/>
              </a:lnSpc>
              <a:tabLst>
                <a:tab pos="1393190" algn="l"/>
                <a:tab pos="2068195" algn="l"/>
                <a:tab pos="3265170" algn="l"/>
                <a:tab pos="3863975" algn="l"/>
                <a:tab pos="4730115" algn="l"/>
                <a:tab pos="5184140" algn="l"/>
              </a:tabLst>
            </a:pPr>
            <a:r>
              <a:rPr sz="2200" b="1" u="heavy" spc="-5" dirty="0">
                <a:latin typeface="Calibri"/>
                <a:cs typeface="Calibri"/>
              </a:rPr>
              <a:t>a</a:t>
            </a:r>
            <a:r>
              <a:rPr sz="2200" b="1" u="heavy" spc="-15" dirty="0">
                <a:latin typeface="Calibri"/>
                <a:cs typeface="Calibri"/>
              </a:rPr>
              <a:t>u</a:t>
            </a:r>
            <a:r>
              <a:rPr sz="2200" b="1" u="heavy" spc="-5" dirty="0">
                <a:latin typeface="Calibri"/>
                <a:cs typeface="Calibri"/>
              </a:rPr>
              <a:t>th</a:t>
            </a:r>
            <a:r>
              <a:rPr sz="2200" b="1" u="heavy" dirty="0">
                <a:latin typeface="Calibri"/>
                <a:cs typeface="Calibri"/>
              </a:rPr>
              <a:t>o</a:t>
            </a:r>
            <a:r>
              <a:rPr sz="2200" b="1" u="heavy" spc="-10" dirty="0">
                <a:latin typeface="Calibri"/>
                <a:cs typeface="Calibri"/>
              </a:rPr>
              <a:t>rit</a:t>
            </a:r>
            <a:r>
              <a:rPr sz="2200" b="1" u="heavy" spc="5" dirty="0">
                <a:latin typeface="Calibri"/>
                <a:cs typeface="Calibri"/>
              </a:rPr>
              <a:t>y</a:t>
            </a:r>
            <a:r>
              <a:rPr sz="2200" b="1" spc="-5" dirty="0">
                <a:latin typeface="Calibri"/>
                <a:cs typeface="Calibri"/>
              </a:rPr>
              <a:t>:</a:t>
            </a:r>
            <a:r>
              <a:rPr sz="2200" b="1" dirty="0">
                <a:latin typeface="Calibri"/>
                <a:cs typeface="Calibri"/>
              </a:rPr>
              <a:t>	</a:t>
            </a:r>
            <a:r>
              <a:rPr sz="2200" spc="-10" dirty="0">
                <a:latin typeface="Calibri"/>
                <a:cs typeface="Calibri"/>
              </a:rPr>
              <a:t>Thi</a:t>
            </a:r>
            <a:r>
              <a:rPr sz="2200" spc="-5" dirty="0">
                <a:latin typeface="Calibri"/>
                <a:cs typeface="Calibri"/>
              </a:rPr>
              <a:t>s</a:t>
            </a:r>
            <a:r>
              <a:rPr sz="2200" dirty="0">
                <a:latin typeface="Calibri"/>
                <a:cs typeface="Calibri"/>
              </a:rPr>
              <a:t>	</a:t>
            </a:r>
            <a:r>
              <a:rPr sz="2200" spc="-10" dirty="0">
                <a:latin typeface="Calibri"/>
                <a:cs typeface="Calibri"/>
              </a:rPr>
              <a:t>speci</a:t>
            </a:r>
            <a:r>
              <a:rPr sz="2200" spc="0" dirty="0">
                <a:latin typeface="Calibri"/>
                <a:cs typeface="Calibri"/>
              </a:rPr>
              <a:t>f</a:t>
            </a:r>
            <a:r>
              <a:rPr sz="2200" spc="-5" dirty="0">
                <a:latin typeface="Calibri"/>
                <a:cs typeface="Calibri"/>
              </a:rPr>
              <a:t>ies</a:t>
            </a:r>
            <a:r>
              <a:rPr sz="2200" dirty="0">
                <a:latin typeface="Calibri"/>
                <a:cs typeface="Calibri"/>
              </a:rPr>
              <a:t>	</a:t>
            </a:r>
            <a:r>
              <a:rPr sz="2200" spc="-5" dirty="0">
                <a:latin typeface="Calibri"/>
                <a:cs typeface="Calibri"/>
              </a:rPr>
              <a:t>the</a:t>
            </a:r>
            <a:r>
              <a:rPr sz="2200" dirty="0">
                <a:latin typeface="Calibri"/>
                <a:cs typeface="Calibri"/>
              </a:rPr>
              <a:t>	</a:t>
            </a:r>
            <a:r>
              <a:rPr sz="2200" spc="-10" dirty="0">
                <a:latin typeface="Calibri"/>
                <a:cs typeface="Calibri"/>
              </a:rPr>
              <a:t>n</a:t>
            </a:r>
            <a:r>
              <a:rPr sz="2200" spc="0" dirty="0">
                <a:latin typeface="Calibri"/>
                <a:cs typeface="Calibri"/>
              </a:rPr>
              <a:t>a</a:t>
            </a:r>
            <a:r>
              <a:rPr sz="2200" dirty="0">
                <a:latin typeface="Calibri"/>
                <a:cs typeface="Calibri"/>
              </a:rPr>
              <a:t>m</a:t>
            </a:r>
            <a:r>
              <a:rPr sz="2200" spc="-5" dirty="0">
                <a:latin typeface="Calibri"/>
                <a:cs typeface="Calibri"/>
              </a:rPr>
              <a:t>e</a:t>
            </a:r>
            <a:r>
              <a:rPr sz="2200" dirty="0">
                <a:latin typeface="Calibri"/>
                <a:cs typeface="Calibri"/>
              </a:rPr>
              <a:t>	o</a:t>
            </a:r>
            <a:r>
              <a:rPr sz="2200" spc="-5" dirty="0">
                <a:latin typeface="Calibri"/>
                <a:cs typeface="Calibri"/>
              </a:rPr>
              <a:t>f</a:t>
            </a:r>
            <a:r>
              <a:rPr sz="2200" dirty="0">
                <a:latin typeface="Calibri"/>
                <a:cs typeface="Calibri"/>
              </a:rPr>
              <a:t>	</a:t>
            </a:r>
            <a:r>
              <a:rPr sz="2200" spc="-5" dirty="0">
                <a:latin typeface="Calibri"/>
                <a:cs typeface="Calibri"/>
              </a:rPr>
              <a:t>the</a:t>
            </a:r>
            <a:endParaRPr sz="2200">
              <a:latin typeface="Calibri"/>
              <a:cs typeface="Calibri"/>
            </a:endParaRPr>
          </a:p>
        </p:txBody>
      </p:sp>
      <p:sp>
        <p:nvSpPr>
          <p:cNvPr id="5" name="object 5"/>
          <p:cNvSpPr txBox="1"/>
          <p:nvPr/>
        </p:nvSpPr>
        <p:spPr>
          <a:xfrm>
            <a:off x="6169533" y="3101721"/>
            <a:ext cx="2668270" cy="361950"/>
          </a:xfrm>
          <a:prstGeom prst="rect">
            <a:avLst/>
          </a:prstGeom>
        </p:spPr>
        <p:txBody>
          <a:bodyPr vert="horz" wrap="square" lIns="0" tIns="0" rIns="0" bIns="0" rtlCol="0">
            <a:spAutoFit/>
          </a:bodyPr>
          <a:lstStyle/>
          <a:p>
            <a:pPr marL="12700">
              <a:lnSpc>
                <a:spcPct val="100000"/>
              </a:lnSpc>
              <a:tabLst>
                <a:tab pos="1105535" algn="l"/>
                <a:tab pos="2331085" algn="l"/>
              </a:tabLst>
            </a:pPr>
            <a:r>
              <a:rPr sz="2200" spc="-35" dirty="0">
                <a:latin typeface="Calibri"/>
                <a:cs typeface="Calibri"/>
              </a:rPr>
              <a:t>c</a:t>
            </a:r>
            <a:r>
              <a:rPr sz="2200" spc="-5" dirty="0">
                <a:latin typeface="Calibri"/>
                <a:cs typeface="Calibri"/>
              </a:rPr>
              <a:t>o</a:t>
            </a:r>
            <a:r>
              <a:rPr sz="2200" spc="-30" dirty="0">
                <a:latin typeface="Calibri"/>
                <a:cs typeface="Calibri"/>
              </a:rPr>
              <a:t>n</a:t>
            </a:r>
            <a:r>
              <a:rPr sz="2200" spc="-25" dirty="0">
                <a:latin typeface="Calibri"/>
                <a:cs typeface="Calibri"/>
              </a:rPr>
              <a:t>t</a:t>
            </a:r>
            <a:r>
              <a:rPr sz="2200" spc="-5" dirty="0">
                <a:latin typeface="Calibri"/>
                <a:cs typeface="Calibri"/>
              </a:rPr>
              <a:t>e</a:t>
            </a:r>
            <a:r>
              <a:rPr sz="2200" spc="-35" dirty="0">
                <a:latin typeface="Calibri"/>
                <a:cs typeface="Calibri"/>
              </a:rPr>
              <a:t>n</a:t>
            </a:r>
            <a:r>
              <a:rPr sz="2200" spc="-5" dirty="0">
                <a:latin typeface="Calibri"/>
                <a:cs typeface="Calibri"/>
              </a:rPr>
              <a:t>t</a:t>
            </a:r>
            <a:r>
              <a:rPr sz="2200" dirty="0">
                <a:latin typeface="Calibri"/>
                <a:cs typeface="Calibri"/>
              </a:rPr>
              <a:t>	</a:t>
            </a:r>
            <a:r>
              <a:rPr sz="2200" spc="-10" dirty="0">
                <a:latin typeface="Calibri"/>
                <a:cs typeface="Calibri"/>
              </a:rPr>
              <a:t>p</a:t>
            </a:r>
            <a:r>
              <a:rPr sz="2200" spc="-30" dirty="0">
                <a:latin typeface="Calibri"/>
                <a:cs typeface="Calibri"/>
              </a:rPr>
              <a:t>r</a:t>
            </a:r>
            <a:r>
              <a:rPr sz="2200" spc="-10" dirty="0">
                <a:latin typeface="Calibri"/>
                <a:cs typeface="Calibri"/>
              </a:rPr>
              <a:t>ovid</a:t>
            </a:r>
            <a:r>
              <a:rPr sz="2200" spc="-5" dirty="0">
                <a:latin typeface="Calibri"/>
                <a:cs typeface="Calibri"/>
              </a:rPr>
              <a:t>e</a:t>
            </a:r>
            <a:r>
              <a:rPr sz="2200" spc="-200" dirty="0">
                <a:latin typeface="Calibri"/>
                <a:cs typeface="Calibri"/>
              </a:rPr>
              <a:t>r</a:t>
            </a:r>
            <a:r>
              <a:rPr sz="2200" spc="-5" dirty="0">
                <a:latin typeface="Calibri"/>
                <a:cs typeface="Calibri"/>
              </a:rPr>
              <a:t>,</a:t>
            </a:r>
            <a:r>
              <a:rPr sz="2200" dirty="0">
                <a:latin typeface="Calibri"/>
                <a:cs typeface="Calibri"/>
              </a:rPr>
              <a:t>	</a:t>
            </a:r>
            <a:r>
              <a:rPr sz="2200" spc="-55" dirty="0">
                <a:latin typeface="Calibri"/>
                <a:cs typeface="Calibri"/>
              </a:rPr>
              <a:t>f</a:t>
            </a:r>
            <a:r>
              <a:rPr sz="2200" spc="-5" dirty="0">
                <a:latin typeface="Calibri"/>
                <a:cs typeface="Calibri"/>
              </a:rPr>
              <a:t>or</a:t>
            </a:r>
            <a:endParaRPr sz="2200">
              <a:latin typeface="Calibri"/>
              <a:cs typeface="Calibri"/>
            </a:endParaRPr>
          </a:p>
        </p:txBody>
      </p:sp>
      <p:sp>
        <p:nvSpPr>
          <p:cNvPr id="6" name="object 6"/>
          <p:cNvSpPr txBox="1"/>
          <p:nvPr/>
        </p:nvSpPr>
        <p:spPr>
          <a:xfrm>
            <a:off x="421640" y="3369945"/>
            <a:ext cx="8415655" cy="361950"/>
          </a:xfrm>
          <a:prstGeom prst="rect">
            <a:avLst/>
          </a:prstGeom>
        </p:spPr>
        <p:txBody>
          <a:bodyPr vert="horz" wrap="square" lIns="0" tIns="0" rIns="0" bIns="0" rtlCol="0">
            <a:spAutoFit/>
          </a:bodyPr>
          <a:lstStyle/>
          <a:p>
            <a:pPr marL="12700">
              <a:lnSpc>
                <a:spcPct val="100000"/>
              </a:lnSpc>
              <a:tabLst>
                <a:tab pos="1103630" algn="l"/>
                <a:tab pos="2252980" algn="l"/>
                <a:tab pos="3303270" algn="l"/>
                <a:tab pos="3851910" algn="l"/>
                <a:tab pos="4356735" algn="l"/>
                <a:tab pos="5716270" algn="l"/>
                <a:tab pos="6724015" algn="l"/>
                <a:tab pos="7988934" algn="l"/>
              </a:tabLst>
            </a:pPr>
            <a:r>
              <a:rPr sz="2200" spc="-45" dirty="0">
                <a:latin typeface="Calibri"/>
                <a:cs typeface="Calibri"/>
              </a:rPr>
              <a:t>ex</a:t>
            </a:r>
            <a:r>
              <a:rPr sz="2200" spc="-5" dirty="0">
                <a:latin typeface="Calibri"/>
                <a:cs typeface="Calibri"/>
              </a:rPr>
              <a:t>ample</a:t>
            </a:r>
            <a:r>
              <a:rPr sz="2200" dirty="0">
                <a:latin typeface="Calibri"/>
                <a:cs typeface="Calibri"/>
              </a:rPr>
              <a:t>	</a:t>
            </a:r>
            <a:r>
              <a:rPr sz="2200" i="1" spc="-35" dirty="0">
                <a:latin typeface="Calibri"/>
                <a:cs typeface="Calibri"/>
              </a:rPr>
              <a:t>c</a:t>
            </a:r>
            <a:r>
              <a:rPr sz="2200" i="1" spc="-10" dirty="0">
                <a:latin typeface="Calibri"/>
                <a:cs typeface="Calibri"/>
              </a:rPr>
              <a:t>o</a:t>
            </a:r>
            <a:r>
              <a:rPr sz="2200" i="1" spc="-30" dirty="0">
                <a:latin typeface="Calibri"/>
                <a:cs typeface="Calibri"/>
              </a:rPr>
              <a:t>n</a:t>
            </a:r>
            <a:r>
              <a:rPr sz="2200" i="1" spc="-35" dirty="0">
                <a:latin typeface="Calibri"/>
                <a:cs typeface="Calibri"/>
              </a:rPr>
              <a:t>t</a:t>
            </a:r>
            <a:r>
              <a:rPr sz="2200" i="1" spc="-10" dirty="0">
                <a:latin typeface="Calibri"/>
                <a:cs typeface="Calibri"/>
              </a:rPr>
              <a:t>act</a:t>
            </a:r>
            <a:r>
              <a:rPr sz="2200" i="1" spc="-15" dirty="0">
                <a:latin typeface="Calibri"/>
                <a:cs typeface="Calibri"/>
              </a:rPr>
              <a:t>s</a:t>
            </a:r>
            <a:r>
              <a:rPr sz="2200" spc="-5" dirty="0">
                <a:latin typeface="Calibri"/>
                <a:cs typeface="Calibri"/>
              </a:rPr>
              <a:t>,</a:t>
            </a:r>
            <a:r>
              <a:rPr sz="2200" dirty="0">
                <a:latin typeface="Calibri"/>
                <a:cs typeface="Calibri"/>
              </a:rPr>
              <a:t>	</a:t>
            </a:r>
            <a:r>
              <a:rPr sz="2200" i="1" spc="-10" dirty="0">
                <a:latin typeface="Calibri"/>
                <a:cs typeface="Calibri"/>
              </a:rPr>
              <a:t>br</a:t>
            </a:r>
            <a:r>
              <a:rPr sz="2200" i="1" spc="-15" dirty="0">
                <a:latin typeface="Calibri"/>
                <a:cs typeface="Calibri"/>
              </a:rPr>
              <a:t>o</a:t>
            </a:r>
            <a:r>
              <a:rPr sz="2200" i="1" spc="-5" dirty="0">
                <a:latin typeface="Calibri"/>
                <a:cs typeface="Calibri"/>
              </a:rPr>
              <a:t>wser</a:t>
            </a:r>
            <a:r>
              <a:rPr sz="2200" i="1" dirty="0">
                <a:latin typeface="Calibri"/>
                <a:cs typeface="Calibri"/>
              </a:rPr>
              <a:t>	</a:t>
            </a:r>
            <a:r>
              <a:rPr sz="2200" spc="-5" dirty="0">
                <a:latin typeface="Calibri"/>
                <a:cs typeface="Calibri"/>
              </a:rPr>
              <a:t>e</a:t>
            </a:r>
            <a:r>
              <a:rPr sz="2200" spc="-35" dirty="0">
                <a:latin typeface="Calibri"/>
                <a:cs typeface="Calibri"/>
              </a:rPr>
              <a:t>t</a:t>
            </a:r>
            <a:r>
              <a:rPr sz="2200" spc="-15" dirty="0">
                <a:latin typeface="Calibri"/>
                <a:cs typeface="Calibri"/>
              </a:rPr>
              <a:t>c</a:t>
            </a:r>
            <a:r>
              <a:rPr sz="2200" spc="-5" dirty="0">
                <a:latin typeface="Calibri"/>
                <a:cs typeface="Calibri"/>
              </a:rPr>
              <a:t>.</a:t>
            </a:r>
            <a:r>
              <a:rPr sz="2200" dirty="0">
                <a:latin typeface="Calibri"/>
                <a:cs typeface="Calibri"/>
              </a:rPr>
              <a:t>	</a:t>
            </a:r>
            <a:r>
              <a:rPr sz="2200" spc="-35" dirty="0">
                <a:latin typeface="Calibri"/>
                <a:cs typeface="Calibri"/>
              </a:rPr>
              <a:t>F</a:t>
            </a:r>
            <a:r>
              <a:rPr sz="2200" spc="-5" dirty="0">
                <a:latin typeface="Calibri"/>
                <a:cs typeface="Calibri"/>
              </a:rPr>
              <a:t>or</a:t>
            </a:r>
            <a:r>
              <a:rPr sz="2200" dirty="0">
                <a:latin typeface="Calibri"/>
                <a:cs typeface="Calibri"/>
              </a:rPr>
              <a:t>	t</a:t>
            </a:r>
            <a:r>
              <a:rPr sz="2200" spc="-10" dirty="0">
                <a:latin typeface="Calibri"/>
                <a:cs typeface="Calibri"/>
              </a:rPr>
              <a:t>hi</a:t>
            </a:r>
            <a:r>
              <a:rPr sz="2200" spc="-40" dirty="0">
                <a:latin typeface="Calibri"/>
                <a:cs typeface="Calibri"/>
              </a:rPr>
              <a:t>r</a:t>
            </a:r>
            <a:r>
              <a:rPr sz="2200" spc="-5" dirty="0">
                <a:latin typeface="Calibri"/>
                <a:cs typeface="Calibri"/>
              </a:rPr>
              <a:t>d</a:t>
            </a:r>
            <a:r>
              <a:rPr sz="2200" spc="-10" dirty="0">
                <a:latin typeface="Calibri"/>
                <a:cs typeface="Calibri"/>
              </a:rPr>
              <a:t>-p</a:t>
            </a:r>
            <a:r>
              <a:rPr sz="2200" spc="-15" dirty="0">
                <a:latin typeface="Calibri"/>
                <a:cs typeface="Calibri"/>
              </a:rPr>
              <a:t>a</a:t>
            </a:r>
            <a:r>
              <a:rPr sz="2200" spc="-5" dirty="0">
                <a:latin typeface="Calibri"/>
                <a:cs typeface="Calibri"/>
              </a:rPr>
              <a:t>rty</a:t>
            </a:r>
            <a:r>
              <a:rPr sz="2200" dirty="0">
                <a:latin typeface="Calibri"/>
                <a:cs typeface="Calibri"/>
              </a:rPr>
              <a:t>	</a:t>
            </a:r>
            <a:r>
              <a:rPr sz="2200" spc="-35" dirty="0">
                <a:latin typeface="Calibri"/>
                <a:cs typeface="Calibri"/>
              </a:rPr>
              <a:t>c</a:t>
            </a:r>
            <a:r>
              <a:rPr sz="2200" spc="5" dirty="0">
                <a:latin typeface="Calibri"/>
                <a:cs typeface="Calibri"/>
              </a:rPr>
              <a:t>o</a:t>
            </a:r>
            <a:r>
              <a:rPr sz="2200" spc="-30" dirty="0">
                <a:latin typeface="Calibri"/>
                <a:cs typeface="Calibri"/>
              </a:rPr>
              <a:t>n</a:t>
            </a:r>
            <a:r>
              <a:rPr sz="2200" spc="-35" dirty="0">
                <a:latin typeface="Calibri"/>
                <a:cs typeface="Calibri"/>
              </a:rPr>
              <a:t>t</a:t>
            </a:r>
            <a:r>
              <a:rPr sz="2200" spc="-5" dirty="0">
                <a:latin typeface="Calibri"/>
                <a:cs typeface="Calibri"/>
              </a:rPr>
              <a:t>e</a:t>
            </a:r>
            <a:r>
              <a:rPr sz="2200" spc="-25" dirty="0">
                <a:latin typeface="Calibri"/>
                <a:cs typeface="Calibri"/>
              </a:rPr>
              <a:t>n</a:t>
            </a:r>
            <a:r>
              <a:rPr sz="2200" spc="-5" dirty="0">
                <a:latin typeface="Calibri"/>
                <a:cs typeface="Calibri"/>
              </a:rPr>
              <a:t>t</a:t>
            </a:r>
            <a:r>
              <a:rPr sz="2200" dirty="0">
                <a:latin typeface="Calibri"/>
                <a:cs typeface="Calibri"/>
              </a:rPr>
              <a:t>	</a:t>
            </a:r>
            <a:r>
              <a:rPr sz="2200" spc="-10" dirty="0">
                <a:latin typeface="Calibri"/>
                <a:cs typeface="Calibri"/>
              </a:rPr>
              <a:t>p</a:t>
            </a:r>
            <a:r>
              <a:rPr sz="2200" spc="-40" dirty="0">
                <a:latin typeface="Calibri"/>
                <a:cs typeface="Calibri"/>
              </a:rPr>
              <a:t>r</a:t>
            </a:r>
            <a:r>
              <a:rPr sz="2200" spc="-10" dirty="0">
                <a:latin typeface="Calibri"/>
                <a:cs typeface="Calibri"/>
              </a:rPr>
              <a:t>ovi</a:t>
            </a:r>
            <a:r>
              <a:rPr sz="2200" spc="-20" dirty="0">
                <a:latin typeface="Calibri"/>
                <a:cs typeface="Calibri"/>
              </a:rPr>
              <a:t>d</a:t>
            </a:r>
            <a:r>
              <a:rPr sz="2200" spc="-5" dirty="0">
                <a:latin typeface="Calibri"/>
                <a:cs typeface="Calibri"/>
              </a:rPr>
              <a:t>e</a:t>
            </a:r>
            <a:r>
              <a:rPr sz="2200" spc="-40" dirty="0">
                <a:latin typeface="Calibri"/>
                <a:cs typeface="Calibri"/>
              </a:rPr>
              <a:t>r</a:t>
            </a:r>
            <a:r>
              <a:rPr sz="2200" spc="-10" dirty="0">
                <a:latin typeface="Calibri"/>
                <a:cs typeface="Calibri"/>
              </a:rPr>
              <a:t>s</a:t>
            </a:r>
            <a:r>
              <a:rPr sz="2200" spc="-5" dirty="0">
                <a:latin typeface="Calibri"/>
                <a:cs typeface="Calibri"/>
              </a:rPr>
              <a:t>,</a:t>
            </a:r>
            <a:r>
              <a:rPr sz="2200" dirty="0">
                <a:latin typeface="Calibri"/>
                <a:cs typeface="Calibri"/>
              </a:rPr>
              <a:t>	</a:t>
            </a:r>
            <a:r>
              <a:rPr sz="2200" spc="-5" dirty="0">
                <a:latin typeface="Calibri"/>
                <a:cs typeface="Calibri"/>
              </a:rPr>
              <a:t>this</a:t>
            </a:r>
            <a:endParaRPr sz="2200">
              <a:latin typeface="Calibri"/>
              <a:cs typeface="Calibri"/>
            </a:endParaRPr>
          </a:p>
        </p:txBody>
      </p:sp>
      <p:sp>
        <p:nvSpPr>
          <p:cNvPr id="7" name="object 7"/>
          <p:cNvSpPr txBox="1"/>
          <p:nvPr/>
        </p:nvSpPr>
        <p:spPr>
          <a:xfrm>
            <a:off x="421640" y="3638169"/>
            <a:ext cx="8415020" cy="361950"/>
          </a:xfrm>
          <a:prstGeom prst="rect">
            <a:avLst/>
          </a:prstGeom>
        </p:spPr>
        <p:txBody>
          <a:bodyPr vert="horz" wrap="square" lIns="0" tIns="0" rIns="0" bIns="0" rtlCol="0">
            <a:spAutoFit/>
          </a:bodyPr>
          <a:lstStyle/>
          <a:p>
            <a:pPr marL="12700">
              <a:lnSpc>
                <a:spcPct val="100000"/>
              </a:lnSpc>
              <a:tabLst>
                <a:tab pos="1224280" algn="l"/>
                <a:tab pos="2103755" algn="l"/>
                <a:tab pos="3077845" algn="l"/>
                <a:tab pos="4156710" algn="l"/>
                <a:tab pos="5739130" algn="l"/>
                <a:tab pos="7045325" algn="l"/>
                <a:tab pos="8157845" algn="l"/>
              </a:tabLst>
            </a:pPr>
            <a:r>
              <a:rPr sz="2200" spc="-35" dirty="0">
                <a:latin typeface="Calibri"/>
                <a:cs typeface="Calibri"/>
              </a:rPr>
              <a:t>c</a:t>
            </a:r>
            <a:r>
              <a:rPr sz="2200" spc="-5" dirty="0">
                <a:latin typeface="Calibri"/>
                <a:cs typeface="Calibri"/>
              </a:rPr>
              <a:t>o</a:t>
            </a:r>
            <a:r>
              <a:rPr sz="2200" spc="-10" dirty="0">
                <a:latin typeface="Calibri"/>
                <a:cs typeface="Calibri"/>
              </a:rPr>
              <a:t>ul</a:t>
            </a:r>
            <a:r>
              <a:rPr sz="2200" spc="-5" dirty="0">
                <a:latin typeface="Calibri"/>
                <a:cs typeface="Calibri"/>
              </a:rPr>
              <a:t>d</a:t>
            </a:r>
            <a:r>
              <a:rPr sz="2200" dirty="0">
                <a:latin typeface="Calibri"/>
                <a:cs typeface="Calibri"/>
              </a:rPr>
              <a:t>	</a:t>
            </a:r>
            <a:r>
              <a:rPr sz="2200" spc="-10" dirty="0">
                <a:latin typeface="Calibri"/>
                <a:cs typeface="Calibri"/>
              </a:rPr>
              <a:t>b</a:t>
            </a:r>
            <a:r>
              <a:rPr sz="2200" spc="-5" dirty="0">
                <a:latin typeface="Calibri"/>
                <a:cs typeface="Calibri"/>
              </a:rPr>
              <a:t>e</a:t>
            </a:r>
            <a:r>
              <a:rPr sz="2200" dirty="0">
                <a:latin typeface="Calibri"/>
                <a:cs typeface="Calibri"/>
              </a:rPr>
              <a:t>	</a:t>
            </a:r>
            <a:r>
              <a:rPr sz="2200" spc="-5" dirty="0">
                <a:latin typeface="Calibri"/>
                <a:cs typeface="Calibri"/>
              </a:rPr>
              <a:t>the</a:t>
            </a:r>
            <a:r>
              <a:rPr sz="2200" dirty="0">
                <a:latin typeface="Calibri"/>
                <a:cs typeface="Calibri"/>
              </a:rPr>
              <a:t>	</a:t>
            </a:r>
            <a:r>
              <a:rPr sz="2200" spc="-10" dirty="0">
                <a:latin typeface="Calibri"/>
                <a:cs typeface="Calibri"/>
              </a:rPr>
              <a:t>full</a:t>
            </a:r>
            <a:r>
              <a:rPr sz="2200" spc="-5" dirty="0">
                <a:latin typeface="Calibri"/>
                <a:cs typeface="Calibri"/>
              </a:rPr>
              <a:t>y</a:t>
            </a:r>
            <a:r>
              <a:rPr sz="2200" dirty="0">
                <a:latin typeface="Calibri"/>
                <a:cs typeface="Calibri"/>
              </a:rPr>
              <a:t>	</a:t>
            </a:r>
            <a:r>
              <a:rPr sz="2200" spc="-10" dirty="0">
                <a:latin typeface="Calibri"/>
                <a:cs typeface="Calibri"/>
              </a:rPr>
              <a:t>qualifie</a:t>
            </a:r>
            <a:r>
              <a:rPr sz="2200" spc="-5" dirty="0">
                <a:latin typeface="Calibri"/>
                <a:cs typeface="Calibri"/>
              </a:rPr>
              <a:t>d</a:t>
            </a:r>
            <a:r>
              <a:rPr sz="2200" dirty="0">
                <a:latin typeface="Calibri"/>
                <a:cs typeface="Calibri"/>
              </a:rPr>
              <a:t>	</a:t>
            </a:r>
            <a:r>
              <a:rPr sz="2200" spc="-10" dirty="0">
                <a:latin typeface="Calibri"/>
                <a:cs typeface="Calibri"/>
              </a:rPr>
              <a:t>name</a:t>
            </a:r>
            <a:r>
              <a:rPr sz="2200" spc="-5" dirty="0">
                <a:latin typeface="Calibri"/>
                <a:cs typeface="Calibri"/>
              </a:rPr>
              <a:t>,</a:t>
            </a:r>
            <a:r>
              <a:rPr sz="2200" dirty="0">
                <a:latin typeface="Calibri"/>
                <a:cs typeface="Calibri"/>
              </a:rPr>
              <a:t>	</a:t>
            </a:r>
            <a:r>
              <a:rPr sz="2200" spc="-10" dirty="0">
                <a:latin typeface="Calibri"/>
                <a:cs typeface="Calibri"/>
              </a:rPr>
              <a:t>suc</a:t>
            </a:r>
            <a:r>
              <a:rPr sz="2200" spc="-5" dirty="0">
                <a:latin typeface="Calibri"/>
                <a:cs typeface="Calibri"/>
              </a:rPr>
              <a:t>h</a:t>
            </a:r>
            <a:r>
              <a:rPr sz="2200" dirty="0">
                <a:latin typeface="Calibri"/>
                <a:cs typeface="Calibri"/>
              </a:rPr>
              <a:t>	</a:t>
            </a:r>
            <a:r>
              <a:rPr sz="2200" spc="-5" dirty="0">
                <a:latin typeface="Calibri"/>
                <a:cs typeface="Calibri"/>
              </a:rPr>
              <a:t>as</a:t>
            </a:r>
            <a:endParaRPr sz="2200">
              <a:latin typeface="Calibri"/>
              <a:cs typeface="Calibri"/>
            </a:endParaRPr>
          </a:p>
        </p:txBody>
      </p:sp>
      <p:sp>
        <p:nvSpPr>
          <p:cNvPr id="8" name="object 8"/>
          <p:cNvSpPr txBox="1"/>
          <p:nvPr/>
        </p:nvSpPr>
        <p:spPr>
          <a:xfrm>
            <a:off x="421640" y="3906392"/>
            <a:ext cx="4226560" cy="338554"/>
          </a:xfrm>
          <a:prstGeom prst="rect">
            <a:avLst/>
          </a:prstGeom>
        </p:spPr>
        <p:txBody>
          <a:bodyPr vert="horz" wrap="square" lIns="0" tIns="0" rIns="0" bIns="0" rtlCol="0">
            <a:spAutoFit/>
          </a:bodyPr>
          <a:lstStyle/>
          <a:p>
            <a:pPr marL="12700">
              <a:lnSpc>
                <a:spcPct val="100000"/>
              </a:lnSpc>
            </a:pPr>
            <a:r>
              <a:rPr lang="en-US" sz="2200" b="1" i="1" spc="-10" dirty="0" err="1">
                <a:latin typeface="Calibri"/>
                <a:cs typeface="Calibri"/>
              </a:rPr>
              <a:t>c</a:t>
            </a:r>
            <a:r>
              <a:rPr sz="2200" b="1" i="1" spc="-10" dirty="0" err="1" smtClean="0">
                <a:latin typeface="Calibri"/>
                <a:cs typeface="Calibri"/>
              </a:rPr>
              <a:t>om.</a:t>
            </a:r>
            <a:r>
              <a:rPr lang="en-US" sz="2200" b="1" i="1" spc="-10" dirty="0" err="1" smtClean="0">
                <a:latin typeface="Calibri"/>
                <a:cs typeface="Calibri"/>
              </a:rPr>
              <a:t>cognizant</a:t>
            </a:r>
            <a:r>
              <a:rPr sz="2200" b="1" i="1" spc="-10" dirty="0" err="1" smtClean="0">
                <a:latin typeface="Calibri"/>
                <a:cs typeface="Calibri"/>
              </a:rPr>
              <a:t>.MyContentProvider</a:t>
            </a:r>
            <a:endParaRPr sz="2200" dirty="0">
              <a:latin typeface="Calibri"/>
              <a:cs typeface="Calibri"/>
            </a:endParaRPr>
          </a:p>
        </p:txBody>
      </p:sp>
      <p:sp>
        <p:nvSpPr>
          <p:cNvPr id="9" name="object 9"/>
          <p:cNvSpPr txBox="1"/>
          <p:nvPr/>
        </p:nvSpPr>
        <p:spPr>
          <a:xfrm>
            <a:off x="421640" y="4309110"/>
            <a:ext cx="8416290" cy="1971675"/>
          </a:xfrm>
          <a:prstGeom prst="rect">
            <a:avLst/>
          </a:prstGeom>
        </p:spPr>
        <p:txBody>
          <a:bodyPr vert="horz" wrap="square" lIns="0" tIns="0" rIns="0" bIns="0" rtlCol="0">
            <a:spAutoFit/>
          </a:bodyPr>
          <a:lstStyle/>
          <a:p>
            <a:pPr marL="12700" marR="5080" algn="just">
              <a:lnSpc>
                <a:spcPct val="80000"/>
              </a:lnSpc>
            </a:pPr>
            <a:r>
              <a:rPr sz="2200" b="1" u="heavy" spc="-10" dirty="0">
                <a:latin typeface="Calibri"/>
                <a:cs typeface="Calibri"/>
              </a:rPr>
              <a:t>data_type</a:t>
            </a:r>
            <a:r>
              <a:rPr sz="2200" b="1" spc="-10" dirty="0">
                <a:latin typeface="Calibri"/>
                <a:cs typeface="Calibri"/>
              </a:rPr>
              <a:t>: </a:t>
            </a:r>
            <a:r>
              <a:rPr sz="2200" spc="-5" dirty="0">
                <a:latin typeface="Calibri"/>
                <a:cs typeface="Calibri"/>
              </a:rPr>
              <a:t>This </a:t>
            </a:r>
            <a:r>
              <a:rPr sz="2200" spc="-15" dirty="0">
                <a:latin typeface="Calibri"/>
                <a:cs typeface="Calibri"/>
              </a:rPr>
              <a:t>indicates </a:t>
            </a:r>
            <a:r>
              <a:rPr sz="2200" spc="-5" dirty="0">
                <a:latin typeface="Calibri"/>
                <a:cs typeface="Calibri"/>
              </a:rPr>
              <a:t>the type of </a:t>
            </a:r>
            <a:r>
              <a:rPr sz="2200" spc="-20" dirty="0">
                <a:latin typeface="Calibri"/>
                <a:cs typeface="Calibri"/>
              </a:rPr>
              <a:t>data </a:t>
            </a:r>
            <a:r>
              <a:rPr sz="2200" spc="-10" dirty="0">
                <a:latin typeface="Calibri"/>
                <a:cs typeface="Calibri"/>
              </a:rPr>
              <a:t>that </a:t>
            </a:r>
            <a:r>
              <a:rPr sz="2200" spc="-5" dirty="0">
                <a:latin typeface="Calibri"/>
                <a:cs typeface="Calibri"/>
              </a:rPr>
              <a:t>this </a:t>
            </a:r>
            <a:r>
              <a:rPr sz="2200" spc="-10" dirty="0">
                <a:latin typeface="Calibri"/>
                <a:cs typeface="Calibri"/>
              </a:rPr>
              <a:t>particular provider  provides. </a:t>
            </a:r>
            <a:r>
              <a:rPr sz="2200" spc="-15" dirty="0">
                <a:latin typeface="Calibri"/>
                <a:cs typeface="Calibri"/>
              </a:rPr>
              <a:t>For example, </a:t>
            </a:r>
            <a:r>
              <a:rPr sz="2200" spc="-5" dirty="0">
                <a:latin typeface="Calibri"/>
                <a:cs typeface="Calibri"/>
              </a:rPr>
              <a:t>if </a:t>
            </a:r>
            <a:r>
              <a:rPr sz="2200" spc="-15" dirty="0">
                <a:latin typeface="Calibri"/>
                <a:cs typeface="Calibri"/>
              </a:rPr>
              <a:t>you </a:t>
            </a:r>
            <a:r>
              <a:rPr sz="2200" spc="-10" dirty="0">
                <a:latin typeface="Calibri"/>
                <a:cs typeface="Calibri"/>
              </a:rPr>
              <a:t>are </a:t>
            </a:r>
            <a:r>
              <a:rPr sz="2200" spc="-15" dirty="0">
                <a:latin typeface="Calibri"/>
                <a:cs typeface="Calibri"/>
              </a:rPr>
              <a:t>getting </a:t>
            </a:r>
            <a:r>
              <a:rPr sz="2200" spc="-5" dirty="0">
                <a:latin typeface="Calibri"/>
                <a:cs typeface="Calibri"/>
              </a:rPr>
              <a:t>all the </a:t>
            </a:r>
            <a:r>
              <a:rPr sz="2200" spc="-15" dirty="0">
                <a:latin typeface="Calibri"/>
                <a:cs typeface="Calibri"/>
              </a:rPr>
              <a:t>contacts </a:t>
            </a:r>
            <a:r>
              <a:rPr sz="2200" spc="-10" dirty="0">
                <a:latin typeface="Calibri"/>
                <a:cs typeface="Calibri"/>
              </a:rPr>
              <a:t>from  </a:t>
            </a:r>
            <a:r>
              <a:rPr sz="2200" spc="-5" dirty="0">
                <a:latin typeface="Calibri"/>
                <a:cs typeface="Calibri"/>
              </a:rPr>
              <a:t>the </a:t>
            </a:r>
            <a:r>
              <a:rPr sz="2200" i="1" spc="-15" dirty="0">
                <a:latin typeface="Calibri"/>
                <a:cs typeface="Calibri"/>
              </a:rPr>
              <a:t>Contacts </a:t>
            </a:r>
            <a:r>
              <a:rPr sz="2200" spc="-20" dirty="0">
                <a:latin typeface="Calibri"/>
                <a:cs typeface="Calibri"/>
              </a:rPr>
              <a:t>content </a:t>
            </a:r>
            <a:r>
              <a:rPr sz="2200" spc="-35" dirty="0">
                <a:latin typeface="Calibri"/>
                <a:cs typeface="Calibri"/>
              </a:rPr>
              <a:t>provider, </a:t>
            </a:r>
            <a:r>
              <a:rPr sz="2200" spc="-5" dirty="0">
                <a:latin typeface="Calibri"/>
                <a:cs typeface="Calibri"/>
              </a:rPr>
              <a:t>then the </a:t>
            </a:r>
            <a:r>
              <a:rPr sz="2200" spc="-20" dirty="0">
                <a:latin typeface="Calibri"/>
                <a:cs typeface="Calibri"/>
              </a:rPr>
              <a:t>data </a:t>
            </a:r>
            <a:r>
              <a:rPr sz="2200" spc="-10" dirty="0">
                <a:latin typeface="Calibri"/>
                <a:cs typeface="Calibri"/>
              </a:rPr>
              <a:t>path would </a:t>
            </a:r>
            <a:r>
              <a:rPr sz="2200" spc="-5" dirty="0">
                <a:latin typeface="Calibri"/>
                <a:cs typeface="Calibri"/>
              </a:rPr>
              <a:t>be </a:t>
            </a:r>
            <a:r>
              <a:rPr sz="2200" i="1" spc="-10" dirty="0">
                <a:latin typeface="Calibri"/>
                <a:cs typeface="Calibri"/>
              </a:rPr>
              <a:t>people </a:t>
            </a:r>
            <a:r>
              <a:rPr sz="2200" spc="-5" dirty="0">
                <a:latin typeface="Calibri"/>
                <a:cs typeface="Calibri"/>
              </a:rPr>
              <a:t>and  </a:t>
            </a:r>
            <a:r>
              <a:rPr sz="2200" spc="-10" dirty="0">
                <a:latin typeface="Calibri"/>
                <a:cs typeface="Calibri"/>
              </a:rPr>
              <a:t>URI would </a:t>
            </a:r>
            <a:r>
              <a:rPr sz="2200" spc="-5" dirty="0">
                <a:latin typeface="Calibri"/>
                <a:cs typeface="Calibri"/>
              </a:rPr>
              <a:t>look </a:t>
            </a:r>
            <a:r>
              <a:rPr sz="2200" spc="-25" dirty="0">
                <a:latin typeface="Calibri"/>
                <a:cs typeface="Calibri"/>
              </a:rPr>
              <a:t>like </a:t>
            </a:r>
            <a:r>
              <a:rPr sz="2200" spc="-5" dirty="0">
                <a:latin typeface="Calibri"/>
                <a:cs typeface="Calibri"/>
              </a:rPr>
              <a:t>this</a:t>
            </a:r>
            <a:r>
              <a:rPr sz="2200" spc="80" dirty="0">
                <a:latin typeface="Calibri"/>
                <a:cs typeface="Calibri"/>
              </a:rPr>
              <a:t> </a:t>
            </a:r>
            <a:r>
              <a:rPr sz="2200" b="1" i="1" spc="-15" dirty="0">
                <a:latin typeface="Calibri"/>
                <a:cs typeface="Calibri"/>
              </a:rPr>
              <a:t>content://contacts/people</a:t>
            </a:r>
            <a:endParaRPr sz="2200" dirty="0">
              <a:latin typeface="Calibri"/>
              <a:cs typeface="Calibri"/>
            </a:endParaRPr>
          </a:p>
          <a:p>
            <a:pPr marL="12700" marR="6985" algn="just">
              <a:lnSpc>
                <a:spcPct val="80000"/>
              </a:lnSpc>
              <a:spcBef>
                <a:spcPts val="530"/>
              </a:spcBef>
            </a:pPr>
            <a:r>
              <a:rPr sz="2200" b="1" u="heavy" spc="-5" dirty="0">
                <a:latin typeface="Calibri"/>
                <a:cs typeface="Calibri"/>
              </a:rPr>
              <a:t>id</a:t>
            </a:r>
            <a:r>
              <a:rPr sz="2200" b="1" spc="-5" dirty="0">
                <a:latin typeface="Calibri"/>
                <a:cs typeface="Calibri"/>
              </a:rPr>
              <a:t>: </a:t>
            </a:r>
            <a:r>
              <a:rPr sz="2200" spc="-5" dirty="0">
                <a:latin typeface="Calibri"/>
                <a:cs typeface="Calibri"/>
              </a:rPr>
              <a:t>This specifies the specific </a:t>
            </a:r>
            <a:r>
              <a:rPr sz="2200" spc="-15" dirty="0">
                <a:latin typeface="Calibri"/>
                <a:cs typeface="Calibri"/>
              </a:rPr>
              <a:t>record requested. For example, </a:t>
            </a:r>
            <a:r>
              <a:rPr sz="2200" spc="-5" dirty="0">
                <a:latin typeface="Calibri"/>
                <a:cs typeface="Calibri"/>
              </a:rPr>
              <a:t>if </a:t>
            </a:r>
            <a:r>
              <a:rPr sz="2200" spc="-15" dirty="0">
                <a:latin typeface="Calibri"/>
                <a:cs typeface="Calibri"/>
              </a:rPr>
              <a:t>you </a:t>
            </a:r>
            <a:r>
              <a:rPr sz="2200" spc="-10" dirty="0">
                <a:latin typeface="Calibri"/>
                <a:cs typeface="Calibri"/>
              </a:rPr>
              <a:t>are  </a:t>
            </a:r>
            <a:r>
              <a:rPr sz="2200" spc="-5" dirty="0">
                <a:latin typeface="Calibri"/>
                <a:cs typeface="Calibri"/>
              </a:rPr>
              <a:t>looking </a:t>
            </a:r>
            <a:r>
              <a:rPr sz="2200" spc="-20" dirty="0">
                <a:latin typeface="Calibri"/>
                <a:cs typeface="Calibri"/>
              </a:rPr>
              <a:t>for </a:t>
            </a:r>
            <a:r>
              <a:rPr sz="2200" spc="-15" dirty="0">
                <a:latin typeface="Calibri"/>
                <a:cs typeface="Calibri"/>
              </a:rPr>
              <a:t>contact </a:t>
            </a:r>
            <a:r>
              <a:rPr sz="2200" spc="-5" dirty="0">
                <a:latin typeface="Calibri"/>
                <a:cs typeface="Calibri"/>
              </a:rPr>
              <a:t>number 5 in the </a:t>
            </a:r>
            <a:r>
              <a:rPr sz="2200" spc="-10" dirty="0">
                <a:latin typeface="Calibri"/>
                <a:cs typeface="Calibri"/>
              </a:rPr>
              <a:t>Contacts </a:t>
            </a:r>
            <a:r>
              <a:rPr sz="2200" spc="-20" dirty="0">
                <a:latin typeface="Calibri"/>
                <a:cs typeface="Calibri"/>
              </a:rPr>
              <a:t>content </a:t>
            </a:r>
            <a:r>
              <a:rPr sz="2200" spc="-10" dirty="0">
                <a:latin typeface="Calibri"/>
                <a:cs typeface="Calibri"/>
              </a:rPr>
              <a:t>provider </a:t>
            </a:r>
            <a:r>
              <a:rPr sz="2200" spc="-5" dirty="0">
                <a:latin typeface="Calibri"/>
                <a:cs typeface="Calibri"/>
              </a:rPr>
              <a:t>then URI  </a:t>
            </a:r>
            <a:r>
              <a:rPr sz="2200" spc="-10" dirty="0">
                <a:latin typeface="Calibri"/>
                <a:cs typeface="Calibri"/>
              </a:rPr>
              <a:t>would </a:t>
            </a:r>
            <a:r>
              <a:rPr sz="2200" spc="-5" dirty="0">
                <a:latin typeface="Calibri"/>
                <a:cs typeface="Calibri"/>
              </a:rPr>
              <a:t>look </a:t>
            </a:r>
            <a:r>
              <a:rPr sz="2200" spc="-25" dirty="0">
                <a:latin typeface="Calibri"/>
                <a:cs typeface="Calibri"/>
              </a:rPr>
              <a:t>like </a:t>
            </a:r>
            <a:r>
              <a:rPr sz="2200" spc="-5" dirty="0">
                <a:latin typeface="Calibri"/>
                <a:cs typeface="Calibri"/>
              </a:rPr>
              <a:t>this</a:t>
            </a:r>
            <a:r>
              <a:rPr sz="2200" spc="80" dirty="0">
                <a:latin typeface="Calibri"/>
                <a:cs typeface="Calibri"/>
              </a:rPr>
              <a:t> </a:t>
            </a:r>
            <a:r>
              <a:rPr sz="2200" b="1" i="1" spc="-15" dirty="0">
                <a:latin typeface="Calibri"/>
                <a:cs typeface="Calibri"/>
              </a:rPr>
              <a:t>content://contacts/people/5</a:t>
            </a:r>
            <a:r>
              <a:rPr sz="2200" spc="-15" dirty="0">
                <a:latin typeface="Calibri"/>
                <a:cs typeface="Calibri"/>
              </a:rPr>
              <a:t>.</a:t>
            </a:r>
            <a:endParaRPr sz="22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9745" y="86105"/>
            <a:ext cx="5605145" cy="670560"/>
          </a:xfrm>
          <a:prstGeom prst="rect">
            <a:avLst/>
          </a:prstGeom>
        </p:spPr>
        <p:txBody>
          <a:bodyPr vert="horz" wrap="square" lIns="0" tIns="0" rIns="0" bIns="0" rtlCol="0">
            <a:spAutoFit/>
          </a:bodyPr>
          <a:lstStyle/>
          <a:p>
            <a:pPr marL="12700">
              <a:lnSpc>
                <a:spcPct val="100000"/>
              </a:lnSpc>
            </a:pPr>
            <a:r>
              <a:rPr spc="-25" dirty="0"/>
              <a:t>Create </a:t>
            </a:r>
            <a:r>
              <a:rPr spc="-20" dirty="0"/>
              <a:t>Content</a:t>
            </a:r>
            <a:r>
              <a:rPr spc="-60" dirty="0"/>
              <a:t> </a:t>
            </a:r>
            <a:r>
              <a:rPr spc="-15" dirty="0"/>
              <a:t>Provider</a:t>
            </a:r>
          </a:p>
        </p:txBody>
      </p:sp>
      <p:sp>
        <p:nvSpPr>
          <p:cNvPr id="3" name="object 3"/>
          <p:cNvSpPr txBox="1"/>
          <p:nvPr/>
        </p:nvSpPr>
        <p:spPr>
          <a:xfrm>
            <a:off x="307340" y="871473"/>
            <a:ext cx="8604885" cy="609600"/>
          </a:xfrm>
          <a:prstGeom prst="rect">
            <a:avLst/>
          </a:prstGeom>
        </p:spPr>
        <p:txBody>
          <a:bodyPr vert="horz" wrap="square" lIns="0" tIns="0" rIns="0" bIns="0" rtlCol="0">
            <a:spAutoFit/>
          </a:bodyPr>
          <a:lstStyle/>
          <a:p>
            <a:pPr marL="355600" marR="5080" indent="-342900">
              <a:lnSpc>
                <a:spcPct val="80000"/>
              </a:lnSpc>
            </a:pPr>
            <a:r>
              <a:rPr sz="2500" spc="-10" dirty="0">
                <a:latin typeface="Calibri"/>
                <a:cs typeface="Calibri"/>
              </a:rPr>
              <a:t>This </a:t>
            </a:r>
            <a:r>
              <a:rPr sz="2500" spc="-15" dirty="0">
                <a:latin typeface="Calibri"/>
                <a:cs typeface="Calibri"/>
              </a:rPr>
              <a:t>involves </a:t>
            </a:r>
            <a:r>
              <a:rPr sz="2500" spc="-5" dirty="0">
                <a:latin typeface="Calibri"/>
                <a:cs typeface="Calibri"/>
              </a:rPr>
              <a:t>number of simple </a:t>
            </a:r>
            <a:r>
              <a:rPr sz="2500" spc="-15" dirty="0">
                <a:latin typeface="Calibri"/>
                <a:cs typeface="Calibri"/>
              </a:rPr>
              <a:t>steps to create your own </a:t>
            </a:r>
            <a:r>
              <a:rPr sz="2500" spc="-20" dirty="0">
                <a:latin typeface="Calibri"/>
                <a:cs typeface="Calibri"/>
              </a:rPr>
              <a:t>content  </a:t>
            </a:r>
            <a:r>
              <a:rPr sz="2500" spc="-35" dirty="0">
                <a:latin typeface="Calibri"/>
                <a:cs typeface="Calibri"/>
              </a:rPr>
              <a:t>provider.</a:t>
            </a:r>
            <a:endParaRPr sz="2500">
              <a:latin typeface="Calibri"/>
              <a:cs typeface="Calibri"/>
            </a:endParaRP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605155" marR="5080" indent="-514984">
              <a:lnSpc>
                <a:spcPts val="2400"/>
              </a:lnSpc>
              <a:buAutoNum type="arabicPeriod"/>
              <a:tabLst>
                <a:tab pos="605790" algn="l"/>
              </a:tabLst>
            </a:pPr>
            <a:r>
              <a:rPr spc="-20" dirty="0"/>
              <a:t>First </a:t>
            </a:r>
            <a:r>
              <a:rPr spc="-5" dirty="0"/>
              <a:t>of all </a:t>
            </a:r>
            <a:r>
              <a:rPr spc="-15" dirty="0"/>
              <a:t>you </a:t>
            </a:r>
            <a:r>
              <a:rPr spc="-5" dirty="0"/>
              <a:t>need </a:t>
            </a:r>
            <a:r>
              <a:rPr spc="-15" dirty="0"/>
              <a:t>to create </a:t>
            </a:r>
            <a:r>
              <a:rPr spc="-5" dirty="0"/>
              <a:t>a </a:t>
            </a:r>
            <a:r>
              <a:rPr spc="-15" dirty="0"/>
              <a:t>Content </a:t>
            </a:r>
            <a:r>
              <a:rPr spc="-10" dirty="0"/>
              <a:t>Provider </a:t>
            </a:r>
            <a:r>
              <a:rPr spc="-5" dirty="0"/>
              <a:t>class </a:t>
            </a:r>
            <a:r>
              <a:rPr spc="-10" dirty="0"/>
              <a:t>that  </a:t>
            </a:r>
            <a:r>
              <a:rPr lang="en-US" spc="-10" dirty="0" smtClean="0"/>
              <a:t>inherited from</a:t>
            </a:r>
            <a:r>
              <a:rPr spc="-10" dirty="0" smtClean="0"/>
              <a:t> </a:t>
            </a:r>
            <a:r>
              <a:rPr spc="-5" dirty="0"/>
              <a:t>the </a:t>
            </a:r>
            <a:r>
              <a:rPr i="1" spc="-10" dirty="0">
                <a:latin typeface="Calibri"/>
                <a:cs typeface="Calibri"/>
              </a:rPr>
              <a:t>ContentProvider </a:t>
            </a:r>
            <a:r>
              <a:rPr i="1" spc="-5" dirty="0">
                <a:latin typeface="Calibri"/>
                <a:cs typeface="Calibri"/>
              </a:rPr>
              <a:t>base</a:t>
            </a:r>
            <a:r>
              <a:rPr i="1" spc="60" dirty="0">
                <a:latin typeface="Calibri"/>
                <a:cs typeface="Calibri"/>
              </a:rPr>
              <a:t> </a:t>
            </a:r>
            <a:r>
              <a:rPr spc="-5" dirty="0"/>
              <a:t>class.</a:t>
            </a:r>
          </a:p>
          <a:p>
            <a:pPr marL="605155" marR="6985" indent="-514984">
              <a:lnSpc>
                <a:spcPct val="80000"/>
              </a:lnSpc>
              <a:spcBef>
                <a:spcPts val="620"/>
              </a:spcBef>
              <a:buAutoNum type="arabicPeriod"/>
              <a:tabLst>
                <a:tab pos="605790" algn="l"/>
              </a:tabLst>
            </a:pPr>
            <a:r>
              <a:rPr spc="-10" dirty="0"/>
              <a:t>Second, </a:t>
            </a:r>
            <a:r>
              <a:rPr spc="-15" dirty="0"/>
              <a:t>you </a:t>
            </a:r>
            <a:r>
              <a:rPr spc="-5" dirty="0"/>
              <a:t>need </a:t>
            </a:r>
            <a:r>
              <a:rPr spc="-15" dirty="0"/>
              <a:t>to </a:t>
            </a:r>
            <a:r>
              <a:rPr spc="-10" dirty="0"/>
              <a:t>define </a:t>
            </a:r>
            <a:r>
              <a:rPr spc="-15" dirty="0"/>
              <a:t>your content </a:t>
            </a:r>
            <a:r>
              <a:rPr spc="-10" dirty="0"/>
              <a:t>provider </a:t>
            </a:r>
            <a:r>
              <a:rPr spc="-5" dirty="0"/>
              <a:t>URI </a:t>
            </a:r>
            <a:r>
              <a:rPr spc="-10" dirty="0"/>
              <a:t>address  </a:t>
            </a:r>
            <a:r>
              <a:rPr spc="-5" dirty="0"/>
              <a:t>which will be </a:t>
            </a:r>
            <a:r>
              <a:rPr spc="-10" dirty="0"/>
              <a:t>used </a:t>
            </a:r>
            <a:r>
              <a:rPr spc="-15" dirty="0"/>
              <a:t>to </a:t>
            </a:r>
            <a:r>
              <a:rPr spc="-5" dirty="0"/>
              <a:t>access the</a:t>
            </a:r>
            <a:r>
              <a:rPr spc="75" dirty="0"/>
              <a:t> </a:t>
            </a:r>
            <a:r>
              <a:rPr spc="-15" dirty="0"/>
              <a:t>content.</a:t>
            </a:r>
          </a:p>
          <a:p>
            <a:pPr marL="605155" indent="-514984">
              <a:lnSpc>
                <a:spcPct val="100000"/>
              </a:lnSpc>
              <a:buAutoNum type="arabicPeriod"/>
              <a:tabLst>
                <a:tab pos="605790" algn="l"/>
              </a:tabLst>
            </a:pPr>
            <a:r>
              <a:rPr spc="-10" dirty="0"/>
              <a:t>Next</a:t>
            </a:r>
            <a:r>
              <a:rPr spc="275" dirty="0"/>
              <a:t> </a:t>
            </a:r>
            <a:r>
              <a:rPr spc="-15" dirty="0"/>
              <a:t>you</a:t>
            </a:r>
            <a:r>
              <a:rPr spc="265" dirty="0"/>
              <a:t> </a:t>
            </a:r>
            <a:r>
              <a:rPr spc="-5" dirty="0"/>
              <a:t>will</a:t>
            </a:r>
            <a:r>
              <a:rPr spc="275" dirty="0"/>
              <a:t> </a:t>
            </a:r>
            <a:r>
              <a:rPr spc="-5" dirty="0"/>
              <a:t>need</a:t>
            </a:r>
            <a:r>
              <a:rPr spc="270" dirty="0"/>
              <a:t> </a:t>
            </a:r>
            <a:r>
              <a:rPr spc="-15" dirty="0"/>
              <a:t>to</a:t>
            </a:r>
            <a:r>
              <a:rPr spc="260" dirty="0"/>
              <a:t> </a:t>
            </a:r>
            <a:r>
              <a:rPr spc="-15" dirty="0"/>
              <a:t>create</a:t>
            </a:r>
            <a:r>
              <a:rPr spc="275" dirty="0"/>
              <a:t> </a:t>
            </a:r>
            <a:r>
              <a:rPr spc="-15" dirty="0"/>
              <a:t>your</a:t>
            </a:r>
            <a:r>
              <a:rPr spc="270" dirty="0"/>
              <a:t> </a:t>
            </a:r>
            <a:r>
              <a:rPr spc="-5" dirty="0"/>
              <a:t>own</a:t>
            </a:r>
            <a:r>
              <a:rPr spc="265" dirty="0"/>
              <a:t> </a:t>
            </a:r>
            <a:r>
              <a:rPr spc="-10" dirty="0"/>
              <a:t>database</a:t>
            </a:r>
            <a:r>
              <a:rPr spc="275" dirty="0"/>
              <a:t> </a:t>
            </a:r>
            <a:r>
              <a:rPr spc="-15" dirty="0"/>
              <a:t>to</a:t>
            </a:r>
            <a:r>
              <a:rPr spc="270" dirty="0"/>
              <a:t> </a:t>
            </a:r>
            <a:r>
              <a:rPr spc="-20" dirty="0"/>
              <a:t>keep</a:t>
            </a:r>
            <a:r>
              <a:rPr spc="265" dirty="0"/>
              <a:t> </a:t>
            </a:r>
            <a:r>
              <a:rPr spc="-5" dirty="0"/>
              <a:t>the</a:t>
            </a:r>
          </a:p>
        </p:txBody>
      </p:sp>
      <p:sp>
        <p:nvSpPr>
          <p:cNvPr id="5" name="object 5"/>
          <p:cNvSpPr txBox="1"/>
          <p:nvPr/>
        </p:nvSpPr>
        <p:spPr>
          <a:xfrm>
            <a:off x="822452" y="3158109"/>
            <a:ext cx="8091170" cy="409575"/>
          </a:xfrm>
          <a:prstGeom prst="rect">
            <a:avLst/>
          </a:prstGeom>
        </p:spPr>
        <p:txBody>
          <a:bodyPr vert="horz" wrap="square" lIns="0" tIns="0" rIns="0" bIns="0" rtlCol="0">
            <a:spAutoFit/>
          </a:bodyPr>
          <a:lstStyle/>
          <a:p>
            <a:pPr marL="12700">
              <a:lnSpc>
                <a:spcPct val="100000"/>
              </a:lnSpc>
              <a:tabLst>
                <a:tab pos="1403985" algn="l"/>
                <a:tab pos="2715260" algn="l"/>
                <a:tab pos="4064000" algn="l"/>
                <a:tab pos="4954270" algn="l"/>
                <a:tab pos="6101715" algn="l"/>
                <a:tab pos="7592695" algn="l"/>
              </a:tabLst>
            </a:pPr>
            <a:r>
              <a:rPr sz="2500" spc="-30" dirty="0">
                <a:latin typeface="Calibri"/>
                <a:cs typeface="Calibri"/>
              </a:rPr>
              <a:t>c</a:t>
            </a:r>
            <a:r>
              <a:rPr sz="2500" spc="-10" dirty="0">
                <a:latin typeface="Calibri"/>
                <a:cs typeface="Calibri"/>
              </a:rPr>
              <a:t>o</a:t>
            </a:r>
            <a:r>
              <a:rPr sz="2500" spc="-30" dirty="0">
                <a:latin typeface="Calibri"/>
                <a:cs typeface="Calibri"/>
              </a:rPr>
              <a:t>n</a:t>
            </a:r>
            <a:r>
              <a:rPr sz="2500" spc="-25" dirty="0">
                <a:latin typeface="Calibri"/>
                <a:cs typeface="Calibri"/>
              </a:rPr>
              <a:t>t</a:t>
            </a:r>
            <a:r>
              <a:rPr sz="2500" spc="-5" dirty="0">
                <a:latin typeface="Calibri"/>
                <a:cs typeface="Calibri"/>
              </a:rPr>
              <a:t>e</a:t>
            </a:r>
            <a:r>
              <a:rPr sz="2500" spc="-30" dirty="0">
                <a:latin typeface="Calibri"/>
                <a:cs typeface="Calibri"/>
              </a:rPr>
              <a:t>n</a:t>
            </a:r>
            <a:r>
              <a:rPr sz="2500" dirty="0">
                <a:latin typeface="Calibri"/>
                <a:cs typeface="Calibri"/>
              </a:rPr>
              <a:t>t</a:t>
            </a:r>
            <a:r>
              <a:rPr sz="2500" spc="-5" dirty="0">
                <a:latin typeface="Calibri"/>
                <a:cs typeface="Calibri"/>
              </a:rPr>
              <a:t>.</a:t>
            </a:r>
            <a:r>
              <a:rPr sz="2500" dirty="0">
                <a:latin typeface="Calibri"/>
                <a:cs typeface="Calibri"/>
              </a:rPr>
              <a:t>	</a:t>
            </a:r>
            <a:r>
              <a:rPr sz="2500" spc="-5" dirty="0">
                <a:latin typeface="Calibri"/>
                <a:cs typeface="Calibri"/>
              </a:rPr>
              <a:t>U</a:t>
            </a:r>
            <a:r>
              <a:rPr sz="2500" spc="-20" dirty="0">
                <a:latin typeface="Calibri"/>
                <a:cs typeface="Calibri"/>
              </a:rPr>
              <a:t>s</a:t>
            </a:r>
            <a:r>
              <a:rPr sz="2500" spc="-10" dirty="0">
                <a:latin typeface="Calibri"/>
                <a:cs typeface="Calibri"/>
              </a:rPr>
              <a:t>ual</a:t>
            </a:r>
            <a:r>
              <a:rPr sz="2500" spc="5" dirty="0">
                <a:latin typeface="Calibri"/>
                <a:cs typeface="Calibri"/>
              </a:rPr>
              <a:t>l</a:t>
            </a:r>
            <a:r>
              <a:rPr sz="2500" spc="-190" dirty="0">
                <a:latin typeface="Calibri"/>
                <a:cs typeface="Calibri"/>
              </a:rPr>
              <a:t>y</a:t>
            </a:r>
            <a:r>
              <a:rPr sz="2500" spc="-5" dirty="0">
                <a:latin typeface="Calibri"/>
                <a:cs typeface="Calibri"/>
              </a:rPr>
              <a:t>,</a:t>
            </a:r>
            <a:r>
              <a:rPr sz="2500" dirty="0">
                <a:latin typeface="Calibri"/>
                <a:cs typeface="Calibri"/>
              </a:rPr>
              <a:t>	</a:t>
            </a:r>
            <a:r>
              <a:rPr sz="2500" spc="-5" dirty="0">
                <a:latin typeface="Calibri"/>
                <a:cs typeface="Calibri"/>
              </a:rPr>
              <a:t>And</a:t>
            </a:r>
            <a:r>
              <a:rPr sz="2500" spc="-40" dirty="0">
                <a:latin typeface="Calibri"/>
                <a:cs typeface="Calibri"/>
              </a:rPr>
              <a:t>r</a:t>
            </a:r>
            <a:r>
              <a:rPr sz="2500" spc="-10" dirty="0">
                <a:latin typeface="Calibri"/>
                <a:cs typeface="Calibri"/>
              </a:rPr>
              <a:t>oi</a:t>
            </a:r>
            <a:r>
              <a:rPr sz="2500" spc="-5" dirty="0">
                <a:latin typeface="Calibri"/>
                <a:cs typeface="Calibri"/>
              </a:rPr>
              <a:t>d</a:t>
            </a:r>
            <a:r>
              <a:rPr sz="2500" dirty="0">
                <a:latin typeface="Calibri"/>
                <a:cs typeface="Calibri"/>
              </a:rPr>
              <a:t>	</a:t>
            </a:r>
            <a:r>
              <a:rPr sz="2500" spc="-10" dirty="0">
                <a:latin typeface="Calibri"/>
                <a:cs typeface="Calibri"/>
              </a:rPr>
              <a:t>use</a:t>
            </a:r>
            <a:r>
              <a:rPr sz="2500" spc="-5" dirty="0">
                <a:latin typeface="Calibri"/>
                <a:cs typeface="Calibri"/>
              </a:rPr>
              <a:t>s</a:t>
            </a:r>
            <a:r>
              <a:rPr sz="2500" dirty="0">
                <a:latin typeface="Calibri"/>
                <a:cs typeface="Calibri"/>
              </a:rPr>
              <a:t>	</a:t>
            </a:r>
            <a:r>
              <a:rPr sz="2500" spc="-10" dirty="0">
                <a:latin typeface="Calibri"/>
                <a:cs typeface="Calibri"/>
              </a:rPr>
              <a:t>SQLi</a:t>
            </a:r>
            <a:r>
              <a:rPr sz="2500" spc="-20" dirty="0">
                <a:latin typeface="Calibri"/>
                <a:cs typeface="Calibri"/>
              </a:rPr>
              <a:t>t</a:t>
            </a:r>
            <a:r>
              <a:rPr sz="2500" spc="-5" dirty="0">
                <a:latin typeface="Calibri"/>
                <a:cs typeface="Calibri"/>
              </a:rPr>
              <a:t>e</a:t>
            </a:r>
            <a:r>
              <a:rPr sz="2500" dirty="0">
                <a:latin typeface="Calibri"/>
                <a:cs typeface="Calibri"/>
              </a:rPr>
              <a:t>	</a:t>
            </a:r>
            <a:r>
              <a:rPr sz="2500" spc="-10" dirty="0">
                <a:latin typeface="Calibri"/>
                <a:cs typeface="Calibri"/>
              </a:rPr>
              <a:t>d</a:t>
            </a:r>
            <a:r>
              <a:rPr sz="2500" spc="-30" dirty="0">
                <a:latin typeface="Calibri"/>
                <a:cs typeface="Calibri"/>
              </a:rPr>
              <a:t>a</a:t>
            </a:r>
            <a:r>
              <a:rPr sz="2500" spc="-40" dirty="0">
                <a:latin typeface="Calibri"/>
                <a:cs typeface="Calibri"/>
              </a:rPr>
              <a:t>t</a:t>
            </a:r>
            <a:r>
              <a:rPr sz="2500" spc="-5" dirty="0">
                <a:latin typeface="Calibri"/>
                <a:cs typeface="Calibri"/>
              </a:rPr>
              <a:t>abase</a:t>
            </a:r>
            <a:r>
              <a:rPr sz="2500" dirty="0">
                <a:latin typeface="Calibri"/>
                <a:cs typeface="Calibri"/>
              </a:rPr>
              <a:t>	</a:t>
            </a:r>
            <a:r>
              <a:rPr sz="2500" spc="-5" dirty="0">
                <a:latin typeface="Calibri"/>
                <a:cs typeface="Calibri"/>
              </a:rPr>
              <a:t>and</a:t>
            </a:r>
            <a:endParaRPr sz="2500">
              <a:latin typeface="Calibri"/>
              <a:cs typeface="Calibri"/>
            </a:endParaRPr>
          </a:p>
        </p:txBody>
      </p:sp>
      <p:sp>
        <p:nvSpPr>
          <p:cNvPr id="6" name="object 6"/>
          <p:cNvSpPr txBox="1"/>
          <p:nvPr/>
        </p:nvSpPr>
        <p:spPr>
          <a:xfrm>
            <a:off x="307340" y="3539108"/>
            <a:ext cx="8608060" cy="2924810"/>
          </a:xfrm>
          <a:prstGeom prst="rect">
            <a:avLst/>
          </a:prstGeom>
        </p:spPr>
        <p:txBody>
          <a:bodyPr vert="horz" wrap="square" lIns="0" tIns="0" rIns="0" bIns="0" rtlCol="0">
            <a:spAutoFit/>
          </a:bodyPr>
          <a:lstStyle/>
          <a:p>
            <a:pPr marL="527685" marR="5080" algn="just">
              <a:lnSpc>
                <a:spcPct val="80000"/>
              </a:lnSpc>
            </a:pPr>
            <a:r>
              <a:rPr sz="2500" spc="-15" dirty="0">
                <a:latin typeface="Calibri"/>
                <a:cs typeface="Calibri"/>
              </a:rPr>
              <a:t>framework </a:t>
            </a:r>
            <a:r>
              <a:rPr sz="2500" spc="-5" dirty="0">
                <a:latin typeface="Calibri"/>
                <a:cs typeface="Calibri"/>
              </a:rPr>
              <a:t>needs </a:t>
            </a:r>
            <a:r>
              <a:rPr sz="2500" spc="-15" dirty="0">
                <a:latin typeface="Calibri"/>
                <a:cs typeface="Calibri"/>
              </a:rPr>
              <a:t>to </a:t>
            </a:r>
            <a:r>
              <a:rPr sz="2500" spc="-10" dirty="0">
                <a:latin typeface="Calibri"/>
                <a:cs typeface="Calibri"/>
              </a:rPr>
              <a:t>override </a:t>
            </a:r>
            <a:r>
              <a:rPr lang="en-US" sz="2500" i="1" spc="-5" dirty="0">
                <a:latin typeface="Calibri"/>
                <a:cs typeface="Calibri"/>
              </a:rPr>
              <a:t>O</a:t>
            </a:r>
            <a:r>
              <a:rPr sz="2500" i="1" spc="-5" dirty="0" smtClean="0">
                <a:latin typeface="Calibri"/>
                <a:cs typeface="Calibri"/>
              </a:rPr>
              <a:t>nCreate</a:t>
            </a:r>
            <a:r>
              <a:rPr sz="2500" i="1" spc="-5" dirty="0">
                <a:latin typeface="Calibri"/>
                <a:cs typeface="Calibri"/>
              </a:rPr>
              <a:t>() </a:t>
            </a:r>
            <a:r>
              <a:rPr sz="2500" spc="-5" dirty="0">
                <a:latin typeface="Calibri"/>
                <a:cs typeface="Calibri"/>
              </a:rPr>
              <a:t>method which will  </a:t>
            </a:r>
            <a:r>
              <a:rPr sz="2500" spc="-10" dirty="0">
                <a:latin typeface="Calibri"/>
                <a:cs typeface="Calibri"/>
              </a:rPr>
              <a:t>use SQLite Open </a:t>
            </a:r>
            <a:r>
              <a:rPr sz="2500" spc="-5" dirty="0">
                <a:latin typeface="Calibri"/>
                <a:cs typeface="Calibri"/>
              </a:rPr>
              <a:t>Helper method </a:t>
            </a:r>
            <a:r>
              <a:rPr sz="2500" spc="-15" dirty="0">
                <a:latin typeface="Calibri"/>
                <a:cs typeface="Calibri"/>
              </a:rPr>
              <a:t>to create</a:t>
            </a:r>
            <a:r>
              <a:rPr sz="2500" spc="535" dirty="0">
                <a:latin typeface="Calibri"/>
                <a:cs typeface="Calibri"/>
              </a:rPr>
              <a:t> </a:t>
            </a:r>
            <a:r>
              <a:rPr sz="2500" spc="-5" dirty="0">
                <a:latin typeface="Calibri"/>
                <a:cs typeface="Calibri"/>
              </a:rPr>
              <a:t>or </a:t>
            </a:r>
            <a:r>
              <a:rPr sz="2500" spc="-10" dirty="0">
                <a:latin typeface="Calibri"/>
                <a:cs typeface="Calibri"/>
              </a:rPr>
              <a:t>open </a:t>
            </a:r>
            <a:r>
              <a:rPr sz="2500" spc="-5" dirty="0">
                <a:latin typeface="Calibri"/>
                <a:cs typeface="Calibri"/>
              </a:rPr>
              <a:t>the  </a:t>
            </a:r>
            <a:r>
              <a:rPr sz="2500" spc="-10" dirty="0">
                <a:latin typeface="Calibri"/>
                <a:cs typeface="Calibri"/>
              </a:rPr>
              <a:t>provider's database. </a:t>
            </a:r>
            <a:r>
              <a:rPr sz="2500" spc="-5" dirty="0">
                <a:latin typeface="Calibri"/>
                <a:cs typeface="Calibri"/>
              </a:rPr>
              <a:t>When </a:t>
            </a:r>
            <a:r>
              <a:rPr sz="2500" spc="-15" dirty="0">
                <a:latin typeface="Calibri"/>
                <a:cs typeface="Calibri"/>
              </a:rPr>
              <a:t>your </a:t>
            </a:r>
            <a:r>
              <a:rPr sz="2500" spc="-5" dirty="0">
                <a:latin typeface="Calibri"/>
                <a:cs typeface="Calibri"/>
              </a:rPr>
              <a:t>application is launched, the  </a:t>
            </a:r>
            <a:r>
              <a:rPr lang="en-US" sz="2500" i="1" spc="-5" dirty="0">
                <a:latin typeface="Calibri"/>
                <a:cs typeface="Calibri"/>
              </a:rPr>
              <a:t>O</a:t>
            </a:r>
            <a:r>
              <a:rPr sz="2500" i="1" spc="-5" dirty="0" smtClean="0">
                <a:latin typeface="Calibri"/>
                <a:cs typeface="Calibri"/>
              </a:rPr>
              <a:t>nCreate</a:t>
            </a:r>
            <a:r>
              <a:rPr sz="2500" i="1" spc="-5" dirty="0">
                <a:latin typeface="Calibri"/>
                <a:cs typeface="Calibri"/>
              </a:rPr>
              <a:t>() </a:t>
            </a:r>
            <a:r>
              <a:rPr sz="2500" spc="-10" dirty="0">
                <a:latin typeface="Calibri"/>
                <a:cs typeface="Calibri"/>
              </a:rPr>
              <a:t>handler </a:t>
            </a:r>
            <a:r>
              <a:rPr sz="2500" spc="-5" dirty="0">
                <a:latin typeface="Calibri"/>
                <a:cs typeface="Calibri"/>
              </a:rPr>
              <a:t>of each of its </a:t>
            </a:r>
            <a:r>
              <a:rPr sz="2500" spc="-15" dirty="0">
                <a:latin typeface="Calibri"/>
                <a:cs typeface="Calibri"/>
              </a:rPr>
              <a:t>Content Providers </a:t>
            </a:r>
            <a:r>
              <a:rPr sz="2500" spc="-5" dirty="0">
                <a:latin typeface="Calibri"/>
                <a:cs typeface="Calibri"/>
              </a:rPr>
              <a:t>is called on  the main application</a:t>
            </a:r>
            <a:r>
              <a:rPr sz="2500" spc="-20" dirty="0">
                <a:latin typeface="Calibri"/>
                <a:cs typeface="Calibri"/>
              </a:rPr>
              <a:t> </a:t>
            </a:r>
            <a:r>
              <a:rPr sz="2500" spc="-10" dirty="0">
                <a:latin typeface="Calibri"/>
                <a:cs typeface="Calibri"/>
              </a:rPr>
              <a:t>thread.</a:t>
            </a:r>
            <a:endParaRPr sz="2500" dirty="0">
              <a:latin typeface="Calibri"/>
              <a:cs typeface="Calibri"/>
            </a:endParaRPr>
          </a:p>
          <a:p>
            <a:pPr marL="527685" indent="-514984">
              <a:lnSpc>
                <a:spcPts val="2700"/>
              </a:lnSpc>
              <a:buAutoNum type="arabicPeriod" startAt="4"/>
              <a:tabLst>
                <a:tab pos="528320" algn="l"/>
              </a:tabLst>
            </a:pPr>
            <a:r>
              <a:rPr sz="2500" spc="-10" dirty="0">
                <a:latin typeface="Calibri"/>
                <a:cs typeface="Calibri"/>
              </a:rPr>
              <a:t>Next</a:t>
            </a:r>
            <a:r>
              <a:rPr sz="2500" spc="229" dirty="0">
                <a:latin typeface="Calibri"/>
                <a:cs typeface="Calibri"/>
              </a:rPr>
              <a:t> </a:t>
            </a:r>
            <a:r>
              <a:rPr sz="2500" spc="-15" dirty="0">
                <a:latin typeface="Calibri"/>
                <a:cs typeface="Calibri"/>
              </a:rPr>
              <a:t>you</a:t>
            </a:r>
            <a:r>
              <a:rPr sz="2500" spc="225" dirty="0">
                <a:latin typeface="Calibri"/>
                <a:cs typeface="Calibri"/>
              </a:rPr>
              <a:t> </a:t>
            </a:r>
            <a:r>
              <a:rPr sz="2500" spc="-5" dirty="0">
                <a:latin typeface="Calibri"/>
                <a:cs typeface="Calibri"/>
              </a:rPr>
              <a:t>will</a:t>
            </a:r>
            <a:r>
              <a:rPr sz="2500" spc="235" dirty="0">
                <a:latin typeface="Calibri"/>
                <a:cs typeface="Calibri"/>
              </a:rPr>
              <a:t> </a:t>
            </a:r>
            <a:r>
              <a:rPr sz="2500" spc="-20" dirty="0">
                <a:latin typeface="Calibri"/>
                <a:cs typeface="Calibri"/>
              </a:rPr>
              <a:t>have</a:t>
            </a:r>
            <a:r>
              <a:rPr sz="2500" spc="235" dirty="0">
                <a:latin typeface="Calibri"/>
                <a:cs typeface="Calibri"/>
              </a:rPr>
              <a:t> </a:t>
            </a:r>
            <a:r>
              <a:rPr sz="2500" spc="-20" dirty="0">
                <a:latin typeface="Calibri"/>
                <a:cs typeface="Calibri"/>
              </a:rPr>
              <a:t>to</a:t>
            </a:r>
            <a:r>
              <a:rPr sz="2500" spc="229" dirty="0">
                <a:latin typeface="Calibri"/>
                <a:cs typeface="Calibri"/>
              </a:rPr>
              <a:t> </a:t>
            </a:r>
            <a:r>
              <a:rPr sz="2500" spc="-10" dirty="0">
                <a:latin typeface="Calibri"/>
                <a:cs typeface="Calibri"/>
              </a:rPr>
              <a:t>implement</a:t>
            </a:r>
            <a:r>
              <a:rPr sz="2500" spc="245" dirty="0">
                <a:latin typeface="Calibri"/>
                <a:cs typeface="Calibri"/>
              </a:rPr>
              <a:t> </a:t>
            </a:r>
            <a:r>
              <a:rPr sz="2500" spc="-15" dirty="0">
                <a:latin typeface="Calibri"/>
                <a:cs typeface="Calibri"/>
              </a:rPr>
              <a:t>Content</a:t>
            </a:r>
            <a:r>
              <a:rPr sz="2500" spc="229" dirty="0">
                <a:latin typeface="Calibri"/>
                <a:cs typeface="Calibri"/>
              </a:rPr>
              <a:t> </a:t>
            </a:r>
            <a:r>
              <a:rPr sz="2500" spc="-10" dirty="0">
                <a:latin typeface="Calibri"/>
                <a:cs typeface="Calibri"/>
              </a:rPr>
              <a:t>Provider</a:t>
            </a:r>
            <a:r>
              <a:rPr sz="2500" spc="229" dirty="0">
                <a:latin typeface="Calibri"/>
                <a:cs typeface="Calibri"/>
              </a:rPr>
              <a:t> </a:t>
            </a:r>
            <a:r>
              <a:rPr sz="2500" spc="-5" dirty="0">
                <a:latin typeface="Calibri"/>
                <a:cs typeface="Calibri"/>
              </a:rPr>
              <a:t>queries</a:t>
            </a:r>
            <a:r>
              <a:rPr sz="2500" spc="225" dirty="0">
                <a:latin typeface="Calibri"/>
                <a:cs typeface="Calibri"/>
              </a:rPr>
              <a:t> </a:t>
            </a:r>
            <a:r>
              <a:rPr sz="2500" spc="-40" dirty="0">
                <a:latin typeface="Calibri"/>
                <a:cs typeface="Calibri"/>
              </a:rPr>
              <a:t>to</a:t>
            </a:r>
            <a:endParaRPr sz="2500" dirty="0">
              <a:latin typeface="Calibri"/>
              <a:cs typeface="Calibri"/>
            </a:endParaRPr>
          </a:p>
          <a:p>
            <a:pPr marL="527685" algn="just">
              <a:lnSpc>
                <a:spcPts val="2700"/>
              </a:lnSpc>
            </a:pPr>
            <a:r>
              <a:rPr sz="2500" spc="-15" dirty="0">
                <a:latin typeface="Calibri"/>
                <a:cs typeface="Calibri"/>
              </a:rPr>
              <a:t>perform </a:t>
            </a:r>
            <a:r>
              <a:rPr sz="2500" spc="-20" dirty="0">
                <a:latin typeface="Calibri"/>
                <a:cs typeface="Calibri"/>
              </a:rPr>
              <a:t>different </a:t>
            </a:r>
            <a:r>
              <a:rPr sz="2500" spc="-10" dirty="0">
                <a:latin typeface="Calibri"/>
                <a:cs typeface="Calibri"/>
              </a:rPr>
              <a:t>database </a:t>
            </a:r>
            <a:r>
              <a:rPr sz="2500" spc="-5" dirty="0">
                <a:latin typeface="Calibri"/>
                <a:cs typeface="Calibri"/>
              </a:rPr>
              <a:t>specific</a:t>
            </a:r>
            <a:r>
              <a:rPr sz="2500" spc="90" dirty="0">
                <a:latin typeface="Calibri"/>
                <a:cs typeface="Calibri"/>
              </a:rPr>
              <a:t> </a:t>
            </a:r>
            <a:r>
              <a:rPr sz="2500" spc="-10" dirty="0">
                <a:latin typeface="Calibri"/>
                <a:cs typeface="Calibri"/>
              </a:rPr>
              <a:t>operations.</a:t>
            </a:r>
            <a:endParaRPr sz="2500" dirty="0">
              <a:latin typeface="Calibri"/>
              <a:cs typeface="Calibri"/>
            </a:endParaRPr>
          </a:p>
          <a:p>
            <a:pPr marL="527685" indent="-514984">
              <a:lnSpc>
                <a:spcPts val="2700"/>
              </a:lnSpc>
              <a:buAutoNum type="arabicPeriod" startAt="5"/>
              <a:tabLst>
                <a:tab pos="528320" algn="l"/>
              </a:tabLst>
            </a:pPr>
            <a:r>
              <a:rPr sz="2500" spc="-5" dirty="0">
                <a:latin typeface="Calibri"/>
                <a:cs typeface="Calibri"/>
              </a:rPr>
              <a:t>Finally </a:t>
            </a:r>
            <a:r>
              <a:rPr sz="2500" spc="-10" dirty="0">
                <a:latin typeface="Calibri"/>
                <a:cs typeface="Calibri"/>
              </a:rPr>
              <a:t>register </a:t>
            </a:r>
            <a:r>
              <a:rPr sz="2500" spc="-15" dirty="0">
                <a:latin typeface="Calibri"/>
                <a:cs typeface="Calibri"/>
              </a:rPr>
              <a:t>your Content Provider </a:t>
            </a:r>
            <a:r>
              <a:rPr sz="2500" spc="-5" dirty="0">
                <a:latin typeface="Calibri"/>
                <a:cs typeface="Calibri"/>
              </a:rPr>
              <a:t>in </a:t>
            </a:r>
            <a:r>
              <a:rPr sz="2500" spc="-15" dirty="0">
                <a:latin typeface="Calibri"/>
                <a:cs typeface="Calibri"/>
              </a:rPr>
              <a:t>your </a:t>
            </a:r>
            <a:r>
              <a:rPr sz="2500" spc="-5" dirty="0">
                <a:latin typeface="Calibri"/>
                <a:cs typeface="Calibri"/>
              </a:rPr>
              <a:t>activity file </a:t>
            </a:r>
            <a:r>
              <a:rPr sz="2500" spc="150" dirty="0">
                <a:latin typeface="Calibri"/>
                <a:cs typeface="Calibri"/>
              </a:rPr>
              <a:t> </a:t>
            </a:r>
            <a:r>
              <a:rPr sz="2500" spc="-10" dirty="0">
                <a:latin typeface="Calibri"/>
                <a:cs typeface="Calibri"/>
              </a:rPr>
              <a:t>using</a:t>
            </a:r>
            <a:endParaRPr sz="2500" dirty="0">
              <a:latin typeface="Calibri"/>
              <a:cs typeface="Calibri"/>
            </a:endParaRPr>
          </a:p>
          <a:p>
            <a:pPr marL="527685" algn="just">
              <a:lnSpc>
                <a:spcPts val="2700"/>
              </a:lnSpc>
            </a:pPr>
            <a:r>
              <a:rPr lang="en-US" sz="2500" dirty="0" err="1"/>
              <a:t>ContentProvider</a:t>
            </a:r>
            <a:r>
              <a:rPr lang="en-US" sz="2800" dirty="0"/>
              <a:t> </a:t>
            </a:r>
            <a:r>
              <a:rPr lang="en-US" sz="2500" dirty="0" smtClean="0"/>
              <a:t>attribute</a:t>
            </a:r>
            <a:r>
              <a:rPr sz="2500" spc="-10" dirty="0" smtClean="0">
                <a:latin typeface="Calibri"/>
                <a:cs typeface="Calibri"/>
              </a:rPr>
              <a:t>.</a:t>
            </a:r>
            <a:endParaRPr sz="25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5443" y="143002"/>
            <a:ext cx="1373505" cy="609600"/>
          </a:xfrm>
          <a:prstGeom prst="rect">
            <a:avLst/>
          </a:prstGeom>
        </p:spPr>
        <p:txBody>
          <a:bodyPr vert="horz" wrap="square" lIns="0" tIns="0" rIns="0" bIns="0" rtlCol="0">
            <a:spAutoFit/>
          </a:bodyPr>
          <a:lstStyle/>
          <a:p>
            <a:pPr marL="12700">
              <a:lnSpc>
                <a:spcPct val="100000"/>
              </a:lnSpc>
            </a:pPr>
            <a:r>
              <a:rPr sz="4000" b="0" spc="-994" dirty="0">
                <a:latin typeface="Times New Roman"/>
                <a:cs typeface="Times New Roman"/>
              </a:rPr>
              <a:t> </a:t>
            </a:r>
            <a:r>
              <a:rPr sz="4000" spc="-5" dirty="0">
                <a:latin typeface="Calibri"/>
                <a:cs typeface="Calibri"/>
              </a:rPr>
              <a:t>Co</a:t>
            </a:r>
            <a:r>
              <a:rPr sz="4000" spc="-45" dirty="0">
                <a:latin typeface="Calibri"/>
                <a:cs typeface="Calibri"/>
              </a:rPr>
              <a:t>n</a:t>
            </a:r>
            <a:r>
              <a:rPr sz="4000" spc="-5" dirty="0">
                <a:latin typeface="Calibri"/>
                <a:cs typeface="Calibri"/>
              </a:rPr>
              <a:t>t…</a:t>
            </a:r>
            <a:endParaRPr sz="4000">
              <a:latin typeface="Calibri"/>
              <a:cs typeface="Calibri"/>
            </a:endParaRPr>
          </a:p>
        </p:txBody>
      </p:sp>
      <p:sp>
        <p:nvSpPr>
          <p:cNvPr id="3" name="object 3"/>
          <p:cNvSpPr txBox="1"/>
          <p:nvPr/>
        </p:nvSpPr>
        <p:spPr>
          <a:xfrm>
            <a:off x="307340" y="871473"/>
            <a:ext cx="8454390" cy="4870949"/>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 pos="1120775" algn="l"/>
                <a:tab pos="1460500" algn="l"/>
                <a:tab pos="2035175" algn="l"/>
                <a:tab pos="2550160" algn="l"/>
                <a:tab pos="2957195" algn="l"/>
                <a:tab pos="4240530" algn="l"/>
                <a:tab pos="5150485" algn="l"/>
                <a:tab pos="5767705" algn="l"/>
                <a:tab pos="6560820" algn="l"/>
                <a:tab pos="6973570" algn="l"/>
                <a:tab pos="8201025" algn="l"/>
              </a:tabLst>
            </a:pPr>
            <a:r>
              <a:rPr sz="2500" spc="-10" dirty="0">
                <a:latin typeface="Calibri"/>
                <a:cs typeface="Calibri"/>
              </a:rPr>
              <a:t>H</a:t>
            </a:r>
            <a:r>
              <a:rPr sz="2500" dirty="0">
                <a:latin typeface="Calibri"/>
                <a:cs typeface="Calibri"/>
              </a:rPr>
              <a:t>e</a:t>
            </a:r>
            <a:r>
              <a:rPr sz="2500" spc="-35" dirty="0">
                <a:latin typeface="Calibri"/>
                <a:cs typeface="Calibri"/>
              </a:rPr>
              <a:t>r</a:t>
            </a:r>
            <a:r>
              <a:rPr sz="2500" spc="-5" dirty="0">
                <a:latin typeface="Calibri"/>
                <a:cs typeface="Calibri"/>
              </a:rPr>
              <a:t>e</a:t>
            </a:r>
            <a:r>
              <a:rPr sz="2500" dirty="0">
                <a:latin typeface="Calibri"/>
                <a:cs typeface="Calibri"/>
              </a:rPr>
              <a:t>	</a:t>
            </a:r>
            <a:r>
              <a:rPr sz="2500" spc="-5" dirty="0">
                <a:latin typeface="Calibri"/>
                <a:cs typeface="Calibri"/>
              </a:rPr>
              <a:t>is</a:t>
            </a:r>
            <a:r>
              <a:rPr sz="2500" dirty="0">
                <a:latin typeface="Calibri"/>
                <a:cs typeface="Calibri"/>
              </a:rPr>
              <a:t>	</a:t>
            </a:r>
            <a:r>
              <a:rPr sz="2500" spc="-5" dirty="0">
                <a:latin typeface="Calibri"/>
                <a:cs typeface="Calibri"/>
              </a:rPr>
              <a:t>the</a:t>
            </a:r>
            <a:r>
              <a:rPr sz="2500" dirty="0">
                <a:latin typeface="Calibri"/>
                <a:cs typeface="Calibri"/>
              </a:rPr>
              <a:t>	</a:t>
            </a:r>
            <a:r>
              <a:rPr sz="2500" spc="-5" dirty="0">
                <a:latin typeface="Calibri"/>
                <a:cs typeface="Calibri"/>
              </a:rPr>
              <a:t>li</a:t>
            </a:r>
            <a:r>
              <a:rPr sz="2500" spc="-35" dirty="0">
                <a:latin typeface="Calibri"/>
                <a:cs typeface="Calibri"/>
              </a:rPr>
              <a:t>s</a:t>
            </a:r>
            <a:r>
              <a:rPr sz="2500" spc="-5" dirty="0">
                <a:latin typeface="Calibri"/>
                <a:cs typeface="Calibri"/>
              </a:rPr>
              <a:t>t</a:t>
            </a:r>
            <a:r>
              <a:rPr sz="2500" dirty="0">
                <a:latin typeface="Calibri"/>
                <a:cs typeface="Calibri"/>
              </a:rPr>
              <a:t>	</a:t>
            </a:r>
            <a:r>
              <a:rPr sz="2500" spc="-5" dirty="0">
                <a:latin typeface="Calibri"/>
                <a:cs typeface="Calibri"/>
              </a:rPr>
              <a:t>of</a:t>
            </a:r>
            <a:r>
              <a:rPr sz="2500" dirty="0">
                <a:latin typeface="Calibri"/>
                <a:cs typeface="Calibri"/>
              </a:rPr>
              <a:t>	</a:t>
            </a:r>
            <a:r>
              <a:rPr sz="2500" spc="-5" dirty="0">
                <a:latin typeface="Calibri"/>
                <a:cs typeface="Calibri"/>
              </a:rPr>
              <a:t>m</a:t>
            </a:r>
            <a:r>
              <a:rPr sz="2500" spc="-15" dirty="0">
                <a:latin typeface="Calibri"/>
                <a:cs typeface="Calibri"/>
              </a:rPr>
              <a:t>e</a:t>
            </a:r>
            <a:r>
              <a:rPr sz="2500" spc="-5" dirty="0">
                <a:latin typeface="Calibri"/>
                <a:cs typeface="Calibri"/>
              </a:rPr>
              <a:t>thods</a:t>
            </a:r>
            <a:r>
              <a:rPr sz="2500" dirty="0">
                <a:latin typeface="Calibri"/>
                <a:cs typeface="Calibri"/>
              </a:rPr>
              <a:t>	</a:t>
            </a:r>
            <a:r>
              <a:rPr sz="2500" spc="-5" dirty="0">
                <a:latin typeface="Calibri"/>
                <a:cs typeface="Calibri"/>
              </a:rPr>
              <a:t>which</a:t>
            </a:r>
            <a:r>
              <a:rPr sz="2500" dirty="0">
                <a:latin typeface="Calibri"/>
                <a:cs typeface="Calibri"/>
              </a:rPr>
              <a:t>	</a:t>
            </a:r>
            <a:r>
              <a:rPr sz="2500" spc="-35" dirty="0">
                <a:latin typeface="Calibri"/>
                <a:cs typeface="Calibri"/>
              </a:rPr>
              <a:t>y</a:t>
            </a:r>
            <a:r>
              <a:rPr sz="2500" spc="-10" dirty="0">
                <a:latin typeface="Calibri"/>
                <a:cs typeface="Calibri"/>
              </a:rPr>
              <a:t>o</a:t>
            </a:r>
            <a:r>
              <a:rPr sz="2500" spc="-5" dirty="0">
                <a:latin typeface="Calibri"/>
                <a:cs typeface="Calibri"/>
              </a:rPr>
              <a:t>u</a:t>
            </a:r>
            <a:r>
              <a:rPr sz="2500" dirty="0">
                <a:latin typeface="Calibri"/>
                <a:cs typeface="Calibri"/>
              </a:rPr>
              <a:t>	</a:t>
            </a:r>
            <a:r>
              <a:rPr sz="2500" spc="-10" dirty="0">
                <a:latin typeface="Calibri"/>
                <a:cs typeface="Calibri"/>
              </a:rPr>
              <a:t>ne</a:t>
            </a:r>
            <a:r>
              <a:rPr sz="2500" dirty="0">
                <a:latin typeface="Calibri"/>
                <a:cs typeface="Calibri"/>
              </a:rPr>
              <a:t>e</a:t>
            </a:r>
            <a:r>
              <a:rPr sz="2500" spc="-5" dirty="0">
                <a:latin typeface="Calibri"/>
                <a:cs typeface="Calibri"/>
              </a:rPr>
              <a:t>d</a:t>
            </a:r>
            <a:r>
              <a:rPr sz="2500" dirty="0">
                <a:latin typeface="Calibri"/>
                <a:cs typeface="Calibri"/>
              </a:rPr>
              <a:t>	</a:t>
            </a:r>
            <a:r>
              <a:rPr sz="2500" spc="-30" dirty="0">
                <a:latin typeface="Calibri"/>
                <a:cs typeface="Calibri"/>
              </a:rPr>
              <a:t>t</a:t>
            </a:r>
            <a:r>
              <a:rPr sz="2500" spc="-5" dirty="0">
                <a:latin typeface="Calibri"/>
                <a:cs typeface="Calibri"/>
              </a:rPr>
              <a:t>o</a:t>
            </a:r>
            <a:r>
              <a:rPr sz="2500" dirty="0">
                <a:latin typeface="Calibri"/>
                <a:cs typeface="Calibri"/>
              </a:rPr>
              <a:t>	</a:t>
            </a:r>
            <a:r>
              <a:rPr sz="2500" spc="-10" dirty="0">
                <a:latin typeface="Calibri"/>
                <a:cs typeface="Calibri"/>
              </a:rPr>
              <a:t>o</a:t>
            </a:r>
            <a:r>
              <a:rPr sz="2500" spc="-40" dirty="0">
                <a:latin typeface="Calibri"/>
                <a:cs typeface="Calibri"/>
              </a:rPr>
              <a:t>v</a:t>
            </a:r>
            <a:r>
              <a:rPr sz="2500" spc="-5" dirty="0">
                <a:latin typeface="Calibri"/>
                <a:cs typeface="Calibri"/>
              </a:rPr>
              <a:t>e</a:t>
            </a:r>
            <a:r>
              <a:rPr sz="2500" dirty="0">
                <a:latin typeface="Calibri"/>
                <a:cs typeface="Calibri"/>
              </a:rPr>
              <a:t>r</a:t>
            </a:r>
            <a:r>
              <a:rPr sz="2500" spc="-5" dirty="0">
                <a:latin typeface="Calibri"/>
                <a:cs typeface="Calibri"/>
              </a:rPr>
              <a:t>ri</a:t>
            </a:r>
            <a:r>
              <a:rPr sz="2500" spc="-15" dirty="0">
                <a:latin typeface="Calibri"/>
                <a:cs typeface="Calibri"/>
              </a:rPr>
              <a:t>d</a:t>
            </a:r>
            <a:r>
              <a:rPr sz="2500" spc="-5" dirty="0">
                <a:latin typeface="Calibri"/>
                <a:cs typeface="Calibri"/>
              </a:rPr>
              <a:t>e</a:t>
            </a:r>
            <a:r>
              <a:rPr sz="2500" dirty="0">
                <a:latin typeface="Calibri"/>
                <a:cs typeface="Calibri"/>
              </a:rPr>
              <a:t>	</a:t>
            </a:r>
            <a:r>
              <a:rPr sz="2500" spc="-5" dirty="0">
                <a:latin typeface="Calibri"/>
                <a:cs typeface="Calibri"/>
              </a:rPr>
              <a:t>in  </a:t>
            </a:r>
            <a:r>
              <a:rPr sz="2500" spc="-15" dirty="0">
                <a:latin typeface="Calibri"/>
                <a:cs typeface="Calibri"/>
              </a:rPr>
              <a:t>Content </a:t>
            </a:r>
            <a:r>
              <a:rPr sz="2500" spc="-10" dirty="0">
                <a:latin typeface="Calibri"/>
                <a:cs typeface="Calibri"/>
              </a:rPr>
              <a:t>Provider </a:t>
            </a:r>
            <a:r>
              <a:rPr sz="2500" spc="-5" dirty="0">
                <a:latin typeface="Calibri"/>
                <a:cs typeface="Calibri"/>
              </a:rPr>
              <a:t>class </a:t>
            </a:r>
            <a:r>
              <a:rPr sz="2500" spc="-15" dirty="0">
                <a:latin typeface="Calibri"/>
                <a:cs typeface="Calibri"/>
              </a:rPr>
              <a:t>to </a:t>
            </a:r>
            <a:r>
              <a:rPr sz="2500" spc="-20" dirty="0">
                <a:latin typeface="Calibri"/>
                <a:cs typeface="Calibri"/>
              </a:rPr>
              <a:t>have </a:t>
            </a:r>
            <a:r>
              <a:rPr sz="2500" spc="-15" dirty="0">
                <a:latin typeface="Calibri"/>
                <a:cs typeface="Calibri"/>
              </a:rPr>
              <a:t>your Content </a:t>
            </a:r>
            <a:r>
              <a:rPr sz="2500" spc="-10" dirty="0">
                <a:latin typeface="Calibri"/>
                <a:cs typeface="Calibri"/>
              </a:rPr>
              <a:t>Provider</a:t>
            </a:r>
            <a:r>
              <a:rPr sz="2500" spc="90" dirty="0">
                <a:latin typeface="Calibri"/>
                <a:cs typeface="Calibri"/>
              </a:rPr>
              <a:t> </a:t>
            </a:r>
            <a:r>
              <a:rPr sz="2500" spc="-5" dirty="0">
                <a:latin typeface="Calibri"/>
                <a:cs typeface="Calibri"/>
              </a:rPr>
              <a:t>working:</a:t>
            </a:r>
            <a:endParaRPr sz="2500" dirty="0">
              <a:latin typeface="Calibri"/>
              <a:cs typeface="Calibri"/>
            </a:endParaRPr>
          </a:p>
          <a:p>
            <a:pPr>
              <a:lnSpc>
                <a:spcPct val="100000"/>
              </a:lnSpc>
              <a:spcBef>
                <a:spcPts val="13"/>
              </a:spcBef>
            </a:pPr>
            <a:endParaRPr sz="2600" dirty="0">
              <a:latin typeface="Times New Roman"/>
              <a:cs typeface="Times New Roman"/>
            </a:endParaRPr>
          </a:p>
          <a:p>
            <a:pPr marL="12700">
              <a:lnSpc>
                <a:spcPct val="100000"/>
              </a:lnSpc>
            </a:pPr>
            <a:r>
              <a:rPr lang="en-US" sz="2500" b="1" spc="-15" dirty="0" err="1">
                <a:latin typeface="Calibri"/>
                <a:cs typeface="Calibri"/>
              </a:rPr>
              <a:t>O</a:t>
            </a:r>
            <a:r>
              <a:rPr sz="2500" b="1" spc="-15" dirty="0" err="1" smtClean="0">
                <a:latin typeface="Calibri"/>
                <a:cs typeface="Calibri"/>
              </a:rPr>
              <a:t>nCreate</a:t>
            </a:r>
            <a:r>
              <a:rPr sz="2500" b="1" spc="-15" dirty="0">
                <a:latin typeface="Calibri"/>
                <a:cs typeface="Calibri"/>
              </a:rPr>
              <a:t>() </a:t>
            </a:r>
            <a:r>
              <a:rPr sz="2500" spc="-10" dirty="0">
                <a:latin typeface="Calibri"/>
                <a:cs typeface="Calibri"/>
              </a:rPr>
              <a:t>This </a:t>
            </a:r>
            <a:r>
              <a:rPr sz="2500" spc="-5" dirty="0">
                <a:latin typeface="Calibri"/>
                <a:cs typeface="Calibri"/>
              </a:rPr>
              <a:t>method is called when the </a:t>
            </a:r>
            <a:r>
              <a:rPr sz="2500" spc="-10" dirty="0">
                <a:latin typeface="Calibri"/>
                <a:cs typeface="Calibri"/>
              </a:rPr>
              <a:t>provider </a:t>
            </a:r>
            <a:r>
              <a:rPr sz="2500" spc="-5" dirty="0">
                <a:latin typeface="Calibri"/>
                <a:cs typeface="Calibri"/>
              </a:rPr>
              <a:t>is</a:t>
            </a:r>
            <a:r>
              <a:rPr sz="2500" spc="120" dirty="0">
                <a:latin typeface="Calibri"/>
                <a:cs typeface="Calibri"/>
              </a:rPr>
              <a:t> </a:t>
            </a:r>
            <a:r>
              <a:rPr sz="2500" spc="-15" dirty="0">
                <a:latin typeface="Calibri"/>
                <a:cs typeface="Calibri"/>
              </a:rPr>
              <a:t>started.</a:t>
            </a:r>
            <a:endParaRPr sz="2500" dirty="0">
              <a:latin typeface="Calibri"/>
              <a:cs typeface="Calibri"/>
            </a:endParaRPr>
          </a:p>
          <a:p>
            <a:pPr marL="355600" marR="6985" indent="-342900">
              <a:lnSpc>
                <a:spcPct val="80000"/>
              </a:lnSpc>
              <a:spcBef>
                <a:spcPts val="600"/>
              </a:spcBef>
            </a:pPr>
            <a:r>
              <a:rPr lang="en-US" sz="2500" b="1" dirty="0">
                <a:latin typeface="Calibri"/>
                <a:cs typeface="Calibri"/>
              </a:rPr>
              <a:t>Q</a:t>
            </a:r>
            <a:r>
              <a:rPr sz="2500" b="1" dirty="0" smtClean="0">
                <a:latin typeface="Calibri"/>
                <a:cs typeface="Calibri"/>
              </a:rPr>
              <a:t>uery</a:t>
            </a:r>
            <a:r>
              <a:rPr sz="2500" b="1" dirty="0">
                <a:latin typeface="Calibri"/>
                <a:cs typeface="Calibri"/>
              </a:rPr>
              <a:t>() </a:t>
            </a:r>
            <a:r>
              <a:rPr sz="2500" spc="-10" dirty="0">
                <a:latin typeface="Calibri"/>
                <a:cs typeface="Calibri"/>
              </a:rPr>
              <a:t>This </a:t>
            </a:r>
            <a:r>
              <a:rPr sz="2500" spc="-5" dirty="0">
                <a:latin typeface="Calibri"/>
                <a:cs typeface="Calibri"/>
              </a:rPr>
              <a:t>method </a:t>
            </a:r>
            <a:r>
              <a:rPr sz="2500" spc="-10" dirty="0">
                <a:latin typeface="Calibri"/>
                <a:cs typeface="Calibri"/>
              </a:rPr>
              <a:t>receives </a:t>
            </a:r>
            <a:r>
              <a:rPr sz="2500" spc="-5" dirty="0">
                <a:latin typeface="Calibri"/>
                <a:cs typeface="Calibri"/>
              </a:rPr>
              <a:t>a </a:t>
            </a:r>
            <a:r>
              <a:rPr sz="2500" spc="-15" dirty="0">
                <a:latin typeface="Calibri"/>
                <a:cs typeface="Calibri"/>
              </a:rPr>
              <a:t>request from </a:t>
            </a:r>
            <a:r>
              <a:rPr sz="2500" spc="-5" dirty="0">
                <a:latin typeface="Calibri"/>
                <a:cs typeface="Calibri"/>
              </a:rPr>
              <a:t>a client. </a:t>
            </a:r>
            <a:r>
              <a:rPr sz="2500" spc="-10" dirty="0">
                <a:latin typeface="Calibri"/>
                <a:cs typeface="Calibri"/>
              </a:rPr>
              <a:t>The result  </a:t>
            </a:r>
            <a:r>
              <a:rPr sz="2500" spc="-5" dirty="0">
                <a:latin typeface="Calibri"/>
                <a:cs typeface="Calibri"/>
              </a:rPr>
              <a:t>is </a:t>
            </a:r>
            <a:r>
              <a:rPr sz="2500" spc="-10" dirty="0">
                <a:latin typeface="Calibri"/>
                <a:cs typeface="Calibri"/>
              </a:rPr>
              <a:t>returned </a:t>
            </a:r>
            <a:r>
              <a:rPr sz="2500" spc="-5" dirty="0">
                <a:latin typeface="Calibri"/>
                <a:cs typeface="Calibri"/>
              </a:rPr>
              <a:t>as a </a:t>
            </a:r>
            <a:r>
              <a:rPr sz="2500" spc="-15" dirty="0">
                <a:latin typeface="Calibri"/>
                <a:cs typeface="Calibri"/>
              </a:rPr>
              <a:t>Cursor</a:t>
            </a:r>
            <a:r>
              <a:rPr sz="2500" spc="15" dirty="0">
                <a:latin typeface="Calibri"/>
                <a:cs typeface="Calibri"/>
              </a:rPr>
              <a:t> </a:t>
            </a:r>
            <a:r>
              <a:rPr sz="2500" spc="-5" dirty="0">
                <a:latin typeface="Calibri"/>
                <a:cs typeface="Calibri"/>
              </a:rPr>
              <a:t>object.</a:t>
            </a:r>
            <a:endParaRPr sz="2500" dirty="0">
              <a:latin typeface="Calibri"/>
              <a:cs typeface="Calibri"/>
            </a:endParaRPr>
          </a:p>
          <a:p>
            <a:pPr marL="12700">
              <a:lnSpc>
                <a:spcPts val="2700"/>
              </a:lnSpc>
              <a:tabLst>
                <a:tab pos="1684655" algn="l"/>
                <a:tab pos="2900680" algn="l"/>
                <a:tab pos="3964940" algn="l"/>
                <a:tab pos="4316730" algn="l"/>
                <a:tab pos="5068570" algn="l"/>
                <a:tab pos="6106795" algn="l"/>
                <a:tab pos="6813550" algn="l"/>
                <a:tab pos="7444740" algn="l"/>
              </a:tabLst>
            </a:pPr>
            <a:r>
              <a:rPr lang="en-US" sz="2500" b="1" spc="-5" dirty="0">
                <a:latin typeface="Calibri"/>
                <a:cs typeface="Calibri"/>
              </a:rPr>
              <a:t>I</a:t>
            </a:r>
            <a:r>
              <a:rPr sz="2500" b="1" spc="-5" dirty="0" smtClean="0">
                <a:latin typeface="Calibri"/>
                <a:cs typeface="Calibri"/>
              </a:rPr>
              <a:t>nsert</a:t>
            </a:r>
            <a:r>
              <a:rPr sz="2500" b="1" spc="-5" dirty="0">
                <a:latin typeface="Calibri"/>
                <a:cs typeface="Calibri"/>
              </a:rPr>
              <a:t>()</a:t>
            </a:r>
            <a:r>
              <a:rPr sz="2500" spc="-5" dirty="0">
                <a:latin typeface="Calibri"/>
                <a:cs typeface="Calibri"/>
              </a:rPr>
              <a:t>This	method	inserts	a	new	</a:t>
            </a:r>
            <a:r>
              <a:rPr sz="2500" spc="-20" dirty="0">
                <a:latin typeface="Calibri"/>
                <a:cs typeface="Calibri"/>
              </a:rPr>
              <a:t>record	</a:t>
            </a:r>
            <a:r>
              <a:rPr sz="2500" spc="-15" dirty="0">
                <a:latin typeface="Calibri"/>
                <a:cs typeface="Calibri"/>
              </a:rPr>
              <a:t>into	</a:t>
            </a:r>
            <a:r>
              <a:rPr sz="2500" spc="-5" dirty="0">
                <a:latin typeface="Calibri"/>
                <a:cs typeface="Calibri"/>
              </a:rPr>
              <a:t>the	</a:t>
            </a:r>
            <a:r>
              <a:rPr sz="2500" spc="-20" dirty="0">
                <a:latin typeface="Calibri"/>
                <a:cs typeface="Calibri"/>
              </a:rPr>
              <a:t>content</a:t>
            </a:r>
            <a:endParaRPr sz="2500" dirty="0">
              <a:latin typeface="Calibri"/>
              <a:cs typeface="Calibri"/>
            </a:endParaRPr>
          </a:p>
          <a:p>
            <a:pPr marL="355600">
              <a:lnSpc>
                <a:spcPts val="2700"/>
              </a:lnSpc>
            </a:pPr>
            <a:r>
              <a:rPr sz="2500" spc="-35" dirty="0">
                <a:latin typeface="Calibri"/>
                <a:cs typeface="Calibri"/>
              </a:rPr>
              <a:t>provider.</a:t>
            </a:r>
            <a:endParaRPr sz="2500" dirty="0">
              <a:latin typeface="Calibri"/>
              <a:cs typeface="Calibri"/>
            </a:endParaRPr>
          </a:p>
          <a:p>
            <a:pPr marL="12700">
              <a:lnSpc>
                <a:spcPts val="2700"/>
              </a:lnSpc>
            </a:pPr>
            <a:r>
              <a:rPr lang="en-US" sz="2500" b="1" spc="-10" dirty="0">
                <a:latin typeface="Calibri"/>
                <a:cs typeface="Calibri"/>
              </a:rPr>
              <a:t>D</a:t>
            </a:r>
            <a:r>
              <a:rPr sz="2500" b="1" spc="-10" dirty="0" smtClean="0">
                <a:latin typeface="Calibri"/>
                <a:cs typeface="Calibri"/>
              </a:rPr>
              <a:t>elete</a:t>
            </a:r>
            <a:r>
              <a:rPr sz="2500" b="1" spc="-10" dirty="0">
                <a:latin typeface="Calibri"/>
                <a:cs typeface="Calibri"/>
              </a:rPr>
              <a:t>() </a:t>
            </a:r>
            <a:r>
              <a:rPr sz="2500" spc="-10" dirty="0">
                <a:latin typeface="Calibri"/>
                <a:cs typeface="Calibri"/>
              </a:rPr>
              <a:t>This </a:t>
            </a:r>
            <a:r>
              <a:rPr sz="2500" spc="-5" dirty="0">
                <a:latin typeface="Calibri"/>
                <a:cs typeface="Calibri"/>
              </a:rPr>
              <a:t>method </a:t>
            </a:r>
            <a:r>
              <a:rPr sz="2500" spc="-10" dirty="0">
                <a:latin typeface="Calibri"/>
                <a:cs typeface="Calibri"/>
              </a:rPr>
              <a:t>deletes </a:t>
            </a:r>
            <a:r>
              <a:rPr sz="2500" spc="-5" dirty="0">
                <a:latin typeface="Calibri"/>
                <a:cs typeface="Calibri"/>
              </a:rPr>
              <a:t>an </a:t>
            </a:r>
            <a:r>
              <a:rPr sz="2500" spc="-15" dirty="0">
                <a:latin typeface="Calibri"/>
                <a:cs typeface="Calibri"/>
              </a:rPr>
              <a:t>existing </a:t>
            </a:r>
            <a:r>
              <a:rPr sz="2500" spc="-20" dirty="0">
                <a:latin typeface="Calibri"/>
                <a:cs typeface="Calibri"/>
              </a:rPr>
              <a:t>record </a:t>
            </a:r>
            <a:r>
              <a:rPr sz="2500" spc="-15" dirty="0">
                <a:latin typeface="Calibri"/>
                <a:cs typeface="Calibri"/>
              </a:rPr>
              <a:t>from </a:t>
            </a:r>
            <a:r>
              <a:rPr sz="2500" spc="-5" dirty="0">
                <a:latin typeface="Calibri"/>
                <a:cs typeface="Calibri"/>
              </a:rPr>
              <a:t>the </a:t>
            </a:r>
            <a:r>
              <a:rPr sz="2500" spc="310" dirty="0">
                <a:latin typeface="Calibri"/>
                <a:cs typeface="Calibri"/>
              </a:rPr>
              <a:t> </a:t>
            </a:r>
            <a:r>
              <a:rPr sz="2500" spc="-20" dirty="0">
                <a:latin typeface="Calibri"/>
                <a:cs typeface="Calibri"/>
              </a:rPr>
              <a:t>content</a:t>
            </a:r>
            <a:endParaRPr sz="2500" dirty="0">
              <a:latin typeface="Calibri"/>
              <a:cs typeface="Calibri"/>
            </a:endParaRPr>
          </a:p>
          <a:p>
            <a:pPr marL="355600">
              <a:lnSpc>
                <a:spcPts val="2700"/>
              </a:lnSpc>
            </a:pPr>
            <a:r>
              <a:rPr sz="2500" spc="-35" dirty="0">
                <a:latin typeface="Calibri"/>
                <a:cs typeface="Calibri"/>
              </a:rPr>
              <a:t>provider.</a:t>
            </a:r>
            <a:endParaRPr sz="2500" dirty="0">
              <a:latin typeface="Calibri"/>
              <a:cs typeface="Calibri"/>
            </a:endParaRPr>
          </a:p>
          <a:p>
            <a:pPr marL="355600" marR="6350" indent="-342900">
              <a:lnSpc>
                <a:spcPct val="80000"/>
              </a:lnSpc>
              <a:spcBef>
                <a:spcPts val="600"/>
              </a:spcBef>
              <a:tabLst>
                <a:tab pos="1332230" algn="l"/>
                <a:tab pos="2039620" algn="l"/>
                <a:tab pos="3249930" algn="l"/>
                <a:tab pos="4478655" algn="l"/>
                <a:tab pos="4989195" algn="l"/>
                <a:tab pos="6162675" algn="l"/>
                <a:tab pos="7191375" algn="l"/>
                <a:tab pos="8008620" algn="l"/>
              </a:tabLst>
            </a:pPr>
            <a:r>
              <a:rPr lang="en-US" sz="2500" b="1" spc="-5" dirty="0">
                <a:latin typeface="Calibri"/>
                <a:cs typeface="Calibri"/>
              </a:rPr>
              <a:t>U</a:t>
            </a:r>
            <a:r>
              <a:rPr sz="2500" b="1" spc="-5" dirty="0" smtClean="0">
                <a:latin typeface="Calibri"/>
                <a:cs typeface="Calibri"/>
              </a:rPr>
              <a:t>pd</a:t>
            </a:r>
            <a:r>
              <a:rPr sz="2500" b="1" spc="-30" dirty="0" smtClean="0">
                <a:latin typeface="Calibri"/>
                <a:cs typeface="Calibri"/>
              </a:rPr>
              <a:t>a</a:t>
            </a:r>
            <a:r>
              <a:rPr sz="2500" b="1" spc="-45" dirty="0" smtClean="0">
                <a:latin typeface="Calibri"/>
                <a:cs typeface="Calibri"/>
              </a:rPr>
              <a:t>t</a:t>
            </a:r>
            <a:r>
              <a:rPr sz="2500" b="1" spc="-10" dirty="0" smtClean="0">
                <a:latin typeface="Calibri"/>
                <a:cs typeface="Calibri"/>
              </a:rPr>
              <a:t>e</a:t>
            </a:r>
            <a:r>
              <a:rPr sz="2500" b="1" spc="-10" dirty="0">
                <a:latin typeface="Calibri"/>
                <a:cs typeface="Calibri"/>
              </a:rPr>
              <a:t>(</a:t>
            </a:r>
            <a:r>
              <a:rPr sz="2500" b="1" spc="-5" dirty="0">
                <a:latin typeface="Calibri"/>
                <a:cs typeface="Calibri"/>
              </a:rPr>
              <a:t>)</a:t>
            </a:r>
            <a:r>
              <a:rPr sz="2500" b="1" dirty="0">
                <a:latin typeface="Calibri"/>
                <a:cs typeface="Calibri"/>
              </a:rPr>
              <a:t>	</a:t>
            </a:r>
            <a:r>
              <a:rPr sz="2500" spc="-25" dirty="0">
                <a:latin typeface="Calibri"/>
                <a:cs typeface="Calibri"/>
              </a:rPr>
              <a:t>T</a:t>
            </a:r>
            <a:r>
              <a:rPr sz="2500" spc="-10" dirty="0">
                <a:latin typeface="Calibri"/>
                <a:cs typeface="Calibri"/>
              </a:rPr>
              <a:t>hi</a:t>
            </a:r>
            <a:r>
              <a:rPr sz="2500" spc="-5" dirty="0">
                <a:latin typeface="Calibri"/>
                <a:cs typeface="Calibri"/>
              </a:rPr>
              <a:t>s</a:t>
            </a:r>
            <a:r>
              <a:rPr sz="2500" dirty="0">
                <a:latin typeface="Calibri"/>
                <a:cs typeface="Calibri"/>
              </a:rPr>
              <a:t>	</a:t>
            </a:r>
            <a:r>
              <a:rPr sz="2500" spc="-5" dirty="0">
                <a:latin typeface="Calibri"/>
                <a:cs typeface="Calibri"/>
              </a:rPr>
              <a:t>m</a:t>
            </a:r>
            <a:r>
              <a:rPr sz="2500" spc="-15" dirty="0">
                <a:latin typeface="Calibri"/>
                <a:cs typeface="Calibri"/>
              </a:rPr>
              <a:t>e</a:t>
            </a:r>
            <a:r>
              <a:rPr sz="2500" spc="-5" dirty="0">
                <a:latin typeface="Calibri"/>
                <a:cs typeface="Calibri"/>
              </a:rPr>
              <a:t>th</a:t>
            </a:r>
            <a:r>
              <a:rPr sz="2500" spc="0" dirty="0">
                <a:latin typeface="Calibri"/>
                <a:cs typeface="Calibri"/>
              </a:rPr>
              <a:t>o</a:t>
            </a:r>
            <a:r>
              <a:rPr sz="2500" spc="-5" dirty="0">
                <a:latin typeface="Calibri"/>
                <a:cs typeface="Calibri"/>
              </a:rPr>
              <a:t>d</a:t>
            </a:r>
            <a:r>
              <a:rPr sz="2500" dirty="0">
                <a:latin typeface="Calibri"/>
                <a:cs typeface="Calibri"/>
              </a:rPr>
              <a:t>	</a:t>
            </a:r>
            <a:r>
              <a:rPr sz="2500" spc="-10" dirty="0">
                <a:latin typeface="Calibri"/>
                <a:cs typeface="Calibri"/>
              </a:rPr>
              <a:t>upd</a:t>
            </a:r>
            <a:r>
              <a:rPr sz="2500" spc="-20" dirty="0">
                <a:latin typeface="Calibri"/>
                <a:cs typeface="Calibri"/>
              </a:rPr>
              <a:t>a</a:t>
            </a:r>
            <a:r>
              <a:rPr sz="2500" spc="-25" dirty="0">
                <a:latin typeface="Calibri"/>
                <a:cs typeface="Calibri"/>
              </a:rPr>
              <a:t>t</a:t>
            </a:r>
            <a:r>
              <a:rPr sz="2500" spc="-5" dirty="0">
                <a:latin typeface="Calibri"/>
                <a:cs typeface="Calibri"/>
              </a:rPr>
              <a:t>es</a:t>
            </a:r>
            <a:r>
              <a:rPr sz="2500" dirty="0">
                <a:latin typeface="Calibri"/>
                <a:cs typeface="Calibri"/>
              </a:rPr>
              <a:t>	</a:t>
            </a:r>
            <a:r>
              <a:rPr sz="2500" spc="-5" dirty="0">
                <a:latin typeface="Calibri"/>
                <a:cs typeface="Calibri"/>
              </a:rPr>
              <a:t>an</a:t>
            </a:r>
            <a:r>
              <a:rPr sz="2500" dirty="0">
                <a:latin typeface="Calibri"/>
                <a:cs typeface="Calibri"/>
              </a:rPr>
              <a:t>	</a:t>
            </a:r>
            <a:r>
              <a:rPr sz="2500" spc="-35" dirty="0">
                <a:latin typeface="Calibri"/>
                <a:cs typeface="Calibri"/>
              </a:rPr>
              <a:t>e</a:t>
            </a:r>
            <a:r>
              <a:rPr sz="2500" spc="-10" dirty="0">
                <a:latin typeface="Calibri"/>
                <a:cs typeface="Calibri"/>
              </a:rPr>
              <a:t>xi</a:t>
            </a:r>
            <a:r>
              <a:rPr sz="2500" spc="-35" dirty="0">
                <a:latin typeface="Calibri"/>
                <a:cs typeface="Calibri"/>
              </a:rPr>
              <a:t>s</a:t>
            </a:r>
            <a:r>
              <a:rPr sz="2500" spc="-5" dirty="0">
                <a:latin typeface="Calibri"/>
                <a:cs typeface="Calibri"/>
              </a:rPr>
              <a:t>ti</a:t>
            </a:r>
            <a:r>
              <a:rPr sz="2500" spc="0" dirty="0">
                <a:latin typeface="Calibri"/>
                <a:cs typeface="Calibri"/>
              </a:rPr>
              <a:t>n</a:t>
            </a:r>
            <a:r>
              <a:rPr sz="2500" spc="-5" dirty="0">
                <a:latin typeface="Calibri"/>
                <a:cs typeface="Calibri"/>
              </a:rPr>
              <a:t>g</a:t>
            </a:r>
            <a:r>
              <a:rPr sz="2500" dirty="0">
                <a:latin typeface="Calibri"/>
                <a:cs typeface="Calibri"/>
              </a:rPr>
              <a:t>	</a:t>
            </a:r>
            <a:r>
              <a:rPr sz="2500" spc="-35" dirty="0">
                <a:latin typeface="Calibri"/>
                <a:cs typeface="Calibri"/>
              </a:rPr>
              <a:t>r</a:t>
            </a:r>
            <a:r>
              <a:rPr sz="2500" spc="-5" dirty="0">
                <a:latin typeface="Calibri"/>
                <a:cs typeface="Calibri"/>
              </a:rPr>
              <a:t>e</a:t>
            </a:r>
            <a:r>
              <a:rPr sz="2500" spc="-25" dirty="0">
                <a:latin typeface="Calibri"/>
                <a:cs typeface="Calibri"/>
              </a:rPr>
              <a:t>c</a:t>
            </a:r>
            <a:r>
              <a:rPr sz="2500" spc="-10" dirty="0">
                <a:latin typeface="Calibri"/>
                <a:cs typeface="Calibri"/>
              </a:rPr>
              <a:t>o</a:t>
            </a:r>
            <a:r>
              <a:rPr sz="2500" spc="-35" dirty="0">
                <a:latin typeface="Calibri"/>
                <a:cs typeface="Calibri"/>
              </a:rPr>
              <a:t>r</a:t>
            </a:r>
            <a:r>
              <a:rPr sz="2500" spc="-5" dirty="0">
                <a:latin typeface="Calibri"/>
                <a:cs typeface="Calibri"/>
              </a:rPr>
              <a:t>d</a:t>
            </a:r>
            <a:r>
              <a:rPr sz="2500" dirty="0">
                <a:latin typeface="Calibri"/>
                <a:cs typeface="Calibri"/>
              </a:rPr>
              <a:t>	</a:t>
            </a:r>
            <a:r>
              <a:rPr sz="2500" spc="-10" dirty="0">
                <a:latin typeface="Calibri"/>
                <a:cs typeface="Calibri"/>
              </a:rPr>
              <a:t>f</a:t>
            </a:r>
            <a:r>
              <a:rPr sz="2500" spc="-30" dirty="0">
                <a:latin typeface="Calibri"/>
                <a:cs typeface="Calibri"/>
              </a:rPr>
              <a:t>r</a:t>
            </a:r>
            <a:r>
              <a:rPr sz="2500" spc="-10" dirty="0">
                <a:latin typeface="Calibri"/>
                <a:cs typeface="Calibri"/>
              </a:rPr>
              <a:t>o</a:t>
            </a:r>
            <a:r>
              <a:rPr sz="2500" spc="-5" dirty="0">
                <a:latin typeface="Calibri"/>
                <a:cs typeface="Calibri"/>
              </a:rPr>
              <a:t>m</a:t>
            </a:r>
            <a:r>
              <a:rPr sz="2500" dirty="0">
                <a:latin typeface="Calibri"/>
                <a:cs typeface="Calibri"/>
              </a:rPr>
              <a:t>	</a:t>
            </a:r>
            <a:r>
              <a:rPr sz="2500" spc="-5" dirty="0">
                <a:latin typeface="Calibri"/>
                <a:cs typeface="Calibri"/>
              </a:rPr>
              <a:t>the  </a:t>
            </a:r>
            <a:r>
              <a:rPr sz="2500" spc="-20" dirty="0">
                <a:latin typeface="Calibri"/>
                <a:cs typeface="Calibri"/>
              </a:rPr>
              <a:t>content</a:t>
            </a:r>
            <a:r>
              <a:rPr sz="2500" spc="-70" dirty="0">
                <a:latin typeface="Calibri"/>
                <a:cs typeface="Calibri"/>
              </a:rPr>
              <a:t> </a:t>
            </a:r>
            <a:r>
              <a:rPr sz="2500" spc="-35" dirty="0">
                <a:latin typeface="Calibri"/>
                <a:cs typeface="Calibri"/>
              </a:rPr>
              <a:t>provider.</a:t>
            </a:r>
            <a:endParaRPr sz="2500" dirty="0">
              <a:latin typeface="Calibri"/>
              <a:cs typeface="Calibri"/>
            </a:endParaRPr>
          </a:p>
          <a:p>
            <a:pPr marL="12700">
              <a:lnSpc>
                <a:spcPts val="2700"/>
              </a:lnSpc>
            </a:pPr>
            <a:r>
              <a:rPr lang="en-US" sz="2500" b="1" spc="-15" dirty="0" err="1" smtClean="0">
                <a:latin typeface="Calibri"/>
                <a:cs typeface="Calibri"/>
              </a:rPr>
              <a:t>G</a:t>
            </a:r>
            <a:r>
              <a:rPr sz="2500" b="1" spc="-15" dirty="0" err="1" smtClean="0">
                <a:latin typeface="Calibri"/>
                <a:cs typeface="Calibri"/>
              </a:rPr>
              <a:t>etType</a:t>
            </a:r>
            <a:r>
              <a:rPr sz="2500" b="1" spc="-15" dirty="0">
                <a:latin typeface="Calibri"/>
                <a:cs typeface="Calibri"/>
              </a:rPr>
              <a:t>() </a:t>
            </a:r>
            <a:r>
              <a:rPr sz="2500" spc="-10" dirty="0">
                <a:latin typeface="Calibri"/>
                <a:cs typeface="Calibri"/>
              </a:rPr>
              <a:t>This </a:t>
            </a:r>
            <a:r>
              <a:rPr sz="2500" spc="-5" dirty="0">
                <a:latin typeface="Calibri"/>
                <a:cs typeface="Calibri"/>
              </a:rPr>
              <a:t>method </a:t>
            </a:r>
            <a:r>
              <a:rPr sz="2500" spc="-10" dirty="0">
                <a:latin typeface="Calibri"/>
                <a:cs typeface="Calibri"/>
              </a:rPr>
              <a:t>returns </a:t>
            </a:r>
            <a:r>
              <a:rPr sz="2500" spc="-5" dirty="0">
                <a:latin typeface="Calibri"/>
                <a:cs typeface="Calibri"/>
              </a:rPr>
              <a:t>the MIME type of the </a:t>
            </a:r>
            <a:r>
              <a:rPr sz="2500" spc="-20" dirty="0">
                <a:latin typeface="Calibri"/>
                <a:cs typeface="Calibri"/>
              </a:rPr>
              <a:t>data </a:t>
            </a:r>
            <a:r>
              <a:rPr sz="2500" spc="-15" dirty="0">
                <a:latin typeface="Calibri"/>
                <a:cs typeface="Calibri"/>
              </a:rPr>
              <a:t>at  </a:t>
            </a:r>
            <a:r>
              <a:rPr sz="2500" spc="505" dirty="0">
                <a:latin typeface="Calibri"/>
                <a:cs typeface="Calibri"/>
              </a:rPr>
              <a:t> </a:t>
            </a:r>
            <a:r>
              <a:rPr sz="2500" spc="-5" dirty="0" smtClean="0">
                <a:latin typeface="Calibri"/>
                <a:cs typeface="Calibri"/>
              </a:rPr>
              <a:t>the</a:t>
            </a:r>
            <a:r>
              <a:rPr lang="en-US" sz="2500" spc="-5" dirty="0" smtClean="0">
                <a:latin typeface="Calibri"/>
                <a:cs typeface="Calibri"/>
              </a:rPr>
              <a:t> </a:t>
            </a:r>
            <a:r>
              <a:rPr sz="2500" spc="-10" dirty="0" smtClean="0">
                <a:latin typeface="Calibri"/>
                <a:cs typeface="Calibri"/>
              </a:rPr>
              <a:t>given</a:t>
            </a:r>
            <a:r>
              <a:rPr sz="2500" spc="-65" dirty="0" smtClean="0">
                <a:latin typeface="Calibri"/>
                <a:cs typeface="Calibri"/>
              </a:rPr>
              <a:t> </a:t>
            </a:r>
            <a:r>
              <a:rPr sz="2500" spc="-10" dirty="0">
                <a:latin typeface="Calibri"/>
                <a:cs typeface="Calibri"/>
              </a:rPr>
              <a:t>URI.</a:t>
            </a:r>
            <a:endParaRPr sz="25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237</TotalTime>
  <Words>1190</Words>
  <Application>Microsoft Macintosh PowerPoint</Application>
  <PresentationFormat>On-screen Show (4:3)</PresentationFormat>
  <Paragraphs>188</Paragraphs>
  <Slides>32</Slides>
  <Notes>14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Introduction</vt:lpstr>
      <vt:lpstr>Need for Content Provider</vt:lpstr>
      <vt:lpstr>Basic of Content Provider</vt:lpstr>
      <vt:lpstr>Creating ContentProvider class</vt:lpstr>
      <vt:lpstr>Content URIs</vt:lpstr>
      <vt:lpstr>Create Content Provider</vt:lpstr>
      <vt:lpstr> Cont…</vt:lpstr>
      <vt:lpstr>Default Content Provider</vt:lpstr>
      <vt:lpstr>Contacts Provider</vt:lpstr>
      <vt:lpstr>PowerPoint Presentation</vt:lpstr>
      <vt:lpstr>PowerPoint Presentation</vt:lpstr>
      <vt:lpstr>PowerPoint Presentation</vt:lpstr>
      <vt:lpstr>PowerPoint Presentation</vt:lpstr>
      <vt:lpstr>Local Notifications</vt:lpstr>
      <vt:lpstr>Notification </vt:lpstr>
      <vt:lpstr>Notifications in the notification area</vt:lpstr>
      <vt:lpstr>Notifications in the notification drawer</vt:lpstr>
      <vt:lpstr>Notification Display Elements</vt:lpstr>
      <vt:lpstr>Normal view</vt:lpstr>
      <vt:lpstr>Normal view</vt:lpstr>
      <vt:lpstr>Big view</vt:lpstr>
      <vt:lpstr>Big view</vt:lpstr>
      <vt:lpstr>Available styles</vt:lpstr>
      <vt:lpstr>Creating a Notification</vt:lpstr>
      <vt:lpstr>NotificationManager </vt:lpstr>
      <vt:lpstr>Removing notifications</vt:lpstr>
      <vt:lpstr>APK Generation</vt:lpstr>
      <vt:lpstr>Apk generation deployment</vt:lpstr>
      <vt:lpstr>Apk generation deployment</vt:lpstr>
      <vt:lpstr>Q &amp;A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Provider</dc:title>
  <dc:creator>Pritesh</dc:creator>
  <cp:lastModifiedBy>PCAdmin</cp:lastModifiedBy>
  <cp:revision>48</cp:revision>
  <dcterms:created xsi:type="dcterms:W3CDTF">2015-11-06T06:04:47Z</dcterms:created>
  <dcterms:modified xsi:type="dcterms:W3CDTF">2015-11-06T09:42:12Z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2013-08-27T00:00:00Z</vt:filetime>
  </property>
  <property fmtid="{D5CDD505-2E9C-101B-9397-08002B2CF9AE}" pid="3" name="Creator">
    <vt:lpwstr>Microsoft® PowerPoint® 2010</vt:lpwstr>
  </property>
  <property fmtid="{D5CDD505-2E9C-101B-9397-08002B2CF9AE}" pid="4" name="LastSaved">
    <vt:filetime>2015-11-06T00:00:00Z</vt:filetime>
  </property>
</Properties>
</file>