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332" r:id="rId5"/>
    <p:sldId id="334" r:id="rId6"/>
    <p:sldId id="333" r:id="rId7"/>
    <p:sldId id="335" r:id="rId8"/>
    <p:sldId id="336" r:id="rId9"/>
    <p:sldId id="337" r:id="rId10"/>
    <p:sldId id="339" r:id="rId11"/>
    <p:sldId id="341" r:id="rId12"/>
    <p:sldId id="340" r:id="rId13"/>
    <p:sldId id="272" r:id="rId14"/>
    <p:sldId id="343" r:id="rId15"/>
    <p:sldId id="342" r:id="rId16"/>
    <p:sldId id="344" r:id="rId17"/>
    <p:sldId id="345" r:id="rId18"/>
    <p:sldId id="347" r:id="rId19"/>
    <p:sldId id="346" r:id="rId20"/>
    <p:sldId id="348" r:id="rId21"/>
    <p:sldId id="349" r:id="rId22"/>
    <p:sldId id="352" r:id="rId23"/>
    <p:sldId id="283" r:id="rId24"/>
    <p:sldId id="351" r:id="rId25"/>
    <p:sldId id="354" r:id="rId26"/>
    <p:sldId id="353" r:id="rId27"/>
    <p:sldId id="355" r:id="rId28"/>
    <p:sldId id="356" r:id="rId29"/>
    <p:sldId id="290" r:id="rId30"/>
    <p:sldId id="291" r:id="rId31"/>
    <p:sldId id="292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301" r:id="rId40"/>
    <p:sldId id="302" r:id="rId41"/>
    <p:sldId id="303" r:id="rId42"/>
    <p:sldId id="364" r:id="rId43"/>
    <p:sldId id="365" r:id="rId44"/>
    <p:sldId id="306" r:id="rId45"/>
    <p:sldId id="366" r:id="rId46"/>
    <p:sldId id="308" r:id="rId47"/>
    <p:sldId id="309" r:id="rId48"/>
    <p:sldId id="311" r:id="rId49"/>
    <p:sldId id="312" r:id="rId50"/>
    <p:sldId id="313" r:id="rId51"/>
    <p:sldId id="367" r:id="rId52"/>
    <p:sldId id="368" r:id="rId53"/>
    <p:sldId id="369" r:id="rId54"/>
    <p:sldId id="370" r:id="rId55"/>
    <p:sldId id="371" r:id="rId56"/>
    <p:sldId id="372" r:id="rId57"/>
    <p:sldId id="373" r:id="rId58"/>
    <p:sldId id="374" r:id="rId59"/>
    <p:sldId id="375" r:id="rId60"/>
    <p:sldId id="376" r:id="rId61"/>
    <p:sldId id="378" r:id="rId62"/>
    <p:sldId id="377" r:id="rId63"/>
    <p:sldId id="380" r:id="rId64"/>
    <p:sldId id="381" r:id="rId65"/>
    <p:sldId id="383" r:id="rId66"/>
    <p:sldId id="385" r:id="rId67"/>
    <p:sldId id="384" r:id="rId68"/>
    <p:sldId id="386" r:id="rId69"/>
    <p:sldId id="388" r:id="rId70"/>
    <p:sldId id="389" r:id="rId71"/>
    <p:sldId id="387" r:id="rId72"/>
    <p:sldId id="390" r:id="rId73"/>
    <p:sldId id="392" r:id="rId74"/>
    <p:sldId id="391" r:id="rId75"/>
    <p:sldId id="393" r:id="rId76"/>
    <p:sldId id="394" r:id="rId77"/>
    <p:sldId id="395" r:id="rId78"/>
    <p:sldId id="397" r:id="rId79"/>
    <p:sldId id="396" r:id="rId80"/>
    <p:sldId id="400" r:id="rId81"/>
    <p:sldId id="399" r:id="rId82"/>
    <p:sldId id="398" r:id="rId83"/>
    <p:sldId id="379" r:id="rId84"/>
    <p:sldId id="331" r:id="rId85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8" autoAdjust="0"/>
    <p:restoredTop sz="94660"/>
  </p:normalViewPr>
  <p:slideViewPr>
    <p:cSldViewPr>
      <p:cViewPr varScale="1">
        <p:scale>
          <a:sx n="96" d="100"/>
          <a:sy n="96" d="100"/>
        </p:scale>
        <p:origin x="-1640" y="-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printerSettings" Target="printerSettings/printerSettings1.bin"/><Relationship Id="rId87" Type="http://schemas.openxmlformats.org/officeDocument/2006/relationships/presProps" Target="presProps.xml"/><Relationship Id="rId88" Type="http://schemas.openxmlformats.org/officeDocument/2006/relationships/viewProps" Target="viewProps.xml"/><Relationship Id="rId8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A111E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A111E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973320" y="1209039"/>
            <a:ext cx="0" cy="3200400"/>
          </a:xfrm>
          <a:custGeom>
            <a:avLst/>
            <a:gdLst/>
            <a:ahLst/>
            <a:cxnLst/>
            <a:rect l="l" t="t" r="r" b="b"/>
            <a:pathLst>
              <a:path h="3200400">
                <a:moveTo>
                  <a:pt x="0" y="0"/>
                </a:moveTo>
                <a:lnTo>
                  <a:pt x="0" y="3200400"/>
                </a:lnTo>
              </a:path>
            </a:pathLst>
          </a:custGeom>
          <a:ln w="10160">
            <a:solidFill>
              <a:srgbClr val="248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12064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20">
            <a:solidFill>
              <a:srgbClr val="2A8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297419" y="218441"/>
            <a:ext cx="1640284" cy="213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858000" y="60960"/>
            <a:ext cx="510540" cy="5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A111E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A111E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12064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20">
            <a:solidFill>
              <a:srgbClr val="2A8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297419" y="218441"/>
            <a:ext cx="1640284" cy="2135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858000" y="60960"/>
            <a:ext cx="510540" cy="50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A111E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1802" y="1248790"/>
            <a:ext cx="8240394" cy="3019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A111E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5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4" Type="http://schemas.openxmlformats.org/officeDocument/2006/relationships/image" Target="../media/image27.jp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4" Type="http://schemas.openxmlformats.org/officeDocument/2006/relationships/image" Target="../media/image42.jpg"/><Relationship Id="rId5" Type="http://schemas.openxmlformats.org/officeDocument/2006/relationships/image" Target="../media/image43.jpg"/><Relationship Id="rId6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45.jp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jp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 err="1"/>
              <a:t>dataSource</a:t>
            </a:r>
            <a:r>
              <a:rPr lang="en-US" dirty="0"/>
              <a:t/>
            </a:r>
            <a:br>
              <a:rPr lang="en-US" dirty="0"/>
            </a:br>
            <a:endParaRPr b="1" dirty="0"/>
          </a:p>
        </p:txBody>
      </p:sp>
      <p:sp>
        <p:nvSpPr>
          <p:cNvPr id="3" name="object 3"/>
          <p:cNvSpPr/>
          <p:nvPr/>
        </p:nvSpPr>
        <p:spPr>
          <a:xfrm>
            <a:off x="5715000" y="226059"/>
            <a:ext cx="2595880" cy="520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30030" y="2539"/>
            <a:ext cx="0" cy="5140960"/>
          </a:xfrm>
          <a:custGeom>
            <a:avLst/>
            <a:gdLst/>
            <a:ahLst/>
            <a:cxnLst/>
            <a:rect l="l" t="t" r="r" b="b"/>
            <a:pathLst>
              <a:path h="5140960">
                <a:moveTo>
                  <a:pt x="0" y="0"/>
                </a:moveTo>
                <a:lnTo>
                  <a:pt x="0" y="5140960"/>
                </a:lnTo>
              </a:path>
            </a:pathLst>
          </a:custGeom>
          <a:ln w="27940">
            <a:solidFill>
              <a:srgbClr val="0C1D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57800" y="1437640"/>
            <a:ext cx="3394075" cy="3313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ctr">
              <a:lnSpc>
                <a:spcPct val="100000"/>
              </a:lnSpc>
            </a:pPr>
            <a:r>
              <a:rPr sz="2800" b="0" dirty="0">
                <a:solidFill>
                  <a:srgbClr val="FFFFFF"/>
                </a:solidFill>
                <a:latin typeface="Segoe UI Light"/>
                <a:cs typeface="Segoe UI Light"/>
              </a:rPr>
              <a:t>Fundamentals</a:t>
            </a:r>
            <a:r>
              <a:rPr sz="2800" b="0" spc="-14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b="0" spc="-30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endParaRPr sz="2800" dirty="0">
              <a:latin typeface="Segoe UI Light"/>
              <a:cs typeface="Segoe UI Light"/>
            </a:endParaRPr>
          </a:p>
          <a:p>
            <a:pPr marL="45720" algn="ctr">
              <a:lnSpc>
                <a:spcPct val="100000"/>
              </a:lnSpc>
            </a:pPr>
            <a:r>
              <a:rPr sz="2800" b="0" spc="-40" dirty="0" smtClean="0">
                <a:solidFill>
                  <a:srgbClr val="FFFFFF"/>
                </a:solidFill>
                <a:latin typeface="Segoe UI Light"/>
                <a:cs typeface="Segoe UI Light"/>
              </a:rPr>
              <a:t>TableViews</a:t>
            </a:r>
            <a:endParaRPr lang="en-US" sz="2800" b="0" spc="-40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marL="45720" algn="ctr">
              <a:lnSpc>
                <a:spcPct val="100000"/>
              </a:lnSpc>
            </a:pPr>
            <a:endParaRPr lang="en-US" sz="2800" spc="-40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marL="45720" algn="ctr">
              <a:lnSpc>
                <a:spcPct val="100000"/>
              </a:lnSpc>
            </a:pPr>
            <a:endParaRPr lang="en-US" sz="2800" spc="-40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marL="45720" algn="ctr">
              <a:lnSpc>
                <a:spcPct val="100000"/>
              </a:lnSpc>
            </a:pPr>
            <a:endParaRPr lang="en-US" sz="2800" spc="-40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marL="45720" algn="ctr">
              <a:lnSpc>
                <a:spcPct val="100000"/>
              </a:lnSpc>
            </a:pPr>
            <a:r>
              <a:rPr lang="en-US" sz="2400" spc="-40" dirty="0" err="1" smtClean="0">
                <a:solidFill>
                  <a:srgbClr val="FFFFFF"/>
                </a:solidFill>
                <a:latin typeface="Segoe UI Light"/>
                <a:cs typeface="Segoe UI Light"/>
              </a:rPr>
              <a:t>Raghavender</a:t>
            </a:r>
            <a:endParaRPr sz="2400" dirty="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43600" y="320675"/>
            <a:ext cx="20574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000" dirty="0" err="1" smtClean="0">
                <a:solidFill>
                  <a:srgbClr val="FFFFFF"/>
                </a:solidFill>
              </a:rPr>
              <a:t>Xamarin.</a:t>
            </a:r>
            <a:r>
              <a:rPr sz="2000" dirty="0" err="1" smtClean="0">
                <a:solidFill>
                  <a:srgbClr val="FFFFFF"/>
                </a:solidFill>
              </a:rPr>
              <a:t>IO</a:t>
            </a:r>
            <a:r>
              <a:rPr sz="2000" spc="5" dirty="0" err="1" smtClean="0">
                <a:solidFill>
                  <a:srgbClr val="FFFFFF"/>
                </a:solidFill>
              </a:rPr>
              <a:t>S</a:t>
            </a:r>
            <a:endParaRPr sz="2000" dirty="0"/>
          </a:p>
        </p:txBody>
      </p:sp>
      <p:sp>
        <p:nvSpPr>
          <p:cNvPr id="8" name="object 8"/>
          <p:cNvSpPr/>
          <p:nvPr/>
        </p:nvSpPr>
        <p:spPr>
          <a:xfrm>
            <a:off x="0" y="2540"/>
            <a:ext cx="5255260" cy="51409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Using </a:t>
            </a:r>
            <a:r>
              <a:rPr spc="-10" dirty="0"/>
              <a:t>the </a:t>
            </a:r>
            <a:r>
              <a:rPr spc="5" dirty="0"/>
              <a:t>Storyboard </a:t>
            </a:r>
            <a:r>
              <a:rPr dirty="0"/>
              <a:t>Designer</a:t>
            </a:r>
          </a:p>
        </p:txBody>
      </p:sp>
      <p:sp>
        <p:nvSpPr>
          <p:cNvPr id="3" name="object 3"/>
          <p:cNvSpPr/>
          <p:nvPr/>
        </p:nvSpPr>
        <p:spPr>
          <a:xfrm>
            <a:off x="2461260" y="2062479"/>
            <a:ext cx="4221480" cy="2809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56179" y="2057400"/>
            <a:ext cx="4231640" cy="2819400"/>
          </a:xfrm>
          <a:custGeom>
            <a:avLst/>
            <a:gdLst/>
            <a:ahLst/>
            <a:cxnLst/>
            <a:rect l="l" t="t" r="r" b="b"/>
            <a:pathLst>
              <a:path w="4231640" h="2819400">
                <a:moveTo>
                  <a:pt x="0" y="2819400"/>
                </a:moveTo>
                <a:lnTo>
                  <a:pt x="4231640" y="2819400"/>
                </a:lnTo>
                <a:lnTo>
                  <a:pt x="4231640" y="0"/>
                </a:lnTo>
                <a:lnTo>
                  <a:pt x="0" y="0"/>
                </a:lnTo>
                <a:lnTo>
                  <a:pt x="0" y="2819400"/>
                </a:lnTo>
                <a:close/>
              </a:path>
            </a:pathLst>
          </a:custGeom>
          <a:ln w="10160">
            <a:solidFill>
              <a:srgbClr val="A4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451802" y="1248790"/>
            <a:ext cx="8463598" cy="305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 indent="-342900">
              <a:lnSpc>
                <a:spcPct val="100000"/>
              </a:lnSpc>
              <a:buFont typeface="Wingdings"/>
              <a:buChar char=""/>
              <a:tabLst>
                <a:tab pos="440055" algn="l"/>
              </a:tabLst>
            </a:pPr>
            <a:r>
              <a:rPr spc="-55" dirty="0"/>
              <a:t>Toolbox </a:t>
            </a:r>
            <a:r>
              <a:rPr spc="-5" dirty="0"/>
              <a:t>contains both </a:t>
            </a:r>
            <a:r>
              <a:rPr spc="-70" dirty="0"/>
              <a:t>Table </a:t>
            </a:r>
            <a:r>
              <a:rPr spc="-5" dirty="0"/>
              <a:t>View and </a:t>
            </a:r>
            <a:r>
              <a:rPr spc="-70" dirty="0"/>
              <a:t>Table </a:t>
            </a:r>
            <a:r>
              <a:rPr spc="-5" dirty="0"/>
              <a:t>View </a:t>
            </a:r>
            <a:r>
              <a:rPr spc="-10" dirty="0"/>
              <a:t>Controller</a:t>
            </a:r>
            <a:r>
              <a:rPr spc="360" dirty="0"/>
              <a:t> </a:t>
            </a:r>
            <a:r>
              <a:rPr spc="-5" dirty="0"/>
              <a:t>elements</a:t>
            </a:r>
          </a:p>
          <a:p>
            <a:pPr marL="439420">
              <a:lnSpc>
                <a:spcPct val="100000"/>
              </a:lnSpc>
            </a:pPr>
            <a:r>
              <a:rPr dirty="0"/>
              <a:t>which </a:t>
            </a:r>
            <a:r>
              <a:rPr spc="-10" dirty="0"/>
              <a:t>can </a:t>
            </a:r>
            <a:r>
              <a:rPr spc="-5" dirty="0"/>
              <a:t>be </a:t>
            </a:r>
            <a:r>
              <a:rPr spc="-10" dirty="0"/>
              <a:t>dragged </a:t>
            </a:r>
            <a:r>
              <a:rPr dirty="0"/>
              <a:t>onto </a:t>
            </a:r>
            <a:r>
              <a:rPr spc="-5" dirty="0"/>
              <a:t>designer</a:t>
            </a:r>
            <a:r>
              <a:rPr spc="65" dirty="0"/>
              <a:t> </a:t>
            </a:r>
            <a:r>
              <a:rPr spc="5" dirty="0"/>
              <a:t>surface</a:t>
            </a:r>
          </a:p>
          <a:p>
            <a:pPr marL="84455">
              <a:lnSpc>
                <a:spcPct val="100000"/>
              </a:lnSpc>
            </a:pPr>
            <a:endParaRPr spc="5" dirty="0"/>
          </a:p>
          <a:p>
            <a:pPr marL="6646545" marR="5080">
              <a:lnSpc>
                <a:spcPct val="100000"/>
              </a:lnSpc>
              <a:spcBef>
                <a:spcPts val="1470"/>
              </a:spcBef>
            </a:pPr>
            <a:r>
              <a:rPr sz="1800" spc="-5" dirty="0">
                <a:solidFill>
                  <a:srgbClr val="000000"/>
                </a:solidFill>
              </a:rPr>
              <a:t>Can then set  properties in </a:t>
            </a:r>
            <a:r>
              <a:rPr sz="1800" dirty="0">
                <a:solidFill>
                  <a:srgbClr val="000000"/>
                </a:solidFill>
              </a:rPr>
              <a:t>the  </a:t>
            </a:r>
            <a:r>
              <a:rPr sz="1800" spc="-10" dirty="0">
                <a:solidFill>
                  <a:srgbClr val="000000"/>
                </a:solidFill>
              </a:rPr>
              <a:t>designer </a:t>
            </a:r>
            <a:r>
              <a:rPr sz="1800" dirty="0">
                <a:solidFill>
                  <a:srgbClr val="000000"/>
                </a:solidFill>
              </a:rPr>
              <a:t>to  </a:t>
            </a:r>
            <a:r>
              <a:rPr sz="1800" spc="-10" dirty="0">
                <a:solidFill>
                  <a:srgbClr val="000000"/>
                </a:solidFill>
              </a:rPr>
              <a:t>control </a:t>
            </a:r>
            <a:r>
              <a:rPr sz="1800" spc="-5" dirty="0">
                <a:solidFill>
                  <a:srgbClr val="000000"/>
                </a:solidFill>
              </a:rPr>
              <a:t>the  </a:t>
            </a:r>
            <a:r>
              <a:rPr sz="1800" spc="-10" dirty="0">
                <a:solidFill>
                  <a:srgbClr val="000000"/>
                </a:solidFill>
              </a:rPr>
              <a:t>visualization and  behavior </a:t>
            </a:r>
            <a:r>
              <a:rPr sz="1800" spc="-30" dirty="0">
                <a:solidFill>
                  <a:srgbClr val="000000"/>
                </a:solidFill>
              </a:rPr>
              <a:t>of </a:t>
            </a:r>
            <a:r>
              <a:rPr sz="1800" spc="-5" dirty="0">
                <a:solidFill>
                  <a:srgbClr val="000000"/>
                </a:solidFill>
              </a:rPr>
              <a:t>the  </a:t>
            </a:r>
            <a:r>
              <a:rPr sz="1800" spc="-70" dirty="0">
                <a:solidFill>
                  <a:srgbClr val="000000"/>
                </a:solidFill>
              </a:rPr>
              <a:t>Table</a:t>
            </a:r>
            <a:r>
              <a:rPr sz="1800" spc="-20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View</a:t>
            </a:r>
            <a:endParaRPr sz="1800" dirty="0"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345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456179"/>
            <a:ext cx="1635760" cy="1198880"/>
          </a:xfrm>
          <a:custGeom>
            <a:avLst/>
            <a:gdLst/>
            <a:ahLst/>
            <a:cxnLst/>
            <a:rect l="l" t="t" r="r" b="b"/>
            <a:pathLst>
              <a:path w="1635760" h="1198879">
                <a:moveTo>
                  <a:pt x="0" y="1198880"/>
                </a:moveTo>
                <a:lnTo>
                  <a:pt x="1635760" y="1198880"/>
                </a:lnTo>
                <a:lnTo>
                  <a:pt x="1635760" y="0"/>
                </a:lnTo>
                <a:lnTo>
                  <a:pt x="0" y="0"/>
                </a:lnTo>
                <a:lnTo>
                  <a:pt x="0" y="1198880"/>
                </a:lnTo>
                <a:close/>
              </a:path>
            </a:pathLst>
          </a:custGeom>
          <a:ln w="10160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6257" y="2494533"/>
            <a:ext cx="1452880" cy="1119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69BC"/>
                </a:solidFill>
                <a:latin typeface="Consolas"/>
                <a:cs typeface="Consolas"/>
              </a:rPr>
              <a:t>class</a:t>
            </a:r>
            <a:r>
              <a:rPr sz="1200" spc="-100" dirty="0">
                <a:solidFill>
                  <a:srgbClr val="2369BC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Email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263525" marR="5080">
              <a:lnSpc>
                <a:spcPct val="100000"/>
              </a:lnSpc>
            </a:pPr>
            <a:r>
              <a:rPr sz="1200" spc="-5" dirty="0">
                <a:solidFill>
                  <a:srgbClr val="2369BC"/>
                </a:solidFill>
                <a:latin typeface="Consolas"/>
                <a:cs typeface="Consolas"/>
              </a:rPr>
              <a:t>string </a:t>
            </a:r>
            <a:r>
              <a:rPr sz="1200" spc="5" dirty="0">
                <a:latin typeface="Consolas"/>
                <a:cs typeface="Consolas"/>
              </a:rPr>
              <a:t>To;  </a:t>
            </a:r>
            <a:r>
              <a:rPr sz="1200" dirty="0">
                <a:solidFill>
                  <a:srgbClr val="2369BC"/>
                </a:solidFill>
                <a:latin typeface="Consolas"/>
                <a:cs typeface="Consolas"/>
              </a:rPr>
              <a:t>string </a:t>
            </a:r>
            <a:r>
              <a:rPr sz="1200" dirty="0">
                <a:latin typeface="Consolas"/>
                <a:cs typeface="Consolas"/>
              </a:rPr>
              <a:t>From;  </a:t>
            </a:r>
            <a:r>
              <a:rPr sz="1200" dirty="0">
                <a:solidFill>
                  <a:srgbClr val="2369BC"/>
                </a:solidFill>
                <a:latin typeface="Consolas"/>
                <a:cs typeface="Consolas"/>
              </a:rPr>
              <a:t>string</a:t>
            </a:r>
            <a:r>
              <a:rPr sz="1200" spc="-85" dirty="0">
                <a:solidFill>
                  <a:srgbClr val="2369BC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Subject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56" y="1248790"/>
            <a:ext cx="792194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A </a:t>
            </a:r>
            <a:r>
              <a:rPr sz="2000" b="0" i="1" spc="-5" dirty="0">
                <a:solidFill>
                  <a:srgbClr val="0A111E"/>
                </a:solidFill>
                <a:latin typeface="Segoe UI Light"/>
                <a:cs typeface="Segoe UI Light"/>
              </a:rPr>
              <a:t>data </a:t>
            </a:r>
            <a:r>
              <a:rPr sz="2000" b="0" i="1" spc="-10" dirty="0">
                <a:solidFill>
                  <a:srgbClr val="0A111E"/>
                </a:solidFill>
                <a:latin typeface="Segoe UI Light"/>
                <a:cs typeface="Segoe UI Light"/>
              </a:rPr>
              <a:t>source </a:t>
            </a:r>
            <a:r>
              <a:rPr sz="2000" b="0" spc="5" dirty="0">
                <a:solidFill>
                  <a:srgbClr val="0A111E"/>
                </a:solidFill>
                <a:latin typeface="Segoe UI Light"/>
                <a:cs typeface="Segoe UI Light"/>
              </a:rPr>
              <a:t>converts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apps internal data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into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visual </a:t>
            </a:r>
            <a:r>
              <a:rPr sz="20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rows</a:t>
            </a:r>
            <a:r>
              <a:rPr sz="2000" b="0" spc="14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that</a:t>
            </a:r>
            <a:endParaRPr sz="2000" dirty="0">
              <a:latin typeface="Segoe UI Light"/>
              <a:cs typeface="Segoe UI Light"/>
            </a:endParaRPr>
          </a:p>
          <a:p>
            <a:pPr marL="354965">
              <a:lnSpc>
                <a:spcPct val="100000"/>
              </a:lnSpc>
            </a:pPr>
            <a:r>
              <a:rPr sz="2000" b="0" spc="-20" dirty="0">
                <a:solidFill>
                  <a:srgbClr val="0A111E"/>
                </a:solidFill>
                <a:latin typeface="Segoe UI Light"/>
                <a:cs typeface="Segoe UI Light"/>
              </a:rPr>
              <a:t>are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displayed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in the </a:t>
            </a:r>
            <a:r>
              <a:rPr sz="2000" b="0" spc="-70" dirty="0">
                <a:solidFill>
                  <a:srgbClr val="0A111E"/>
                </a:solidFill>
                <a:latin typeface="Segoe UI Light"/>
                <a:cs typeface="Segoe UI Light"/>
              </a:rPr>
              <a:t>Table</a:t>
            </a:r>
            <a:r>
              <a:rPr sz="2000" b="0" spc="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View</a:t>
            </a:r>
            <a:endParaRPr sz="2000" dirty="0">
              <a:latin typeface="Segoe UI Light"/>
              <a:cs typeface="Segoe U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Supplying </a:t>
            </a:r>
            <a:r>
              <a:rPr spc="-10" dirty="0"/>
              <a:t>data to the </a:t>
            </a:r>
            <a:r>
              <a:rPr spc="-120" dirty="0"/>
              <a:t>Table</a:t>
            </a:r>
            <a:r>
              <a:rPr spc="5" dirty="0"/>
              <a:t> </a:t>
            </a:r>
            <a:r>
              <a:rPr dirty="0"/>
              <a:t>View</a:t>
            </a:r>
          </a:p>
        </p:txBody>
      </p:sp>
      <p:sp>
        <p:nvSpPr>
          <p:cNvPr id="6" name="object 6"/>
          <p:cNvSpPr/>
          <p:nvPr/>
        </p:nvSpPr>
        <p:spPr>
          <a:xfrm>
            <a:off x="754380" y="3711575"/>
            <a:ext cx="1071880" cy="822325"/>
          </a:xfrm>
          <a:custGeom>
            <a:avLst/>
            <a:gdLst/>
            <a:ahLst/>
            <a:cxnLst/>
            <a:rect l="l" t="t" r="r" b="b"/>
            <a:pathLst>
              <a:path w="1071880" h="822325">
                <a:moveTo>
                  <a:pt x="0" y="0"/>
                </a:moveTo>
                <a:lnTo>
                  <a:pt x="0" y="704850"/>
                </a:lnTo>
                <a:lnTo>
                  <a:pt x="4892" y="720791"/>
                </a:lnTo>
                <a:lnTo>
                  <a:pt x="42117" y="750578"/>
                </a:lnTo>
                <a:lnTo>
                  <a:pt x="111671" y="776637"/>
                </a:lnTo>
                <a:lnTo>
                  <a:pt x="156975" y="787919"/>
                </a:lnTo>
                <a:lnTo>
                  <a:pt x="208445" y="797849"/>
                </a:lnTo>
                <a:lnTo>
                  <a:pt x="265443" y="806287"/>
                </a:lnTo>
                <a:lnTo>
                  <a:pt x="327330" y="813093"/>
                </a:lnTo>
                <a:lnTo>
                  <a:pt x="393467" y="818129"/>
                </a:lnTo>
                <a:lnTo>
                  <a:pt x="463217" y="821252"/>
                </a:lnTo>
                <a:lnTo>
                  <a:pt x="535940" y="822325"/>
                </a:lnTo>
                <a:lnTo>
                  <a:pt x="608673" y="821252"/>
                </a:lnTo>
                <a:lnTo>
                  <a:pt x="678429" y="818129"/>
                </a:lnTo>
                <a:lnTo>
                  <a:pt x="744571" y="813093"/>
                </a:lnTo>
                <a:lnTo>
                  <a:pt x="806459" y="806287"/>
                </a:lnTo>
                <a:lnTo>
                  <a:pt x="863456" y="797849"/>
                </a:lnTo>
                <a:lnTo>
                  <a:pt x="914923" y="787919"/>
                </a:lnTo>
                <a:lnTo>
                  <a:pt x="960223" y="776637"/>
                </a:lnTo>
                <a:lnTo>
                  <a:pt x="998718" y="764143"/>
                </a:lnTo>
                <a:lnTo>
                  <a:pt x="1052738" y="736081"/>
                </a:lnTo>
                <a:lnTo>
                  <a:pt x="1071880" y="704850"/>
                </a:lnTo>
                <a:lnTo>
                  <a:pt x="1071880" y="117475"/>
                </a:lnTo>
                <a:lnTo>
                  <a:pt x="535940" y="117475"/>
                </a:lnTo>
                <a:lnTo>
                  <a:pt x="463217" y="116402"/>
                </a:lnTo>
                <a:lnTo>
                  <a:pt x="393467" y="113279"/>
                </a:lnTo>
                <a:lnTo>
                  <a:pt x="327330" y="108245"/>
                </a:lnTo>
                <a:lnTo>
                  <a:pt x="265443" y="101440"/>
                </a:lnTo>
                <a:lnTo>
                  <a:pt x="208445" y="93002"/>
                </a:lnTo>
                <a:lnTo>
                  <a:pt x="156975" y="83073"/>
                </a:lnTo>
                <a:lnTo>
                  <a:pt x="111671" y="71792"/>
                </a:lnTo>
                <a:lnTo>
                  <a:pt x="73172" y="59299"/>
                </a:lnTo>
                <a:lnTo>
                  <a:pt x="19144" y="31235"/>
                </a:lnTo>
                <a:lnTo>
                  <a:pt x="4892" y="15944"/>
                </a:lnTo>
                <a:lnTo>
                  <a:pt x="0" y="0"/>
                </a:lnTo>
                <a:close/>
              </a:path>
              <a:path w="1071880" h="822325">
                <a:moveTo>
                  <a:pt x="1071880" y="0"/>
                </a:moveTo>
                <a:lnTo>
                  <a:pt x="1029769" y="45733"/>
                </a:lnTo>
                <a:lnTo>
                  <a:pt x="960223" y="71792"/>
                </a:lnTo>
                <a:lnTo>
                  <a:pt x="914923" y="83073"/>
                </a:lnTo>
                <a:lnTo>
                  <a:pt x="863456" y="93002"/>
                </a:lnTo>
                <a:lnTo>
                  <a:pt x="806459" y="101440"/>
                </a:lnTo>
                <a:lnTo>
                  <a:pt x="744571" y="108245"/>
                </a:lnTo>
                <a:lnTo>
                  <a:pt x="678429" y="113279"/>
                </a:lnTo>
                <a:lnTo>
                  <a:pt x="608673" y="116402"/>
                </a:lnTo>
                <a:lnTo>
                  <a:pt x="535940" y="117475"/>
                </a:lnTo>
                <a:lnTo>
                  <a:pt x="1071880" y="117475"/>
                </a:lnTo>
                <a:lnTo>
                  <a:pt x="1071880" y="0"/>
                </a:lnTo>
                <a:close/>
              </a:path>
            </a:pathLst>
          </a:custGeom>
          <a:solidFill>
            <a:srgbClr val="5F6D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4380" y="3594100"/>
            <a:ext cx="1071880" cy="234950"/>
          </a:xfrm>
          <a:custGeom>
            <a:avLst/>
            <a:gdLst/>
            <a:ahLst/>
            <a:cxnLst/>
            <a:rect l="l" t="t" r="r" b="b"/>
            <a:pathLst>
              <a:path w="1071880" h="234950">
                <a:moveTo>
                  <a:pt x="535940" y="0"/>
                </a:moveTo>
                <a:lnTo>
                  <a:pt x="463217" y="1072"/>
                </a:lnTo>
                <a:lnTo>
                  <a:pt x="393467" y="4195"/>
                </a:lnTo>
                <a:lnTo>
                  <a:pt x="327330" y="9229"/>
                </a:lnTo>
                <a:lnTo>
                  <a:pt x="265443" y="16034"/>
                </a:lnTo>
                <a:lnTo>
                  <a:pt x="208445" y="24472"/>
                </a:lnTo>
                <a:lnTo>
                  <a:pt x="156975" y="34401"/>
                </a:lnTo>
                <a:lnTo>
                  <a:pt x="111671" y="45682"/>
                </a:lnTo>
                <a:lnTo>
                  <a:pt x="73172" y="58175"/>
                </a:lnTo>
                <a:lnTo>
                  <a:pt x="19144" y="86239"/>
                </a:lnTo>
                <a:lnTo>
                  <a:pt x="0" y="117475"/>
                </a:lnTo>
                <a:lnTo>
                  <a:pt x="4892" y="133419"/>
                </a:lnTo>
                <a:lnTo>
                  <a:pt x="42117" y="163208"/>
                </a:lnTo>
                <a:lnTo>
                  <a:pt x="111671" y="189267"/>
                </a:lnTo>
                <a:lnTo>
                  <a:pt x="156975" y="200548"/>
                </a:lnTo>
                <a:lnTo>
                  <a:pt x="208445" y="210477"/>
                </a:lnTo>
                <a:lnTo>
                  <a:pt x="265443" y="218915"/>
                </a:lnTo>
                <a:lnTo>
                  <a:pt x="327330" y="225720"/>
                </a:lnTo>
                <a:lnTo>
                  <a:pt x="393467" y="230754"/>
                </a:lnTo>
                <a:lnTo>
                  <a:pt x="463217" y="233877"/>
                </a:lnTo>
                <a:lnTo>
                  <a:pt x="535940" y="234950"/>
                </a:lnTo>
                <a:lnTo>
                  <a:pt x="608673" y="233877"/>
                </a:lnTo>
                <a:lnTo>
                  <a:pt x="678429" y="230754"/>
                </a:lnTo>
                <a:lnTo>
                  <a:pt x="744571" y="225720"/>
                </a:lnTo>
                <a:lnTo>
                  <a:pt x="806459" y="218915"/>
                </a:lnTo>
                <a:lnTo>
                  <a:pt x="863456" y="210477"/>
                </a:lnTo>
                <a:lnTo>
                  <a:pt x="914923" y="200548"/>
                </a:lnTo>
                <a:lnTo>
                  <a:pt x="960223" y="189267"/>
                </a:lnTo>
                <a:lnTo>
                  <a:pt x="998718" y="176774"/>
                </a:lnTo>
                <a:lnTo>
                  <a:pt x="1052738" y="148710"/>
                </a:lnTo>
                <a:lnTo>
                  <a:pt x="1071880" y="117475"/>
                </a:lnTo>
                <a:lnTo>
                  <a:pt x="1066988" y="101530"/>
                </a:lnTo>
                <a:lnTo>
                  <a:pt x="1029769" y="71741"/>
                </a:lnTo>
                <a:lnTo>
                  <a:pt x="960223" y="45682"/>
                </a:lnTo>
                <a:lnTo>
                  <a:pt x="914923" y="34401"/>
                </a:lnTo>
                <a:lnTo>
                  <a:pt x="863456" y="24472"/>
                </a:lnTo>
                <a:lnTo>
                  <a:pt x="806459" y="16034"/>
                </a:lnTo>
                <a:lnTo>
                  <a:pt x="744571" y="9229"/>
                </a:lnTo>
                <a:lnTo>
                  <a:pt x="678429" y="4195"/>
                </a:lnTo>
                <a:lnTo>
                  <a:pt x="608673" y="1072"/>
                </a:lnTo>
                <a:lnTo>
                  <a:pt x="535940" y="0"/>
                </a:lnTo>
                <a:close/>
              </a:path>
            </a:pathLst>
          </a:custGeom>
          <a:solidFill>
            <a:srgbClr val="9FA8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54100" y="3982402"/>
            <a:ext cx="6223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5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ta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31840" y="1686560"/>
            <a:ext cx="2519680" cy="328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95220" y="3716020"/>
            <a:ext cx="2654300" cy="642620"/>
          </a:xfrm>
          <a:custGeom>
            <a:avLst/>
            <a:gdLst/>
            <a:ahLst/>
            <a:cxnLst/>
            <a:rect l="l" t="t" r="r" b="b"/>
            <a:pathLst>
              <a:path w="2654300" h="642620">
                <a:moveTo>
                  <a:pt x="0" y="642619"/>
                </a:moveTo>
                <a:lnTo>
                  <a:pt x="2654300" y="642619"/>
                </a:lnTo>
                <a:lnTo>
                  <a:pt x="2654300" y="0"/>
                </a:lnTo>
                <a:lnTo>
                  <a:pt x="0" y="0"/>
                </a:lnTo>
                <a:lnTo>
                  <a:pt x="0" y="642619"/>
                </a:lnTo>
                <a:close/>
              </a:path>
            </a:pathLst>
          </a:custGeom>
          <a:solidFill>
            <a:srgbClr val="2A8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44445" y="3905250"/>
            <a:ext cx="2362200" cy="268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onsolas"/>
                <a:cs typeface="Consolas"/>
              </a:rPr>
              <a:t>UITab</a:t>
            </a:r>
            <a:r>
              <a:rPr sz="1600" spc="-25" dirty="0">
                <a:solidFill>
                  <a:srgbClr val="FFFFFF"/>
                </a:solidFill>
                <a:latin typeface="Consolas"/>
                <a:cs typeface="Consolas"/>
              </a:rPr>
              <a:t>l</a:t>
            </a:r>
            <a:r>
              <a:rPr sz="1600" dirty="0">
                <a:solidFill>
                  <a:srgbClr val="FFFFFF"/>
                </a:solidFill>
                <a:latin typeface="Consolas"/>
                <a:cs typeface="Consolas"/>
              </a:rPr>
              <a:t>eVi</a:t>
            </a:r>
            <a:r>
              <a:rPr sz="1600" spc="-25" dirty="0">
                <a:solidFill>
                  <a:srgbClr val="FFFFFF"/>
                </a:solidFill>
                <a:latin typeface="Consolas"/>
                <a:cs typeface="Consolas"/>
              </a:rPr>
              <a:t>e</a:t>
            </a:r>
            <a:r>
              <a:rPr sz="1600" dirty="0">
                <a:solidFill>
                  <a:srgbClr val="FFFFFF"/>
                </a:solidFill>
                <a:latin typeface="Consolas"/>
                <a:cs typeface="Consolas"/>
              </a:rPr>
              <a:t>wDa</a:t>
            </a:r>
            <a:r>
              <a:rPr sz="1600" spc="-25" dirty="0">
                <a:solidFill>
                  <a:srgbClr val="FFFFFF"/>
                </a:solidFill>
                <a:latin typeface="Consolas"/>
                <a:cs typeface="Consolas"/>
              </a:rPr>
              <a:t>t</a:t>
            </a:r>
            <a:r>
              <a:rPr sz="1600" dirty="0">
                <a:solidFill>
                  <a:srgbClr val="FFFFFF"/>
                </a:solidFill>
                <a:latin typeface="Consolas"/>
                <a:cs typeface="Consolas"/>
              </a:rPr>
              <a:t>aSo</a:t>
            </a:r>
            <a:r>
              <a:rPr sz="1600" spc="-25" dirty="0">
                <a:solidFill>
                  <a:srgbClr val="FFFFFF"/>
                </a:solidFill>
                <a:latin typeface="Consolas"/>
                <a:cs typeface="Consolas"/>
              </a:rPr>
              <a:t>u</a:t>
            </a:r>
            <a:r>
              <a:rPr sz="1600" dirty="0">
                <a:solidFill>
                  <a:srgbClr val="FFFFFF"/>
                </a:solidFill>
                <a:latin typeface="Consolas"/>
                <a:cs typeface="Consolas"/>
              </a:rPr>
              <a:t>rce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07539" y="3878579"/>
            <a:ext cx="474980" cy="370840"/>
          </a:xfrm>
          <a:custGeom>
            <a:avLst/>
            <a:gdLst/>
            <a:ahLst/>
            <a:cxnLst/>
            <a:rect l="l" t="t" r="r" b="b"/>
            <a:pathLst>
              <a:path w="474980" h="370839">
                <a:moveTo>
                  <a:pt x="289560" y="0"/>
                </a:moveTo>
                <a:lnTo>
                  <a:pt x="289560" y="92710"/>
                </a:lnTo>
                <a:lnTo>
                  <a:pt x="0" y="92710"/>
                </a:lnTo>
                <a:lnTo>
                  <a:pt x="0" y="278130"/>
                </a:lnTo>
                <a:lnTo>
                  <a:pt x="289560" y="278130"/>
                </a:lnTo>
                <a:lnTo>
                  <a:pt x="289560" y="370840"/>
                </a:lnTo>
                <a:lnTo>
                  <a:pt x="474980" y="185420"/>
                </a:lnTo>
                <a:lnTo>
                  <a:pt x="289560" y="0"/>
                </a:lnTo>
                <a:close/>
              </a:path>
            </a:pathLst>
          </a:custGeom>
          <a:solidFill>
            <a:srgbClr val="A239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82029" y="3770629"/>
            <a:ext cx="2019300" cy="589280"/>
          </a:xfrm>
          <a:custGeom>
            <a:avLst/>
            <a:gdLst/>
            <a:ahLst/>
            <a:cxnLst/>
            <a:rect l="l" t="t" r="r" b="b"/>
            <a:pathLst>
              <a:path w="2019300" h="589279">
                <a:moveTo>
                  <a:pt x="0" y="589280"/>
                </a:moveTo>
                <a:lnTo>
                  <a:pt x="2019300" y="589280"/>
                </a:lnTo>
                <a:lnTo>
                  <a:pt x="2019300" y="0"/>
                </a:lnTo>
                <a:lnTo>
                  <a:pt x="0" y="0"/>
                </a:lnTo>
                <a:lnTo>
                  <a:pt x="0" y="589280"/>
                </a:lnTo>
                <a:close/>
              </a:path>
            </a:pathLst>
          </a:custGeom>
          <a:solidFill>
            <a:srgbClr val="DFA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82029" y="3770629"/>
            <a:ext cx="2019300" cy="589280"/>
          </a:xfrm>
          <a:custGeom>
            <a:avLst/>
            <a:gdLst/>
            <a:ahLst/>
            <a:cxnLst/>
            <a:rect l="l" t="t" r="r" b="b"/>
            <a:pathLst>
              <a:path w="2019300" h="589279">
                <a:moveTo>
                  <a:pt x="0" y="589280"/>
                </a:moveTo>
                <a:lnTo>
                  <a:pt x="2019300" y="589280"/>
                </a:lnTo>
                <a:lnTo>
                  <a:pt x="2019300" y="0"/>
                </a:lnTo>
                <a:lnTo>
                  <a:pt x="0" y="0"/>
                </a:lnTo>
                <a:lnTo>
                  <a:pt x="0" y="589280"/>
                </a:lnTo>
                <a:close/>
              </a:path>
            </a:pathLst>
          </a:custGeom>
          <a:ln w="38100">
            <a:solidFill>
              <a:srgbClr val="A239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1920" y="3883659"/>
            <a:ext cx="939800" cy="370840"/>
          </a:xfrm>
          <a:custGeom>
            <a:avLst/>
            <a:gdLst/>
            <a:ahLst/>
            <a:cxnLst/>
            <a:rect l="l" t="t" r="r" b="b"/>
            <a:pathLst>
              <a:path w="939800" h="370839">
                <a:moveTo>
                  <a:pt x="754379" y="0"/>
                </a:moveTo>
                <a:lnTo>
                  <a:pt x="754379" y="92709"/>
                </a:lnTo>
                <a:lnTo>
                  <a:pt x="0" y="92709"/>
                </a:lnTo>
                <a:lnTo>
                  <a:pt x="0" y="278129"/>
                </a:lnTo>
                <a:lnTo>
                  <a:pt x="754379" y="278129"/>
                </a:lnTo>
                <a:lnTo>
                  <a:pt x="754379" y="370839"/>
                </a:lnTo>
                <a:lnTo>
                  <a:pt x="939800" y="185419"/>
                </a:lnTo>
                <a:lnTo>
                  <a:pt x="754379" y="0"/>
                </a:lnTo>
                <a:close/>
              </a:path>
            </a:pathLst>
          </a:custGeom>
          <a:solidFill>
            <a:srgbClr val="A239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69160" y="2174239"/>
            <a:ext cx="3106420" cy="1590675"/>
          </a:xfrm>
          <a:custGeom>
            <a:avLst/>
            <a:gdLst/>
            <a:ahLst/>
            <a:cxnLst/>
            <a:rect l="l" t="t" r="r" b="b"/>
            <a:pathLst>
              <a:path w="3106420" h="1590675">
                <a:moveTo>
                  <a:pt x="1294384" y="1259840"/>
                </a:moveTo>
                <a:lnTo>
                  <a:pt x="517778" y="1259840"/>
                </a:lnTo>
                <a:lnTo>
                  <a:pt x="909701" y="1590675"/>
                </a:lnTo>
                <a:lnTo>
                  <a:pt x="1294384" y="1259840"/>
                </a:lnTo>
                <a:close/>
              </a:path>
              <a:path w="3106420" h="1590675">
                <a:moveTo>
                  <a:pt x="3106419" y="0"/>
                </a:moveTo>
                <a:lnTo>
                  <a:pt x="0" y="0"/>
                </a:lnTo>
                <a:lnTo>
                  <a:pt x="0" y="1259840"/>
                </a:lnTo>
                <a:lnTo>
                  <a:pt x="3106419" y="1259840"/>
                </a:lnTo>
                <a:lnTo>
                  <a:pt x="3106419" y="0"/>
                </a:lnTo>
                <a:close/>
              </a:path>
            </a:pathLst>
          </a:custGeom>
          <a:solidFill>
            <a:srgbClr val="154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69160" y="2174239"/>
            <a:ext cx="3106420" cy="1590675"/>
          </a:xfrm>
          <a:custGeom>
            <a:avLst/>
            <a:gdLst/>
            <a:ahLst/>
            <a:cxnLst/>
            <a:rect l="l" t="t" r="r" b="b"/>
            <a:pathLst>
              <a:path w="3106420" h="1590675">
                <a:moveTo>
                  <a:pt x="0" y="0"/>
                </a:moveTo>
                <a:lnTo>
                  <a:pt x="517778" y="0"/>
                </a:lnTo>
                <a:lnTo>
                  <a:pt x="1294384" y="0"/>
                </a:lnTo>
                <a:lnTo>
                  <a:pt x="3106419" y="0"/>
                </a:lnTo>
                <a:lnTo>
                  <a:pt x="3106419" y="734949"/>
                </a:lnTo>
                <a:lnTo>
                  <a:pt x="3106419" y="1049909"/>
                </a:lnTo>
                <a:lnTo>
                  <a:pt x="3106419" y="1259840"/>
                </a:lnTo>
                <a:lnTo>
                  <a:pt x="1294384" y="1259840"/>
                </a:lnTo>
                <a:lnTo>
                  <a:pt x="909701" y="1590675"/>
                </a:lnTo>
                <a:lnTo>
                  <a:pt x="517778" y="1259840"/>
                </a:lnTo>
                <a:lnTo>
                  <a:pt x="0" y="1259840"/>
                </a:lnTo>
                <a:lnTo>
                  <a:pt x="0" y="1049909"/>
                </a:lnTo>
                <a:lnTo>
                  <a:pt x="0" y="734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2E44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283460" y="2388870"/>
            <a:ext cx="2879725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1270" algn="ctr">
              <a:lnSpc>
                <a:spcPct val="100000"/>
              </a:lnSpc>
            </a:pP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Creates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and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populates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the  </a:t>
            </a:r>
            <a:r>
              <a:rPr sz="1800" spc="-15" dirty="0">
                <a:solidFill>
                  <a:srgbClr val="FFFFFF"/>
                </a:solidFill>
                <a:latin typeface="Consolas"/>
                <a:cs typeface="Consolas"/>
              </a:rPr>
              <a:t>UITableViewCell</a:t>
            </a:r>
            <a:r>
              <a:rPr sz="1800" spc="-44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to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display 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a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single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item </a:t>
            </a:r>
            <a:r>
              <a:rPr sz="1800" b="0" spc="-30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1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209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57" y="1248790"/>
            <a:ext cx="7693343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spc="-70" dirty="0">
                <a:solidFill>
                  <a:srgbClr val="0A111E"/>
                </a:solidFill>
                <a:latin typeface="Segoe UI Light"/>
                <a:cs typeface="Segoe UI Light"/>
              </a:rPr>
              <a:t>Table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View </a:t>
            </a:r>
            <a:r>
              <a:rPr sz="2000" b="0" i="1" spc="-5" dirty="0">
                <a:solidFill>
                  <a:srgbClr val="0A111E"/>
                </a:solidFill>
                <a:latin typeface="Segoe UI Light"/>
                <a:cs typeface="Segoe UI Light"/>
              </a:rPr>
              <a:t>delegate </a:t>
            </a:r>
            <a:r>
              <a:rPr sz="20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receives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notifications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about user</a:t>
            </a:r>
            <a:r>
              <a:rPr sz="2000" b="0" spc="27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interactions</a:t>
            </a:r>
            <a:endParaRPr sz="2000" dirty="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Interacting </a:t>
            </a:r>
            <a:r>
              <a:rPr dirty="0"/>
              <a:t>with </a:t>
            </a:r>
            <a:r>
              <a:rPr spc="-10" dirty="0"/>
              <a:t>the </a:t>
            </a:r>
            <a:r>
              <a:rPr spc="-120" dirty="0"/>
              <a:t>Table</a:t>
            </a:r>
            <a:r>
              <a:rPr spc="-35" dirty="0"/>
              <a:t> </a:t>
            </a:r>
            <a:r>
              <a:rPr dirty="0"/>
              <a:t>View</a:t>
            </a:r>
          </a:p>
        </p:txBody>
      </p:sp>
      <p:sp>
        <p:nvSpPr>
          <p:cNvPr id="4" name="object 4"/>
          <p:cNvSpPr/>
          <p:nvPr/>
        </p:nvSpPr>
        <p:spPr>
          <a:xfrm>
            <a:off x="5831840" y="1663700"/>
            <a:ext cx="2519680" cy="328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70040" y="3530599"/>
            <a:ext cx="1325879" cy="161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41600" y="3495040"/>
            <a:ext cx="2466340" cy="1134110"/>
          </a:xfrm>
          <a:custGeom>
            <a:avLst/>
            <a:gdLst/>
            <a:ahLst/>
            <a:cxnLst/>
            <a:rect l="l" t="t" r="r" b="b"/>
            <a:pathLst>
              <a:path w="2466340" h="642620">
                <a:moveTo>
                  <a:pt x="0" y="642620"/>
                </a:moveTo>
                <a:lnTo>
                  <a:pt x="2466340" y="642620"/>
                </a:lnTo>
                <a:lnTo>
                  <a:pt x="2466340" y="0"/>
                </a:lnTo>
                <a:lnTo>
                  <a:pt x="0" y="0"/>
                </a:lnTo>
                <a:lnTo>
                  <a:pt x="0" y="642620"/>
                </a:lnTo>
                <a:close/>
              </a:path>
            </a:pathLst>
          </a:custGeom>
          <a:solidFill>
            <a:srgbClr val="2A8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61279" y="3629659"/>
            <a:ext cx="670560" cy="370840"/>
          </a:xfrm>
          <a:custGeom>
            <a:avLst/>
            <a:gdLst/>
            <a:ahLst/>
            <a:cxnLst/>
            <a:rect l="l" t="t" r="r" b="b"/>
            <a:pathLst>
              <a:path w="670560" h="370839">
                <a:moveTo>
                  <a:pt x="185420" y="0"/>
                </a:moveTo>
                <a:lnTo>
                  <a:pt x="0" y="185419"/>
                </a:lnTo>
                <a:lnTo>
                  <a:pt x="185420" y="370839"/>
                </a:lnTo>
                <a:lnTo>
                  <a:pt x="185420" y="278129"/>
                </a:lnTo>
                <a:lnTo>
                  <a:pt x="670560" y="278129"/>
                </a:lnTo>
                <a:lnTo>
                  <a:pt x="670560" y="92709"/>
                </a:lnTo>
                <a:lnTo>
                  <a:pt x="185420" y="92709"/>
                </a:lnTo>
                <a:lnTo>
                  <a:pt x="185420" y="0"/>
                </a:lnTo>
                <a:close/>
              </a:path>
            </a:pathLst>
          </a:custGeom>
          <a:solidFill>
            <a:srgbClr val="A239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580" y="2164078"/>
            <a:ext cx="3106420" cy="1779271"/>
          </a:xfrm>
          <a:custGeom>
            <a:avLst/>
            <a:gdLst/>
            <a:ahLst/>
            <a:cxnLst/>
            <a:rect l="l" t="t" r="r" b="b"/>
            <a:pathLst>
              <a:path w="3106420" h="1405889">
                <a:moveTo>
                  <a:pt x="2588641" y="1145539"/>
                </a:moveTo>
                <a:lnTo>
                  <a:pt x="1812036" y="1145539"/>
                </a:lnTo>
                <a:lnTo>
                  <a:pt x="2597277" y="1405889"/>
                </a:lnTo>
                <a:lnTo>
                  <a:pt x="2588641" y="1145539"/>
                </a:lnTo>
                <a:close/>
              </a:path>
              <a:path w="3106420" h="1405889">
                <a:moveTo>
                  <a:pt x="3106420" y="0"/>
                </a:moveTo>
                <a:lnTo>
                  <a:pt x="0" y="0"/>
                </a:lnTo>
                <a:lnTo>
                  <a:pt x="0" y="1145539"/>
                </a:lnTo>
                <a:lnTo>
                  <a:pt x="3106420" y="1145539"/>
                </a:lnTo>
                <a:lnTo>
                  <a:pt x="3106420" y="0"/>
                </a:lnTo>
                <a:close/>
              </a:path>
            </a:pathLst>
          </a:custGeom>
          <a:solidFill>
            <a:srgbClr val="154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9580" y="2164079"/>
            <a:ext cx="3106420" cy="1405890"/>
          </a:xfrm>
          <a:custGeom>
            <a:avLst/>
            <a:gdLst/>
            <a:ahLst/>
            <a:cxnLst/>
            <a:rect l="l" t="t" r="r" b="b"/>
            <a:pathLst>
              <a:path w="3106420" h="1405889">
                <a:moveTo>
                  <a:pt x="0" y="0"/>
                </a:moveTo>
                <a:lnTo>
                  <a:pt x="1812036" y="0"/>
                </a:lnTo>
                <a:lnTo>
                  <a:pt x="2588641" y="0"/>
                </a:lnTo>
                <a:lnTo>
                  <a:pt x="3106420" y="0"/>
                </a:lnTo>
                <a:lnTo>
                  <a:pt x="3106420" y="668274"/>
                </a:lnTo>
                <a:lnTo>
                  <a:pt x="3106420" y="954658"/>
                </a:lnTo>
                <a:lnTo>
                  <a:pt x="3106420" y="1145539"/>
                </a:lnTo>
                <a:lnTo>
                  <a:pt x="2588641" y="1145539"/>
                </a:lnTo>
                <a:lnTo>
                  <a:pt x="2597277" y="1405889"/>
                </a:lnTo>
                <a:lnTo>
                  <a:pt x="1812036" y="1145539"/>
                </a:lnTo>
                <a:lnTo>
                  <a:pt x="0" y="1145539"/>
                </a:lnTo>
                <a:lnTo>
                  <a:pt x="0" y="954658"/>
                </a:lnTo>
                <a:lnTo>
                  <a:pt x="0" y="66827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E44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3400" y="2320925"/>
            <a:ext cx="4412614" cy="192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11630" indent="104139">
              <a:lnSpc>
                <a:spcPct val="100000"/>
              </a:lnSpc>
            </a:pP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Must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implement delegate 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class and connect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to </a:t>
            </a:r>
            <a:r>
              <a:rPr sz="1800" b="0" spc="-70" dirty="0">
                <a:solidFill>
                  <a:srgbClr val="FFFFFF"/>
                </a:solidFill>
                <a:latin typeface="Segoe UI Light"/>
                <a:cs typeface="Segoe UI Light"/>
              </a:rPr>
              <a:t>Table 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View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to </a:t>
            </a:r>
            <a:r>
              <a:rPr sz="1800" b="0" spc="-15" dirty="0" smtClean="0">
                <a:solidFill>
                  <a:srgbClr val="FFFFFF"/>
                </a:solidFill>
                <a:latin typeface="Segoe UI Light"/>
                <a:cs typeface="Segoe UI Light"/>
              </a:rPr>
              <a:t>receive</a:t>
            </a:r>
            <a:r>
              <a:rPr lang="en-US" sz="1800" b="0" spc="-15" dirty="0" smtClean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b="0" spc="-10" dirty="0" smtClean="0">
                <a:solidFill>
                  <a:srgbClr val="FFFFFF"/>
                </a:solidFill>
                <a:latin typeface="Segoe UI Light"/>
                <a:cs typeface="Segoe UI Light"/>
              </a:rPr>
              <a:t>notifications</a:t>
            </a:r>
            <a:endParaRPr lang="en-US" sz="1800" b="0" spc="-10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marL="12700" marR="1611630" indent="104139">
              <a:lnSpc>
                <a:spcPct val="100000"/>
              </a:lnSpc>
            </a:pPr>
            <a:endParaRPr sz="1800" dirty="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15265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Consolas"/>
                <a:cs typeface="Consolas"/>
              </a:rPr>
              <a:t>UITableViewDelegate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066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97779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45720">
            <a:solidFill>
              <a:srgbClr val="2A8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6257" y="1248790"/>
            <a:ext cx="776954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 algn="ctr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spc="-70" dirty="0">
                <a:solidFill>
                  <a:srgbClr val="0A111E"/>
                </a:solidFill>
                <a:latin typeface="Segoe UI Light"/>
                <a:cs typeface="Segoe UI Light"/>
              </a:rPr>
              <a:t>Table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View needs both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a </a:t>
            </a:r>
            <a:r>
              <a:rPr sz="2000" b="0" spc="10" dirty="0">
                <a:solidFill>
                  <a:srgbClr val="0A111E"/>
                </a:solidFill>
                <a:latin typeface="Segoe UI Light"/>
                <a:cs typeface="Segoe UI Light"/>
              </a:rPr>
              <a:t>data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source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and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a </a:t>
            </a:r>
            <a:r>
              <a:rPr sz="2000" b="0" spc="5" dirty="0">
                <a:solidFill>
                  <a:srgbClr val="0A111E"/>
                </a:solidFill>
                <a:latin typeface="Segoe UI Light"/>
                <a:cs typeface="Segoe UI Light"/>
              </a:rPr>
              <a:t>delegate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–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can</a:t>
            </a:r>
            <a:r>
              <a:rPr sz="2000" b="0" spc="3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derive</a:t>
            </a:r>
            <a:endParaRPr sz="2000" dirty="0">
              <a:latin typeface="Segoe UI Light"/>
              <a:cs typeface="Segoe UI Light"/>
            </a:endParaRPr>
          </a:p>
          <a:p>
            <a:pPr marR="104139" algn="ctr">
              <a:lnSpc>
                <a:spcPct val="100000"/>
              </a:lnSpc>
            </a:pP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from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these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two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abstract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classes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to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provide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data and</a:t>
            </a:r>
            <a:r>
              <a:rPr sz="2000" b="0" spc="12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behavior</a:t>
            </a:r>
            <a:endParaRPr sz="2000" dirty="0">
              <a:latin typeface="Segoe UI Light"/>
              <a:cs typeface="Segoe U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Separate data and</a:t>
            </a:r>
            <a:r>
              <a:rPr spc="-75" dirty="0"/>
              <a:t> </a:t>
            </a:r>
            <a:r>
              <a:rPr spc="-5" dirty="0"/>
              <a:t>behavior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09420" y="2672079"/>
            <a:ext cx="2654300" cy="642620"/>
          </a:xfrm>
          <a:prstGeom prst="rect">
            <a:avLst/>
          </a:prstGeom>
          <a:solidFill>
            <a:srgbClr val="2A84D2"/>
          </a:solidFill>
        </p:spPr>
        <p:txBody>
          <a:bodyPr vert="horz" wrap="square" lIns="0" tIns="6683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2"/>
              </a:spcBef>
            </a:pPr>
            <a:endParaRPr sz="1250">
              <a:latin typeface="Times New Roman"/>
              <a:cs typeface="Times New Roman"/>
            </a:endParaRPr>
          </a:p>
          <a:p>
            <a:pPr marL="15938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UITableViewDataSource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0279" y="2672079"/>
            <a:ext cx="2654300" cy="642620"/>
          </a:xfrm>
          <a:prstGeom prst="rect">
            <a:avLst/>
          </a:prstGeom>
          <a:solidFill>
            <a:srgbClr val="2A84D2"/>
          </a:solidFill>
        </p:spPr>
        <p:txBody>
          <a:bodyPr vert="horz" wrap="square" lIns="0" tIns="6683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2"/>
              </a:spcBef>
            </a:pPr>
            <a:endParaRPr sz="1250">
              <a:latin typeface="Times New Roman"/>
              <a:cs typeface="Times New Roman"/>
            </a:endParaRPr>
          </a:p>
          <a:p>
            <a:pPr marL="27495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Consolas"/>
                <a:cs typeface="Consolas"/>
              </a:rPr>
              <a:t>UITableViewDelegate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4411979"/>
            <a:ext cx="9144000" cy="731520"/>
          </a:xfrm>
          <a:custGeom>
            <a:avLst/>
            <a:gdLst/>
            <a:ahLst/>
            <a:cxnLst/>
            <a:rect l="l" t="t" r="r" b="b"/>
            <a:pathLst>
              <a:path w="9144000" h="731520">
                <a:moveTo>
                  <a:pt x="0" y="731520"/>
                </a:moveTo>
                <a:lnTo>
                  <a:pt x="9144000" y="731520"/>
                </a:lnTo>
                <a:lnTo>
                  <a:pt x="9144000" y="0"/>
                </a:lnTo>
                <a:lnTo>
                  <a:pt x="0" y="0"/>
                </a:lnTo>
                <a:lnTo>
                  <a:pt x="0" y="73152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411979"/>
            <a:ext cx="9144000" cy="731520"/>
          </a:xfrm>
          <a:custGeom>
            <a:avLst/>
            <a:gdLst/>
            <a:ahLst/>
            <a:cxnLst/>
            <a:rect l="l" t="t" r="r" b="b"/>
            <a:pathLst>
              <a:path w="9144000" h="731520">
                <a:moveTo>
                  <a:pt x="0" y="731520"/>
                </a:moveTo>
                <a:lnTo>
                  <a:pt x="9144000" y="731520"/>
                </a:lnTo>
                <a:lnTo>
                  <a:pt x="9144000" y="0"/>
                </a:lnTo>
                <a:lnTo>
                  <a:pt x="0" y="0"/>
                </a:lnTo>
                <a:lnTo>
                  <a:pt x="0" y="731520"/>
                </a:lnTo>
                <a:close/>
              </a:path>
            </a:pathLst>
          </a:custGeom>
          <a:ln w="10160">
            <a:solidFill>
              <a:srgbClr val="4945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6257" y="4500562"/>
            <a:ext cx="787654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-10" dirty="0">
                <a:latin typeface="Segoe UI Light"/>
                <a:cs typeface="Segoe UI Light"/>
              </a:rPr>
              <a:t>These </a:t>
            </a:r>
            <a:r>
              <a:rPr sz="1800" b="0" spc="-15" dirty="0">
                <a:latin typeface="Segoe UI Light"/>
                <a:cs typeface="Segoe UI Light"/>
              </a:rPr>
              <a:t>are </a:t>
            </a:r>
            <a:r>
              <a:rPr sz="1800" b="0" spc="-5" dirty="0">
                <a:latin typeface="Segoe UI Light"/>
                <a:cs typeface="Segoe UI Light"/>
              </a:rPr>
              <a:t>both </a:t>
            </a:r>
            <a:r>
              <a:rPr sz="1800" b="0" i="1" spc="-5" dirty="0">
                <a:latin typeface="Segoe UI Light"/>
                <a:cs typeface="Segoe UI Light"/>
              </a:rPr>
              <a:t>protocols </a:t>
            </a:r>
            <a:r>
              <a:rPr sz="1800" b="0" spc="-5" dirty="0">
                <a:latin typeface="Segoe UI Light"/>
                <a:cs typeface="Segoe UI Light"/>
              </a:rPr>
              <a:t>in iOS; in Xamarin, they </a:t>
            </a:r>
            <a:r>
              <a:rPr sz="1800" b="0" spc="-15" dirty="0">
                <a:latin typeface="Segoe UI Light"/>
                <a:cs typeface="Segoe UI Light"/>
              </a:rPr>
              <a:t>are </a:t>
            </a:r>
            <a:r>
              <a:rPr sz="1800" b="0" spc="-10" dirty="0">
                <a:latin typeface="Segoe UI Light"/>
                <a:cs typeface="Segoe UI Light"/>
              </a:rPr>
              <a:t>mapped </a:t>
            </a:r>
            <a:r>
              <a:rPr sz="1800" b="0" dirty="0">
                <a:latin typeface="Segoe UI Light"/>
                <a:cs typeface="Segoe UI Light"/>
              </a:rPr>
              <a:t>to two </a:t>
            </a:r>
            <a:r>
              <a:rPr sz="1800" b="0" spc="-5" dirty="0">
                <a:latin typeface="Segoe UI Light"/>
                <a:cs typeface="Segoe UI Light"/>
              </a:rPr>
              <a:t>abstract</a:t>
            </a:r>
            <a:r>
              <a:rPr sz="1800" b="0" spc="225" dirty="0">
                <a:latin typeface="Segoe UI Light"/>
                <a:cs typeface="Segoe UI Light"/>
              </a:rPr>
              <a:t> </a:t>
            </a:r>
            <a:r>
              <a:rPr sz="1800" b="0" spc="-10" dirty="0" smtClean="0">
                <a:latin typeface="Segoe UI Light"/>
                <a:cs typeface="Segoe UI Light"/>
              </a:rPr>
              <a:t>base</a:t>
            </a:r>
            <a:r>
              <a:rPr lang="en-US" sz="1800" b="0" spc="-10" dirty="0" smtClean="0">
                <a:latin typeface="Segoe UI Light"/>
                <a:cs typeface="Segoe UI Light"/>
              </a:rPr>
              <a:t> </a:t>
            </a:r>
            <a:r>
              <a:rPr sz="1800" b="0" spc="-10" dirty="0" smtClean="0">
                <a:latin typeface="Segoe UI Light"/>
                <a:cs typeface="Segoe UI Light"/>
              </a:rPr>
              <a:t>classes </a:t>
            </a:r>
            <a:r>
              <a:rPr sz="1800" b="0" spc="-5" dirty="0">
                <a:latin typeface="Segoe UI Light"/>
                <a:cs typeface="Segoe UI Light"/>
              </a:rPr>
              <a:t>you must</a:t>
            </a:r>
            <a:r>
              <a:rPr sz="1800" b="0" spc="5" dirty="0">
                <a:latin typeface="Segoe UI Light"/>
                <a:cs typeface="Segoe UI Light"/>
              </a:rPr>
              <a:t> </a:t>
            </a:r>
            <a:r>
              <a:rPr sz="1800" b="0" spc="-10" dirty="0">
                <a:latin typeface="Segoe UI Light"/>
                <a:cs typeface="Segoe UI Light"/>
              </a:rPr>
              <a:t>extend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4155440"/>
            <a:ext cx="662940" cy="764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/>
          <p:cNvSpPr txBox="1"/>
          <p:nvPr/>
        </p:nvSpPr>
        <p:spPr>
          <a:xfrm>
            <a:off x="536256" y="1248790"/>
            <a:ext cx="7617143" cy="915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Alternatively,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Xamarin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provides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a single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abstract base class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which 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implements both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protocols; can provide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data and behavior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in a  single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derived</a:t>
            </a:r>
            <a:r>
              <a:rPr sz="2000" b="0" spc="-6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class</a:t>
            </a:r>
            <a:endParaRPr sz="2000" dirty="0">
              <a:latin typeface="Segoe UI Light"/>
              <a:cs typeface="Segoe UI Light"/>
            </a:endParaRPr>
          </a:p>
        </p:txBody>
      </p:sp>
      <p:sp>
        <p:nvSpPr>
          <p:cNvPr id="15" name="object 3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Sharing </a:t>
            </a:r>
            <a:r>
              <a:rPr spc="-5" dirty="0"/>
              <a:t>data and behavior</a:t>
            </a:r>
            <a:r>
              <a:rPr spc="-45" dirty="0"/>
              <a:t> </a:t>
            </a:r>
            <a:r>
              <a:rPr spc="-5" dirty="0"/>
              <a:t>together</a:t>
            </a:r>
          </a:p>
        </p:txBody>
      </p:sp>
      <p:sp>
        <p:nvSpPr>
          <p:cNvPr id="16" name="object 4"/>
          <p:cNvSpPr/>
          <p:nvPr/>
        </p:nvSpPr>
        <p:spPr>
          <a:xfrm>
            <a:off x="1554480" y="3020060"/>
            <a:ext cx="2875280" cy="642620"/>
          </a:xfrm>
          <a:custGeom>
            <a:avLst/>
            <a:gdLst/>
            <a:ahLst/>
            <a:cxnLst/>
            <a:rect l="l" t="t" r="r" b="b"/>
            <a:pathLst>
              <a:path w="2875279" h="642620">
                <a:moveTo>
                  <a:pt x="0" y="642619"/>
                </a:moveTo>
                <a:lnTo>
                  <a:pt x="2875280" y="642619"/>
                </a:lnTo>
                <a:lnTo>
                  <a:pt x="2875280" y="0"/>
                </a:lnTo>
                <a:lnTo>
                  <a:pt x="0" y="0"/>
                </a:lnTo>
                <a:lnTo>
                  <a:pt x="0" y="642619"/>
                </a:lnTo>
                <a:close/>
              </a:path>
            </a:pathLst>
          </a:custGeom>
          <a:solidFill>
            <a:srgbClr val="A239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/>
          <p:cNvSpPr txBox="1"/>
          <p:nvPr/>
        </p:nvSpPr>
        <p:spPr>
          <a:xfrm>
            <a:off x="2033270" y="3208020"/>
            <a:ext cx="1918335" cy="268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onsolas"/>
                <a:cs typeface="Consolas"/>
              </a:rPr>
              <a:t>UIT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sz="1600" dirty="0">
                <a:solidFill>
                  <a:srgbClr val="FFFFFF"/>
                </a:solidFill>
                <a:latin typeface="Consolas"/>
                <a:cs typeface="Consolas"/>
              </a:rPr>
              <a:t>b</a:t>
            </a:r>
            <a:r>
              <a:rPr sz="1600" spc="-25" dirty="0">
                <a:solidFill>
                  <a:srgbClr val="FFFFFF"/>
                </a:solidFill>
                <a:latin typeface="Consolas"/>
                <a:cs typeface="Consolas"/>
              </a:rPr>
              <a:t>l</a:t>
            </a:r>
            <a:r>
              <a:rPr sz="1600" dirty="0">
                <a:solidFill>
                  <a:srgbClr val="FFFFFF"/>
                </a:solidFill>
                <a:latin typeface="Consolas"/>
                <a:cs typeface="Consolas"/>
              </a:rPr>
              <a:t>eVi</a:t>
            </a:r>
            <a:r>
              <a:rPr sz="1600" spc="-30" dirty="0">
                <a:solidFill>
                  <a:srgbClr val="FFFFFF"/>
                </a:solidFill>
                <a:latin typeface="Consolas"/>
                <a:cs typeface="Consolas"/>
              </a:rPr>
              <a:t>e</a:t>
            </a:r>
            <a:r>
              <a:rPr sz="1600" dirty="0">
                <a:solidFill>
                  <a:srgbClr val="FFFFFF"/>
                </a:solidFill>
                <a:latin typeface="Consolas"/>
                <a:cs typeface="Consolas"/>
              </a:rPr>
              <a:t>wSo</a:t>
            </a:r>
            <a:r>
              <a:rPr sz="1600" spc="-30" dirty="0">
                <a:solidFill>
                  <a:srgbClr val="FFFFFF"/>
                </a:solidFill>
                <a:latin typeface="Consolas"/>
                <a:cs typeface="Consolas"/>
              </a:rPr>
              <a:t>u</a:t>
            </a:r>
            <a:r>
              <a:rPr sz="1600" dirty="0">
                <a:solidFill>
                  <a:srgbClr val="FFFFFF"/>
                </a:solidFill>
                <a:latin typeface="Consolas"/>
                <a:cs typeface="Consolas"/>
              </a:rPr>
              <a:t>rce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8" name="object 6"/>
          <p:cNvSpPr txBox="1"/>
          <p:nvPr/>
        </p:nvSpPr>
        <p:spPr>
          <a:xfrm>
            <a:off x="4935220" y="2641600"/>
            <a:ext cx="2654300" cy="642620"/>
          </a:xfrm>
          <a:prstGeom prst="rect">
            <a:avLst/>
          </a:prstGeom>
          <a:solidFill>
            <a:srgbClr val="2A84D2"/>
          </a:solidFill>
        </p:spPr>
        <p:txBody>
          <a:bodyPr vert="horz" wrap="square" lIns="0" tIns="4397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4"/>
              </a:spcBef>
            </a:pPr>
            <a:endParaRPr sz="125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UITableViewDataSource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9" name="object 7"/>
          <p:cNvSpPr txBox="1"/>
          <p:nvPr/>
        </p:nvSpPr>
        <p:spPr>
          <a:xfrm>
            <a:off x="4935220" y="3398520"/>
            <a:ext cx="2654300" cy="642620"/>
          </a:xfrm>
          <a:prstGeom prst="rect">
            <a:avLst/>
          </a:prstGeom>
          <a:solidFill>
            <a:srgbClr val="2A84D2"/>
          </a:solidFill>
        </p:spPr>
        <p:txBody>
          <a:bodyPr vert="horz" wrap="square" lIns="0" tIns="630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9"/>
              </a:spcBef>
            </a:pPr>
            <a:endParaRPr sz="1250">
              <a:latin typeface="Times New Roman"/>
              <a:cs typeface="Times New Roman"/>
            </a:endParaRPr>
          </a:p>
          <a:p>
            <a:pPr marL="27305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UITableViewDelegate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0" name="object 8"/>
          <p:cNvSpPr/>
          <p:nvPr/>
        </p:nvSpPr>
        <p:spPr>
          <a:xfrm>
            <a:off x="4517390" y="2439670"/>
            <a:ext cx="403860" cy="1805939"/>
          </a:xfrm>
          <a:custGeom>
            <a:avLst/>
            <a:gdLst/>
            <a:ahLst/>
            <a:cxnLst/>
            <a:rect l="l" t="t" r="r" b="b"/>
            <a:pathLst>
              <a:path w="403860" h="1805939">
                <a:moveTo>
                  <a:pt x="403860" y="1805939"/>
                </a:moveTo>
                <a:lnTo>
                  <a:pt x="325266" y="1803296"/>
                </a:lnTo>
                <a:lnTo>
                  <a:pt x="261080" y="1796084"/>
                </a:lnTo>
                <a:lnTo>
                  <a:pt x="217801" y="1785387"/>
                </a:lnTo>
                <a:lnTo>
                  <a:pt x="201930" y="1772285"/>
                </a:lnTo>
                <a:lnTo>
                  <a:pt x="201930" y="936625"/>
                </a:lnTo>
                <a:lnTo>
                  <a:pt x="186058" y="923544"/>
                </a:lnTo>
                <a:lnTo>
                  <a:pt x="142779" y="912844"/>
                </a:lnTo>
                <a:lnTo>
                  <a:pt x="78593" y="905621"/>
                </a:lnTo>
                <a:lnTo>
                  <a:pt x="0" y="902969"/>
                </a:lnTo>
                <a:lnTo>
                  <a:pt x="78593" y="900318"/>
                </a:lnTo>
                <a:lnTo>
                  <a:pt x="142779" y="893095"/>
                </a:lnTo>
                <a:lnTo>
                  <a:pt x="186058" y="882395"/>
                </a:lnTo>
                <a:lnTo>
                  <a:pt x="201930" y="869315"/>
                </a:lnTo>
                <a:lnTo>
                  <a:pt x="201930" y="33655"/>
                </a:lnTo>
                <a:lnTo>
                  <a:pt x="217801" y="20574"/>
                </a:lnTo>
                <a:lnTo>
                  <a:pt x="261080" y="9874"/>
                </a:lnTo>
                <a:lnTo>
                  <a:pt x="325266" y="2651"/>
                </a:lnTo>
                <a:lnTo>
                  <a:pt x="403860" y="0"/>
                </a:lnTo>
              </a:path>
            </a:pathLst>
          </a:custGeom>
          <a:ln w="27939">
            <a:solidFill>
              <a:srgbClr val="A239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9"/>
          <p:cNvSpPr/>
          <p:nvPr/>
        </p:nvSpPr>
        <p:spPr>
          <a:xfrm>
            <a:off x="1163319" y="3563111"/>
            <a:ext cx="2448560" cy="1278255"/>
          </a:xfrm>
          <a:custGeom>
            <a:avLst/>
            <a:gdLst/>
            <a:ahLst/>
            <a:cxnLst/>
            <a:rect l="l" t="t" r="r" b="b"/>
            <a:pathLst>
              <a:path w="2448560" h="1278254">
                <a:moveTo>
                  <a:pt x="2448560" y="257047"/>
                </a:moveTo>
                <a:lnTo>
                  <a:pt x="0" y="257047"/>
                </a:lnTo>
                <a:lnTo>
                  <a:pt x="0" y="1278128"/>
                </a:lnTo>
                <a:lnTo>
                  <a:pt x="2448560" y="1278128"/>
                </a:lnTo>
                <a:lnTo>
                  <a:pt x="2448560" y="257047"/>
                </a:lnTo>
                <a:close/>
              </a:path>
              <a:path w="2448560" h="1278254">
                <a:moveTo>
                  <a:pt x="1636903" y="0"/>
                </a:moveTo>
                <a:lnTo>
                  <a:pt x="1428369" y="257047"/>
                </a:lnTo>
                <a:lnTo>
                  <a:pt x="2040509" y="257047"/>
                </a:lnTo>
                <a:lnTo>
                  <a:pt x="1636903" y="0"/>
                </a:lnTo>
                <a:close/>
              </a:path>
            </a:pathLst>
          </a:custGeom>
          <a:solidFill>
            <a:srgbClr val="154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0"/>
          <p:cNvSpPr/>
          <p:nvPr/>
        </p:nvSpPr>
        <p:spPr>
          <a:xfrm>
            <a:off x="1163319" y="3563111"/>
            <a:ext cx="2448560" cy="1278255"/>
          </a:xfrm>
          <a:custGeom>
            <a:avLst/>
            <a:gdLst/>
            <a:ahLst/>
            <a:cxnLst/>
            <a:rect l="l" t="t" r="r" b="b"/>
            <a:pathLst>
              <a:path w="2448560" h="1278254">
                <a:moveTo>
                  <a:pt x="0" y="257047"/>
                </a:moveTo>
                <a:lnTo>
                  <a:pt x="1428369" y="257047"/>
                </a:lnTo>
                <a:lnTo>
                  <a:pt x="1636903" y="0"/>
                </a:lnTo>
                <a:lnTo>
                  <a:pt x="2040509" y="257047"/>
                </a:lnTo>
                <a:lnTo>
                  <a:pt x="2448560" y="257047"/>
                </a:lnTo>
                <a:lnTo>
                  <a:pt x="2448560" y="427228"/>
                </a:lnTo>
                <a:lnTo>
                  <a:pt x="2448560" y="682497"/>
                </a:lnTo>
                <a:lnTo>
                  <a:pt x="2448560" y="1278128"/>
                </a:lnTo>
                <a:lnTo>
                  <a:pt x="2040509" y="1278128"/>
                </a:lnTo>
                <a:lnTo>
                  <a:pt x="1428369" y="1278128"/>
                </a:lnTo>
                <a:lnTo>
                  <a:pt x="0" y="1278128"/>
                </a:lnTo>
                <a:lnTo>
                  <a:pt x="0" y="682497"/>
                </a:lnTo>
                <a:lnTo>
                  <a:pt x="0" y="427228"/>
                </a:lnTo>
                <a:lnTo>
                  <a:pt x="0" y="257047"/>
                </a:lnTo>
                <a:close/>
              </a:path>
            </a:pathLst>
          </a:custGeom>
          <a:ln w="25400">
            <a:solidFill>
              <a:srgbClr val="2E44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1"/>
          <p:cNvSpPr txBox="1"/>
          <p:nvPr/>
        </p:nvSpPr>
        <p:spPr>
          <a:xfrm>
            <a:off x="1308735" y="3919928"/>
            <a:ext cx="2153920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45" algn="ctr">
              <a:lnSpc>
                <a:spcPct val="98700"/>
              </a:lnSpc>
            </a:pPr>
            <a:r>
              <a:rPr sz="1800" b="0" spc="-85" dirty="0">
                <a:solidFill>
                  <a:srgbClr val="FFFFFF"/>
                </a:solidFill>
                <a:latin typeface="Segoe UI Light"/>
                <a:cs typeface="Segoe UI Light"/>
              </a:rPr>
              <a:t>You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create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one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class 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that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derives </a:t>
            </a:r>
            <a:r>
              <a:rPr sz="1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from  </a:t>
            </a:r>
            <a:r>
              <a:rPr sz="1800" spc="-15" dirty="0">
                <a:solidFill>
                  <a:srgbClr val="FFFFFF"/>
                </a:solidFill>
                <a:latin typeface="Consolas"/>
                <a:cs typeface="Consolas"/>
              </a:rPr>
              <a:t>UI</a:t>
            </a:r>
            <a:r>
              <a:rPr sz="1800" spc="5" dirty="0">
                <a:solidFill>
                  <a:srgbClr val="FFFF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Consolas"/>
                <a:cs typeface="Consolas"/>
              </a:rPr>
              <a:t>ab</a:t>
            </a:r>
            <a:r>
              <a:rPr sz="1800" spc="5" dirty="0">
                <a:solidFill>
                  <a:srgbClr val="FFFFFF"/>
                </a:solidFill>
                <a:latin typeface="Consolas"/>
                <a:cs typeface="Consolas"/>
              </a:rPr>
              <a:t>l</a:t>
            </a:r>
            <a:r>
              <a:rPr sz="1800" spc="-15" dirty="0">
                <a:solidFill>
                  <a:srgbClr val="FFFFFF"/>
                </a:solidFill>
                <a:latin typeface="Consolas"/>
                <a:cs typeface="Consolas"/>
              </a:rPr>
              <a:t>eV</a:t>
            </a:r>
            <a:r>
              <a:rPr sz="1800" spc="5" dirty="0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Consolas"/>
                <a:cs typeface="Consolas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onsolas"/>
                <a:cs typeface="Consolas"/>
              </a:rPr>
              <a:t>w</a:t>
            </a:r>
            <a:r>
              <a:rPr sz="1800" spc="-15" dirty="0">
                <a:solidFill>
                  <a:srgbClr val="FFFFFF"/>
                </a:solidFill>
                <a:latin typeface="Consolas"/>
                <a:cs typeface="Consolas"/>
              </a:rPr>
              <a:t>So</a:t>
            </a:r>
            <a:r>
              <a:rPr sz="1800" spc="5" dirty="0">
                <a:solidFill>
                  <a:srgbClr val="FFFFFF"/>
                </a:solidFill>
                <a:latin typeface="Consolas"/>
                <a:cs typeface="Consolas"/>
              </a:rPr>
              <a:t>u</a:t>
            </a:r>
            <a:r>
              <a:rPr sz="1800" spc="-15" dirty="0">
                <a:solidFill>
                  <a:srgbClr val="FFFFFF"/>
                </a:solidFill>
                <a:latin typeface="Consolas"/>
                <a:cs typeface="Consolas"/>
              </a:rPr>
              <a:t>rc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e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4" name="object 12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355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430019" y="3642359"/>
            <a:ext cx="6525259" cy="335280"/>
          </a:xfrm>
          <a:custGeom>
            <a:avLst/>
            <a:gdLst/>
            <a:ahLst/>
            <a:cxnLst/>
            <a:rect l="l" t="t" r="r" b="b"/>
            <a:pathLst>
              <a:path w="6525259" h="335279">
                <a:moveTo>
                  <a:pt x="0" y="335279"/>
                </a:moveTo>
                <a:lnTo>
                  <a:pt x="6525259" y="335279"/>
                </a:lnTo>
                <a:lnTo>
                  <a:pt x="6525259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536256" y="1243584"/>
            <a:ext cx="8379143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1800" b="0" dirty="0">
                <a:solidFill>
                  <a:srgbClr val="0A111E"/>
                </a:solidFill>
                <a:latin typeface="Segoe UI Light"/>
                <a:cs typeface="Segoe UI Light"/>
              </a:rPr>
              <a:t>An </a:t>
            </a:r>
            <a:r>
              <a:rPr sz="18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implementation </a:t>
            </a:r>
            <a:r>
              <a:rPr sz="1800" b="0" spc="-30" dirty="0">
                <a:solidFill>
                  <a:srgbClr val="0A111E"/>
                </a:solidFill>
                <a:latin typeface="Segoe UI Light"/>
                <a:cs typeface="Segoe UI Light"/>
              </a:rPr>
              <a:t>of </a:t>
            </a:r>
            <a:r>
              <a:rPr sz="1800" spc="-10" dirty="0">
                <a:solidFill>
                  <a:srgbClr val="0A111E"/>
                </a:solidFill>
                <a:latin typeface="Consolas"/>
                <a:cs typeface="Consolas"/>
              </a:rPr>
              <a:t>UITableViewSource </a:t>
            </a:r>
            <a:r>
              <a:rPr sz="1800" b="0" dirty="0">
                <a:solidFill>
                  <a:srgbClr val="0A111E"/>
                </a:solidFill>
                <a:latin typeface="Segoe UI Light"/>
                <a:cs typeface="Segoe UI Light"/>
              </a:rPr>
              <a:t>must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be </a:t>
            </a:r>
            <a:r>
              <a:rPr sz="18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assigned </a:t>
            </a:r>
            <a:r>
              <a:rPr sz="1800" b="0" dirty="0">
                <a:solidFill>
                  <a:srgbClr val="0A111E"/>
                </a:solidFill>
                <a:latin typeface="Segoe UI Light"/>
                <a:cs typeface="Segoe UI Light"/>
              </a:rPr>
              <a:t>to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the </a:t>
            </a:r>
            <a:r>
              <a:rPr sz="1800" b="0" spc="-70" dirty="0">
                <a:solidFill>
                  <a:srgbClr val="0A111E"/>
                </a:solidFill>
                <a:latin typeface="Segoe UI Light"/>
                <a:cs typeface="Segoe UI Light"/>
              </a:rPr>
              <a:t>Table</a:t>
            </a:r>
            <a:r>
              <a:rPr sz="1800" b="0" spc="-15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18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View</a:t>
            </a:r>
            <a:endParaRPr sz="1800" dirty="0">
              <a:latin typeface="Segoe UI Light"/>
              <a:cs typeface="Segoe UI Light"/>
            </a:endParaRPr>
          </a:p>
          <a:p>
            <a:pPr marL="354965">
              <a:lnSpc>
                <a:spcPct val="100000"/>
              </a:lnSpc>
            </a:pPr>
            <a:r>
              <a:rPr sz="1800" spc="-10" dirty="0">
                <a:solidFill>
                  <a:srgbClr val="0A111E"/>
                </a:solidFill>
                <a:latin typeface="Consolas"/>
                <a:cs typeface="Consolas"/>
              </a:rPr>
              <a:t>Source</a:t>
            </a:r>
            <a:r>
              <a:rPr sz="1800" spc="-350" dirty="0">
                <a:solidFill>
                  <a:srgbClr val="0A111E"/>
                </a:solidFill>
                <a:latin typeface="Consolas"/>
                <a:cs typeface="Consolas"/>
              </a:rPr>
              <a:t> </a:t>
            </a:r>
            <a:r>
              <a:rPr sz="1800" b="0" dirty="0">
                <a:solidFill>
                  <a:srgbClr val="0A111E"/>
                </a:solidFill>
                <a:latin typeface="Segoe UI Light"/>
                <a:cs typeface="Segoe UI Light"/>
              </a:rPr>
              <a:t>property to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be </a:t>
            </a:r>
            <a:r>
              <a:rPr sz="18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used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as the </a:t>
            </a:r>
            <a:r>
              <a:rPr sz="18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protocol implementation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Assigning </a:t>
            </a:r>
            <a:r>
              <a:rPr spc="-10" dirty="0"/>
              <a:t>the </a:t>
            </a:r>
            <a:r>
              <a:rPr spc="-120" dirty="0"/>
              <a:t>Table </a:t>
            </a:r>
            <a:r>
              <a:rPr dirty="0"/>
              <a:t>View</a:t>
            </a:r>
            <a:r>
              <a:rPr spc="45" dirty="0"/>
              <a:t> </a:t>
            </a:r>
            <a:r>
              <a:rPr spc="-20" dirty="0"/>
              <a:t>source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30019" y="3642359"/>
            <a:ext cx="6525259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">
              <a:lnSpc>
                <a:spcPts val="213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800" spc="-10" dirty="0">
                <a:latin typeface="Consolas"/>
                <a:cs typeface="Consolas"/>
              </a:rPr>
              <a:t>.tableView.Source </a:t>
            </a:r>
            <a:r>
              <a:rPr sz="1800" dirty="0">
                <a:latin typeface="Consolas"/>
                <a:cs typeface="Consolas"/>
              </a:rPr>
              <a:t>=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1800" spc="6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3A85BC"/>
                </a:solidFill>
                <a:latin typeface="Consolas"/>
                <a:cs typeface="Consolas"/>
              </a:rPr>
              <a:t>MyTableViewSource</a:t>
            </a:r>
            <a:r>
              <a:rPr sz="1800" spc="-10" dirty="0">
                <a:latin typeface="Consolas"/>
                <a:cs typeface="Consolas"/>
              </a:rPr>
              <a:t>();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8539" y="2506979"/>
            <a:ext cx="7106920" cy="2029460"/>
          </a:xfrm>
          <a:prstGeom prst="rect">
            <a:avLst/>
          </a:prstGeom>
          <a:ln w="10160">
            <a:solidFill>
              <a:srgbClr val="5F6D6E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225"/>
              </a:spcBef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public override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sz="18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ViewDidLoad()</a:t>
            </a:r>
            <a:endParaRPr sz="1800">
              <a:latin typeface="Consolas"/>
              <a:cs typeface="Consolas"/>
            </a:endParaRPr>
          </a:p>
          <a:p>
            <a:pPr marL="8763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46355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base</a:t>
            </a:r>
            <a:r>
              <a:rPr sz="1800" spc="-5" dirty="0">
                <a:latin typeface="Consolas"/>
                <a:cs typeface="Consolas"/>
              </a:rPr>
              <a:t>.ViewDidLoad();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950">
              <a:latin typeface="Times New Roman"/>
              <a:cs typeface="Times New Roman"/>
            </a:endParaRPr>
          </a:p>
          <a:p>
            <a:pPr marL="46355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...</a:t>
            </a:r>
            <a:endParaRPr sz="1800">
              <a:latin typeface="Consolas"/>
              <a:cs typeface="Consolas"/>
            </a:endParaRPr>
          </a:p>
          <a:p>
            <a:pPr marL="8763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8539" y="2037079"/>
            <a:ext cx="7106920" cy="370840"/>
          </a:xfrm>
          <a:prstGeom prst="rect">
            <a:avLst/>
          </a:prstGeom>
          <a:solidFill>
            <a:srgbClr val="EDEBE0"/>
          </a:solidFill>
          <a:ln w="10160">
            <a:solidFill>
              <a:srgbClr val="938953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235"/>
              </a:spcBef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class </a:t>
            </a:r>
            <a:r>
              <a:rPr sz="1800" spc="-10" dirty="0">
                <a:solidFill>
                  <a:srgbClr val="3A85BC"/>
                </a:solidFill>
                <a:latin typeface="Consolas"/>
                <a:cs typeface="Consolas"/>
              </a:rPr>
              <a:t>MyTableViewSource </a:t>
            </a:r>
            <a:r>
              <a:rPr sz="1800" dirty="0">
                <a:latin typeface="Consolas"/>
                <a:cs typeface="Consolas"/>
              </a:rPr>
              <a:t>:</a:t>
            </a:r>
            <a:r>
              <a:rPr sz="1800" spc="60" dirty="0"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3A85BC"/>
                </a:solidFill>
                <a:latin typeface="Consolas"/>
                <a:cs typeface="Consolas"/>
              </a:rPr>
              <a:t>UITableViewSource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145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57" y="1240840"/>
            <a:ext cx="7435215" cy="922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899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Built-in </a:t>
            </a:r>
            <a:r>
              <a:rPr sz="2000" dirty="0">
                <a:solidFill>
                  <a:srgbClr val="0A111E"/>
                </a:solidFill>
                <a:latin typeface="Consolas"/>
                <a:cs typeface="Consolas"/>
              </a:rPr>
              <a:t>UITableViewController</a:t>
            </a:r>
            <a:r>
              <a:rPr sz="2000" spc="-545" dirty="0">
                <a:solidFill>
                  <a:srgbClr val="0A111E"/>
                </a:solidFill>
                <a:latin typeface="Consolas"/>
                <a:cs typeface="Consolas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also has </a:t>
            </a:r>
            <a:r>
              <a:rPr sz="2000" b="0" spc="10" dirty="0">
                <a:solidFill>
                  <a:srgbClr val="0A111E"/>
                </a:solidFill>
                <a:latin typeface="Segoe UI Light"/>
                <a:cs typeface="Segoe UI Light"/>
              </a:rPr>
              <a:t>support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to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implement 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the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delegate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and data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source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–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can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simply override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methods 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directly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on the</a:t>
            </a:r>
            <a:r>
              <a:rPr sz="2000" b="0" spc="-5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controller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/>
              <a:t>UITableViewController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3519" y="3004820"/>
            <a:ext cx="2875280" cy="642620"/>
          </a:xfrm>
          <a:prstGeom prst="rect">
            <a:avLst/>
          </a:prstGeom>
          <a:solidFill>
            <a:srgbClr val="67C952"/>
          </a:solidFill>
        </p:spPr>
        <p:txBody>
          <a:bodyPr vert="horz" wrap="square" lIns="0" tIns="397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"/>
              </a:spcBef>
            </a:pPr>
            <a:endParaRPr sz="1300">
              <a:latin typeface="Times New Roman"/>
              <a:cs typeface="Times New Roman"/>
            </a:endParaRPr>
          </a:p>
          <a:p>
            <a:pPr marL="269875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UITableViewController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6179" y="2263139"/>
            <a:ext cx="2654300" cy="642620"/>
          </a:xfrm>
          <a:prstGeom prst="rect">
            <a:avLst/>
          </a:prstGeom>
          <a:solidFill>
            <a:srgbClr val="2A84D2"/>
          </a:solidFill>
        </p:spPr>
        <p:txBody>
          <a:bodyPr vert="horz" wrap="square" lIns="0" tIns="4777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7"/>
              </a:spcBef>
            </a:pPr>
            <a:endParaRPr sz="1250">
              <a:latin typeface="Times New Roman"/>
              <a:cs typeface="Times New Roman"/>
            </a:endParaRPr>
          </a:p>
          <a:p>
            <a:pPr marL="438784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UIViewController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6179" y="3020060"/>
            <a:ext cx="2654300" cy="642620"/>
          </a:xfrm>
          <a:prstGeom prst="rect">
            <a:avLst/>
          </a:prstGeom>
          <a:solidFill>
            <a:srgbClr val="2A84D2"/>
          </a:solidFill>
        </p:spPr>
        <p:txBody>
          <a:bodyPr vert="horz" wrap="square" lIns="0" tIns="668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2"/>
              </a:spcBef>
            </a:pPr>
            <a:endParaRPr sz="125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UITableViewDataSource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81829" y="2424429"/>
            <a:ext cx="403860" cy="1805939"/>
          </a:xfrm>
          <a:custGeom>
            <a:avLst/>
            <a:gdLst/>
            <a:ahLst/>
            <a:cxnLst/>
            <a:rect l="l" t="t" r="r" b="b"/>
            <a:pathLst>
              <a:path w="403860" h="1805939">
                <a:moveTo>
                  <a:pt x="403860" y="1805939"/>
                </a:moveTo>
                <a:lnTo>
                  <a:pt x="325266" y="1803296"/>
                </a:lnTo>
                <a:lnTo>
                  <a:pt x="261080" y="1796084"/>
                </a:lnTo>
                <a:lnTo>
                  <a:pt x="217801" y="1785387"/>
                </a:lnTo>
                <a:lnTo>
                  <a:pt x="201930" y="1772285"/>
                </a:lnTo>
                <a:lnTo>
                  <a:pt x="201930" y="936625"/>
                </a:lnTo>
                <a:lnTo>
                  <a:pt x="186058" y="923544"/>
                </a:lnTo>
                <a:lnTo>
                  <a:pt x="142779" y="912844"/>
                </a:lnTo>
                <a:lnTo>
                  <a:pt x="78593" y="905621"/>
                </a:lnTo>
                <a:lnTo>
                  <a:pt x="0" y="902969"/>
                </a:lnTo>
                <a:lnTo>
                  <a:pt x="78593" y="900318"/>
                </a:lnTo>
                <a:lnTo>
                  <a:pt x="142779" y="893095"/>
                </a:lnTo>
                <a:lnTo>
                  <a:pt x="186058" y="882395"/>
                </a:lnTo>
                <a:lnTo>
                  <a:pt x="201930" y="869314"/>
                </a:lnTo>
                <a:lnTo>
                  <a:pt x="201930" y="33655"/>
                </a:lnTo>
                <a:lnTo>
                  <a:pt x="217801" y="20574"/>
                </a:lnTo>
                <a:lnTo>
                  <a:pt x="261080" y="9874"/>
                </a:lnTo>
                <a:lnTo>
                  <a:pt x="325266" y="2651"/>
                </a:lnTo>
                <a:lnTo>
                  <a:pt x="403860" y="0"/>
                </a:lnTo>
              </a:path>
            </a:pathLst>
          </a:custGeom>
          <a:ln w="27939">
            <a:solidFill>
              <a:srgbClr val="A239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96179" y="3779520"/>
            <a:ext cx="2654300" cy="642620"/>
          </a:xfrm>
          <a:prstGeom prst="rect">
            <a:avLst/>
          </a:prstGeom>
          <a:solidFill>
            <a:srgbClr val="2A84D2"/>
          </a:solidFill>
        </p:spPr>
        <p:txBody>
          <a:bodyPr vert="horz" wrap="square" lIns="0" tIns="6047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"/>
              </a:spcBef>
            </a:pPr>
            <a:endParaRPr sz="1250">
              <a:latin typeface="Times New Roman"/>
              <a:cs typeface="Times New Roman"/>
            </a:endParaRPr>
          </a:p>
          <a:p>
            <a:pPr marL="27368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Consolas"/>
                <a:cs typeface="Consolas"/>
              </a:rPr>
              <a:t>UITableViewDelegate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340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451802" y="1248790"/>
            <a:ext cx="8240394" cy="301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ct val="100000"/>
              </a:lnSpc>
              <a:tabLst>
                <a:tab pos="495300" algn="l"/>
              </a:tabLst>
            </a:pPr>
            <a:r>
              <a:rPr sz="1700" b="0" dirty="0">
                <a:solidFill>
                  <a:srgbClr val="202E3D"/>
                </a:solidFill>
                <a:latin typeface="Cambria Math"/>
                <a:cs typeface="Cambria Math"/>
              </a:rPr>
              <a:t>①	</a:t>
            </a:r>
            <a:r>
              <a:rPr dirty="0"/>
              <a:t>The </a:t>
            </a:r>
            <a:r>
              <a:rPr b="0" dirty="0">
                <a:latin typeface="Consolas"/>
                <a:cs typeface="Consolas"/>
              </a:rPr>
              <a:t>UITableView</a:t>
            </a:r>
            <a:r>
              <a:rPr b="0" spc="-625" dirty="0">
                <a:latin typeface="Consolas"/>
                <a:cs typeface="Consolas"/>
              </a:rPr>
              <a:t> </a:t>
            </a:r>
            <a:r>
              <a:rPr spc="-5" dirty="0"/>
              <a:t>class </a:t>
            </a:r>
            <a:r>
              <a:rPr dirty="0"/>
              <a:t>is</a:t>
            </a:r>
            <a:endParaRPr sz="1700">
              <a:latin typeface="Consolas"/>
              <a:cs typeface="Consolas"/>
            </a:endParaRPr>
          </a:p>
          <a:p>
            <a:pPr marL="897255" indent="-342900">
              <a:lnSpc>
                <a:spcPct val="100000"/>
              </a:lnSpc>
              <a:spcBef>
                <a:spcPts val="480"/>
              </a:spcBef>
              <a:buAutoNum type="alphaLcParenR"/>
              <a:tabLst>
                <a:tab pos="897890" algn="l"/>
              </a:tabLst>
            </a:pPr>
            <a:r>
              <a:rPr sz="1800" dirty="0">
                <a:solidFill>
                  <a:srgbClr val="202E3D"/>
                </a:solidFill>
              </a:rPr>
              <a:t>A </a:t>
            </a:r>
            <a:r>
              <a:rPr sz="1800" spc="-10" dirty="0">
                <a:solidFill>
                  <a:srgbClr val="202E3D"/>
                </a:solidFill>
              </a:rPr>
              <a:t>view </a:t>
            </a:r>
            <a:r>
              <a:rPr sz="1800" spc="-5" dirty="0">
                <a:solidFill>
                  <a:srgbClr val="202E3D"/>
                </a:solidFill>
              </a:rPr>
              <a:t>that </a:t>
            </a:r>
            <a:r>
              <a:rPr sz="1800" spc="-15" dirty="0">
                <a:solidFill>
                  <a:srgbClr val="202E3D"/>
                </a:solidFill>
              </a:rPr>
              <a:t>represents </a:t>
            </a:r>
            <a:r>
              <a:rPr sz="1800" dirty="0">
                <a:solidFill>
                  <a:srgbClr val="202E3D"/>
                </a:solidFill>
              </a:rPr>
              <a:t>a </a:t>
            </a:r>
            <a:r>
              <a:rPr sz="1800" spc="-10" dirty="0">
                <a:solidFill>
                  <a:srgbClr val="202E3D"/>
                </a:solidFill>
              </a:rPr>
              <a:t>single </a:t>
            </a:r>
            <a:r>
              <a:rPr sz="1800" spc="-5" dirty="0">
                <a:solidFill>
                  <a:srgbClr val="202E3D"/>
                </a:solidFill>
              </a:rPr>
              <a:t>cell </a:t>
            </a:r>
            <a:r>
              <a:rPr sz="1800" spc="-10" dirty="0">
                <a:solidFill>
                  <a:srgbClr val="202E3D"/>
                </a:solidFill>
              </a:rPr>
              <a:t>(or </a:t>
            </a:r>
            <a:r>
              <a:rPr sz="1800" spc="-15" dirty="0">
                <a:solidFill>
                  <a:srgbClr val="202E3D"/>
                </a:solidFill>
              </a:rPr>
              <a:t>row) </a:t>
            </a:r>
            <a:r>
              <a:rPr sz="1800" spc="-5" dirty="0">
                <a:solidFill>
                  <a:srgbClr val="202E3D"/>
                </a:solidFill>
              </a:rPr>
              <a:t>in </a:t>
            </a:r>
            <a:r>
              <a:rPr sz="1800" dirty="0">
                <a:solidFill>
                  <a:srgbClr val="202E3D"/>
                </a:solidFill>
              </a:rPr>
              <a:t>a </a:t>
            </a:r>
            <a:r>
              <a:rPr sz="1800" spc="-5" dirty="0">
                <a:solidFill>
                  <a:srgbClr val="202E3D"/>
                </a:solidFill>
              </a:rPr>
              <a:t>table</a:t>
            </a:r>
            <a:r>
              <a:rPr sz="1800" spc="235" dirty="0">
                <a:solidFill>
                  <a:srgbClr val="202E3D"/>
                </a:solidFill>
              </a:rPr>
              <a:t> </a:t>
            </a:r>
            <a:r>
              <a:rPr sz="1800" spc="-10" dirty="0">
                <a:solidFill>
                  <a:srgbClr val="202E3D"/>
                </a:solidFill>
              </a:rPr>
              <a:t>view</a:t>
            </a:r>
            <a:endParaRPr sz="1800"/>
          </a:p>
          <a:p>
            <a:pPr marL="897255" indent="-342900">
              <a:lnSpc>
                <a:spcPct val="100000"/>
              </a:lnSpc>
              <a:spcBef>
                <a:spcPts val="440"/>
              </a:spcBef>
              <a:buAutoNum type="alphaLcParenR"/>
              <a:tabLst>
                <a:tab pos="897890" algn="l"/>
              </a:tabLst>
            </a:pPr>
            <a:r>
              <a:rPr sz="1800" dirty="0">
                <a:solidFill>
                  <a:srgbClr val="202E3D"/>
                </a:solidFill>
              </a:rPr>
              <a:t>A </a:t>
            </a:r>
            <a:r>
              <a:rPr sz="1800" spc="-5" dirty="0">
                <a:solidFill>
                  <a:srgbClr val="202E3D"/>
                </a:solidFill>
              </a:rPr>
              <a:t>view that contains </a:t>
            </a:r>
            <a:r>
              <a:rPr sz="1800" dirty="0">
                <a:solidFill>
                  <a:srgbClr val="202E3D"/>
                </a:solidFill>
              </a:rPr>
              <a:t>a </a:t>
            </a:r>
            <a:r>
              <a:rPr sz="1800" spc="-5" dirty="0">
                <a:solidFill>
                  <a:srgbClr val="202E3D"/>
                </a:solidFill>
              </a:rPr>
              <a:t>collection </a:t>
            </a:r>
            <a:r>
              <a:rPr sz="1800" spc="-25" dirty="0">
                <a:solidFill>
                  <a:srgbClr val="202E3D"/>
                </a:solidFill>
              </a:rPr>
              <a:t>of </a:t>
            </a:r>
            <a:r>
              <a:rPr sz="1800" spc="-5" dirty="0">
                <a:solidFill>
                  <a:srgbClr val="202E3D"/>
                </a:solidFill>
              </a:rPr>
              <a:t>cells </a:t>
            </a:r>
            <a:r>
              <a:rPr sz="1800" spc="-10" dirty="0">
                <a:solidFill>
                  <a:srgbClr val="202E3D"/>
                </a:solidFill>
              </a:rPr>
              <a:t>inside </a:t>
            </a:r>
            <a:r>
              <a:rPr sz="1800" dirty="0">
                <a:solidFill>
                  <a:srgbClr val="202E3D"/>
                </a:solidFill>
              </a:rPr>
              <a:t>a </a:t>
            </a:r>
            <a:r>
              <a:rPr sz="1800" spc="-10" dirty="0">
                <a:solidFill>
                  <a:srgbClr val="202E3D"/>
                </a:solidFill>
              </a:rPr>
              <a:t>scrolling</a:t>
            </a:r>
            <a:r>
              <a:rPr sz="1800" spc="235" dirty="0">
                <a:solidFill>
                  <a:srgbClr val="202E3D"/>
                </a:solidFill>
              </a:rPr>
              <a:t> </a:t>
            </a:r>
            <a:r>
              <a:rPr sz="1800" spc="-10" dirty="0">
                <a:solidFill>
                  <a:srgbClr val="202E3D"/>
                </a:solidFill>
              </a:rPr>
              <a:t>container</a:t>
            </a:r>
            <a:endParaRPr sz="1800"/>
          </a:p>
          <a:p>
            <a:pPr marL="897255" indent="-342900">
              <a:lnSpc>
                <a:spcPct val="100000"/>
              </a:lnSpc>
              <a:spcBef>
                <a:spcPts val="420"/>
              </a:spcBef>
              <a:buAutoNum type="alphaLcParenR"/>
              <a:tabLst>
                <a:tab pos="897890" algn="l"/>
              </a:tabLst>
            </a:pPr>
            <a:r>
              <a:rPr sz="1800" dirty="0">
                <a:solidFill>
                  <a:srgbClr val="202E3D"/>
                </a:solidFill>
              </a:rPr>
              <a:t>A </a:t>
            </a:r>
            <a:r>
              <a:rPr sz="1800" spc="-5" dirty="0">
                <a:solidFill>
                  <a:srgbClr val="202E3D"/>
                </a:solidFill>
              </a:rPr>
              <a:t>class that </a:t>
            </a:r>
            <a:r>
              <a:rPr sz="1800" spc="-15" dirty="0">
                <a:solidFill>
                  <a:srgbClr val="202E3D"/>
                </a:solidFill>
              </a:rPr>
              <a:t>provides </a:t>
            </a:r>
            <a:r>
              <a:rPr sz="1800" spc="-10" dirty="0">
                <a:solidFill>
                  <a:srgbClr val="202E3D"/>
                </a:solidFill>
              </a:rPr>
              <a:t>notifications about user </a:t>
            </a:r>
            <a:r>
              <a:rPr sz="1800" spc="-5" dirty="0">
                <a:solidFill>
                  <a:srgbClr val="202E3D"/>
                </a:solidFill>
              </a:rPr>
              <a:t>activity </a:t>
            </a:r>
            <a:r>
              <a:rPr sz="1800" spc="-15" dirty="0">
                <a:solidFill>
                  <a:srgbClr val="202E3D"/>
                </a:solidFill>
              </a:rPr>
              <a:t>from </a:t>
            </a:r>
            <a:r>
              <a:rPr sz="1800" dirty="0">
                <a:solidFill>
                  <a:srgbClr val="202E3D"/>
                </a:solidFill>
              </a:rPr>
              <a:t>a</a:t>
            </a:r>
            <a:r>
              <a:rPr sz="1800" spc="295" dirty="0">
                <a:solidFill>
                  <a:srgbClr val="202E3D"/>
                </a:solidFill>
              </a:rPr>
              <a:t> </a:t>
            </a:r>
            <a:r>
              <a:rPr sz="1800" spc="-10" dirty="0">
                <a:solidFill>
                  <a:srgbClr val="202E3D"/>
                </a:solidFill>
              </a:rPr>
              <a:t>table</a:t>
            </a:r>
            <a:endParaRPr sz="1800"/>
          </a:p>
          <a:p>
            <a:pPr marL="897255" indent="-342900">
              <a:lnSpc>
                <a:spcPct val="100000"/>
              </a:lnSpc>
              <a:spcBef>
                <a:spcPts val="440"/>
              </a:spcBef>
              <a:buAutoNum type="alphaLcParenR"/>
              <a:tabLst>
                <a:tab pos="897890" algn="l"/>
              </a:tabLst>
            </a:pPr>
            <a:r>
              <a:rPr sz="1800" spc="-5" dirty="0">
                <a:solidFill>
                  <a:srgbClr val="202E3D"/>
                </a:solidFill>
              </a:rPr>
              <a:t>None </a:t>
            </a:r>
            <a:r>
              <a:rPr sz="1800" spc="-30" dirty="0">
                <a:solidFill>
                  <a:srgbClr val="202E3D"/>
                </a:solidFill>
              </a:rPr>
              <a:t>of </a:t>
            </a:r>
            <a:r>
              <a:rPr sz="1800" spc="-5" dirty="0">
                <a:solidFill>
                  <a:srgbClr val="202E3D"/>
                </a:solidFill>
              </a:rPr>
              <a:t>the</a:t>
            </a:r>
            <a:r>
              <a:rPr sz="1800" spc="-50" dirty="0">
                <a:solidFill>
                  <a:srgbClr val="202E3D"/>
                </a:solidFill>
              </a:rPr>
              <a:t> </a:t>
            </a:r>
            <a:r>
              <a:rPr sz="1800" spc="-10" dirty="0">
                <a:solidFill>
                  <a:srgbClr val="202E3D"/>
                </a:solidFill>
              </a:rPr>
              <a:t>above</a:t>
            </a:r>
            <a:endParaRPr sz="18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Flash</a:t>
            </a:r>
            <a:r>
              <a:rPr spc="-95" dirty="0"/>
              <a:t> </a:t>
            </a:r>
            <a:r>
              <a:rPr dirty="0"/>
              <a:t>Quiz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550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451802" y="1248790"/>
            <a:ext cx="8240394" cy="301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ct val="100000"/>
              </a:lnSpc>
              <a:tabLst>
                <a:tab pos="495300" algn="l"/>
              </a:tabLst>
            </a:pPr>
            <a:r>
              <a:rPr sz="1700" b="0" dirty="0">
                <a:solidFill>
                  <a:srgbClr val="202E3D"/>
                </a:solidFill>
                <a:latin typeface="Cambria Math"/>
                <a:cs typeface="Cambria Math"/>
              </a:rPr>
              <a:t>①	</a:t>
            </a:r>
            <a:r>
              <a:rPr dirty="0"/>
              <a:t>The </a:t>
            </a:r>
            <a:r>
              <a:rPr b="0" dirty="0">
                <a:latin typeface="Consolas"/>
                <a:cs typeface="Consolas"/>
              </a:rPr>
              <a:t>UITableView</a:t>
            </a:r>
            <a:r>
              <a:rPr b="0" spc="-625" dirty="0">
                <a:latin typeface="Consolas"/>
                <a:cs typeface="Consolas"/>
              </a:rPr>
              <a:t> </a:t>
            </a:r>
            <a:r>
              <a:rPr spc="-5" dirty="0"/>
              <a:t>class </a:t>
            </a:r>
            <a:r>
              <a:rPr dirty="0"/>
              <a:t>is</a:t>
            </a:r>
            <a:endParaRPr sz="1700">
              <a:latin typeface="Consolas"/>
              <a:cs typeface="Consolas"/>
            </a:endParaRPr>
          </a:p>
          <a:p>
            <a:pPr marL="897255" indent="-342900">
              <a:lnSpc>
                <a:spcPct val="100000"/>
              </a:lnSpc>
              <a:spcBef>
                <a:spcPts val="480"/>
              </a:spcBef>
              <a:buClr>
                <a:srgbClr val="202E3D"/>
              </a:buClr>
              <a:buAutoNum type="alphaLcParenR"/>
              <a:tabLst>
                <a:tab pos="897890" algn="l"/>
              </a:tabLst>
            </a:pPr>
            <a:r>
              <a:rPr sz="1800" dirty="0">
                <a:solidFill>
                  <a:srgbClr val="A4ADAD"/>
                </a:solidFill>
              </a:rPr>
              <a:t>A </a:t>
            </a:r>
            <a:r>
              <a:rPr sz="1800" spc="-10" dirty="0">
                <a:solidFill>
                  <a:srgbClr val="A4ADAD"/>
                </a:solidFill>
              </a:rPr>
              <a:t>view </a:t>
            </a:r>
            <a:r>
              <a:rPr sz="1800" spc="-5" dirty="0">
                <a:solidFill>
                  <a:srgbClr val="A4ADAD"/>
                </a:solidFill>
              </a:rPr>
              <a:t>that </a:t>
            </a:r>
            <a:r>
              <a:rPr sz="1800" spc="-15" dirty="0">
                <a:solidFill>
                  <a:srgbClr val="A4ADAD"/>
                </a:solidFill>
              </a:rPr>
              <a:t>represents </a:t>
            </a:r>
            <a:r>
              <a:rPr sz="1800" dirty="0">
                <a:solidFill>
                  <a:srgbClr val="A4ADAD"/>
                </a:solidFill>
              </a:rPr>
              <a:t>a </a:t>
            </a:r>
            <a:r>
              <a:rPr sz="1800" spc="-10" dirty="0">
                <a:solidFill>
                  <a:srgbClr val="A4ADAD"/>
                </a:solidFill>
              </a:rPr>
              <a:t>single </a:t>
            </a:r>
            <a:r>
              <a:rPr sz="1800" spc="-5" dirty="0">
                <a:solidFill>
                  <a:srgbClr val="A4ADAD"/>
                </a:solidFill>
              </a:rPr>
              <a:t>cell </a:t>
            </a:r>
            <a:r>
              <a:rPr sz="1800" spc="-10" dirty="0">
                <a:solidFill>
                  <a:srgbClr val="A4ADAD"/>
                </a:solidFill>
              </a:rPr>
              <a:t>(or </a:t>
            </a:r>
            <a:r>
              <a:rPr sz="1800" spc="-15" dirty="0">
                <a:solidFill>
                  <a:srgbClr val="A4ADAD"/>
                </a:solidFill>
              </a:rPr>
              <a:t>row) </a:t>
            </a:r>
            <a:r>
              <a:rPr sz="1800" spc="-5" dirty="0">
                <a:solidFill>
                  <a:srgbClr val="A4ADAD"/>
                </a:solidFill>
              </a:rPr>
              <a:t>in </a:t>
            </a:r>
            <a:r>
              <a:rPr sz="1800" dirty="0">
                <a:solidFill>
                  <a:srgbClr val="A4ADAD"/>
                </a:solidFill>
              </a:rPr>
              <a:t>a </a:t>
            </a:r>
            <a:r>
              <a:rPr sz="1800" spc="-5" dirty="0">
                <a:solidFill>
                  <a:srgbClr val="A4ADAD"/>
                </a:solidFill>
              </a:rPr>
              <a:t>table</a:t>
            </a:r>
            <a:r>
              <a:rPr sz="1800" spc="235" dirty="0">
                <a:solidFill>
                  <a:srgbClr val="A4ADAD"/>
                </a:solidFill>
              </a:rPr>
              <a:t> </a:t>
            </a:r>
            <a:r>
              <a:rPr sz="1800" spc="-10" dirty="0">
                <a:solidFill>
                  <a:srgbClr val="A4ADAD"/>
                </a:solidFill>
              </a:rPr>
              <a:t>view</a:t>
            </a:r>
            <a:endParaRPr sz="1800"/>
          </a:p>
          <a:p>
            <a:pPr marL="897255" indent="-342900">
              <a:lnSpc>
                <a:spcPct val="100000"/>
              </a:lnSpc>
              <a:spcBef>
                <a:spcPts val="440"/>
              </a:spcBef>
              <a:buFont typeface="Segoe UI Light"/>
              <a:buAutoNum type="alphaLcParenR"/>
              <a:tabLst>
                <a:tab pos="897890" algn="l"/>
              </a:tabLst>
            </a:pPr>
            <a:r>
              <a:rPr sz="1800" u="heavy" dirty="0">
                <a:solidFill>
                  <a:srgbClr val="202E3D"/>
                </a:solidFill>
                <a:latin typeface="Segoe UI Light"/>
                <a:cs typeface="Segoe UI Light"/>
              </a:rPr>
              <a:t>A</a:t>
            </a:r>
            <a:r>
              <a:rPr sz="1800" u="heavy" spc="5" dirty="0">
                <a:solidFill>
                  <a:srgbClr val="202E3D"/>
                </a:solidFill>
                <a:latin typeface="Segoe UI Light"/>
                <a:cs typeface="Segoe UI Light"/>
              </a:rPr>
              <a:t> </a:t>
            </a:r>
            <a:r>
              <a:rPr sz="1800" u="heavy" spc="10" dirty="0">
                <a:solidFill>
                  <a:srgbClr val="202E3D"/>
                </a:solidFill>
                <a:latin typeface="Segoe UI Light"/>
                <a:cs typeface="Segoe UI Light"/>
              </a:rPr>
              <a:t>view</a:t>
            </a:r>
            <a:r>
              <a:rPr sz="1800" u="heavy" spc="-35" dirty="0">
                <a:solidFill>
                  <a:srgbClr val="202E3D"/>
                </a:solidFill>
                <a:latin typeface="Segoe UI Light"/>
                <a:cs typeface="Segoe UI Light"/>
              </a:rPr>
              <a:t> </a:t>
            </a:r>
            <a:r>
              <a:rPr sz="1800" u="heavy" spc="10" dirty="0">
                <a:solidFill>
                  <a:srgbClr val="202E3D"/>
                </a:solidFill>
                <a:latin typeface="Segoe UI Light"/>
                <a:cs typeface="Segoe UI Light"/>
              </a:rPr>
              <a:t>that</a:t>
            </a:r>
            <a:r>
              <a:rPr sz="1800" u="heavy" spc="-55" dirty="0">
                <a:solidFill>
                  <a:srgbClr val="202E3D"/>
                </a:solidFill>
                <a:latin typeface="Segoe UI Light"/>
                <a:cs typeface="Segoe UI Light"/>
              </a:rPr>
              <a:t> </a:t>
            </a:r>
            <a:r>
              <a:rPr sz="1800" u="heavy" spc="5" dirty="0">
                <a:solidFill>
                  <a:srgbClr val="202E3D"/>
                </a:solidFill>
                <a:latin typeface="Segoe UI Light"/>
                <a:cs typeface="Segoe UI Light"/>
              </a:rPr>
              <a:t>contains</a:t>
            </a:r>
            <a:r>
              <a:rPr sz="1800" u="heavy" spc="-55" dirty="0">
                <a:solidFill>
                  <a:srgbClr val="202E3D"/>
                </a:solidFill>
                <a:latin typeface="Segoe UI Light"/>
                <a:cs typeface="Segoe UI Light"/>
              </a:rPr>
              <a:t> </a:t>
            </a:r>
            <a:r>
              <a:rPr sz="1800" u="heavy" dirty="0">
                <a:solidFill>
                  <a:srgbClr val="202E3D"/>
                </a:solidFill>
                <a:latin typeface="Segoe UI Light"/>
                <a:cs typeface="Segoe UI Light"/>
              </a:rPr>
              <a:t>a</a:t>
            </a:r>
            <a:r>
              <a:rPr sz="1800" u="heavy" spc="10" dirty="0">
                <a:solidFill>
                  <a:srgbClr val="202E3D"/>
                </a:solidFill>
                <a:latin typeface="Segoe UI Light"/>
                <a:cs typeface="Segoe UI Light"/>
              </a:rPr>
              <a:t> </a:t>
            </a:r>
            <a:r>
              <a:rPr sz="1800" u="heavy" spc="5" dirty="0">
                <a:solidFill>
                  <a:srgbClr val="202E3D"/>
                </a:solidFill>
                <a:latin typeface="Segoe UI Light"/>
                <a:cs typeface="Segoe UI Light"/>
              </a:rPr>
              <a:t>collection</a:t>
            </a:r>
            <a:r>
              <a:rPr sz="1800" u="heavy" spc="-55" dirty="0">
                <a:solidFill>
                  <a:srgbClr val="202E3D"/>
                </a:solidFill>
                <a:latin typeface="Segoe UI Light"/>
                <a:cs typeface="Segoe UI Light"/>
              </a:rPr>
              <a:t> </a:t>
            </a:r>
            <a:r>
              <a:rPr sz="1800" u="heavy" spc="-15" dirty="0">
                <a:solidFill>
                  <a:srgbClr val="202E3D"/>
                </a:solidFill>
                <a:latin typeface="Segoe UI Light"/>
                <a:cs typeface="Segoe UI Light"/>
              </a:rPr>
              <a:t>of </a:t>
            </a:r>
            <a:r>
              <a:rPr sz="1800" u="heavy" spc="5" dirty="0">
                <a:solidFill>
                  <a:srgbClr val="202E3D"/>
                </a:solidFill>
                <a:latin typeface="Segoe UI Light"/>
                <a:cs typeface="Segoe UI Light"/>
              </a:rPr>
              <a:t>cells</a:t>
            </a:r>
            <a:r>
              <a:rPr sz="1800" u="heavy" spc="-35" dirty="0">
                <a:solidFill>
                  <a:srgbClr val="202E3D"/>
                </a:solidFill>
                <a:latin typeface="Segoe UI Light"/>
                <a:cs typeface="Segoe UI Light"/>
              </a:rPr>
              <a:t> </a:t>
            </a:r>
            <a:r>
              <a:rPr sz="1800" u="heavy" spc="5" dirty="0">
                <a:solidFill>
                  <a:srgbClr val="202E3D"/>
                </a:solidFill>
                <a:latin typeface="Segoe UI Light"/>
                <a:cs typeface="Segoe UI Light"/>
              </a:rPr>
              <a:t>inside</a:t>
            </a:r>
            <a:r>
              <a:rPr sz="1800" u="heavy" spc="-45" dirty="0">
                <a:solidFill>
                  <a:srgbClr val="202E3D"/>
                </a:solidFill>
                <a:latin typeface="Segoe UI Light"/>
                <a:cs typeface="Segoe UI Light"/>
              </a:rPr>
              <a:t> </a:t>
            </a:r>
            <a:r>
              <a:rPr sz="1800" u="heavy" dirty="0">
                <a:solidFill>
                  <a:srgbClr val="202E3D"/>
                </a:solidFill>
                <a:latin typeface="Segoe UI Light"/>
                <a:cs typeface="Segoe UI Light"/>
              </a:rPr>
              <a:t>a</a:t>
            </a:r>
            <a:r>
              <a:rPr sz="1800" u="heavy" spc="-10" dirty="0">
                <a:solidFill>
                  <a:srgbClr val="202E3D"/>
                </a:solidFill>
                <a:latin typeface="Segoe UI Light"/>
                <a:cs typeface="Segoe UI Light"/>
              </a:rPr>
              <a:t> </a:t>
            </a:r>
            <a:r>
              <a:rPr sz="1800" u="heavy" spc="5" dirty="0">
                <a:solidFill>
                  <a:srgbClr val="202E3D"/>
                </a:solidFill>
                <a:latin typeface="Segoe UI Light"/>
                <a:cs typeface="Segoe UI Light"/>
              </a:rPr>
              <a:t>scrolling</a:t>
            </a:r>
            <a:r>
              <a:rPr sz="1800" u="heavy" spc="-55" dirty="0">
                <a:solidFill>
                  <a:srgbClr val="202E3D"/>
                </a:solidFill>
                <a:latin typeface="Segoe UI Light"/>
                <a:cs typeface="Segoe UI Light"/>
              </a:rPr>
              <a:t> </a:t>
            </a:r>
            <a:r>
              <a:rPr sz="1800" u="heavy" spc="5" dirty="0">
                <a:solidFill>
                  <a:srgbClr val="202E3D"/>
                </a:solidFill>
                <a:latin typeface="Segoe UI Light"/>
                <a:cs typeface="Segoe UI Light"/>
              </a:rPr>
              <a:t>container</a:t>
            </a:r>
            <a:endParaRPr sz="1800">
              <a:latin typeface="Segoe UI Light"/>
              <a:cs typeface="Segoe UI Light"/>
            </a:endParaRPr>
          </a:p>
          <a:p>
            <a:pPr marL="897255" indent="-342900">
              <a:lnSpc>
                <a:spcPct val="100000"/>
              </a:lnSpc>
              <a:spcBef>
                <a:spcPts val="420"/>
              </a:spcBef>
              <a:buClr>
                <a:srgbClr val="202E3D"/>
              </a:buClr>
              <a:buAutoNum type="alphaLcParenR"/>
              <a:tabLst>
                <a:tab pos="897890" algn="l"/>
              </a:tabLst>
            </a:pPr>
            <a:r>
              <a:rPr sz="1800" dirty="0">
                <a:solidFill>
                  <a:srgbClr val="A4ADAD"/>
                </a:solidFill>
              </a:rPr>
              <a:t>A </a:t>
            </a:r>
            <a:r>
              <a:rPr sz="1800" spc="-5" dirty="0">
                <a:solidFill>
                  <a:srgbClr val="A4ADAD"/>
                </a:solidFill>
              </a:rPr>
              <a:t>class that </a:t>
            </a:r>
            <a:r>
              <a:rPr sz="1800" spc="-15" dirty="0">
                <a:solidFill>
                  <a:srgbClr val="A4ADAD"/>
                </a:solidFill>
              </a:rPr>
              <a:t>provides </a:t>
            </a:r>
            <a:r>
              <a:rPr sz="1800" spc="-10" dirty="0">
                <a:solidFill>
                  <a:srgbClr val="A4ADAD"/>
                </a:solidFill>
              </a:rPr>
              <a:t>notifications about user </a:t>
            </a:r>
            <a:r>
              <a:rPr sz="1800" spc="-5" dirty="0">
                <a:solidFill>
                  <a:srgbClr val="A4ADAD"/>
                </a:solidFill>
              </a:rPr>
              <a:t>activity </a:t>
            </a:r>
            <a:r>
              <a:rPr sz="1800" spc="-15" dirty="0">
                <a:solidFill>
                  <a:srgbClr val="A4ADAD"/>
                </a:solidFill>
              </a:rPr>
              <a:t>from </a:t>
            </a:r>
            <a:r>
              <a:rPr sz="1800" dirty="0">
                <a:solidFill>
                  <a:srgbClr val="A4ADAD"/>
                </a:solidFill>
              </a:rPr>
              <a:t>a</a:t>
            </a:r>
            <a:r>
              <a:rPr sz="1800" spc="335" dirty="0">
                <a:solidFill>
                  <a:srgbClr val="A4ADAD"/>
                </a:solidFill>
              </a:rPr>
              <a:t> </a:t>
            </a:r>
            <a:r>
              <a:rPr sz="1800" spc="-10" dirty="0">
                <a:solidFill>
                  <a:srgbClr val="A4ADAD"/>
                </a:solidFill>
              </a:rPr>
              <a:t>table</a:t>
            </a:r>
            <a:endParaRPr sz="1800"/>
          </a:p>
          <a:p>
            <a:pPr marL="897255" indent="-342900">
              <a:lnSpc>
                <a:spcPct val="100000"/>
              </a:lnSpc>
              <a:spcBef>
                <a:spcPts val="440"/>
              </a:spcBef>
              <a:buClr>
                <a:srgbClr val="202E3D"/>
              </a:buClr>
              <a:buAutoNum type="alphaLcParenR"/>
              <a:tabLst>
                <a:tab pos="897890" algn="l"/>
              </a:tabLst>
            </a:pPr>
            <a:r>
              <a:rPr sz="1800" spc="-5" dirty="0">
                <a:solidFill>
                  <a:srgbClr val="A6A6A6"/>
                </a:solidFill>
              </a:rPr>
              <a:t>None </a:t>
            </a:r>
            <a:r>
              <a:rPr sz="1800" spc="-30" dirty="0">
                <a:solidFill>
                  <a:srgbClr val="A6A6A6"/>
                </a:solidFill>
              </a:rPr>
              <a:t>of </a:t>
            </a:r>
            <a:r>
              <a:rPr sz="1800" spc="-5" dirty="0">
                <a:solidFill>
                  <a:srgbClr val="A6A6A6"/>
                </a:solidFill>
              </a:rPr>
              <a:t>the</a:t>
            </a:r>
            <a:r>
              <a:rPr sz="1800" spc="-40" dirty="0">
                <a:solidFill>
                  <a:srgbClr val="A6A6A6"/>
                </a:solidFill>
              </a:rPr>
              <a:t> </a:t>
            </a:r>
            <a:r>
              <a:rPr sz="1800" spc="-10" dirty="0">
                <a:solidFill>
                  <a:srgbClr val="A6A6A6"/>
                </a:solidFill>
              </a:rPr>
              <a:t>above</a:t>
            </a:r>
            <a:endParaRPr sz="18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Flash</a:t>
            </a:r>
            <a:r>
              <a:rPr spc="-95" dirty="0"/>
              <a:t> </a:t>
            </a:r>
            <a:r>
              <a:rPr dirty="0"/>
              <a:t>Quiz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405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451802" y="1248790"/>
            <a:ext cx="8240394" cy="301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ct val="100000"/>
              </a:lnSpc>
              <a:tabLst>
                <a:tab pos="495300" algn="l"/>
                <a:tab pos="5996940" algn="l"/>
              </a:tabLst>
            </a:pPr>
            <a:r>
              <a:rPr sz="1700" b="0" dirty="0">
                <a:solidFill>
                  <a:srgbClr val="202E3D"/>
                </a:solidFill>
                <a:latin typeface="Cambria Math"/>
                <a:cs typeface="Cambria Math"/>
              </a:rPr>
              <a:t>②	</a:t>
            </a:r>
            <a:r>
              <a:rPr dirty="0"/>
              <a:t>The </a:t>
            </a:r>
            <a:r>
              <a:rPr b="0" dirty="0">
                <a:latin typeface="Consolas"/>
                <a:cs typeface="Consolas"/>
              </a:rPr>
              <a:t>UITableViewDelegate</a:t>
            </a:r>
            <a:r>
              <a:rPr b="0" spc="-635" dirty="0">
                <a:latin typeface="Consolas"/>
                <a:cs typeface="Consolas"/>
              </a:rPr>
              <a:t> </a:t>
            </a:r>
            <a:r>
              <a:rPr dirty="0"/>
              <a:t>is </a:t>
            </a:r>
            <a:r>
              <a:rPr spc="-5" dirty="0"/>
              <a:t>used </a:t>
            </a:r>
            <a:r>
              <a:rPr dirty="0"/>
              <a:t>to</a:t>
            </a:r>
            <a:r>
              <a:rPr spc="5" dirty="0"/>
              <a:t> </a:t>
            </a:r>
            <a:r>
              <a:rPr u="sng" dirty="0"/>
              <a:t> 	</a:t>
            </a:r>
            <a:endParaRPr sz="1700">
              <a:latin typeface="Consolas"/>
              <a:cs typeface="Consolas"/>
            </a:endParaRPr>
          </a:p>
          <a:p>
            <a:pPr marL="897255" indent="-342900">
              <a:lnSpc>
                <a:spcPct val="100000"/>
              </a:lnSpc>
              <a:spcBef>
                <a:spcPts val="520"/>
              </a:spcBef>
              <a:buAutoNum type="alphaLcPeriod"/>
              <a:tabLst>
                <a:tab pos="897890" algn="l"/>
              </a:tabLst>
            </a:pPr>
            <a:r>
              <a:rPr dirty="0">
                <a:solidFill>
                  <a:srgbClr val="202E3D"/>
                </a:solidFill>
              </a:rPr>
              <a:t>handle </a:t>
            </a:r>
            <a:r>
              <a:rPr spc="5" dirty="0">
                <a:solidFill>
                  <a:srgbClr val="202E3D"/>
                </a:solidFill>
              </a:rPr>
              <a:t>converting </a:t>
            </a:r>
            <a:r>
              <a:rPr spc="-10" dirty="0">
                <a:solidFill>
                  <a:srgbClr val="202E3D"/>
                </a:solidFill>
              </a:rPr>
              <a:t>raw </a:t>
            </a:r>
            <a:r>
              <a:rPr spc="-5" dirty="0">
                <a:solidFill>
                  <a:srgbClr val="202E3D"/>
                </a:solidFill>
              </a:rPr>
              <a:t>data </a:t>
            </a:r>
            <a:r>
              <a:rPr dirty="0">
                <a:solidFill>
                  <a:srgbClr val="202E3D"/>
                </a:solidFill>
              </a:rPr>
              <a:t>into </a:t>
            </a:r>
            <a:r>
              <a:rPr spc="-5" dirty="0">
                <a:solidFill>
                  <a:srgbClr val="202E3D"/>
                </a:solidFill>
              </a:rPr>
              <a:t>visual</a:t>
            </a:r>
            <a:r>
              <a:rPr spc="45" dirty="0">
                <a:solidFill>
                  <a:srgbClr val="202E3D"/>
                </a:solidFill>
              </a:rPr>
              <a:t> </a:t>
            </a:r>
            <a:r>
              <a:rPr spc="-5" dirty="0">
                <a:solidFill>
                  <a:srgbClr val="202E3D"/>
                </a:solidFill>
              </a:rPr>
              <a:t>cells</a:t>
            </a:r>
          </a:p>
          <a:p>
            <a:pPr marL="897255" indent="-342900">
              <a:lnSpc>
                <a:spcPct val="100000"/>
              </a:lnSpc>
              <a:spcBef>
                <a:spcPts val="480"/>
              </a:spcBef>
              <a:buAutoNum type="alphaLcPeriod"/>
              <a:tabLst>
                <a:tab pos="897890" algn="l"/>
              </a:tabLst>
            </a:pPr>
            <a:r>
              <a:rPr spc="-10" dirty="0">
                <a:solidFill>
                  <a:srgbClr val="202E3D"/>
                </a:solidFill>
              </a:rPr>
              <a:t>provide </a:t>
            </a:r>
            <a:r>
              <a:rPr dirty="0">
                <a:solidFill>
                  <a:srgbClr val="202E3D"/>
                </a:solidFill>
              </a:rPr>
              <a:t>a </a:t>
            </a:r>
            <a:r>
              <a:rPr spc="-5" dirty="0">
                <a:solidFill>
                  <a:srgbClr val="202E3D"/>
                </a:solidFill>
              </a:rPr>
              <a:t>type-safe callback </a:t>
            </a:r>
            <a:r>
              <a:rPr dirty="0">
                <a:solidFill>
                  <a:srgbClr val="202E3D"/>
                </a:solidFill>
              </a:rPr>
              <a:t>to the </a:t>
            </a:r>
            <a:r>
              <a:rPr spc="-70" dirty="0">
                <a:solidFill>
                  <a:srgbClr val="202E3D"/>
                </a:solidFill>
              </a:rPr>
              <a:t>Table</a:t>
            </a:r>
            <a:r>
              <a:rPr spc="45" dirty="0">
                <a:solidFill>
                  <a:srgbClr val="202E3D"/>
                </a:solidFill>
              </a:rPr>
              <a:t> </a:t>
            </a:r>
            <a:r>
              <a:rPr spc="-5" dirty="0">
                <a:solidFill>
                  <a:srgbClr val="202E3D"/>
                </a:solidFill>
              </a:rPr>
              <a:t>View</a:t>
            </a:r>
          </a:p>
          <a:p>
            <a:pPr marL="897255" indent="-342900">
              <a:lnSpc>
                <a:spcPct val="100000"/>
              </a:lnSpc>
              <a:spcBef>
                <a:spcPts val="480"/>
              </a:spcBef>
              <a:buAutoNum type="alphaLcPeriod"/>
              <a:tabLst>
                <a:tab pos="897890" algn="l"/>
              </a:tabLst>
            </a:pPr>
            <a:r>
              <a:rPr dirty="0">
                <a:solidFill>
                  <a:srgbClr val="202E3D"/>
                </a:solidFill>
              </a:rPr>
              <a:t>handle </a:t>
            </a:r>
            <a:r>
              <a:rPr spc="-5" dirty="0">
                <a:solidFill>
                  <a:srgbClr val="202E3D"/>
                </a:solidFill>
              </a:rPr>
              <a:t>events and </a:t>
            </a:r>
            <a:r>
              <a:rPr dirty="0">
                <a:solidFill>
                  <a:srgbClr val="202E3D"/>
                </a:solidFill>
              </a:rPr>
              <a:t>notifications </a:t>
            </a:r>
            <a:r>
              <a:rPr spc="-10" dirty="0">
                <a:solidFill>
                  <a:srgbClr val="202E3D"/>
                </a:solidFill>
              </a:rPr>
              <a:t>from </a:t>
            </a:r>
            <a:r>
              <a:rPr dirty="0">
                <a:solidFill>
                  <a:srgbClr val="202E3D"/>
                </a:solidFill>
              </a:rPr>
              <a:t>the </a:t>
            </a:r>
            <a:r>
              <a:rPr spc="-70" dirty="0">
                <a:solidFill>
                  <a:srgbClr val="202E3D"/>
                </a:solidFill>
              </a:rPr>
              <a:t>Table</a:t>
            </a:r>
            <a:r>
              <a:rPr spc="-10" dirty="0">
                <a:solidFill>
                  <a:srgbClr val="202E3D"/>
                </a:solidFill>
              </a:rPr>
              <a:t> </a:t>
            </a:r>
            <a:r>
              <a:rPr spc="-5" dirty="0">
                <a:solidFill>
                  <a:srgbClr val="202E3D"/>
                </a:solidFill>
              </a:rPr>
              <a:t>View</a:t>
            </a:r>
          </a:p>
          <a:p>
            <a:pPr marL="897255" indent="-342900">
              <a:lnSpc>
                <a:spcPct val="100000"/>
              </a:lnSpc>
              <a:spcBef>
                <a:spcPts val="480"/>
              </a:spcBef>
              <a:buAutoNum type="alphaLcPeriod"/>
              <a:tabLst>
                <a:tab pos="897890" algn="l"/>
              </a:tabLst>
            </a:pPr>
            <a:r>
              <a:rPr dirty="0">
                <a:solidFill>
                  <a:srgbClr val="202E3D"/>
                </a:solidFill>
              </a:rPr>
              <a:t>All </a:t>
            </a:r>
            <a:r>
              <a:rPr spc="-35" dirty="0">
                <a:solidFill>
                  <a:srgbClr val="202E3D"/>
                </a:solidFill>
              </a:rPr>
              <a:t>of </a:t>
            </a:r>
            <a:r>
              <a:rPr dirty="0">
                <a:solidFill>
                  <a:srgbClr val="202E3D"/>
                </a:solidFill>
              </a:rPr>
              <a:t>the</a:t>
            </a:r>
            <a:r>
              <a:rPr spc="-35" dirty="0">
                <a:solidFill>
                  <a:srgbClr val="202E3D"/>
                </a:solidFill>
              </a:rPr>
              <a:t> </a:t>
            </a:r>
            <a:r>
              <a:rPr spc="-10" dirty="0">
                <a:solidFill>
                  <a:srgbClr val="202E3D"/>
                </a:solidFill>
              </a:rPr>
              <a:t>above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Flash</a:t>
            </a:r>
            <a:r>
              <a:rPr spc="-95" dirty="0"/>
              <a:t> </a:t>
            </a:r>
            <a:r>
              <a:rPr dirty="0"/>
              <a:t>Quiz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221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57" y="1248790"/>
            <a:ext cx="3654743" cy="141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Explore </a:t>
            </a:r>
            <a:r>
              <a:rPr sz="2000" b="0" spc="-70" dirty="0">
                <a:solidFill>
                  <a:srgbClr val="0A111E"/>
                </a:solidFill>
                <a:latin typeface="Segoe UI Light"/>
                <a:cs typeface="Segoe UI Light"/>
              </a:rPr>
              <a:t>Table</a:t>
            </a:r>
            <a:r>
              <a:rPr sz="20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Views</a:t>
            </a:r>
            <a:endParaRPr sz="2000" dirty="0">
              <a:latin typeface="Segoe UI Light"/>
              <a:cs typeface="Segoe UI Light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900" algn="l"/>
              </a:tabLst>
            </a:pP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Utilize built-in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cell</a:t>
            </a:r>
            <a:r>
              <a:rPr sz="2000" b="0" spc="-6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styles</a:t>
            </a:r>
            <a:endParaRPr sz="2000" dirty="0">
              <a:latin typeface="Segoe UI Light"/>
              <a:cs typeface="Segoe UI Light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900" algn="l"/>
              </a:tabLst>
            </a:pP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Add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selection behavior</a:t>
            </a:r>
            <a:endParaRPr sz="2000" dirty="0">
              <a:latin typeface="Segoe UI Light"/>
              <a:cs typeface="Segoe UI Light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900" algn="l"/>
              </a:tabLst>
            </a:pP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Implement cell</a:t>
            </a:r>
            <a:r>
              <a:rPr sz="2000" b="0" spc="-2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reuse</a:t>
            </a:r>
            <a:endParaRPr sz="2000" dirty="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Objectives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451802" y="1248790"/>
            <a:ext cx="8240394" cy="301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ct val="100000"/>
              </a:lnSpc>
              <a:tabLst>
                <a:tab pos="495300" algn="l"/>
                <a:tab pos="5996940" algn="l"/>
              </a:tabLst>
            </a:pPr>
            <a:r>
              <a:rPr sz="1700" b="0" dirty="0">
                <a:solidFill>
                  <a:srgbClr val="202E3D"/>
                </a:solidFill>
                <a:latin typeface="Cambria Math"/>
                <a:cs typeface="Cambria Math"/>
              </a:rPr>
              <a:t>②	</a:t>
            </a:r>
            <a:r>
              <a:rPr dirty="0"/>
              <a:t>The </a:t>
            </a:r>
            <a:r>
              <a:rPr b="0" dirty="0">
                <a:latin typeface="Consolas"/>
                <a:cs typeface="Consolas"/>
              </a:rPr>
              <a:t>UITableViewDelegate</a:t>
            </a:r>
            <a:r>
              <a:rPr b="0" spc="-635" dirty="0">
                <a:latin typeface="Consolas"/>
                <a:cs typeface="Consolas"/>
              </a:rPr>
              <a:t> </a:t>
            </a:r>
            <a:r>
              <a:rPr dirty="0"/>
              <a:t>is </a:t>
            </a:r>
            <a:r>
              <a:rPr spc="-5" dirty="0"/>
              <a:t>used </a:t>
            </a:r>
            <a:r>
              <a:rPr dirty="0"/>
              <a:t>to</a:t>
            </a:r>
            <a:r>
              <a:rPr spc="5" dirty="0"/>
              <a:t> </a:t>
            </a:r>
            <a:r>
              <a:rPr u="sng" dirty="0"/>
              <a:t> 	</a:t>
            </a:r>
            <a:endParaRPr sz="1700">
              <a:latin typeface="Consolas"/>
              <a:cs typeface="Consolas"/>
            </a:endParaRPr>
          </a:p>
          <a:p>
            <a:pPr marL="897255" indent="-342900">
              <a:lnSpc>
                <a:spcPct val="100000"/>
              </a:lnSpc>
              <a:spcBef>
                <a:spcPts val="520"/>
              </a:spcBef>
              <a:buClr>
                <a:srgbClr val="202E3D"/>
              </a:buClr>
              <a:buAutoNum type="alphaLcPeriod"/>
              <a:tabLst>
                <a:tab pos="897890" algn="l"/>
              </a:tabLst>
            </a:pPr>
            <a:r>
              <a:rPr dirty="0">
                <a:solidFill>
                  <a:srgbClr val="A4ADAD"/>
                </a:solidFill>
              </a:rPr>
              <a:t>handle </a:t>
            </a:r>
            <a:r>
              <a:rPr spc="5" dirty="0">
                <a:solidFill>
                  <a:srgbClr val="A4ADAD"/>
                </a:solidFill>
              </a:rPr>
              <a:t>converting </a:t>
            </a:r>
            <a:r>
              <a:rPr spc="-10" dirty="0">
                <a:solidFill>
                  <a:srgbClr val="A4ADAD"/>
                </a:solidFill>
              </a:rPr>
              <a:t>raw </a:t>
            </a:r>
            <a:r>
              <a:rPr spc="-5" dirty="0">
                <a:solidFill>
                  <a:srgbClr val="A4ADAD"/>
                </a:solidFill>
              </a:rPr>
              <a:t>data </a:t>
            </a:r>
            <a:r>
              <a:rPr dirty="0">
                <a:solidFill>
                  <a:srgbClr val="A4ADAD"/>
                </a:solidFill>
              </a:rPr>
              <a:t>into </a:t>
            </a:r>
            <a:r>
              <a:rPr spc="-5" dirty="0">
                <a:solidFill>
                  <a:srgbClr val="A4ADAD"/>
                </a:solidFill>
              </a:rPr>
              <a:t>visual</a:t>
            </a:r>
            <a:r>
              <a:rPr spc="45" dirty="0">
                <a:solidFill>
                  <a:srgbClr val="A4ADAD"/>
                </a:solidFill>
              </a:rPr>
              <a:t> </a:t>
            </a:r>
            <a:r>
              <a:rPr spc="-5" dirty="0">
                <a:solidFill>
                  <a:srgbClr val="A4ADAD"/>
                </a:solidFill>
              </a:rPr>
              <a:t>cells</a:t>
            </a:r>
          </a:p>
          <a:p>
            <a:pPr marL="897255" indent="-342900">
              <a:lnSpc>
                <a:spcPct val="100000"/>
              </a:lnSpc>
              <a:spcBef>
                <a:spcPts val="480"/>
              </a:spcBef>
              <a:buClr>
                <a:srgbClr val="202E3D"/>
              </a:buClr>
              <a:buAutoNum type="alphaLcPeriod"/>
              <a:tabLst>
                <a:tab pos="897890" algn="l"/>
              </a:tabLst>
            </a:pPr>
            <a:r>
              <a:rPr spc="-10" dirty="0">
                <a:solidFill>
                  <a:srgbClr val="A4ADAD"/>
                </a:solidFill>
              </a:rPr>
              <a:t>provide </a:t>
            </a:r>
            <a:r>
              <a:rPr dirty="0">
                <a:solidFill>
                  <a:srgbClr val="A4ADAD"/>
                </a:solidFill>
              </a:rPr>
              <a:t>a </a:t>
            </a:r>
            <a:r>
              <a:rPr spc="-5" dirty="0">
                <a:solidFill>
                  <a:srgbClr val="A4ADAD"/>
                </a:solidFill>
              </a:rPr>
              <a:t>type-safe callback </a:t>
            </a:r>
            <a:r>
              <a:rPr dirty="0">
                <a:solidFill>
                  <a:srgbClr val="A4ADAD"/>
                </a:solidFill>
              </a:rPr>
              <a:t>to the </a:t>
            </a:r>
            <a:r>
              <a:rPr spc="-70" dirty="0">
                <a:solidFill>
                  <a:srgbClr val="A4ADAD"/>
                </a:solidFill>
              </a:rPr>
              <a:t>Table</a:t>
            </a:r>
            <a:r>
              <a:rPr spc="45" dirty="0">
                <a:solidFill>
                  <a:srgbClr val="A4ADAD"/>
                </a:solidFill>
              </a:rPr>
              <a:t> </a:t>
            </a:r>
            <a:r>
              <a:rPr spc="-5" dirty="0">
                <a:solidFill>
                  <a:srgbClr val="A4ADAD"/>
                </a:solidFill>
              </a:rPr>
              <a:t>View</a:t>
            </a:r>
          </a:p>
          <a:p>
            <a:pPr marL="897255" indent="-342900">
              <a:lnSpc>
                <a:spcPct val="100000"/>
              </a:lnSpc>
              <a:spcBef>
                <a:spcPts val="480"/>
              </a:spcBef>
              <a:buFont typeface="Segoe UI Light"/>
              <a:buAutoNum type="alphaLcPeriod"/>
              <a:tabLst>
                <a:tab pos="897890" algn="l"/>
              </a:tabLst>
            </a:pPr>
            <a:r>
              <a:rPr u="heavy" spc="10" dirty="0">
                <a:solidFill>
                  <a:srgbClr val="202E3D"/>
                </a:solidFill>
                <a:latin typeface="Segoe UI Light"/>
                <a:cs typeface="Segoe UI Light"/>
              </a:rPr>
              <a:t>handle </a:t>
            </a:r>
            <a:r>
              <a:rPr u="heavy" spc="5" dirty="0">
                <a:solidFill>
                  <a:srgbClr val="202E3D"/>
                </a:solidFill>
                <a:latin typeface="Segoe UI Light"/>
                <a:cs typeface="Segoe UI Light"/>
              </a:rPr>
              <a:t>events </a:t>
            </a:r>
            <a:r>
              <a:rPr u="heavy" spc="10" dirty="0">
                <a:solidFill>
                  <a:srgbClr val="202E3D"/>
                </a:solidFill>
                <a:latin typeface="Segoe UI Light"/>
                <a:cs typeface="Segoe UI Light"/>
              </a:rPr>
              <a:t>and </a:t>
            </a:r>
            <a:r>
              <a:rPr u="heavy" dirty="0">
                <a:solidFill>
                  <a:srgbClr val="202E3D"/>
                </a:solidFill>
                <a:latin typeface="Segoe UI Light"/>
                <a:cs typeface="Segoe UI Light"/>
              </a:rPr>
              <a:t>notifications from </a:t>
            </a:r>
            <a:r>
              <a:rPr u="heavy" spc="15" dirty="0">
                <a:solidFill>
                  <a:srgbClr val="202E3D"/>
                </a:solidFill>
                <a:latin typeface="Segoe UI Light"/>
                <a:cs typeface="Segoe UI Light"/>
              </a:rPr>
              <a:t>the</a:t>
            </a:r>
            <a:r>
              <a:rPr u="heavy" spc="-360" dirty="0">
                <a:solidFill>
                  <a:srgbClr val="202E3D"/>
                </a:solidFill>
                <a:latin typeface="Segoe UI Light"/>
                <a:cs typeface="Segoe UI Light"/>
              </a:rPr>
              <a:t> </a:t>
            </a:r>
            <a:r>
              <a:rPr u="heavy" spc="-55" dirty="0">
                <a:solidFill>
                  <a:srgbClr val="202E3D"/>
                </a:solidFill>
                <a:latin typeface="Segoe UI Light"/>
                <a:cs typeface="Segoe UI Light"/>
              </a:rPr>
              <a:t>Table </a:t>
            </a:r>
            <a:r>
              <a:rPr u="heavy" spc="10" dirty="0">
                <a:solidFill>
                  <a:srgbClr val="202E3D"/>
                </a:solidFill>
                <a:latin typeface="Segoe UI Light"/>
                <a:cs typeface="Segoe UI Light"/>
              </a:rPr>
              <a:t>View</a:t>
            </a:r>
          </a:p>
          <a:p>
            <a:pPr marL="897255" indent="-342900">
              <a:lnSpc>
                <a:spcPct val="100000"/>
              </a:lnSpc>
              <a:spcBef>
                <a:spcPts val="480"/>
              </a:spcBef>
              <a:buClr>
                <a:srgbClr val="202E3D"/>
              </a:buClr>
              <a:buAutoNum type="alphaLcPeriod"/>
              <a:tabLst>
                <a:tab pos="897890" algn="l"/>
              </a:tabLst>
            </a:pPr>
            <a:r>
              <a:rPr dirty="0">
                <a:solidFill>
                  <a:srgbClr val="A4ADAD"/>
                </a:solidFill>
              </a:rPr>
              <a:t>All </a:t>
            </a:r>
            <a:r>
              <a:rPr spc="-35" dirty="0">
                <a:solidFill>
                  <a:srgbClr val="A4ADAD"/>
                </a:solidFill>
              </a:rPr>
              <a:t>of </a:t>
            </a:r>
            <a:r>
              <a:rPr dirty="0">
                <a:solidFill>
                  <a:srgbClr val="A4ADAD"/>
                </a:solidFill>
              </a:rPr>
              <a:t>the</a:t>
            </a:r>
            <a:r>
              <a:rPr spc="-35" dirty="0">
                <a:solidFill>
                  <a:srgbClr val="A4ADAD"/>
                </a:solidFill>
              </a:rPr>
              <a:t> </a:t>
            </a:r>
            <a:r>
              <a:rPr spc="-10" dirty="0">
                <a:solidFill>
                  <a:srgbClr val="A4ADAD"/>
                </a:solidFill>
              </a:rPr>
              <a:t>above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Flash</a:t>
            </a:r>
            <a:r>
              <a:rPr spc="-95" dirty="0"/>
              <a:t> </a:t>
            </a:r>
            <a:r>
              <a:rPr dirty="0"/>
              <a:t>Quiz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28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451802" y="1248790"/>
            <a:ext cx="8240394" cy="301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ct val="100000"/>
              </a:lnSpc>
              <a:tabLst>
                <a:tab pos="495300" algn="l"/>
                <a:tab pos="6690995" algn="l"/>
              </a:tabLst>
            </a:pPr>
            <a:r>
              <a:rPr sz="1700" b="0" dirty="0">
                <a:solidFill>
                  <a:srgbClr val="202E3D"/>
                </a:solidFill>
                <a:latin typeface="Cambria Math"/>
                <a:cs typeface="Cambria Math"/>
              </a:rPr>
              <a:t>③	</a:t>
            </a:r>
            <a:r>
              <a:rPr spc="-90" dirty="0"/>
              <a:t>You </a:t>
            </a:r>
            <a:r>
              <a:rPr spc="-10" dirty="0"/>
              <a:t>can </a:t>
            </a:r>
            <a:r>
              <a:rPr spc="-5" dirty="0"/>
              <a:t>implement </a:t>
            </a:r>
            <a:r>
              <a:rPr dirty="0"/>
              <a:t>the </a:t>
            </a:r>
            <a:r>
              <a:rPr spc="-5" dirty="0"/>
              <a:t>data </a:t>
            </a:r>
            <a:r>
              <a:rPr spc="-10" dirty="0"/>
              <a:t>source </a:t>
            </a:r>
            <a:r>
              <a:rPr spc="-5" dirty="0"/>
              <a:t>and</a:t>
            </a:r>
            <a:r>
              <a:rPr spc="130" dirty="0"/>
              <a:t> </a:t>
            </a:r>
            <a:r>
              <a:rPr spc="-5" dirty="0"/>
              <a:t>delegate</a:t>
            </a:r>
            <a:r>
              <a:rPr spc="40" dirty="0"/>
              <a:t> </a:t>
            </a:r>
            <a:r>
              <a:rPr u="sng" dirty="0"/>
              <a:t> 	</a:t>
            </a:r>
            <a:endParaRPr sz="1700">
              <a:latin typeface="Cambria Math"/>
              <a:cs typeface="Cambria Math"/>
            </a:endParaRPr>
          </a:p>
          <a:p>
            <a:pPr marL="897255" indent="-342900">
              <a:lnSpc>
                <a:spcPts val="2390"/>
              </a:lnSpc>
              <a:spcBef>
                <a:spcPts val="440"/>
              </a:spcBef>
              <a:buAutoNum type="alphaLcPeriod"/>
              <a:tabLst>
                <a:tab pos="897890" algn="l"/>
              </a:tabLst>
            </a:pPr>
            <a:r>
              <a:rPr spc="-10" dirty="0">
                <a:solidFill>
                  <a:srgbClr val="202E3D"/>
                </a:solidFill>
              </a:rPr>
              <a:t>as separate </a:t>
            </a:r>
            <a:r>
              <a:rPr spc="-5" dirty="0">
                <a:solidFill>
                  <a:srgbClr val="202E3D"/>
                </a:solidFill>
              </a:rPr>
              <a:t>classes: </a:t>
            </a:r>
            <a:r>
              <a:rPr b="0" spc="-5" dirty="0">
                <a:solidFill>
                  <a:srgbClr val="202E3D"/>
                </a:solidFill>
                <a:latin typeface="Consolas"/>
                <a:cs typeface="Consolas"/>
              </a:rPr>
              <a:t>UITableViewDataSource</a:t>
            </a:r>
            <a:r>
              <a:rPr b="0" spc="-470" dirty="0">
                <a:solidFill>
                  <a:srgbClr val="202E3D"/>
                </a:solidFill>
                <a:latin typeface="Consolas"/>
                <a:cs typeface="Consolas"/>
              </a:rPr>
              <a:t> </a:t>
            </a:r>
            <a:r>
              <a:rPr spc="-5" dirty="0">
                <a:solidFill>
                  <a:srgbClr val="202E3D"/>
                </a:solidFill>
              </a:rPr>
              <a:t>and</a:t>
            </a:r>
          </a:p>
          <a:p>
            <a:pPr marL="897255">
              <a:lnSpc>
                <a:spcPts val="2390"/>
              </a:lnSpc>
            </a:pPr>
            <a:r>
              <a:rPr b="0" dirty="0">
                <a:solidFill>
                  <a:srgbClr val="202E3D"/>
                </a:solidFill>
                <a:latin typeface="Consolas"/>
                <a:cs typeface="Consolas"/>
              </a:rPr>
              <a:t>UITableViewDelegate</a:t>
            </a:r>
          </a:p>
          <a:p>
            <a:pPr marL="897255" indent="-342900">
              <a:lnSpc>
                <a:spcPct val="100000"/>
              </a:lnSpc>
              <a:spcBef>
                <a:spcPts val="500"/>
              </a:spcBef>
              <a:buAutoNum type="alphaLcPeriod" startAt="2"/>
              <a:tabLst>
                <a:tab pos="897890" algn="l"/>
              </a:tabLst>
            </a:pPr>
            <a:r>
              <a:rPr spc="-10" dirty="0">
                <a:solidFill>
                  <a:srgbClr val="202E3D"/>
                </a:solidFill>
              </a:rPr>
              <a:t>as </a:t>
            </a:r>
            <a:r>
              <a:rPr dirty="0">
                <a:solidFill>
                  <a:srgbClr val="202E3D"/>
                </a:solidFill>
              </a:rPr>
              <a:t>a single </a:t>
            </a:r>
            <a:r>
              <a:rPr spc="-5" dirty="0">
                <a:solidFill>
                  <a:srgbClr val="202E3D"/>
                </a:solidFill>
              </a:rPr>
              <a:t>class </a:t>
            </a:r>
            <a:r>
              <a:rPr dirty="0">
                <a:solidFill>
                  <a:srgbClr val="202E3D"/>
                </a:solidFill>
                <a:latin typeface="Segoe UI Light"/>
                <a:cs typeface="Segoe UI Light"/>
              </a:rPr>
              <a:t>–</a:t>
            </a:r>
            <a:r>
              <a:rPr spc="-25" dirty="0">
                <a:solidFill>
                  <a:srgbClr val="202E3D"/>
                </a:solidFill>
                <a:latin typeface="Segoe UI Light"/>
                <a:cs typeface="Segoe UI Light"/>
              </a:rPr>
              <a:t> </a:t>
            </a:r>
            <a:r>
              <a:rPr b="0" spc="-5" dirty="0">
                <a:solidFill>
                  <a:srgbClr val="202E3D"/>
                </a:solidFill>
                <a:latin typeface="Consolas"/>
                <a:cs typeface="Consolas"/>
              </a:rPr>
              <a:t>UITableViewSource</a:t>
            </a:r>
          </a:p>
          <a:p>
            <a:pPr marL="897255" indent="-342900">
              <a:lnSpc>
                <a:spcPct val="100000"/>
              </a:lnSpc>
              <a:spcBef>
                <a:spcPts val="480"/>
              </a:spcBef>
              <a:buAutoNum type="alphaLcPeriod" startAt="2"/>
              <a:tabLst>
                <a:tab pos="897890" algn="l"/>
              </a:tabLst>
            </a:pPr>
            <a:r>
              <a:rPr spc="-5" dirty="0">
                <a:solidFill>
                  <a:srgbClr val="202E3D"/>
                </a:solidFill>
              </a:rPr>
              <a:t>by overriding methods </a:t>
            </a:r>
            <a:r>
              <a:rPr dirty="0">
                <a:solidFill>
                  <a:srgbClr val="202E3D"/>
                </a:solidFill>
              </a:rPr>
              <a:t>on </a:t>
            </a:r>
            <a:r>
              <a:rPr b="0" dirty="0">
                <a:solidFill>
                  <a:srgbClr val="202E3D"/>
                </a:solidFill>
                <a:latin typeface="Consolas"/>
                <a:cs typeface="Consolas"/>
              </a:rPr>
              <a:t>UITableViewController</a:t>
            </a:r>
            <a:r>
              <a:rPr b="0" spc="-490" dirty="0">
                <a:solidFill>
                  <a:srgbClr val="202E3D"/>
                </a:solidFill>
                <a:latin typeface="Consolas"/>
                <a:cs typeface="Consolas"/>
              </a:rPr>
              <a:t> </a:t>
            </a:r>
            <a:r>
              <a:rPr spc="-10" dirty="0">
                <a:solidFill>
                  <a:srgbClr val="202E3D"/>
                </a:solidFill>
              </a:rPr>
              <a:t>directly</a:t>
            </a:r>
          </a:p>
          <a:p>
            <a:pPr marL="897255" indent="-342900">
              <a:lnSpc>
                <a:spcPct val="100000"/>
              </a:lnSpc>
              <a:spcBef>
                <a:spcPts val="520"/>
              </a:spcBef>
              <a:buAutoNum type="alphaLcPeriod" startAt="2"/>
              <a:tabLst>
                <a:tab pos="897890" algn="l"/>
              </a:tabLst>
            </a:pPr>
            <a:r>
              <a:rPr dirty="0">
                <a:solidFill>
                  <a:srgbClr val="202E3D"/>
                </a:solidFill>
              </a:rPr>
              <a:t>All </a:t>
            </a:r>
            <a:r>
              <a:rPr spc="-35" dirty="0">
                <a:solidFill>
                  <a:srgbClr val="202E3D"/>
                </a:solidFill>
              </a:rPr>
              <a:t>of </a:t>
            </a:r>
            <a:r>
              <a:rPr dirty="0">
                <a:solidFill>
                  <a:srgbClr val="202E3D"/>
                </a:solidFill>
              </a:rPr>
              <a:t>the</a:t>
            </a:r>
            <a:r>
              <a:rPr spc="-35" dirty="0">
                <a:solidFill>
                  <a:srgbClr val="202E3D"/>
                </a:solidFill>
              </a:rPr>
              <a:t> </a:t>
            </a:r>
            <a:r>
              <a:rPr spc="-10" dirty="0">
                <a:solidFill>
                  <a:srgbClr val="202E3D"/>
                </a:solidFill>
              </a:rPr>
              <a:t>above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Flash</a:t>
            </a:r>
            <a:r>
              <a:rPr spc="-95" dirty="0"/>
              <a:t> </a:t>
            </a:r>
            <a:r>
              <a:rPr dirty="0"/>
              <a:t>Quiz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407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451802" y="1248790"/>
            <a:ext cx="8240394" cy="301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ct val="100000"/>
              </a:lnSpc>
              <a:tabLst>
                <a:tab pos="495300" algn="l"/>
                <a:tab pos="6690995" algn="l"/>
              </a:tabLst>
            </a:pPr>
            <a:r>
              <a:rPr sz="1700" b="0" dirty="0">
                <a:solidFill>
                  <a:srgbClr val="202E3D"/>
                </a:solidFill>
                <a:latin typeface="Cambria Math"/>
                <a:cs typeface="Cambria Math"/>
              </a:rPr>
              <a:t>③	</a:t>
            </a:r>
            <a:r>
              <a:rPr spc="-90" dirty="0"/>
              <a:t>You </a:t>
            </a:r>
            <a:r>
              <a:rPr spc="-10" dirty="0"/>
              <a:t>can </a:t>
            </a:r>
            <a:r>
              <a:rPr spc="-5" dirty="0"/>
              <a:t>implement </a:t>
            </a:r>
            <a:r>
              <a:rPr dirty="0"/>
              <a:t>the </a:t>
            </a:r>
            <a:r>
              <a:rPr spc="-5" dirty="0"/>
              <a:t>data </a:t>
            </a:r>
            <a:r>
              <a:rPr spc="-10" dirty="0"/>
              <a:t>source </a:t>
            </a:r>
            <a:r>
              <a:rPr spc="-5" dirty="0"/>
              <a:t>and</a:t>
            </a:r>
            <a:r>
              <a:rPr spc="130" dirty="0"/>
              <a:t> </a:t>
            </a:r>
            <a:r>
              <a:rPr spc="-5" dirty="0"/>
              <a:t>delegate</a:t>
            </a:r>
            <a:r>
              <a:rPr spc="40" dirty="0"/>
              <a:t> </a:t>
            </a:r>
            <a:r>
              <a:rPr u="sng" dirty="0"/>
              <a:t> 	</a:t>
            </a:r>
            <a:endParaRPr sz="1700">
              <a:latin typeface="Cambria Math"/>
              <a:cs typeface="Cambria Math"/>
            </a:endParaRPr>
          </a:p>
          <a:p>
            <a:pPr marL="897255" indent="-342900">
              <a:lnSpc>
                <a:spcPts val="2390"/>
              </a:lnSpc>
              <a:spcBef>
                <a:spcPts val="440"/>
              </a:spcBef>
              <a:buClr>
                <a:srgbClr val="202E3D"/>
              </a:buClr>
              <a:buAutoNum type="alphaLcPeriod"/>
              <a:tabLst>
                <a:tab pos="897890" algn="l"/>
              </a:tabLst>
            </a:pPr>
            <a:r>
              <a:rPr spc="-10" dirty="0">
                <a:solidFill>
                  <a:srgbClr val="A4ADAD"/>
                </a:solidFill>
              </a:rPr>
              <a:t>as separate </a:t>
            </a:r>
            <a:r>
              <a:rPr spc="-5" dirty="0">
                <a:solidFill>
                  <a:srgbClr val="A4ADAD"/>
                </a:solidFill>
              </a:rPr>
              <a:t>classes: </a:t>
            </a:r>
            <a:r>
              <a:rPr b="0" spc="-5" dirty="0">
                <a:solidFill>
                  <a:srgbClr val="A4ADAD"/>
                </a:solidFill>
                <a:latin typeface="Consolas"/>
                <a:cs typeface="Consolas"/>
              </a:rPr>
              <a:t>UITableViewDataSource</a:t>
            </a:r>
            <a:r>
              <a:rPr b="0" spc="-470" dirty="0">
                <a:solidFill>
                  <a:srgbClr val="A4ADAD"/>
                </a:solidFill>
                <a:latin typeface="Consolas"/>
                <a:cs typeface="Consolas"/>
              </a:rPr>
              <a:t> </a:t>
            </a:r>
            <a:r>
              <a:rPr spc="-5" dirty="0">
                <a:solidFill>
                  <a:srgbClr val="A4ADAD"/>
                </a:solidFill>
              </a:rPr>
              <a:t>and</a:t>
            </a:r>
          </a:p>
          <a:p>
            <a:pPr marL="897255">
              <a:lnSpc>
                <a:spcPts val="2390"/>
              </a:lnSpc>
            </a:pPr>
            <a:r>
              <a:rPr b="0" dirty="0">
                <a:solidFill>
                  <a:srgbClr val="A4ADAD"/>
                </a:solidFill>
                <a:latin typeface="Consolas"/>
                <a:cs typeface="Consolas"/>
              </a:rPr>
              <a:t>UITableViewDelegate</a:t>
            </a:r>
          </a:p>
          <a:p>
            <a:pPr marL="897255" indent="-342900">
              <a:lnSpc>
                <a:spcPct val="100000"/>
              </a:lnSpc>
              <a:spcBef>
                <a:spcPts val="500"/>
              </a:spcBef>
              <a:buClr>
                <a:srgbClr val="202E3D"/>
              </a:buClr>
              <a:buAutoNum type="alphaLcPeriod" startAt="2"/>
              <a:tabLst>
                <a:tab pos="897890" algn="l"/>
              </a:tabLst>
            </a:pPr>
            <a:r>
              <a:rPr spc="-10" dirty="0">
                <a:solidFill>
                  <a:srgbClr val="A4ADAD"/>
                </a:solidFill>
              </a:rPr>
              <a:t>as </a:t>
            </a:r>
            <a:r>
              <a:rPr dirty="0">
                <a:solidFill>
                  <a:srgbClr val="A4ADAD"/>
                </a:solidFill>
              </a:rPr>
              <a:t>a single </a:t>
            </a:r>
            <a:r>
              <a:rPr spc="-5" dirty="0">
                <a:solidFill>
                  <a:srgbClr val="A4ADAD"/>
                </a:solidFill>
              </a:rPr>
              <a:t>class </a:t>
            </a:r>
            <a:r>
              <a:rPr dirty="0">
                <a:solidFill>
                  <a:srgbClr val="A4ADAD"/>
                </a:solidFill>
                <a:latin typeface="Segoe UI Light"/>
                <a:cs typeface="Segoe UI Light"/>
              </a:rPr>
              <a:t>–</a:t>
            </a:r>
            <a:r>
              <a:rPr spc="-25" dirty="0">
                <a:solidFill>
                  <a:srgbClr val="A4ADAD"/>
                </a:solidFill>
                <a:latin typeface="Segoe UI Light"/>
                <a:cs typeface="Segoe UI Light"/>
              </a:rPr>
              <a:t> </a:t>
            </a:r>
            <a:r>
              <a:rPr b="0" spc="-5" dirty="0">
                <a:solidFill>
                  <a:srgbClr val="A4ADAD"/>
                </a:solidFill>
                <a:latin typeface="Consolas"/>
                <a:cs typeface="Consolas"/>
              </a:rPr>
              <a:t>UITableViewSource</a:t>
            </a:r>
          </a:p>
          <a:p>
            <a:pPr marL="897255" indent="-342900">
              <a:lnSpc>
                <a:spcPct val="100000"/>
              </a:lnSpc>
              <a:spcBef>
                <a:spcPts val="480"/>
              </a:spcBef>
              <a:buClr>
                <a:srgbClr val="202E3D"/>
              </a:buClr>
              <a:buAutoNum type="alphaLcPeriod" startAt="2"/>
              <a:tabLst>
                <a:tab pos="897890" algn="l"/>
              </a:tabLst>
            </a:pPr>
            <a:r>
              <a:rPr spc="-5" dirty="0">
                <a:solidFill>
                  <a:srgbClr val="A4ADAD"/>
                </a:solidFill>
              </a:rPr>
              <a:t>by overriding methods </a:t>
            </a:r>
            <a:r>
              <a:rPr dirty="0">
                <a:solidFill>
                  <a:srgbClr val="A4ADAD"/>
                </a:solidFill>
              </a:rPr>
              <a:t>on </a:t>
            </a:r>
            <a:r>
              <a:rPr b="0" dirty="0">
                <a:solidFill>
                  <a:srgbClr val="A4ADAD"/>
                </a:solidFill>
                <a:latin typeface="Consolas"/>
                <a:cs typeface="Consolas"/>
              </a:rPr>
              <a:t>UITableViewController</a:t>
            </a:r>
            <a:r>
              <a:rPr b="0" spc="-490" dirty="0">
                <a:solidFill>
                  <a:srgbClr val="A4ADAD"/>
                </a:solidFill>
                <a:latin typeface="Consolas"/>
                <a:cs typeface="Consolas"/>
              </a:rPr>
              <a:t> </a:t>
            </a:r>
            <a:r>
              <a:rPr spc="-10" dirty="0">
                <a:solidFill>
                  <a:srgbClr val="A4ADAD"/>
                </a:solidFill>
              </a:rPr>
              <a:t>directly</a:t>
            </a:r>
          </a:p>
          <a:p>
            <a:pPr marL="897255" indent="-342900">
              <a:lnSpc>
                <a:spcPct val="100000"/>
              </a:lnSpc>
              <a:spcBef>
                <a:spcPts val="520"/>
              </a:spcBef>
              <a:buFont typeface="Segoe UI Light"/>
              <a:buAutoNum type="alphaLcPeriod" startAt="2"/>
              <a:tabLst>
                <a:tab pos="897890" algn="l"/>
              </a:tabLst>
            </a:pPr>
            <a:r>
              <a:rPr u="heavy" spc="10" dirty="0">
                <a:solidFill>
                  <a:srgbClr val="202E3D"/>
                </a:solidFill>
                <a:latin typeface="Segoe UI Light"/>
                <a:cs typeface="Segoe UI Light"/>
              </a:rPr>
              <a:t>All </a:t>
            </a:r>
            <a:r>
              <a:rPr u="heavy" spc="-25" dirty="0">
                <a:solidFill>
                  <a:srgbClr val="202E3D"/>
                </a:solidFill>
                <a:latin typeface="Segoe UI Light"/>
                <a:cs typeface="Segoe UI Light"/>
              </a:rPr>
              <a:t>of </a:t>
            </a:r>
            <a:r>
              <a:rPr u="heavy" spc="15" dirty="0">
                <a:solidFill>
                  <a:srgbClr val="202E3D"/>
                </a:solidFill>
                <a:latin typeface="Segoe UI Light"/>
                <a:cs typeface="Segoe UI Light"/>
              </a:rPr>
              <a:t>the</a:t>
            </a:r>
            <a:r>
              <a:rPr u="heavy" spc="-160" dirty="0">
                <a:solidFill>
                  <a:srgbClr val="202E3D"/>
                </a:solidFill>
                <a:latin typeface="Segoe UI Light"/>
                <a:cs typeface="Segoe UI Light"/>
              </a:rPr>
              <a:t> </a:t>
            </a:r>
            <a:r>
              <a:rPr u="heavy" spc="5" dirty="0">
                <a:solidFill>
                  <a:srgbClr val="202E3D"/>
                </a:solidFill>
                <a:latin typeface="Segoe UI Light"/>
                <a:cs typeface="Segoe UI Light"/>
              </a:rPr>
              <a:t>above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Flash</a:t>
            </a:r>
            <a:r>
              <a:rPr spc="-95" dirty="0"/>
              <a:t> </a:t>
            </a:r>
            <a:r>
              <a:rPr dirty="0"/>
              <a:t>Quiz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016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97779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45720">
            <a:solidFill>
              <a:srgbClr val="2A8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6257" y="1251203"/>
            <a:ext cx="845534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1800" b="0" spc="-70" dirty="0">
                <a:solidFill>
                  <a:srgbClr val="0A111E"/>
                </a:solidFill>
                <a:latin typeface="Segoe UI Light"/>
                <a:cs typeface="Segoe UI Light"/>
              </a:rPr>
              <a:t>Table </a:t>
            </a:r>
            <a:r>
              <a:rPr sz="18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Views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can be </a:t>
            </a:r>
            <a:r>
              <a:rPr sz="18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used </a:t>
            </a:r>
            <a:r>
              <a:rPr sz="1800" b="0" dirty="0">
                <a:solidFill>
                  <a:srgbClr val="0A111E"/>
                </a:solidFill>
                <a:latin typeface="Segoe UI Light"/>
                <a:cs typeface="Segoe UI Light"/>
              </a:rPr>
              <a:t>to </a:t>
            </a:r>
            <a:r>
              <a:rPr sz="18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display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any type </a:t>
            </a:r>
            <a:r>
              <a:rPr sz="1800" b="0" spc="-30" dirty="0">
                <a:solidFill>
                  <a:srgbClr val="0A111E"/>
                </a:solidFill>
                <a:latin typeface="Segoe UI Light"/>
                <a:cs typeface="Segoe UI Light"/>
              </a:rPr>
              <a:t>of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data </a:t>
            </a:r>
            <a:r>
              <a:rPr sz="1800" b="0" dirty="0">
                <a:solidFill>
                  <a:srgbClr val="0A111E"/>
                </a:solidFill>
                <a:latin typeface="Segoe UI Light"/>
                <a:cs typeface="Segoe UI Light"/>
              </a:rPr>
              <a:t>–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strings, </a:t>
            </a:r>
            <a:r>
              <a:rPr sz="1800" b="0" dirty="0">
                <a:solidFill>
                  <a:srgbClr val="0A111E"/>
                </a:solidFill>
                <a:latin typeface="Segoe UI Light"/>
                <a:cs typeface="Segoe UI Light"/>
              </a:rPr>
              <a:t>custom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types,</a:t>
            </a:r>
            <a:r>
              <a:rPr sz="1800" b="0" spc="30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etc.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Providing </a:t>
            </a:r>
            <a:r>
              <a:rPr dirty="0"/>
              <a:t>data to </a:t>
            </a:r>
            <a:r>
              <a:rPr spc="-10" dirty="0"/>
              <a:t>the </a:t>
            </a:r>
            <a:r>
              <a:rPr spc="-120" dirty="0"/>
              <a:t>Table</a:t>
            </a:r>
            <a:r>
              <a:rPr spc="-50" dirty="0"/>
              <a:t> </a:t>
            </a:r>
            <a:r>
              <a:rPr dirty="0"/>
              <a:t>View</a:t>
            </a:r>
          </a:p>
        </p:txBody>
      </p:sp>
      <p:sp>
        <p:nvSpPr>
          <p:cNvPr id="7" name="object 7"/>
          <p:cNvSpPr/>
          <p:nvPr/>
        </p:nvSpPr>
        <p:spPr>
          <a:xfrm>
            <a:off x="401320" y="2123439"/>
            <a:ext cx="8229600" cy="1170940"/>
          </a:xfrm>
          <a:custGeom>
            <a:avLst/>
            <a:gdLst/>
            <a:ahLst/>
            <a:cxnLst/>
            <a:rect l="l" t="t" r="r" b="b"/>
            <a:pathLst>
              <a:path w="8229600" h="1170939">
                <a:moveTo>
                  <a:pt x="0" y="1170940"/>
                </a:moveTo>
                <a:lnTo>
                  <a:pt x="8229600" y="1170940"/>
                </a:lnTo>
                <a:lnTo>
                  <a:pt x="8229600" y="0"/>
                </a:lnTo>
                <a:lnTo>
                  <a:pt x="0" y="0"/>
                </a:lnTo>
                <a:lnTo>
                  <a:pt x="0" y="1170940"/>
                </a:lnTo>
                <a:close/>
              </a:path>
            </a:pathLst>
          </a:custGeom>
          <a:ln w="10160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0377" y="2160904"/>
            <a:ext cx="5734685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public class </a:t>
            </a:r>
            <a:r>
              <a:rPr sz="1400" dirty="0">
                <a:solidFill>
                  <a:srgbClr val="2B8FAE"/>
                </a:solidFill>
                <a:latin typeface="Consolas"/>
                <a:cs typeface="Consolas"/>
              </a:rPr>
              <a:t>MyTableViewController </a:t>
            </a:r>
            <a:r>
              <a:rPr sz="1400" dirty="0">
                <a:latin typeface="Consolas"/>
                <a:cs typeface="Consolas"/>
              </a:rPr>
              <a:t>:</a:t>
            </a:r>
            <a:r>
              <a:rPr sz="1400" spc="50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2B8FAE"/>
                </a:solidFill>
                <a:latin typeface="Consolas"/>
                <a:cs typeface="Consolas"/>
              </a:rPr>
              <a:t>UITableViewController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1795" y="2587879"/>
            <a:ext cx="5346065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string</a:t>
            </a:r>
            <a:r>
              <a:rPr sz="1400" dirty="0">
                <a:latin typeface="Consolas"/>
                <a:cs typeface="Consolas"/>
              </a:rPr>
              <a:t>[] names = { </a:t>
            </a:r>
            <a:r>
              <a:rPr sz="1400" spc="-5" dirty="0">
                <a:solidFill>
                  <a:srgbClr val="A21515"/>
                </a:solidFill>
                <a:latin typeface="Consolas"/>
                <a:cs typeface="Consolas"/>
              </a:rPr>
              <a:t>"Moe"</a:t>
            </a:r>
            <a:r>
              <a:rPr sz="1400" spc="-5" dirty="0">
                <a:latin typeface="Consolas"/>
                <a:cs typeface="Consolas"/>
              </a:rPr>
              <a:t>, 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"Curly"</a:t>
            </a:r>
            <a:r>
              <a:rPr sz="1400" dirty="0">
                <a:latin typeface="Consolas"/>
                <a:cs typeface="Consolas"/>
              </a:rPr>
              <a:t>, 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"Larry"</a:t>
            </a:r>
            <a:r>
              <a:rPr sz="1400" dirty="0">
                <a:latin typeface="Consolas"/>
                <a:cs typeface="Consolas"/>
              </a:rPr>
              <a:t>, 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"Shemp"</a:t>
            </a:r>
            <a:r>
              <a:rPr sz="1400" spc="12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400" spc="10" dirty="0">
                <a:latin typeface="Consolas"/>
                <a:cs typeface="Consolas"/>
              </a:rPr>
              <a:t>};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4077" y="2587879"/>
            <a:ext cx="711835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p</a:t>
            </a:r>
            <a:r>
              <a:rPr sz="1400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iva</a:t>
            </a:r>
            <a:r>
              <a:rPr sz="14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nsolas"/>
                <a:cs typeface="Consolas"/>
              </a:rPr>
              <a:t>...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72739" y="2837560"/>
            <a:ext cx="3604261" cy="1562990"/>
          </a:xfrm>
          <a:custGeom>
            <a:avLst/>
            <a:gdLst/>
            <a:ahLst/>
            <a:cxnLst/>
            <a:rect l="l" t="t" r="r" b="b"/>
            <a:pathLst>
              <a:path w="3182620" h="1587500">
                <a:moveTo>
                  <a:pt x="3182620" y="362838"/>
                </a:moveTo>
                <a:lnTo>
                  <a:pt x="0" y="362838"/>
                </a:lnTo>
                <a:lnTo>
                  <a:pt x="0" y="1587119"/>
                </a:lnTo>
                <a:lnTo>
                  <a:pt x="3182620" y="1587119"/>
                </a:lnTo>
                <a:lnTo>
                  <a:pt x="3182620" y="362838"/>
                </a:lnTo>
                <a:close/>
              </a:path>
              <a:path w="3182620" h="1587500">
                <a:moveTo>
                  <a:pt x="1032763" y="0"/>
                </a:moveTo>
                <a:lnTo>
                  <a:pt x="530479" y="362838"/>
                </a:lnTo>
                <a:lnTo>
                  <a:pt x="1326134" y="362838"/>
                </a:lnTo>
                <a:lnTo>
                  <a:pt x="1032763" y="0"/>
                </a:lnTo>
                <a:close/>
              </a:path>
            </a:pathLst>
          </a:custGeom>
          <a:solidFill>
            <a:srgbClr val="154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9580" y="2889250"/>
            <a:ext cx="3182620" cy="1587500"/>
          </a:xfrm>
          <a:custGeom>
            <a:avLst/>
            <a:gdLst/>
            <a:ahLst/>
            <a:cxnLst/>
            <a:rect l="l" t="t" r="r" b="b"/>
            <a:pathLst>
              <a:path w="3182620" h="1587500">
                <a:moveTo>
                  <a:pt x="0" y="362838"/>
                </a:moveTo>
                <a:lnTo>
                  <a:pt x="530479" y="362838"/>
                </a:lnTo>
                <a:lnTo>
                  <a:pt x="1032763" y="0"/>
                </a:lnTo>
                <a:lnTo>
                  <a:pt x="1326134" y="362838"/>
                </a:lnTo>
                <a:lnTo>
                  <a:pt x="3182620" y="362838"/>
                </a:lnTo>
                <a:lnTo>
                  <a:pt x="3182620" y="566927"/>
                </a:lnTo>
                <a:lnTo>
                  <a:pt x="3182620" y="872997"/>
                </a:lnTo>
                <a:lnTo>
                  <a:pt x="3182620" y="1587119"/>
                </a:lnTo>
                <a:lnTo>
                  <a:pt x="1326134" y="1587119"/>
                </a:lnTo>
                <a:lnTo>
                  <a:pt x="530479" y="1587119"/>
                </a:lnTo>
                <a:lnTo>
                  <a:pt x="0" y="1587119"/>
                </a:lnTo>
                <a:lnTo>
                  <a:pt x="0" y="872997"/>
                </a:lnTo>
                <a:lnTo>
                  <a:pt x="0" y="566927"/>
                </a:lnTo>
                <a:lnTo>
                  <a:pt x="0" y="362838"/>
                </a:lnTo>
                <a:close/>
              </a:path>
            </a:pathLst>
          </a:custGeom>
          <a:ln w="25400">
            <a:solidFill>
              <a:srgbClr val="2E44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4411979"/>
            <a:ext cx="9144000" cy="731520"/>
          </a:xfrm>
          <a:custGeom>
            <a:avLst/>
            <a:gdLst/>
            <a:ahLst/>
            <a:cxnLst/>
            <a:rect l="l" t="t" r="r" b="b"/>
            <a:pathLst>
              <a:path w="9144000" h="731520">
                <a:moveTo>
                  <a:pt x="0" y="731520"/>
                </a:moveTo>
                <a:lnTo>
                  <a:pt x="9144000" y="731520"/>
                </a:lnTo>
                <a:lnTo>
                  <a:pt x="9144000" y="0"/>
                </a:lnTo>
                <a:lnTo>
                  <a:pt x="0" y="0"/>
                </a:lnTo>
                <a:lnTo>
                  <a:pt x="0" y="73152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4411979"/>
            <a:ext cx="9144000" cy="731520"/>
          </a:xfrm>
          <a:custGeom>
            <a:avLst/>
            <a:gdLst/>
            <a:ahLst/>
            <a:cxnLst/>
            <a:rect l="l" t="t" r="r" b="b"/>
            <a:pathLst>
              <a:path w="9144000" h="731520">
                <a:moveTo>
                  <a:pt x="0" y="731520"/>
                </a:moveTo>
                <a:lnTo>
                  <a:pt x="9144000" y="731520"/>
                </a:lnTo>
                <a:lnTo>
                  <a:pt x="9144000" y="0"/>
                </a:lnTo>
                <a:lnTo>
                  <a:pt x="0" y="0"/>
                </a:lnTo>
                <a:lnTo>
                  <a:pt x="0" y="731520"/>
                </a:lnTo>
                <a:close/>
              </a:path>
            </a:pathLst>
          </a:custGeom>
          <a:ln w="10160">
            <a:solidFill>
              <a:srgbClr val="4945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3400" y="3041015"/>
            <a:ext cx="8511223" cy="2045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</a:p>
          <a:p>
            <a:pPr marL="2369820" marR="2774315" indent="3175" algn="ctr">
              <a:lnSpc>
                <a:spcPct val="100000"/>
              </a:lnSpc>
              <a:spcBef>
                <a:spcPts val="254"/>
              </a:spcBef>
            </a:pP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The data for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the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table is most  often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held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in an array or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list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by 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the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data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source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class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or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the 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view</a:t>
            </a:r>
            <a:r>
              <a:rPr sz="1800" b="0" spc="-7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controller</a:t>
            </a:r>
            <a:endParaRPr sz="1800" dirty="0">
              <a:latin typeface="Segoe UI Light"/>
              <a:cs typeface="Segoe UI Light"/>
            </a:endParaRPr>
          </a:p>
          <a:p>
            <a:pPr marL="67945">
              <a:lnSpc>
                <a:spcPct val="100000"/>
              </a:lnSpc>
              <a:spcBef>
                <a:spcPts val="1115"/>
              </a:spcBef>
            </a:pPr>
            <a:r>
              <a:rPr sz="1800" b="0" spc="-5" dirty="0">
                <a:latin typeface="Segoe UI Light"/>
                <a:cs typeface="Segoe UI Light"/>
              </a:rPr>
              <a:t>Note that </a:t>
            </a:r>
            <a:r>
              <a:rPr sz="1800" b="0" dirty="0">
                <a:latin typeface="Segoe UI Light"/>
                <a:cs typeface="Segoe UI Light"/>
              </a:rPr>
              <a:t>we </a:t>
            </a:r>
            <a:r>
              <a:rPr sz="1800" b="0" spc="-15" dirty="0">
                <a:latin typeface="Segoe UI Light"/>
                <a:cs typeface="Segoe UI Light"/>
              </a:rPr>
              <a:t>are </a:t>
            </a:r>
            <a:r>
              <a:rPr sz="1800" b="0" spc="-10" dirty="0">
                <a:latin typeface="Segoe UI Light"/>
                <a:cs typeface="Segoe UI Light"/>
              </a:rPr>
              <a:t>using </a:t>
            </a:r>
            <a:r>
              <a:rPr sz="1800" b="0" spc="-5" dirty="0">
                <a:latin typeface="Segoe UI Light"/>
                <a:cs typeface="Segoe UI Light"/>
              </a:rPr>
              <a:t>the </a:t>
            </a:r>
            <a:r>
              <a:rPr sz="1800" b="0" spc="-70" dirty="0">
                <a:latin typeface="Segoe UI Light"/>
                <a:cs typeface="Segoe UI Light"/>
              </a:rPr>
              <a:t>Table </a:t>
            </a:r>
            <a:r>
              <a:rPr sz="1800" b="0" spc="-10" dirty="0">
                <a:latin typeface="Segoe UI Light"/>
                <a:cs typeface="Segoe UI Light"/>
              </a:rPr>
              <a:t>View Controller </a:t>
            </a:r>
            <a:r>
              <a:rPr sz="1800" b="0" spc="-15" dirty="0">
                <a:latin typeface="Segoe UI Light"/>
                <a:cs typeface="Segoe UI Light"/>
              </a:rPr>
              <a:t>approach here, </a:t>
            </a:r>
            <a:r>
              <a:rPr sz="1800" b="0" spc="-5" dirty="0">
                <a:latin typeface="Segoe UI Light"/>
                <a:cs typeface="Segoe UI Light"/>
              </a:rPr>
              <a:t>but the same</a:t>
            </a:r>
            <a:r>
              <a:rPr sz="1800" b="0" spc="370" dirty="0">
                <a:latin typeface="Segoe UI Light"/>
                <a:cs typeface="Segoe UI Light"/>
              </a:rPr>
              <a:t> </a:t>
            </a:r>
            <a:r>
              <a:rPr sz="1800" b="0" spc="-5" dirty="0">
                <a:latin typeface="Segoe UI Light"/>
                <a:cs typeface="Segoe UI Light"/>
              </a:rPr>
              <a:t>exact</a:t>
            </a:r>
            <a:endParaRPr sz="1800" dirty="0">
              <a:latin typeface="Segoe UI Light"/>
              <a:cs typeface="Segoe UI Light"/>
            </a:endParaRPr>
          </a:p>
          <a:p>
            <a:pPr marR="363855" algn="ctr">
              <a:lnSpc>
                <a:spcPct val="100000"/>
              </a:lnSpc>
            </a:pPr>
            <a:r>
              <a:rPr sz="1800" b="0" spc="-5" dirty="0">
                <a:latin typeface="Segoe UI Light"/>
                <a:cs typeface="Segoe UI Light"/>
              </a:rPr>
              <a:t>steps </a:t>
            </a:r>
            <a:r>
              <a:rPr sz="1800" b="0" spc="-10" dirty="0">
                <a:latin typeface="Segoe UI Light"/>
                <a:cs typeface="Segoe UI Light"/>
              </a:rPr>
              <a:t>and overrides </a:t>
            </a:r>
            <a:r>
              <a:rPr sz="1800" b="0" spc="-20" dirty="0">
                <a:latin typeface="Segoe UI Light"/>
                <a:cs typeface="Segoe UI Light"/>
              </a:rPr>
              <a:t>are </a:t>
            </a:r>
            <a:r>
              <a:rPr sz="1800" b="0" spc="-5" dirty="0">
                <a:latin typeface="Segoe UI Light"/>
                <a:cs typeface="Segoe UI Light"/>
              </a:rPr>
              <a:t>used no matter which class </a:t>
            </a:r>
            <a:r>
              <a:rPr sz="1800" b="0" spc="-10" dirty="0">
                <a:latin typeface="Segoe UI Light"/>
                <a:cs typeface="Segoe UI Light"/>
              </a:rPr>
              <a:t>implements </a:t>
            </a:r>
            <a:r>
              <a:rPr sz="1800" b="0" dirty="0">
                <a:latin typeface="Segoe UI Light"/>
                <a:cs typeface="Segoe UI Light"/>
              </a:rPr>
              <a:t>the </a:t>
            </a:r>
            <a:r>
              <a:rPr sz="1800" b="0" spc="-5" dirty="0">
                <a:latin typeface="Segoe UI Light"/>
                <a:cs typeface="Segoe UI Light"/>
              </a:rPr>
              <a:t>data</a:t>
            </a:r>
            <a:r>
              <a:rPr sz="1800" b="0" spc="240" dirty="0">
                <a:latin typeface="Segoe UI Light"/>
                <a:cs typeface="Segoe UI Light"/>
              </a:rPr>
              <a:t> </a:t>
            </a:r>
            <a:r>
              <a:rPr sz="1800" b="0" spc="-10" dirty="0">
                <a:latin typeface="Segoe UI Light"/>
                <a:cs typeface="Segoe UI Light"/>
              </a:rPr>
              <a:t>source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4155440"/>
            <a:ext cx="662940" cy="764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57" y="1251203"/>
            <a:ext cx="792194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1800" b="0" spc="-55" dirty="0">
                <a:solidFill>
                  <a:srgbClr val="0A111E"/>
                </a:solidFill>
                <a:latin typeface="Segoe UI Light"/>
                <a:cs typeface="Segoe UI Light"/>
              </a:rPr>
              <a:t>Two </a:t>
            </a:r>
            <a:r>
              <a:rPr sz="18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methods </a:t>
            </a:r>
            <a:r>
              <a:rPr sz="1800" b="0" i="1" dirty="0">
                <a:solidFill>
                  <a:srgbClr val="0A111E"/>
                </a:solidFill>
                <a:latin typeface="Segoe UI Light"/>
                <a:cs typeface="Segoe UI Light"/>
              </a:rPr>
              <a:t>must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be </a:t>
            </a:r>
            <a:r>
              <a:rPr sz="18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implemented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by the data </a:t>
            </a:r>
            <a:r>
              <a:rPr sz="18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source </a:t>
            </a:r>
            <a:r>
              <a:rPr sz="1800" b="0" dirty="0">
                <a:solidFill>
                  <a:srgbClr val="0A111E"/>
                </a:solidFill>
                <a:latin typeface="Segoe UI Light"/>
                <a:cs typeface="Segoe UI Light"/>
              </a:rPr>
              <a:t>to </a:t>
            </a:r>
            <a:r>
              <a:rPr sz="18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provide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the</a:t>
            </a:r>
            <a:r>
              <a:rPr sz="1800" b="0" spc="30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data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Providing </a:t>
            </a:r>
            <a:r>
              <a:rPr dirty="0"/>
              <a:t>data to </a:t>
            </a:r>
            <a:r>
              <a:rPr spc="-10" dirty="0"/>
              <a:t>the </a:t>
            </a:r>
            <a:r>
              <a:rPr spc="-120" dirty="0"/>
              <a:t>Table</a:t>
            </a:r>
            <a:r>
              <a:rPr spc="-50" dirty="0"/>
              <a:t> </a:t>
            </a:r>
            <a:r>
              <a:rPr dirty="0"/>
              <a:t>View</a:t>
            </a:r>
          </a:p>
        </p:txBody>
      </p:sp>
      <p:sp>
        <p:nvSpPr>
          <p:cNvPr id="4" name="object 4"/>
          <p:cNvSpPr/>
          <p:nvPr/>
        </p:nvSpPr>
        <p:spPr>
          <a:xfrm>
            <a:off x="1485900" y="2501900"/>
            <a:ext cx="3149600" cy="820419"/>
          </a:xfrm>
          <a:custGeom>
            <a:avLst/>
            <a:gdLst/>
            <a:ahLst/>
            <a:cxnLst/>
            <a:rect l="l" t="t" r="r" b="b"/>
            <a:pathLst>
              <a:path w="3149600" h="820420">
                <a:moveTo>
                  <a:pt x="3149600" y="0"/>
                </a:moveTo>
                <a:lnTo>
                  <a:pt x="205105" y="0"/>
                </a:lnTo>
                <a:lnTo>
                  <a:pt x="0" y="820419"/>
                </a:lnTo>
                <a:lnTo>
                  <a:pt x="2944495" y="820419"/>
                </a:lnTo>
                <a:lnTo>
                  <a:pt x="3149600" y="0"/>
                </a:lnTo>
                <a:close/>
              </a:path>
            </a:pathLst>
          </a:custGeom>
          <a:solidFill>
            <a:srgbClr val="2A8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31389" y="2763520"/>
            <a:ext cx="1653539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nsolas"/>
                <a:cs typeface="Consolas"/>
              </a:rPr>
              <a:t>RowsInSection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58359" y="2501900"/>
            <a:ext cx="2677160" cy="820419"/>
          </a:xfrm>
          <a:custGeom>
            <a:avLst/>
            <a:gdLst/>
            <a:ahLst/>
            <a:cxnLst/>
            <a:rect l="l" t="t" r="r" b="b"/>
            <a:pathLst>
              <a:path w="2677159" h="820420">
                <a:moveTo>
                  <a:pt x="2677160" y="0"/>
                </a:moveTo>
                <a:lnTo>
                  <a:pt x="205104" y="0"/>
                </a:lnTo>
                <a:lnTo>
                  <a:pt x="0" y="820419"/>
                </a:lnTo>
                <a:lnTo>
                  <a:pt x="2472055" y="820419"/>
                </a:lnTo>
                <a:lnTo>
                  <a:pt x="2677160" y="0"/>
                </a:lnTo>
                <a:close/>
              </a:path>
            </a:pathLst>
          </a:custGeom>
          <a:solidFill>
            <a:srgbClr val="A239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45201" y="2763520"/>
            <a:ext cx="90233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nsolas"/>
                <a:cs typeface="Consolas"/>
              </a:rPr>
              <a:t>GetCell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50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57" y="1243584"/>
            <a:ext cx="7117715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1800" spc="-10" dirty="0">
                <a:solidFill>
                  <a:srgbClr val="0A111E"/>
                </a:solidFill>
                <a:latin typeface="Consolas"/>
                <a:cs typeface="Consolas"/>
              </a:rPr>
              <a:t>RowsInSection</a:t>
            </a:r>
            <a:r>
              <a:rPr sz="1800" spc="-360" dirty="0">
                <a:solidFill>
                  <a:srgbClr val="0A111E"/>
                </a:solidFill>
                <a:latin typeface="Consolas"/>
                <a:cs typeface="Consolas"/>
              </a:rPr>
              <a:t> </a:t>
            </a:r>
            <a:r>
              <a:rPr sz="18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provides </a:t>
            </a:r>
            <a:r>
              <a:rPr sz="1800" b="0" dirty="0">
                <a:solidFill>
                  <a:srgbClr val="0A111E"/>
                </a:solidFill>
                <a:latin typeface="Segoe UI Light"/>
                <a:cs typeface="Segoe UI Light"/>
              </a:rPr>
              <a:t>the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total number </a:t>
            </a:r>
            <a:r>
              <a:rPr sz="1800" b="0" spc="-25" dirty="0">
                <a:solidFill>
                  <a:srgbClr val="0A111E"/>
                </a:solidFill>
                <a:latin typeface="Segoe UI Light"/>
                <a:cs typeface="Segoe UI Light"/>
              </a:rPr>
              <a:t>of </a:t>
            </a:r>
            <a:r>
              <a:rPr sz="18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rows </a:t>
            </a:r>
            <a:r>
              <a:rPr sz="1800" b="0" dirty="0">
                <a:solidFill>
                  <a:srgbClr val="0A111E"/>
                </a:solidFill>
                <a:latin typeface="Segoe UI Light"/>
                <a:cs typeface="Segoe UI Light"/>
              </a:rPr>
              <a:t>we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want </a:t>
            </a:r>
            <a:r>
              <a:rPr sz="1800" b="0" dirty="0">
                <a:solidFill>
                  <a:srgbClr val="0A111E"/>
                </a:solidFill>
                <a:latin typeface="Segoe UI Light"/>
                <a:cs typeface="Segoe UI Light"/>
              </a:rPr>
              <a:t>to </a:t>
            </a:r>
            <a:r>
              <a:rPr sz="18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display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Providing </a:t>
            </a:r>
            <a:r>
              <a:rPr dirty="0"/>
              <a:t>data to </a:t>
            </a:r>
            <a:r>
              <a:rPr spc="-10" dirty="0"/>
              <a:t>the </a:t>
            </a:r>
            <a:r>
              <a:rPr spc="-120" dirty="0"/>
              <a:t>Table</a:t>
            </a:r>
            <a:r>
              <a:rPr spc="-50" dirty="0"/>
              <a:t> </a:t>
            </a:r>
            <a:r>
              <a:rPr dirty="0"/>
              <a:t>View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2095500"/>
            <a:ext cx="8229600" cy="1813560"/>
          </a:xfrm>
          <a:custGeom>
            <a:avLst/>
            <a:gdLst/>
            <a:ahLst/>
            <a:cxnLst/>
            <a:rect l="l" t="t" r="r" b="b"/>
            <a:pathLst>
              <a:path w="8229600" h="1813560">
                <a:moveTo>
                  <a:pt x="0" y="1813560"/>
                </a:moveTo>
                <a:lnTo>
                  <a:pt x="8229600" y="1813560"/>
                </a:lnTo>
                <a:lnTo>
                  <a:pt x="8229600" y="0"/>
                </a:lnTo>
                <a:lnTo>
                  <a:pt x="0" y="0"/>
                </a:lnTo>
                <a:lnTo>
                  <a:pt x="0" y="1813560"/>
                </a:lnTo>
                <a:close/>
              </a:path>
            </a:pathLst>
          </a:custGeom>
          <a:ln w="10160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451802" y="1248790"/>
            <a:ext cx="8240394" cy="3019425"/>
          </a:xfrm>
          <a:prstGeom prst="rect">
            <a:avLst/>
          </a:prstGeom>
        </p:spPr>
        <p:txBody>
          <a:bodyPr vert="horz" wrap="square" lIns="0" tIns="882269" rIns="0" bIns="0" rtlCol="0">
            <a:spAutoFit/>
          </a:bodyPr>
          <a:lstStyle/>
          <a:p>
            <a:pPr marL="97155">
              <a:lnSpc>
                <a:spcPct val="100000"/>
              </a:lnSpc>
            </a:pPr>
            <a:r>
              <a:rPr sz="1400" b="0" dirty="0">
                <a:solidFill>
                  <a:srgbClr val="0000FF"/>
                </a:solidFill>
                <a:latin typeface="Consolas"/>
                <a:cs typeface="Consolas"/>
              </a:rPr>
              <a:t>public class </a:t>
            </a:r>
            <a:r>
              <a:rPr sz="1400" b="0" dirty="0">
                <a:solidFill>
                  <a:srgbClr val="2B8FAE"/>
                </a:solidFill>
                <a:latin typeface="Consolas"/>
                <a:cs typeface="Consolas"/>
              </a:rPr>
              <a:t>MyTableViewController </a:t>
            </a:r>
            <a:r>
              <a:rPr sz="1400" b="0" dirty="0">
                <a:solidFill>
                  <a:srgbClr val="000000"/>
                </a:solidFill>
                <a:latin typeface="Consolas"/>
                <a:cs typeface="Consolas"/>
              </a:rPr>
              <a:t>:</a:t>
            </a:r>
            <a:r>
              <a:rPr sz="1400" b="0" spc="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 b="0" dirty="0">
                <a:solidFill>
                  <a:srgbClr val="2B8FAE"/>
                </a:solidFill>
                <a:latin typeface="Consolas"/>
                <a:cs typeface="Consolas"/>
              </a:rPr>
              <a:t>UITableViewController</a:t>
            </a:r>
            <a:endParaRPr sz="1400" dirty="0">
              <a:latin typeface="Consolas"/>
              <a:cs typeface="Consolas"/>
            </a:endParaRPr>
          </a:p>
          <a:p>
            <a:pPr marL="97155">
              <a:lnSpc>
                <a:spcPct val="100000"/>
              </a:lnSpc>
            </a:pPr>
            <a:r>
              <a:rPr sz="1400" b="0" dirty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  <a:endParaRPr sz="1400" dirty="0">
              <a:latin typeface="Consolas"/>
              <a:cs typeface="Consolas"/>
            </a:endParaRPr>
          </a:p>
          <a:p>
            <a:pPr marL="490220">
              <a:lnSpc>
                <a:spcPct val="100000"/>
              </a:lnSpc>
            </a:pPr>
            <a:r>
              <a:rPr sz="1400" b="0" spc="-5" dirty="0">
                <a:solidFill>
                  <a:srgbClr val="000000"/>
                </a:solidFill>
                <a:latin typeface="Consolas"/>
                <a:cs typeface="Consolas"/>
              </a:rPr>
              <a:t>...</a:t>
            </a:r>
            <a:endParaRPr sz="1400" dirty="0">
              <a:latin typeface="Consolas"/>
              <a:cs typeface="Consolas"/>
            </a:endParaRPr>
          </a:p>
          <a:p>
            <a:pPr marL="490220">
              <a:lnSpc>
                <a:spcPct val="100000"/>
              </a:lnSpc>
            </a:pPr>
            <a:r>
              <a:rPr sz="1400" b="0" dirty="0">
                <a:solidFill>
                  <a:srgbClr val="0000FF"/>
                </a:solidFill>
                <a:latin typeface="Consolas"/>
                <a:cs typeface="Consolas"/>
              </a:rPr>
              <a:t>public override nint </a:t>
            </a:r>
            <a:r>
              <a:rPr sz="1400" b="0" dirty="0">
                <a:solidFill>
                  <a:srgbClr val="000000"/>
                </a:solidFill>
                <a:latin typeface="Consolas"/>
                <a:cs typeface="Consolas"/>
              </a:rPr>
              <a:t>RowsInSection(</a:t>
            </a:r>
            <a:r>
              <a:rPr sz="1400" b="0" dirty="0">
                <a:solidFill>
                  <a:srgbClr val="2B8FAE"/>
                </a:solidFill>
                <a:latin typeface="Consolas"/>
                <a:cs typeface="Consolas"/>
              </a:rPr>
              <a:t>UITableView </a:t>
            </a:r>
            <a:r>
              <a:rPr sz="1400" b="0" dirty="0">
                <a:solidFill>
                  <a:srgbClr val="000000"/>
                </a:solidFill>
                <a:latin typeface="Consolas"/>
                <a:cs typeface="Consolas"/>
              </a:rPr>
              <a:t>tableview, </a:t>
            </a:r>
            <a:r>
              <a:rPr sz="1400" b="0" spc="5" dirty="0">
                <a:solidFill>
                  <a:srgbClr val="0000FF"/>
                </a:solidFill>
                <a:latin typeface="Consolas"/>
                <a:cs typeface="Consolas"/>
              </a:rPr>
              <a:t>nint</a:t>
            </a:r>
            <a:r>
              <a:rPr sz="1400" b="0" spc="9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b="0" dirty="0">
                <a:solidFill>
                  <a:srgbClr val="000000"/>
                </a:solidFill>
                <a:latin typeface="Consolas"/>
                <a:cs typeface="Consolas"/>
              </a:rPr>
              <a:t>section)</a:t>
            </a:r>
            <a:endParaRPr sz="1400" dirty="0">
              <a:latin typeface="Consolas"/>
              <a:cs typeface="Consolas"/>
            </a:endParaRPr>
          </a:p>
          <a:p>
            <a:pPr marL="490220">
              <a:lnSpc>
                <a:spcPct val="100000"/>
              </a:lnSpc>
            </a:pPr>
            <a:r>
              <a:rPr sz="1400" b="0" dirty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  <a:endParaRPr sz="1400" dirty="0">
              <a:latin typeface="Consolas"/>
              <a:cs typeface="Consolas"/>
            </a:endParaRPr>
          </a:p>
          <a:p>
            <a:pPr marL="883919">
              <a:lnSpc>
                <a:spcPct val="100000"/>
              </a:lnSpc>
            </a:pPr>
            <a:r>
              <a:rPr sz="1400" b="0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400" b="0" spc="-4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b="0" dirty="0">
                <a:solidFill>
                  <a:srgbClr val="000000"/>
                </a:solidFill>
                <a:latin typeface="Consolas"/>
                <a:cs typeface="Consolas"/>
              </a:rPr>
              <a:t>names.Length;</a:t>
            </a:r>
            <a:endParaRPr sz="1400" dirty="0">
              <a:latin typeface="Consolas"/>
              <a:cs typeface="Consolas"/>
            </a:endParaRPr>
          </a:p>
          <a:p>
            <a:pPr marL="490220">
              <a:lnSpc>
                <a:spcPct val="100000"/>
              </a:lnSpc>
            </a:pPr>
            <a:r>
              <a:rPr sz="1400" b="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257" y="3625215"/>
            <a:ext cx="123189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2600" y="3333750"/>
            <a:ext cx="319913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The </a:t>
            </a:r>
            <a:r>
              <a:rPr sz="1800" b="0" spc="-70" dirty="0">
                <a:solidFill>
                  <a:srgbClr val="FFFFFF"/>
                </a:solidFill>
                <a:latin typeface="Segoe UI Light"/>
                <a:cs typeface="Segoe UI Light"/>
              </a:rPr>
              <a:t>Table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View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supports</a:t>
            </a:r>
            <a:r>
              <a:rPr sz="1800" b="0" spc="1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different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15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6631940" y="2768600"/>
            <a:ext cx="452120" cy="248920"/>
          </a:xfrm>
          <a:custGeom>
            <a:avLst/>
            <a:gdLst/>
            <a:ahLst/>
            <a:cxnLst/>
            <a:rect l="l" t="t" r="r" b="b"/>
            <a:pathLst>
              <a:path w="452120" h="248919">
                <a:moveTo>
                  <a:pt x="0" y="248919"/>
                </a:moveTo>
                <a:lnTo>
                  <a:pt x="452120" y="248919"/>
                </a:lnTo>
                <a:lnTo>
                  <a:pt x="452120" y="0"/>
                </a:lnTo>
                <a:lnTo>
                  <a:pt x="0" y="0"/>
                </a:lnTo>
                <a:lnTo>
                  <a:pt x="0" y="24891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79039" y="2753360"/>
            <a:ext cx="452120" cy="248920"/>
          </a:xfrm>
          <a:custGeom>
            <a:avLst/>
            <a:gdLst/>
            <a:ahLst/>
            <a:cxnLst/>
            <a:rect l="l" t="t" r="r" b="b"/>
            <a:pathLst>
              <a:path w="452119" h="248919">
                <a:moveTo>
                  <a:pt x="0" y="248919"/>
                </a:moveTo>
                <a:lnTo>
                  <a:pt x="452119" y="248919"/>
                </a:lnTo>
                <a:lnTo>
                  <a:pt x="452119" y="0"/>
                </a:lnTo>
                <a:lnTo>
                  <a:pt x="0" y="0"/>
                </a:lnTo>
                <a:lnTo>
                  <a:pt x="0" y="24891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536256" y="1200150"/>
            <a:ext cx="799814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1800" spc="-10" dirty="0">
                <a:solidFill>
                  <a:srgbClr val="0A111E"/>
                </a:solidFill>
                <a:latin typeface="Consolas"/>
                <a:cs typeface="Consolas"/>
              </a:rPr>
              <a:t>RowsInSection </a:t>
            </a:r>
            <a:r>
              <a:rPr sz="18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provides </a:t>
            </a:r>
            <a:r>
              <a:rPr sz="1800" b="0" dirty="0">
                <a:solidFill>
                  <a:srgbClr val="0A111E"/>
                </a:solidFill>
                <a:latin typeface="Segoe UI Light"/>
                <a:cs typeface="Segoe UI Light"/>
              </a:rPr>
              <a:t>the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total number </a:t>
            </a:r>
            <a:r>
              <a:rPr sz="1800" b="0" spc="-25" dirty="0">
                <a:solidFill>
                  <a:srgbClr val="0A111E"/>
                </a:solidFill>
                <a:latin typeface="Segoe UI Light"/>
                <a:cs typeface="Segoe UI Light"/>
              </a:rPr>
              <a:t>of </a:t>
            </a:r>
            <a:r>
              <a:rPr sz="18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rows </a:t>
            </a:r>
            <a:r>
              <a:rPr sz="1800" b="0" dirty="0">
                <a:solidFill>
                  <a:srgbClr val="0A111E"/>
                </a:solidFill>
                <a:latin typeface="Segoe UI Light"/>
                <a:cs typeface="Segoe UI Light"/>
              </a:rPr>
              <a:t>we want to</a:t>
            </a:r>
            <a:r>
              <a:rPr sz="1800" b="0" spc="-32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18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display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Providing </a:t>
            </a:r>
            <a:r>
              <a:rPr dirty="0"/>
              <a:t>data to </a:t>
            </a:r>
            <a:r>
              <a:rPr spc="-10" dirty="0"/>
              <a:t>the </a:t>
            </a:r>
            <a:r>
              <a:rPr spc="-120" dirty="0"/>
              <a:t>Table</a:t>
            </a:r>
            <a:r>
              <a:rPr spc="-50" dirty="0"/>
              <a:t> </a:t>
            </a:r>
            <a:r>
              <a:rPr dirty="0"/>
              <a:t>View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2092960"/>
            <a:ext cx="8229600" cy="1816100"/>
          </a:xfrm>
          <a:custGeom>
            <a:avLst/>
            <a:gdLst/>
            <a:ahLst/>
            <a:cxnLst/>
            <a:rect l="l" t="t" r="r" b="b"/>
            <a:pathLst>
              <a:path w="8229600" h="1816100">
                <a:moveTo>
                  <a:pt x="0" y="1816100"/>
                </a:moveTo>
                <a:lnTo>
                  <a:pt x="8229600" y="1816100"/>
                </a:lnTo>
                <a:lnTo>
                  <a:pt x="8229600" y="0"/>
                </a:lnTo>
                <a:lnTo>
                  <a:pt x="0" y="0"/>
                </a:lnTo>
                <a:lnTo>
                  <a:pt x="0" y="1816100"/>
                </a:lnTo>
                <a:close/>
              </a:path>
            </a:pathLst>
          </a:custGeom>
          <a:ln w="10160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6257" y="2130679"/>
            <a:ext cx="5734685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public class </a:t>
            </a:r>
            <a:r>
              <a:rPr sz="1400" dirty="0">
                <a:solidFill>
                  <a:srgbClr val="2B8FAE"/>
                </a:solidFill>
                <a:latin typeface="Consolas"/>
                <a:cs typeface="Consolas"/>
              </a:rPr>
              <a:t>MyTableViewController </a:t>
            </a:r>
            <a:r>
              <a:rPr sz="1400" dirty="0">
                <a:latin typeface="Consolas"/>
                <a:cs typeface="Consolas"/>
              </a:rPr>
              <a:t>:</a:t>
            </a:r>
            <a:r>
              <a:rPr sz="1400" spc="50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2B8FAE"/>
                </a:solidFill>
                <a:latin typeface="Consolas"/>
                <a:cs typeface="Consolas"/>
              </a:rPr>
              <a:t>UITableViewController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79039" y="2753360"/>
            <a:ext cx="452120" cy="24892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4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nint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98216" y="2771139"/>
            <a:ext cx="3571240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RowsInSection(</a:t>
            </a:r>
            <a:r>
              <a:rPr sz="1400" dirty="0">
                <a:solidFill>
                  <a:srgbClr val="2B8FAE"/>
                </a:solidFill>
                <a:latin typeface="Consolas"/>
                <a:cs typeface="Consolas"/>
              </a:rPr>
              <a:t>UITableView</a:t>
            </a:r>
            <a:r>
              <a:rPr sz="1400" spc="1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tableview,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31940" y="2768600"/>
            <a:ext cx="452120" cy="24892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20"/>
              </a:spcBef>
            </a:pPr>
            <a:r>
              <a:rPr sz="1400" spc="10" dirty="0">
                <a:solidFill>
                  <a:srgbClr val="0000FF"/>
                </a:solidFill>
                <a:latin typeface="Consolas"/>
                <a:cs typeface="Consolas"/>
              </a:rPr>
              <a:t>nint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34606" y="2771139"/>
            <a:ext cx="810895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Consolas"/>
                <a:cs typeface="Consolas"/>
              </a:rPr>
              <a:t>se</a:t>
            </a:r>
            <a:r>
              <a:rPr sz="1400" spc="-10" dirty="0">
                <a:latin typeface="Consolas"/>
                <a:cs typeface="Consolas"/>
              </a:rPr>
              <a:t>c</a:t>
            </a:r>
            <a:r>
              <a:rPr sz="1400" spc="5" dirty="0">
                <a:latin typeface="Consolas"/>
                <a:cs typeface="Consolas"/>
              </a:rPr>
              <a:t>tio</a:t>
            </a:r>
            <a:r>
              <a:rPr sz="1400" spc="-10" dirty="0">
                <a:latin typeface="Consolas"/>
                <a:cs typeface="Consolas"/>
              </a:rPr>
              <a:t>n</a:t>
            </a:r>
            <a:r>
              <a:rPr sz="1400" dirty="0">
                <a:latin typeface="Consolas"/>
                <a:cs typeface="Consolas"/>
              </a:rPr>
              <a:t>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9957" y="2557398"/>
            <a:ext cx="1499235" cy="66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sz="1400" spc="-8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override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9957" y="3197860"/>
            <a:ext cx="239014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765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4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names.Length;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6257" y="3624833"/>
            <a:ext cx="123189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83479" y="3072892"/>
            <a:ext cx="2618740" cy="1753235"/>
          </a:xfrm>
          <a:custGeom>
            <a:avLst/>
            <a:gdLst/>
            <a:ahLst/>
            <a:cxnLst/>
            <a:rect l="l" t="t" r="r" b="b"/>
            <a:pathLst>
              <a:path w="2618740" h="1753235">
                <a:moveTo>
                  <a:pt x="2618740" y="505967"/>
                </a:moveTo>
                <a:lnTo>
                  <a:pt x="0" y="505967"/>
                </a:lnTo>
                <a:lnTo>
                  <a:pt x="0" y="1753108"/>
                </a:lnTo>
                <a:lnTo>
                  <a:pt x="2618740" y="1753108"/>
                </a:lnTo>
                <a:lnTo>
                  <a:pt x="2618740" y="505967"/>
                </a:lnTo>
                <a:close/>
              </a:path>
              <a:path w="2618740" h="1753235">
                <a:moveTo>
                  <a:pt x="1843404" y="0"/>
                </a:moveTo>
                <a:lnTo>
                  <a:pt x="1527555" y="505967"/>
                </a:lnTo>
                <a:lnTo>
                  <a:pt x="2182241" y="505967"/>
                </a:lnTo>
                <a:lnTo>
                  <a:pt x="1843404" y="0"/>
                </a:lnTo>
                <a:close/>
              </a:path>
            </a:pathLst>
          </a:custGeom>
          <a:solidFill>
            <a:srgbClr val="154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83479" y="3072892"/>
            <a:ext cx="2618740" cy="1753235"/>
          </a:xfrm>
          <a:custGeom>
            <a:avLst/>
            <a:gdLst/>
            <a:ahLst/>
            <a:cxnLst/>
            <a:rect l="l" t="t" r="r" b="b"/>
            <a:pathLst>
              <a:path w="2618740" h="1753235">
                <a:moveTo>
                  <a:pt x="0" y="505967"/>
                </a:moveTo>
                <a:lnTo>
                  <a:pt x="1527555" y="505967"/>
                </a:lnTo>
                <a:lnTo>
                  <a:pt x="1843404" y="0"/>
                </a:lnTo>
                <a:lnTo>
                  <a:pt x="2182241" y="505967"/>
                </a:lnTo>
                <a:lnTo>
                  <a:pt x="2618740" y="505967"/>
                </a:lnTo>
                <a:lnTo>
                  <a:pt x="2618740" y="713866"/>
                </a:lnTo>
                <a:lnTo>
                  <a:pt x="2618740" y="1025613"/>
                </a:lnTo>
                <a:lnTo>
                  <a:pt x="2618740" y="1753108"/>
                </a:lnTo>
                <a:lnTo>
                  <a:pt x="2182241" y="1753108"/>
                </a:lnTo>
                <a:lnTo>
                  <a:pt x="1527555" y="1753108"/>
                </a:lnTo>
                <a:lnTo>
                  <a:pt x="0" y="1753108"/>
                </a:lnTo>
                <a:lnTo>
                  <a:pt x="0" y="1025613"/>
                </a:lnTo>
                <a:lnTo>
                  <a:pt x="0" y="713866"/>
                </a:lnTo>
                <a:lnTo>
                  <a:pt x="0" y="505967"/>
                </a:lnTo>
                <a:close/>
              </a:path>
            </a:pathLst>
          </a:custGeom>
          <a:ln w="25400">
            <a:solidFill>
              <a:srgbClr val="2E44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95494" y="3643376"/>
            <a:ext cx="23971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A </a:t>
            </a:r>
            <a:r>
              <a:rPr sz="1800" spc="-10" dirty="0">
                <a:solidFill>
                  <a:srgbClr val="FFFF00"/>
                </a:solidFill>
                <a:latin typeface="Consolas"/>
                <a:cs typeface="Consolas"/>
              </a:rPr>
              <a:t>nint</a:t>
            </a:r>
            <a:r>
              <a:rPr sz="1800" spc="-484" dirty="0">
                <a:solidFill>
                  <a:srgbClr val="FFFF00"/>
                </a:solidFill>
                <a:latin typeface="Consolas"/>
                <a:cs typeface="Consolas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is an </a:t>
            </a:r>
            <a:r>
              <a:rPr sz="14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integer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that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41340" y="3925252"/>
            <a:ext cx="230695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905" algn="ctr">
              <a:lnSpc>
                <a:spcPct val="100000"/>
              </a:lnSpc>
            </a:pPr>
            <a:r>
              <a:rPr sz="14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changes </a:t>
            </a:r>
            <a:r>
              <a:rPr sz="14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its size when  you </a:t>
            </a:r>
            <a:r>
              <a:rPr sz="14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compile </a:t>
            </a:r>
            <a:r>
              <a:rPr sz="14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it for 32 </a:t>
            </a:r>
            <a:r>
              <a:rPr sz="14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bit  or </a:t>
            </a:r>
            <a:r>
              <a:rPr sz="14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64</a:t>
            </a:r>
            <a:r>
              <a:rPr sz="1400" b="0" spc="-7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4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bit</a:t>
            </a:r>
            <a:endParaRPr sz="1400" dirty="0">
              <a:latin typeface="Segoe UI Light"/>
              <a:cs typeface="Segoe UI Ligh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0219" y="3433445"/>
            <a:ext cx="2372360" cy="1392555"/>
          </a:xfrm>
          <a:custGeom>
            <a:avLst/>
            <a:gdLst/>
            <a:ahLst/>
            <a:cxnLst/>
            <a:rect l="l" t="t" r="r" b="b"/>
            <a:pathLst>
              <a:path w="2372360" h="1392554">
                <a:moveTo>
                  <a:pt x="2372360" y="401954"/>
                </a:moveTo>
                <a:lnTo>
                  <a:pt x="0" y="401954"/>
                </a:lnTo>
                <a:lnTo>
                  <a:pt x="0" y="1392554"/>
                </a:lnTo>
                <a:lnTo>
                  <a:pt x="2372360" y="1392554"/>
                </a:lnTo>
                <a:lnTo>
                  <a:pt x="2372360" y="401954"/>
                </a:lnTo>
                <a:close/>
              </a:path>
              <a:path w="2372360" h="1392554">
                <a:moveTo>
                  <a:pt x="1669923" y="0"/>
                </a:moveTo>
                <a:lnTo>
                  <a:pt x="1383919" y="401954"/>
                </a:lnTo>
                <a:lnTo>
                  <a:pt x="1977009" y="401954"/>
                </a:lnTo>
                <a:lnTo>
                  <a:pt x="1669923" y="0"/>
                </a:lnTo>
                <a:close/>
              </a:path>
            </a:pathLst>
          </a:custGeom>
          <a:solidFill>
            <a:srgbClr val="154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0219" y="3433445"/>
            <a:ext cx="2372360" cy="1392555"/>
          </a:xfrm>
          <a:custGeom>
            <a:avLst/>
            <a:gdLst/>
            <a:ahLst/>
            <a:cxnLst/>
            <a:rect l="l" t="t" r="r" b="b"/>
            <a:pathLst>
              <a:path w="2372360" h="1392554">
                <a:moveTo>
                  <a:pt x="0" y="401954"/>
                </a:moveTo>
                <a:lnTo>
                  <a:pt x="1383919" y="401954"/>
                </a:lnTo>
                <a:lnTo>
                  <a:pt x="1669923" y="0"/>
                </a:lnTo>
                <a:lnTo>
                  <a:pt x="1977009" y="401954"/>
                </a:lnTo>
                <a:lnTo>
                  <a:pt x="2372360" y="401954"/>
                </a:lnTo>
                <a:lnTo>
                  <a:pt x="2372360" y="567054"/>
                </a:lnTo>
                <a:lnTo>
                  <a:pt x="2372360" y="814704"/>
                </a:lnTo>
                <a:lnTo>
                  <a:pt x="2372360" y="1392554"/>
                </a:lnTo>
                <a:lnTo>
                  <a:pt x="1977009" y="1392554"/>
                </a:lnTo>
                <a:lnTo>
                  <a:pt x="1383919" y="1392554"/>
                </a:lnTo>
                <a:lnTo>
                  <a:pt x="0" y="1392554"/>
                </a:lnTo>
                <a:lnTo>
                  <a:pt x="0" y="814704"/>
                </a:lnTo>
                <a:lnTo>
                  <a:pt x="0" y="567054"/>
                </a:lnTo>
                <a:lnTo>
                  <a:pt x="0" y="401954"/>
                </a:lnTo>
                <a:close/>
              </a:path>
            </a:pathLst>
          </a:custGeom>
          <a:ln w="25400">
            <a:solidFill>
              <a:srgbClr val="2E44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07390" y="3916997"/>
            <a:ext cx="193675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1270" algn="ctr">
              <a:lnSpc>
                <a:spcPct val="100000"/>
              </a:lnSpc>
            </a:pPr>
            <a:r>
              <a:rPr sz="1600" b="0" spc="5" dirty="0">
                <a:solidFill>
                  <a:srgbClr val="FFFFFF"/>
                </a:solidFill>
                <a:latin typeface="Segoe UI Light"/>
                <a:cs typeface="Segoe UI Light"/>
              </a:rPr>
              <a:t>Supports </a:t>
            </a:r>
            <a:r>
              <a:rPr sz="16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automatic  casting </a:t>
            </a:r>
            <a:r>
              <a:rPr sz="16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from</a:t>
            </a:r>
            <a:r>
              <a:rPr sz="1600" b="0" spc="-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regular  </a:t>
            </a:r>
            <a:r>
              <a:rPr sz="16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integer</a:t>
            </a:r>
            <a:r>
              <a:rPr sz="1600" b="0" spc="-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types</a:t>
            </a:r>
            <a:endParaRPr sz="1600" dirty="0">
              <a:latin typeface="Segoe UI Light"/>
              <a:cs typeface="Segoe UI Ligh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99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57" y="1243584"/>
            <a:ext cx="6705600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1800" spc="-10" dirty="0">
                <a:solidFill>
                  <a:srgbClr val="0A111E"/>
                </a:solidFill>
                <a:latin typeface="Consolas"/>
                <a:cs typeface="Consolas"/>
              </a:rPr>
              <a:t>GetCell </a:t>
            </a:r>
            <a:r>
              <a:rPr sz="18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returns </a:t>
            </a:r>
            <a:r>
              <a:rPr sz="1800" b="0" dirty="0">
                <a:solidFill>
                  <a:srgbClr val="0A111E"/>
                </a:solidFill>
                <a:latin typeface="Segoe UI Light"/>
                <a:cs typeface="Segoe UI Light"/>
              </a:rPr>
              <a:t>a </a:t>
            </a:r>
            <a:r>
              <a:rPr sz="18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unique </a:t>
            </a:r>
            <a:r>
              <a:rPr sz="1800" spc="-10" dirty="0">
                <a:solidFill>
                  <a:srgbClr val="0A111E"/>
                </a:solidFill>
                <a:latin typeface="Consolas"/>
                <a:cs typeface="Consolas"/>
              </a:rPr>
              <a:t>UITableViewCell</a:t>
            </a:r>
            <a:r>
              <a:rPr sz="1800" spc="-750" dirty="0">
                <a:solidFill>
                  <a:srgbClr val="0A111E"/>
                </a:solidFill>
                <a:latin typeface="Consolas"/>
                <a:cs typeface="Consolas"/>
              </a:rPr>
              <a:t>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for </a:t>
            </a:r>
            <a:r>
              <a:rPr sz="1800" b="0" dirty="0">
                <a:solidFill>
                  <a:srgbClr val="0A111E"/>
                </a:solidFill>
                <a:latin typeface="Segoe UI Light"/>
                <a:cs typeface="Segoe UI Light"/>
              </a:rPr>
              <a:t>a </a:t>
            </a:r>
            <a:r>
              <a:rPr sz="18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index position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Providing </a:t>
            </a:r>
            <a:r>
              <a:rPr dirty="0"/>
              <a:t>data to </a:t>
            </a:r>
            <a:r>
              <a:rPr spc="-10" dirty="0"/>
              <a:t>the </a:t>
            </a:r>
            <a:r>
              <a:rPr spc="-120" dirty="0"/>
              <a:t>Table</a:t>
            </a:r>
            <a:r>
              <a:rPr spc="-50" dirty="0"/>
              <a:t> </a:t>
            </a:r>
            <a:r>
              <a:rPr dirty="0"/>
              <a:t>View</a:t>
            </a:r>
          </a:p>
        </p:txBody>
      </p:sp>
      <p:sp>
        <p:nvSpPr>
          <p:cNvPr id="4" name="object 4"/>
          <p:cNvSpPr/>
          <p:nvPr/>
        </p:nvSpPr>
        <p:spPr>
          <a:xfrm>
            <a:off x="401320" y="1760220"/>
            <a:ext cx="8229600" cy="2954020"/>
          </a:xfrm>
          <a:custGeom>
            <a:avLst/>
            <a:gdLst/>
            <a:ahLst/>
            <a:cxnLst/>
            <a:rect l="l" t="t" r="r" b="b"/>
            <a:pathLst>
              <a:path w="8229600" h="2954020">
                <a:moveTo>
                  <a:pt x="0" y="2954019"/>
                </a:moveTo>
                <a:lnTo>
                  <a:pt x="8229600" y="2954019"/>
                </a:lnTo>
                <a:lnTo>
                  <a:pt x="8229600" y="0"/>
                </a:lnTo>
                <a:lnTo>
                  <a:pt x="0" y="0"/>
                </a:lnTo>
                <a:lnTo>
                  <a:pt x="0" y="2954019"/>
                </a:lnTo>
                <a:close/>
              </a:path>
            </a:pathLst>
          </a:custGeom>
          <a:ln w="10160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0377" y="1797050"/>
            <a:ext cx="5734685" cy="66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public class </a:t>
            </a:r>
            <a:r>
              <a:rPr sz="1400" dirty="0">
                <a:solidFill>
                  <a:srgbClr val="2B8FAE"/>
                </a:solidFill>
                <a:latin typeface="Consolas"/>
                <a:cs typeface="Consolas"/>
              </a:rPr>
              <a:t>MyTableViewController </a:t>
            </a:r>
            <a:r>
              <a:rPr sz="1400" dirty="0">
                <a:latin typeface="Consolas"/>
                <a:cs typeface="Consolas"/>
              </a:rPr>
              <a:t>:</a:t>
            </a:r>
            <a:r>
              <a:rPr sz="1400" spc="60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2B8FAE"/>
                </a:solidFill>
                <a:latin typeface="Consolas"/>
                <a:cs typeface="Consolas"/>
              </a:rPr>
              <a:t>UITableViewController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406400">
              <a:lnSpc>
                <a:spcPct val="100000"/>
              </a:lnSpc>
            </a:pPr>
            <a:r>
              <a:rPr sz="1400" spc="-5" dirty="0"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6304" y="2651125"/>
            <a:ext cx="1010285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5" dirty="0">
                <a:latin typeface="Consolas"/>
                <a:cs typeface="Consolas"/>
              </a:rPr>
              <a:t>t</a:t>
            </a:r>
            <a:r>
              <a:rPr sz="1400" spc="-10" dirty="0">
                <a:latin typeface="Consolas"/>
                <a:cs typeface="Consolas"/>
              </a:rPr>
              <a:t>a</a:t>
            </a:r>
            <a:r>
              <a:rPr sz="1400" spc="5" dirty="0">
                <a:latin typeface="Consolas"/>
                <a:cs typeface="Consolas"/>
              </a:rPr>
              <a:t>ble</a:t>
            </a:r>
            <a:r>
              <a:rPr sz="1400" spc="-10" dirty="0">
                <a:latin typeface="Consolas"/>
                <a:cs typeface="Consolas"/>
              </a:rPr>
              <a:t>V</a:t>
            </a:r>
            <a:r>
              <a:rPr sz="1400" spc="5" dirty="0">
                <a:latin typeface="Consolas"/>
                <a:cs typeface="Consolas"/>
              </a:rPr>
              <a:t>ie</a:t>
            </a:r>
            <a:r>
              <a:rPr sz="1400" spc="20" dirty="0">
                <a:latin typeface="Consolas"/>
                <a:cs typeface="Consolas"/>
              </a:rPr>
              <a:t>w</a:t>
            </a:r>
            <a:r>
              <a:rPr sz="1400" dirty="0">
                <a:latin typeface="Consolas"/>
                <a:cs typeface="Consolas"/>
              </a:rPr>
              <a:t>,  </a:t>
            </a:r>
            <a:r>
              <a:rPr sz="1400" spc="5" dirty="0">
                <a:latin typeface="Consolas"/>
                <a:cs typeface="Consolas"/>
              </a:rPr>
              <a:t>i</a:t>
            </a:r>
            <a:r>
              <a:rPr sz="1400" spc="-10" dirty="0">
                <a:latin typeface="Consolas"/>
                <a:cs typeface="Consolas"/>
              </a:rPr>
              <a:t>n</a:t>
            </a:r>
            <a:r>
              <a:rPr sz="1400" spc="5" dirty="0">
                <a:latin typeface="Consolas"/>
                <a:cs typeface="Consolas"/>
              </a:rPr>
              <a:t>dex</a:t>
            </a:r>
            <a:r>
              <a:rPr sz="1400" spc="-10" dirty="0">
                <a:latin typeface="Consolas"/>
                <a:cs typeface="Consolas"/>
              </a:rPr>
              <a:t>P</a:t>
            </a:r>
            <a:r>
              <a:rPr sz="1400" spc="5" dirty="0">
                <a:latin typeface="Consolas"/>
                <a:cs typeface="Consolas"/>
              </a:rPr>
              <a:t>at</a:t>
            </a:r>
            <a:r>
              <a:rPr sz="1400" spc="20" dirty="0">
                <a:latin typeface="Consolas"/>
                <a:cs typeface="Consolas"/>
              </a:rPr>
              <a:t>h</a:t>
            </a:r>
            <a:r>
              <a:rPr sz="1400" dirty="0">
                <a:latin typeface="Consolas"/>
                <a:cs typeface="Consolas"/>
              </a:rPr>
              <a:t>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4077" y="2651125"/>
            <a:ext cx="5045710" cy="87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public override </a:t>
            </a:r>
            <a:r>
              <a:rPr sz="1400" dirty="0">
                <a:solidFill>
                  <a:srgbClr val="2B8FAE"/>
                </a:solidFill>
                <a:latin typeface="Consolas"/>
                <a:cs typeface="Consolas"/>
              </a:rPr>
              <a:t>UITableViewCell</a:t>
            </a:r>
            <a:r>
              <a:rPr sz="1400" spc="3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GetCell(</a:t>
            </a:r>
            <a:r>
              <a:rPr sz="1400" dirty="0">
                <a:solidFill>
                  <a:srgbClr val="2B8FAE"/>
                </a:solidFill>
                <a:latin typeface="Consolas"/>
                <a:cs typeface="Consolas"/>
              </a:rPr>
              <a:t>UITableView</a:t>
            </a:r>
            <a:endParaRPr sz="140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</a:pPr>
            <a:r>
              <a:rPr sz="1400" spc="5" dirty="0">
                <a:solidFill>
                  <a:srgbClr val="2B8FAE"/>
                </a:solidFill>
                <a:latin typeface="Consolas"/>
                <a:cs typeface="Consolas"/>
              </a:rPr>
              <a:t>NSI</a:t>
            </a:r>
            <a:r>
              <a:rPr sz="1400" spc="-10" dirty="0">
                <a:solidFill>
                  <a:srgbClr val="2B8FAE"/>
                </a:solidFill>
                <a:latin typeface="Consolas"/>
                <a:cs typeface="Consolas"/>
              </a:rPr>
              <a:t>n</a:t>
            </a:r>
            <a:r>
              <a:rPr sz="1400" spc="5" dirty="0">
                <a:solidFill>
                  <a:srgbClr val="2B8FAE"/>
                </a:solidFill>
                <a:latin typeface="Consolas"/>
                <a:cs typeface="Consolas"/>
              </a:rPr>
              <a:t>dexPa</a:t>
            </a:r>
            <a:r>
              <a:rPr sz="1400" spc="-10" dirty="0">
                <a:solidFill>
                  <a:srgbClr val="2B8FAE"/>
                </a:solidFill>
                <a:latin typeface="Consolas"/>
                <a:cs typeface="Consolas"/>
              </a:rPr>
              <a:t>t</a:t>
            </a:r>
            <a:r>
              <a:rPr sz="1400" dirty="0">
                <a:solidFill>
                  <a:srgbClr val="2B8FAE"/>
                </a:solidFill>
                <a:latin typeface="Consolas"/>
                <a:cs typeface="Consolas"/>
              </a:rPr>
              <a:t>h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40640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1400" dirty="0">
                <a:latin typeface="Consolas"/>
                <a:cs typeface="Consolas"/>
              </a:rPr>
              <a:t>data =</a:t>
            </a:r>
            <a:r>
              <a:rPr sz="1400" spc="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names[indexPath.Row];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44216" y="3504946"/>
            <a:ext cx="3016250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B8FAE"/>
                </a:solidFill>
                <a:latin typeface="Consolas"/>
                <a:cs typeface="Consolas"/>
              </a:rPr>
              <a:t>UITableViewCell</a:t>
            </a:r>
            <a:r>
              <a:rPr sz="1400" dirty="0"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2B8FAE"/>
                </a:solidFill>
                <a:latin typeface="Consolas"/>
                <a:cs typeface="Consolas"/>
              </a:rPr>
              <a:t>CGRect</a:t>
            </a:r>
            <a:r>
              <a:rPr sz="1400" dirty="0">
                <a:latin typeface="Consolas"/>
                <a:cs typeface="Consolas"/>
              </a:rPr>
              <a:t>.Empty</a:t>
            </a:r>
            <a:r>
              <a:rPr sz="1400" spc="-45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8094" y="3504946"/>
            <a:ext cx="1397635" cy="66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0000FF"/>
                </a:solidFill>
                <a:latin typeface="Consolas"/>
                <a:cs typeface="Consolas"/>
              </a:rPr>
              <a:t>var </a:t>
            </a:r>
            <a:r>
              <a:rPr sz="1400" spc="-10" dirty="0">
                <a:latin typeface="Consolas"/>
                <a:cs typeface="Consolas"/>
              </a:rPr>
              <a:t>cell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35" dirty="0"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400" spc="-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cell;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4077" y="4145279"/>
            <a:ext cx="123189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0377" y="4358640"/>
            <a:ext cx="123189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77179" y="3114167"/>
            <a:ext cx="3418840" cy="1681480"/>
          </a:xfrm>
          <a:custGeom>
            <a:avLst/>
            <a:gdLst/>
            <a:ahLst/>
            <a:cxnLst/>
            <a:rect l="l" t="t" r="r" b="b"/>
            <a:pathLst>
              <a:path w="3418840" h="1681479">
                <a:moveTo>
                  <a:pt x="3418840" y="365632"/>
                </a:moveTo>
                <a:lnTo>
                  <a:pt x="0" y="365632"/>
                </a:lnTo>
                <a:lnTo>
                  <a:pt x="0" y="1681352"/>
                </a:lnTo>
                <a:lnTo>
                  <a:pt x="3418840" y="1681352"/>
                </a:lnTo>
                <a:lnTo>
                  <a:pt x="3418840" y="365632"/>
                </a:lnTo>
                <a:close/>
              </a:path>
              <a:path w="3418840" h="1681479">
                <a:moveTo>
                  <a:pt x="433832" y="0"/>
                </a:moveTo>
                <a:lnTo>
                  <a:pt x="569849" y="365632"/>
                </a:lnTo>
                <a:lnTo>
                  <a:pt x="1424559" y="365632"/>
                </a:lnTo>
                <a:lnTo>
                  <a:pt x="433832" y="0"/>
                </a:lnTo>
                <a:close/>
              </a:path>
            </a:pathLst>
          </a:custGeom>
          <a:solidFill>
            <a:srgbClr val="154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77179" y="3114167"/>
            <a:ext cx="3418840" cy="1681480"/>
          </a:xfrm>
          <a:custGeom>
            <a:avLst/>
            <a:gdLst/>
            <a:ahLst/>
            <a:cxnLst/>
            <a:rect l="l" t="t" r="r" b="b"/>
            <a:pathLst>
              <a:path w="3418840" h="1681479">
                <a:moveTo>
                  <a:pt x="0" y="365632"/>
                </a:moveTo>
                <a:lnTo>
                  <a:pt x="569849" y="365632"/>
                </a:lnTo>
                <a:lnTo>
                  <a:pt x="433832" y="0"/>
                </a:lnTo>
                <a:lnTo>
                  <a:pt x="1424559" y="365632"/>
                </a:lnTo>
                <a:lnTo>
                  <a:pt x="3418840" y="365632"/>
                </a:lnTo>
                <a:lnTo>
                  <a:pt x="3418840" y="584961"/>
                </a:lnTo>
                <a:lnTo>
                  <a:pt x="3418840" y="913853"/>
                </a:lnTo>
                <a:lnTo>
                  <a:pt x="3418840" y="1681352"/>
                </a:lnTo>
                <a:lnTo>
                  <a:pt x="1424559" y="1681352"/>
                </a:lnTo>
                <a:lnTo>
                  <a:pt x="569849" y="1681352"/>
                </a:lnTo>
                <a:lnTo>
                  <a:pt x="0" y="1681352"/>
                </a:lnTo>
                <a:lnTo>
                  <a:pt x="0" y="913853"/>
                </a:lnTo>
                <a:lnTo>
                  <a:pt x="0" y="584961"/>
                </a:lnTo>
                <a:lnTo>
                  <a:pt x="0" y="365632"/>
                </a:lnTo>
                <a:close/>
              </a:path>
            </a:pathLst>
          </a:custGeom>
          <a:ln w="25400">
            <a:solidFill>
              <a:srgbClr val="2E44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86526" y="3586733"/>
            <a:ext cx="220281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Index is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described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by</a:t>
            </a:r>
            <a:r>
              <a:rPr sz="1800" b="0" spc="4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39485" y="3849656"/>
            <a:ext cx="3096260" cy="84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3820">
              <a:lnSpc>
                <a:spcPct val="101400"/>
              </a:lnSpc>
            </a:pPr>
            <a:r>
              <a:rPr sz="1800" spc="-10" dirty="0">
                <a:solidFill>
                  <a:srgbClr val="FFFFFF"/>
                </a:solidFill>
                <a:latin typeface="Consolas"/>
                <a:cs typeface="Consolas"/>
              </a:rPr>
              <a:t>NSIndexPath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which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contains  </a:t>
            </a:r>
            <a:r>
              <a:rPr sz="1800" b="0" spc="5" dirty="0">
                <a:solidFill>
                  <a:srgbClr val="FFFF00"/>
                </a:solidFill>
                <a:latin typeface="Segoe UI Light"/>
                <a:cs typeface="Segoe UI Light"/>
              </a:rPr>
              <a:t>Row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and </a:t>
            </a:r>
            <a:r>
              <a:rPr sz="1800" b="0" spc="5" dirty="0">
                <a:solidFill>
                  <a:srgbClr val="FFFF00"/>
                </a:solidFill>
                <a:latin typeface="Segoe UI Light"/>
                <a:cs typeface="Segoe UI Light"/>
              </a:rPr>
              <a:t>Section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properties that 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uniquely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identify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a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cell in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1800" b="0" spc="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table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822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206500" y="3751579"/>
            <a:ext cx="2743200" cy="226060"/>
          </a:xfrm>
          <a:custGeom>
            <a:avLst/>
            <a:gdLst/>
            <a:ahLst/>
            <a:cxnLst/>
            <a:rect l="l" t="t" r="r" b="b"/>
            <a:pathLst>
              <a:path w="2743200" h="226060">
                <a:moveTo>
                  <a:pt x="0" y="226060"/>
                </a:moveTo>
                <a:lnTo>
                  <a:pt x="2743200" y="226060"/>
                </a:lnTo>
                <a:lnTo>
                  <a:pt x="2743200" y="0"/>
                </a:lnTo>
                <a:lnTo>
                  <a:pt x="0" y="0"/>
                </a:lnTo>
                <a:lnTo>
                  <a:pt x="0" y="22606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536256" y="1243584"/>
            <a:ext cx="784574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1800" spc="-10" dirty="0">
                <a:solidFill>
                  <a:srgbClr val="0A111E"/>
                </a:solidFill>
                <a:latin typeface="Consolas"/>
                <a:cs typeface="Consolas"/>
              </a:rPr>
              <a:t>GetCell </a:t>
            </a:r>
            <a:r>
              <a:rPr sz="18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returns </a:t>
            </a:r>
            <a:r>
              <a:rPr sz="1800" b="0" dirty="0">
                <a:solidFill>
                  <a:srgbClr val="0A111E"/>
                </a:solidFill>
                <a:latin typeface="Segoe UI Light"/>
                <a:cs typeface="Segoe UI Light"/>
              </a:rPr>
              <a:t>a </a:t>
            </a:r>
            <a:r>
              <a:rPr sz="18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unique </a:t>
            </a:r>
            <a:r>
              <a:rPr sz="1800" spc="-10" dirty="0">
                <a:solidFill>
                  <a:srgbClr val="0A111E"/>
                </a:solidFill>
                <a:latin typeface="Consolas"/>
                <a:cs typeface="Consolas"/>
              </a:rPr>
              <a:t>UITableViewCell</a:t>
            </a:r>
            <a:r>
              <a:rPr sz="1800" spc="-755" dirty="0">
                <a:solidFill>
                  <a:srgbClr val="0A111E"/>
                </a:solidFill>
                <a:latin typeface="Consolas"/>
                <a:cs typeface="Consolas"/>
              </a:rPr>
              <a:t>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for </a:t>
            </a:r>
            <a:r>
              <a:rPr sz="1800" b="0" dirty="0">
                <a:solidFill>
                  <a:srgbClr val="0A111E"/>
                </a:solidFill>
                <a:latin typeface="Segoe UI Light"/>
                <a:cs typeface="Segoe UI Light"/>
              </a:rPr>
              <a:t>a </a:t>
            </a:r>
            <a:r>
              <a:rPr sz="18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index position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Providing </a:t>
            </a:r>
            <a:r>
              <a:rPr dirty="0"/>
              <a:t>data to </a:t>
            </a:r>
            <a:r>
              <a:rPr spc="-10" dirty="0"/>
              <a:t>the </a:t>
            </a:r>
            <a:r>
              <a:rPr spc="-120" dirty="0"/>
              <a:t>Table</a:t>
            </a:r>
            <a:r>
              <a:rPr spc="-50" dirty="0"/>
              <a:t> </a:t>
            </a:r>
            <a:r>
              <a:rPr dirty="0"/>
              <a:t>View</a:t>
            </a:r>
          </a:p>
        </p:txBody>
      </p:sp>
      <p:sp>
        <p:nvSpPr>
          <p:cNvPr id="4" name="object 4"/>
          <p:cNvSpPr/>
          <p:nvPr/>
        </p:nvSpPr>
        <p:spPr>
          <a:xfrm>
            <a:off x="401320" y="1760220"/>
            <a:ext cx="8229600" cy="2954020"/>
          </a:xfrm>
          <a:custGeom>
            <a:avLst/>
            <a:gdLst/>
            <a:ahLst/>
            <a:cxnLst/>
            <a:rect l="l" t="t" r="r" b="b"/>
            <a:pathLst>
              <a:path w="8229600" h="2954020">
                <a:moveTo>
                  <a:pt x="0" y="2954019"/>
                </a:moveTo>
                <a:lnTo>
                  <a:pt x="8229600" y="2954019"/>
                </a:lnTo>
                <a:lnTo>
                  <a:pt x="8229600" y="0"/>
                </a:lnTo>
                <a:lnTo>
                  <a:pt x="0" y="0"/>
                </a:lnTo>
                <a:lnTo>
                  <a:pt x="0" y="2954019"/>
                </a:lnTo>
                <a:close/>
              </a:path>
            </a:pathLst>
          </a:custGeom>
          <a:ln w="10160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3077" y="1797050"/>
            <a:ext cx="5709285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public class </a:t>
            </a:r>
            <a:r>
              <a:rPr sz="1400" dirty="0">
                <a:solidFill>
                  <a:srgbClr val="2B8FAE"/>
                </a:solidFill>
                <a:latin typeface="Consolas"/>
                <a:cs typeface="Consolas"/>
              </a:rPr>
              <a:t>MyTableViewController </a:t>
            </a:r>
            <a:r>
              <a:rPr sz="1400" dirty="0">
                <a:latin typeface="Consolas"/>
                <a:cs typeface="Consolas"/>
              </a:rPr>
              <a:t>:</a:t>
            </a:r>
            <a:r>
              <a:rPr sz="1400" spc="60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2B8FAE"/>
                </a:solidFill>
                <a:latin typeface="Consolas"/>
                <a:cs typeface="Consolas"/>
              </a:rPr>
              <a:t>UITableViewController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393700">
              <a:lnSpc>
                <a:spcPct val="100000"/>
              </a:lnSpc>
            </a:pPr>
            <a:r>
              <a:rPr sz="1400" spc="-5" dirty="0"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6777" y="2651125"/>
            <a:ext cx="147383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sz="1400" spc="-8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override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25110" y="2864485"/>
            <a:ext cx="216852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dirty="0">
                <a:solidFill>
                  <a:srgbClr val="2B8FAE"/>
                </a:solidFill>
                <a:latin typeface="Consolas"/>
                <a:cs typeface="Consolas"/>
              </a:rPr>
              <a:t>NSIndexPath</a:t>
            </a:r>
            <a:r>
              <a:rPr sz="140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indexPath)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6777" y="3077845"/>
            <a:ext cx="9779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0794" y="3504946"/>
            <a:ext cx="446659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-10" dirty="0">
                <a:solidFill>
                  <a:srgbClr val="0000FF"/>
                </a:solidFill>
                <a:latin typeface="Consolas"/>
                <a:cs typeface="Consolas"/>
              </a:rPr>
              <a:t>var </a:t>
            </a:r>
            <a:r>
              <a:rPr sz="1400" spc="-10" dirty="0">
                <a:latin typeface="Consolas"/>
                <a:cs typeface="Consolas"/>
              </a:rPr>
              <a:t>cell </a:t>
            </a:r>
            <a:r>
              <a:rPr sz="1400" dirty="0">
                <a:latin typeface="Consolas"/>
                <a:cs typeface="Consolas"/>
              </a:rPr>
              <a:t>= </a:t>
            </a:r>
            <a:r>
              <a:rPr sz="1400" spc="-10" dirty="0">
                <a:solidFill>
                  <a:srgbClr val="0000FF"/>
                </a:solidFill>
                <a:latin typeface="Consolas"/>
                <a:cs typeface="Consolas"/>
              </a:rPr>
              <a:t>new </a:t>
            </a:r>
            <a:r>
              <a:rPr sz="1400" dirty="0">
                <a:solidFill>
                  <a:srgbClr val="2B8FAE"/>
                </a:solidFill>
                <a:latin typeface="Consolas"/>
                <a:cs typeface="Consolas"/>
              </a:rPr>
              <a:t>UITableViewCell</a:t>
            </a:r>
            <a:r>
              <a:rPr sz="1400" dirty="0"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2B8FAE"/>
                </a:solidFill>
                <a:latin typeface="Consolas"/>
                <a:cs typeface="Consolas"/>
              </a:rPr>
              <a:t>CGRect</a:t>
            </a:r>
            <a:r>
              <a:rPr sz="1400" dirty="0">
                <a:latin typeface="Consolas"/>
                <a:cs typeface="Consolas"/>
              </a:rPr>
              <a:t>.Empty</a:t>
            </a:r>
            <a:r>
              <a:rPr sz="1400" spc="-26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6500" y="3751579"/>
            <a:ext cx="2743200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0"/>
              </a:lnSpc>
            </a:pPr>
            <a:r>
              <a:rPr sz="1400" dirty="0">
                <a:latin typeface="Consolas"/>
                <a:cs typeface="Consolas"/>
              </a:rPr>
              <a:t>cell.TextLabel.Text =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data;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3077" y="3931602"/>
            <a:ext cx="1967230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400" spc="-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cell;</a:t>
            </a:r>
            <a:endParaRPr sz="1400">
              <a:latin typeface="Consolas"/>
              <a:cs typeface="Consolas"/>
            </a:endParaRPr>
          </a:p>
          <a:p>
            <a:pPr marL="393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62276" y="2600325"/>
            <a:ext cx="599592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dirty="0">
                <a:solidFill>
                  <a:srgbClr val="2B8FAE"/>
                </a:solidFill>
                <a:latin typeface="Consolas"/>
                <a:cs typeface="Consolas"/>
              </a:rPr>
              <a:t>UITableViewCell </a:t>
            </a:r>
            <a:r>
              <a:rPr sz="1400" spc="-195" dirty="0">
                <a:latin typeface="Consolas"/>
                <a:cs typeface="Consolas"/>
              </a:rPr>
              <a:t>GetCell(</a:t>
            </a:r>
            <a:r>
              <a:rPr sz="1400" spc="-195" dirty="0" smtClean="0">
                <a:solidFill>
                  <a:srgbClr val="2B8FAE"/>
                </a:solidFill>
                <a:latin typeface="Consolas"/>
                <a:cs typeface="Consolas"/>
              </a:rPr>
              <a:t>UITableView</a:t>
            </a:r>
            <a:r>
              <a:rPr sz="2700" spc="-292" baseline="-23148" dirty="0" smtClean="0">
                <a:solidFill>
                  <a:srgbClr val="FFFFFF"/>
                </a:solidFill>
                <a:latin typeface="Consolas"/>
                <a:cs typeface="Consolas"/>
              </a:rPr>
              <a:t>UI</a:t>
            </a:r>
            <a:r>
              <a:rPr sz="1400" spc="-195" dirty="0" smtClean="0">
                <a:latin typeface="Consolas"/>
                <a:cs typeface="Consolas"/>
              </a:rPr>
              <a:t>t</a:t>
            </a:r>
            <a:r>
              <a:rPr lang="en-US" sz="1400" spc="-195" dirty="0" smtClean="0">
                <a:latin typeface="Consolas"/>
                <a:cs typeface="Consolas"/>
              </a:rPr>
              <a:t>ableview</a:t>
            </a:r>
            <a:r>
              <a:rPr sz="2700" spc="-292" baseline="-23148" dirty="0" smtClean="0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sz="1400" spc="-195" dirty="0">
                <a:latin typeface="Consolas"/>
                <a:cs typeface="Consolas"/>
              </a:rPr>
              <a:t>,</a:t>
            </a:r>
            <a:r>
              <a:rPr sz="2700" spc="-292" baseline="-23148" dirty="0">
                <a:solidFill>
                  <a:srgbClr val="FFFFFF"/>
                </a:solidFill>
                <a:latin typeface="Consolas"/>
                <a:cs typeface="Consolas"/>
              </a:rPr>
              <a:t>ewCell</a:t>
            </a:r>
            <a:r>
              <a:rPr sz="2700" spc="-450" baseline="-23148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b="0" spc="-15" baseline="-23148" dirty="0">
                <a:solidFill>
                  <a:srgbClr val="FFFFFF"/>
                </a:solidFill>
                <a:latin typeface="Segoe UI Light"/>
                <a:cs typeface="Segoe UI Light"/>
              </a:rPr>
              <a:t>has</a:t>
            </a:r>
            <a:endParaRPr sz="2700" baseline="-23148" dirty="0">
              <a:latin typeface="Segoe UI Light"/>
              <a:cs typeface="Segoe UI 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80794" y="2976879"/>
            <a:ext cx="7101206" cy="54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45745" algn="r">
              <a:lnSpc>
                <a:spcPct val="100000"/>
              </a:lnSpc>
            </a:pP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built-in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sub-views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 to</a:t>
            </a:r>
            <a:endParaRPr sz="1800" dirty="0">
              <a:latin typeface="Segoe UI Light"/>
              <a:cs typeface="Segoe UI Light"/>
            </a:endParaRPr>
          </a:p>
          <a:p>
            <a:pPr>
              <a:lnSpc>
                <a:spcPts val="2140"/>
              </a:lnSpc>
              <a:tabLst>
                <a:tab pos="4462145" algn="l"/>
              </a:tabLst>
            </a:pPr>
            <a:r>
              <a:rPr sz="2100" baseline="3968" dirty="0">
                <a:solidFill>
                  <a:srgbClr val="0000FF"/>
                </a:solidFill>
                <a:latin typeface="Consolas"/>
                <a:cs typeface="Consolas"/>
              </a:rPr>
              <a:t>string  </a:t>
            </a:r>
            <a:r>
              <a:rPr sz="2100" baseline="3968" dirty="0">
                <a:latin typeface="Consolas"/>
                <a:cs typeface="Consolas"/>
              </a:rPr>
              <a:t>data</a:t>
            </a:r>
            <a:r>
              <a:rPr sz="2100" spc="202" baseline="3968" dirty="0">
                <a:latin typeface="Consolas"/>
                <a:cs typeface="Consolas"/>
              </a:rPr>
              <a:t> </a:t>
            </a:r>
            <a:r>
              <a:rPr sz="2100" baseline="3968" dirty="0">
                <a:latin typeface="Consolas"/>
                <a:cs typeface="Consolas"/>
              </a:rPr>
              <a:t>=</a:t>
            </a:r>
            <a:r>
              <a:rPr sz="2100" spc="630" baseline="3968" dirty="0">
                <a:latin typeface="Consolas"/>
                <a:cs typeface="Consolas"/>
              </a:rPr>
              <a:t> </a:t>
            </a:r>
            <a:r>
              <a:rPr sz="2100" baseline="3968" dirty="0">
                <a:latin typeface="Consolas"/>
                <a:cs typeface="Consolas"/>
              </a:rPr>
              <a:t>names[indexPath.Row];	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display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the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specific</a:t>
            </a:r>
            <a:r>
              <a:rPr sz="1800" b="0" spc="8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details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72834" y="3525901"/>
            <a:ext cx="1585595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for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the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given</a:t>
            </a:r>
            <a:r>
              <a:rPr sz="1800" b="0" spc="-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cell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604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304800" y="1200150"/>
            <a:ext cx="5110798" cy="270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4355" indent="-457200">
              <a:lnSpc>
                <a:spcPct val="100000"/>
              </a:lnSpc>
              <a:buAutoNum type="arabicPeriod"/>
              <a:tabLst>
                <a:tab pos="554355" algn="l"/>
              </a:tabLst>
            </a:pPr>
            <a:r>
              <a:rPr spc="-5" dirty="0"/>
              <a:t>Describe </a:t>
            </a:r>
            <a:r>
              <a:rPr dirty="0"/>
              <a:t>the </a:t>
            </a:r>
            <a:r>
              <a:rPr spc="-70" dirty="0"/>
              <a:t>Table </a:t>
            </a:r>
            <a:r>
              <a:rPr spc="-5" dirty="0"/>
              <a:t>View and</a:t>
            </a:r>
            <a:r>
              <a:rPr spc="105" dirty="0"/>
              <a:t> </a:t>
            </a:r>
            <a:r>
              <a:rPr dirty="0"/>
              <a:t>its</a:t>
            </a:r>
          </a:p>
          <a:p>
            <a:pPr marL="553720">
              <a:lnSpc>
                <a:spcPct val="100000"/>
              </a:lnSpc>
            </a:pPr>
            <a:r>
              <a:rPr spc="-5" dirty="0"/>
              <a:t>common</a:t>
            </a:r>
            <a:r>
              <a:rPr spc="-75" dirty="0"/>
              <a:t> </a:t>
            </a:r>
            <a:r>
              <a:rPr spc="-5" dirty="0"/>
              <a:t>uses</a:t>
            </a:r>
          </a:p>
          <a:p>
            <a:pPr marL="554355" indent="-457200">
              <a:lnSpc>
                <a:spcPct val="100000"/>
              </a:lnSpc>
              <a:spcBef>
                <a:spcPts val="480"/>
              </a:spcBef>
              <a:buAutoNum type="arabicPeriod" startAt="2"/>
              <a:tabLst>
                <a:tab pos="554355" algn="l"/>
              </a:tabLst>
            </a:pPr>
            <a:r>
              <a:rPr spc="5" dirty="0"/>
              <a:t>Identify </a:t>
            </a:r>
            <a:r>
              <a:rPr dirty="0"/>
              <a:t>the </a:t>
            </a:r>
            <a:r>
              <a:rPr spc="-5" dirty="0"/>
              <a:t>classes </a:t>
            </a:r>
            <a:r>
              <a:rPr dirty="0"/>
              <a:t>which </a:t>
            </a:r>
            <a:r>
              <a:rPr spc="-10" dirty="0"/>
              <a:t>make</a:t>
            </a:r>
            <a:r>
              <a:rPr spc="-40" dirty="0"/>
              <a:t> </a:t>
            </a:r>
            <a:r>
              <a:rPr dirty="0"/>
              <a:t>up</a:t>
            </a:r>
          </a:p>
          <a:p>
            <a:pPr marL="553720">
              <a:lnSpc>
                <a:spcPct val="100000"/>
              </a:lnSpc>
            </a:pPr>
            <a:r>
              <a:rPr spc="-70" dirty="0"/>
              <a:t>Table</a:t>
            </a:r>
            <a:r>
              <a:rPr spc="-65" dirty="0"/>
              <a:t> </a:t>
            </a:r>
            <a:r>
              <a:rPr spc="-5" dirty="0"/>
              <a:t>View</a:t>
            </a:r>
          </a:p>
          <a:p>
            <a:pPr marL="554355" indent="-457200">
              <a:lnSpc>
                <a:spcPct val="100000"/>
              </a:lnSpc>
              <a:spcBef>
                <a:spcPts val="480"/>
              </a:spcBef>
              <a:buAutoNum type="arabicPeriod" startAt="3"/>
              <a:tabLst>
                <a:tab pos="554355" algn="l"/>
              </a:tabLst>
            </a:pPr>
            <a:r>
              <a:rPr dirty="0"/>
              <a:t>Add a </a:t>
            </a:r>
            <a:r>
              <a:rPr spc="-70" dirty="0"/>
              <a:t>Table </a:t>
            </a:r>
            <a:r>
              <a:rPr spc="-5" dirty="0"/>
              <a:t>View </a:t>
            </a:r>
            <a:r>
              <a:rPr dirty="0"/>
              <a:t>to </a:t>
            </a:r>
            <a:r>
              <a:rPr spc="-5" dirty="0"/>
              <a:t>your</a:t>
            </a:r>
            <a:r>
              <a:rPr spc="65" dirty="0"/>
              <a:t> </a:t>
            </a:r>
            <a:r>
              <a:rPr dirty="0"/>
              <a:t>UI</a:t>
            </a:r>
          </a:p>
          <a:p>
            <a:pPr marL="554355" indent="-457200">
              <a:spcBef>
                <a:spcPts val="480"/>
              </a:spcBef>
              <a:buFontTx/>
              <a:buAutoNum type="arabicPeriod" startAt="3"/>
              <a:tabLst>
                <a:tab pos="554355" algn="l"/>
              </a:tabLst>
            </a:pPr>
            <a:r>
              <a:rPr spc="-5" dirty="0" smtClean="0"/>
              <a:t>Fill </a:t>
            </a:r>
            <a:r>
              <a:rPr dirty="0" smtClean="0"/>
              <a:t>the </a:t>
            </a:r>
            <a:r>
              <a:rPr spc="-70" dirty="0" smtClean="0"/>
              <a:t>Table </a:t>
            </a:r>
            <a:r>
              <a:rPr spc="-5" dirty="0" smtClean="0"/>
              <a:t>View </a:t>
            </a:r>
            <a:r>
              <a:rPr dirty="0" smtClean="0"/>
              <a:t>with</a:t>
            </a:r>
            <a:r>
              <a:rPr spc="55" dirty="0" smtClean="0"/>
              <a:t> </a:t>
            </a:r>
            <a:r>
              <a:rPr spc="-5" dirty="0" smtClean="0"/>
              <a:t>data</a:t>
            </a:r>
            <a:r>
              <a:rPr lang="en-US" spc="-5" dirty="0"/>
              <a:t> </a:t>
            </a:r>
            <a:endParaRPr lang="en-US" spc="-5" dirty="0" smtClean="0"/>
          </a:p>
          <a:p>
            <a:pPr marL="554355" indent="-457200">
              <a:spcBef>
                <a:spcPts val="480"/>
              </a:spcBef>
              <a:buFontTx/>
              <a:buAutoNum type="arabicPeriod" startAt="3"/>
              <a:tabLst>
                <a:tab pos="554355" algn="l"/>
              </a:tabLst>
            </a:pPr>
            <a:r>
              <a:rPr lang="en-US" spc="-5" dirty="0" smtClean="0"/>
              <a:t>Identify </a:t>
            </a:r>
            <a:r>
              <a:rPr lang="en-US" spc="-5" dirty="0"/>
              <a:t>the steps to creating </a:t>
            </a:r>
            <a:r>
              <a:rPr lang="en-US" spc="-5" dirty="0" smtClean="0"/>
              <a:t>a custom cell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20" dirty="0"/>
              <a:t>u</a:t>
            </a:r>
            <a:r>
              <a:rPr dirty="0"/>
              <a:t>mma</a:t>
            </a:r>
            <a:r>
              <a:rPr spc="200" dirty="0"/>
              <a:t>r</a:t>
            </a:r>
            <a:r>
              <a:rPr dirty="0"/>
              <a:t>y</a:t>
            </a:r>
          </a:p>
        </p:txBody>
      </p:sp>
      <p:sp>
        <p:nvSpPr>
          <p:cNvPr id="4" name="object 4"/>
          <p:cNvSpPr/>
          <p:nvPr/>
        </p:nvSpPr>
        <p:spPr>
          <a:xfrm>
            <a:off x="4846320" y="0"/>
            <a:ext cx="4300220" cy="5143500"/>
          </a:xfrm>
          <a:custGeom>
            <a:avLst/>
            <a:gdLst/>
            <a:ahLst/>
            <a:cxnLst/>
            <a:rect l="l" t="t" r="r" b="b"/>
            <a:pathLst>
              <a:path w="4300220" h="5143500">
                <a:moveTo>
                  <a:pt x="4297680" y="0"/>
                </a:moveTo>
                <a:lnTo>
                  <a:pt x="1074419" y="0"/>
                </a:lnTo>
                <a:lnTo>
                  <a:pt x="0" y="5143498"/>
                </a:lnTo>
                <a:lnTo>
                  <a:pt x="4300220" y="5143499"/>
                </a:lnTo>
                <a:lnTo>
                  <a:pt x="4297680" y="0"/>
                </a:lnTo>
                <a:close/>
              </a:path>
            </a:pathLst>
          </a:custGeom>
          <a:solidFill>
            <a:srgbClr val="2A8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46320" y="0"/>
            <a:ext cx="430022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451802" y="1248790"/>
            <a:ext cx="8387398" cy="203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4355" indent="-457200">
              <a:lnSpc>
                <a:spcPct val="100000"/>
              </a:lnSpc>
              <a:buAutoNum type="arabicPeriod"/>
              <a:tabLst>
                <a:tab pos="554355" algn="l"/>
              </a:tabLst>
            </a:pPr>
            <a:r>
              <a:rPr spc="-5" dirty="0"/>
              <a:t>Describe </a:t>
            </a:r>
            <a:r>
              <a:rPr dirty="0"/>
              <a:t>the </a:t>
            </a:r>
            <a:r>
              <a:rPr spc="-70" dirty="0"/>
              <a:t>Table </a:t>
            </a:r>
            <a:r>
              <a:rPr spc="-5" dirty="0"/>
              <a:t>View and</a:t>
            </a:r>
            <a:r>
              <a:rPr spc="105" dirty="0"/>
              <a:t> </a:t>
            </a:r>
            <a:r>
              <a:rPr dirty="0"/>
              <a:t>its</a:t>
            </a:r>
          </a:p>
          <a:p>
            <a:pPr marL="553720">
              <a:lnSpc>
                <a:spcPct val="100000"/>
              </a:lnSpc>
            </a:pPr>
            <a:r>
              <a:rPr spc="-5" dirty="0"/>
              <a:t>common</a:t>
            </a:r>
            <a:r>
              <a:rPr spc="-75" dirty="0"/>
              <a:t> </a:t>
            </a:r>
            <a:r>
              <a:rPr spc="-5" dirty="0"/>
              <a:t>uses</a:t>
            </a:r>
          </a:p>
          <a:p>
            <a:pPr marL="554355" indent="-457200">
              <a:lnSpc>
                <a:spcPct val="100000"/>
              </a:lnSpc>
              <a:spcBef>
                <a:spcPts val="480"/>
              </a:spcBef>
              <a:buAutoNum type="arabicPeriod" startAt="2"/>
              <a:tabLst>
                <a:tab pos="554355" algn="l"/>
              </a:tabLst>
            </a:pPr>
            <a:r>
              <a:rPr spc="5" dirty="0"/>
              <a:t>Identify </a:t>
            </a:r>
            <a:r>
              <a:rPr dirty="0"/>
              <a:t>the </a:t>
            </a:r>
            <a:r>
              <a:rPr spc="-5" dirty="0"/>
              <a:t>classes </a:t>
            </a:r>
            <a:r>
              <a:rPr dirty="0"/>
              <a:t>which </a:t>
            </a:r>
            <a:r>
              <a:rPr spc="-10" dirty="0"/>
              <a:t>make</a:t>
            </a:r>
            <a:r>
              <a:rPr spc="-40" dirty="0"/>
              <a:t> </a:t>
            </a:r>
            <a:r>
              <a:rPr dirty="0"/>
              <a:t>up</a:t>
            </a:r>
          </a:p>
          <a:p>
            <a:pPr marL="553720">
              <a:lnSpc>
                <a:spcPct val="100000"/>
              </a:lnSpc>
            </a:pPr>
            <a:r>
              <a:rPr spc="-70" dirty="0"/>
              <a:t>Table</a:t>
            </a:r>
            <a:r>
              <a:rPr spc="-65" dirty="0"/>
              <a:t> </a:t>
            </a:r>
            <a:r>
              <a:rPr spc="-5" dirty="0"/>
              <a:t>View</a:t>
            </a:r>
          </a:p>
          <a:p>
            <a:pPr marL="554355" indent="-457200">
              <a:lnSpc>
                <a:spcPct val="100000"/>
              </a:lnSpc>
              <a:spcBef>
                <a:spcPts val="480"/>
              </a:spcBef>
              <a:buAutoNum type="arabicPeriod" startAt="3"/>
              <a:tabLst>
                <a:tab pos="554355" algn="l"/>
              </a:tabLst>
            </a:pPr>
            <a:r>
              <a:rPr dirty="0"/>
              <a:t>Add a </a:t>
            </a:r>
            <a:r>
              <a:rPr spc="-70" dirty="0"/>
              <a:t>Table </a:t>
            </a:r>
            <a:r>
              <a:rPr spc="-5" dirty="0"/>
              <a:t>View </a:t>
            </a:r>
            <a:r>
              <a:rPr dirty="0"/>
              <a:t>to </a:t>
            </a:r>
            <a:r>
              <a:rPr spc="-5" dirty="0"/>
              <a:t>your</a:t>
            </a:r>
            <a:r>
              <a:rPr spc="65" dirty="0"/>
              <a:t> </a:t>
            </a:r>
            <a:r>
              <a:rPr dirty="0"/>
              <a:t>UI</a:t>
            </a:r>
          </a:p>
          <a:p>
            <a:pPr marL="554355" indent="-457200">
              <a:lnSpc>
                <a:spcPct val="100000"/>
              </a:lnSpc>
              <a:spcBef>
                <a:spcPts val="480"/>
              </a:spcBef>
              <a:buAutoNum type="arabicPeriod" startAt="3"/>
              <a:tabLst>
                <a:tab pos="554355" algn="l"/>
              </a:tabLst>
            </a:pPr>
            <a:r>
              <a:rPr spc="-5" dirty="0"/>
              <a:t>Fill </a:t>
            </a:r>
            <a:r>
              <a:rPr dirty="0"/>
              <a:t>the </a:t>
            </a:r>
            <a:r>
              <a:rPr spc="-70" dirty="0"/>
              <a:t>Table </a:t>
            </a:r>
            <a:r>
              <a:rPr spc="-5" dirty="0"/>
              <a:t>View </a:t>
            </a:r>
            <a:r>
              <a:rPr dirty="0"/>
              <a:t>with</a:t>
            </a:r>
            <a:r>
              <a:rPr spc="55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85" dirty="0"/>
              <a:t>T</a:t>
            </a:r>
            <a:r>
              <a:rPr spc="-5" dirty="0"/>
              <a:t>asks</a:t>
            </a:r>
          </a:p>
        </p:txBody>
      </p:sp>
      <p:sp>
        <p:nvSpPr>
          <p:cNvPr id="4" name="object 4"/>
          <p:cNvSpPr/>
          <p:nvPr/>
        </p:nvSpPr>
        <p:spPr>
          <a:xfrm>
            <a:off x="4846320" y="0"/>
            <a:ext cx="4300220" cy="5143500"/>
          </a:xfrm>
          <a:custGeom>
            <a:avLst/>
            <a:gdLst/>
            <a:ahLst/>
            <a:cxnLst/>
            <a:rect l="l" t="t" r="r" b="b"/>
            <a:pathLst>
              <a:path w="4300220" h="5143500">
                <a:moveTo>
                  <a:pt x="4297680" y="0"/>
                </a:moveTo>
                <a:lnTo>
                  <a:pt x="1074419" y="0"/>
                </a:lnTo>
                <a:lnTo>
                  <a:pt x="0" y="5143498"/>
                </a:lnTo>
                <a:lnTo>
                  <a:pt x="4300220" y="5143499"/>
                </a:lnTo>
                <a:lnTo>
                  <a:pt x="4297680" y="0"/>
                </a:lnTo>
                <a:close/>
              </a:path>
            </a:pathLst>
          </a:custGeom>
          <a:solidFill>
            <a:srgbClr val="2A8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46320" y="0"/>
            <a:ext cx="430022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29980" y="154939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20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759" y="127000"/>
            <a:ext cx="142240" cy="160020"/>
          </a:xfrm>
          <a:custGeom>
            <a:avLst/>
            <a:gdLst/>
            <a:ahLst/>
            <a:cxnLst/>
            <a:rect l="l" t="t" r="r" b="b"/>
            <a:pathLst>
              <a:path w="142240" h="160020">
                <a:moveTo>
                  <a:pt x="0" y="160020"/>
                </a:moveTo>
                <a:lnTo>
                  <a:pt x="142240" y="160020"/>
                </a:lnTo>
                <a:lnTo>
                  <a:pt x="14224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5700" y="759459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19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1759" y="421640"/>
            <a:ext cx="142240" cy="160020"/>
          </a:xfrm>
          <a:custGeom>
            <a:avLst/>
            <a:gdLst/>
            <a:ahLst/>
            <a:cxnLst/>
            <a:rect l="l" t="t" r="r" b="b"/>
            <a:pathLst>
              <a:path w="142240" h="160020">
                <a:moveTo>
                  <a:pt x="0" y="160020"/>
                </a:moveTo>
                <a:lnTo>
                  <a:pt x="142240" y="160020"/>
                </a:lnTo>
                <a:lnTo>
                  <a:pt x="14224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06180" y="116839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20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82659" y="345440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20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28100" y="302259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20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82659" y="637540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20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48700" y="525780"/>
            <a:ext cx="149860" cy="162560"/>
          </a:xfrm>
          <a:custGeom>
            <a:avLst/>
            <a:gdLst/>
            <a:ahLst/>
            <a:cxnLst/>
            <a:rect l="l" t="t" r="r" b="b"/>
            <a:pathLst>
              <a:path w="149859" h="162559">
                <a:moveTo>
                  <a:pt x="0" y="162560"/>
                </a:moveTo>
                <a:lnTo>
                  <a:pt x="149859" y="162560"/>
                </a:lnTo>
                <a:lnTo>
                  <a:pt x="149859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40700" y="5080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20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87359" y="137160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20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17840" y="424180"/>
            <a:ext cx="149860" cy="162560"/>
          </a:xfrm>
          <a:custGeom>
            <a:avLst/>
            <a:gdLst/>
            <a:ahLst/>
            <a:cxnLst/>
            <a:rect l="l" t="t" r="r" b="b"/>
            <a:pathLst>
              <a:path w="149859" h="162559">
                <a:moveTo>
                  <a:pt x="0" y="162560"/>
                </a:moveTo>
                <a:lnTo>
                  <a:pt x="149859" y="162560"/>
                </a:lnTo>
                <a:lnTo>
                  <a:pt x="149859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07019" y="297179"/>
            <a:ext cx="147320" cy="162560"/>
          </a:xfrm>
          <a:custGeom>
            <a:avLst/>
            <a:gdLst/>
            <a:ahLst/>
            <a:cxnLst/>
            <a:rect l="l" t="t" r="r" b="b"/>
            <a:pathLst>
              <a:path w="147320" h="162559">
                <a:moveTo>
                  <a:pt x="0" y="162560"/>
                </a:moveTo>
                <a:lnTo>
                  <a:pt x="147320" y="162560"/>
                </a:lnTo>
                <a:lnTo>
                  <a:pt x="14732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07019" y="5080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20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27059" y="734059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19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74380" y="581659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20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66759" y="330200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20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05800" y="73660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20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63180" y="914400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19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34300" y="993139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19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34300" y="739140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19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67600" y="759459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19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41259" y="690880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19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41259" y="406400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20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91119" y="226059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20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91119" y="0"/>
            <a:ext cx="147320" cy="144780"/>
          </a:xfrm>
          <a:custGeom>
            <a:avLst/>
            <a:gdLst/>
            <a:ahLst/>
            <a:cxnLst/>
            <a:rect l="l" t="t" r="r" b="b"/>
            <a:pathLst>
              <a:path w="147320" h="144780">
                <a:moveTo>
                  <a:pt x="0" y="144779"/>
                </a:moveTo>
                <a:lnTo>
                  <a:pt x="147320" y="144779"/>
                </a:lnTo>
                <a:lnTo>
                  <a:pt x="147320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03159" y="1066800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19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15859" y="1353819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19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44359" y="1341119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19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06919" y="1181100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19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04380" y="906780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19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12659" y="1226819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19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88859" y="1115060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19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15200" y="970280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19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85940" y="629919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20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73900" y="670559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19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04659" y="414019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20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47840" y="739140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19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83400" y="365759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20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73900" y="383540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20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70700" y="1033780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19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41259" y="967739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19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43979" y="850900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19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47180" y="894080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19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43979" y="574040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20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47180" y="612140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20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96659" y="993139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19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20840" y="787400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19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796019" y="0"/>
            <a:ext cx="149860" cy="86360"/>
          </a:xfrm>
          <a:custGeom>
            <a:avLst/>
            <a:gdLst/>
            <a:ahLst/>
            <a:cxnLst/>
            <a:rect l="l" t="t" r="r" b="b"/>
            <a:pathLst>
              <a:path w="149859" h="86360">
                <a:moveTo>
                  <a:pt x="0" y="86360"/>
                </a:moveTo>
                <a:lnTo>
                  <a:pt x="149859" y="86360"/>
                </a:lnTo>
                <a:lnTo>
                  <a:pt x="149859" y="0"/>
                </a:lnTo>
                <a:lnTo>
                  <a:pt x="0" y="0"/>
                </a:lnTo>
                <a:lnTo>
                  <a:pt x="0" y="8636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083040" y="63500"/>
            <a:ext cx="60960" cy="160020"/>
          </a:xfrm>
          <a:custGeom>
            <a:avLst/>
            <a:gdLst/>
            <a:ahLst/>
            <a:cxnLst/>
            <a:rect l="l" t="t" r="r" b="b"/>
            <a:pathLst>
              <a:path w="60959" h="160020">
                <a:moveTo>
                  <a:pt x="0" y="160020"/>
                </a:moveTo>
                <a:lnTo>
                  <a:pt x="60959" y="160020"/>
                </a:lnTo>
                <a:lnTo>
                  <a:pt x="609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830819" y="0"/>
            <a:ext cx="149860" cy="73660"/>
          </a:xfrm>
          <a:custGeom>
            <a:avLst/>
            <a:gdLst/>
            <a:ahLst/>
            <a:cxnLst/>
            <a:rect l="l" t="t" r="r" b="b"/>
            <a:pathLst>
              <a:path w="149859" h="73660">
                <a:moveTo>
                  <a:pt x="0" y="73660"/>
                </a:moveTo>
                <a:lnTo>
                  <a:pt x="149859" y="73660"/>
                </a:lnTo>
                <a:lnTo>
                  <a:pt x="149859" y="0"/>
                </a:lnTo>
                <a:lnTo>
                  <a:pt x="0" y="0"/>
                </a:lnTo>
                <a:lnTo>
                  <a:pt x="0" y="7366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68819" y="287020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20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625840" y="0"/>
            <a:ext cx="149860" cy="109220"/>
          </a:xfrm>
          <a:custGeom>
            <a:avLst/>
            <a:gdLst/>
            <a:ahLst/>
            <a:cxnLst/>
            <a:rect l="l" t="t" r="r" b="b"/>
            <a:pathLst>
              <a:path w="149859" h="109220">
                <a:moveTo>
                  <a:pt x="0" y="109220"/>
                </a:moveTo>
                <a:lnTo>
                  <a:pt x="149859" y="109220"/>
                </a:lnTo>
                <a:lnTo>
                  <a:pt x="149859" y="0"/>
                </a:lnTo>
                <a:lnTo>
                  <a:pt x="0" y="0"/>
                </a:lnTo>
                <a:lnTo>
                  <a:pt x="0" y="1092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379459" y="0"/>
            <a:ext cx="147320" cy="109220"/>
          </a:xfrm>
          <a:custGeom>
            <a:avLst/>
            <a:gdLst/>
            <a:ahLst/>
            <a:cxnLst/>
            <a:rect l="l" t="t" r="r" b="b"/>
            <a:pathLst>
              <a:path w="147320" h="109220">
                <a:moveTo>
                  <a:pt x="0" y="109220"/>
                </a:moveTo>
                <a:lnTo>
                  <a:pt x="147320" y="109220"/>
                </a:lnTo>
                <a:lnTo>
                  <a:pt x="147320" y="0"/>
                </a:lnTo>
                <a:lnTo>
                  <a:pt x="0" y="0"/>
                </a:lnTo>
                <a:lnTo>
                  <a:pt x="0" y="1092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2043428" y="2255520"/>
            <a:ext cx="5805171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FFFFFF"/>
                </a:solidFill>
              </a:rPr>
              <a:t>Utilize </a:t>
            </a:r>
            <a:r>
              <a:rPr sz="4000" spc="-5" dirty="0">
                <a:solidFill>
                  <a:srgbClr val="FFFFFF"/>
                </a:solidFill>
              </a:rPr>
              <a:t>built-in </a:t>
            </a:r>
            <a:r>
              <a:rPr sz="4000" dirty="0">
                <a:solidFill>
                  <a:srgbClr val="FFFFFF"/>
                </a:solidFill>
              </a:rPr>
              <a:t>cell</a:t>
            </a:r>
            <a:r>
              <a:rPr sz="4000" spc="-4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styles</a:t>
            </a:r>
            <a:endParaRPr sz="4000" dirty="0"/>
          </a:p>
        </p:txBody>
      </p:sp>
      <p:sp>
        <p:nvSpPr>
          <p:cNvPr id="59" name="object 59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57" y="1248790"/>
            <a:ext cx="3121343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Built-in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cell</a:t>
            </a:r>
            <a:r>
              <a:rPr sz="2000" b="0" spc="-5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styles</a:t>
            </a:r>
            <a:endParaRPr sz="2000" dirty="0">
              <a:latin typeface="Segoe UI Light"/>
              <a:cs typeface="Segoe UI Light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900" algn="l"/>
              </a:tabLst>
            </a:pP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Changing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cell</a:t>
            </a:r>
            <a:r>
              <a:rPr sz="2000" b="0" spc="-4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style</a:t>
            </a:r>
            <a:endParaRPr sz="2000" dirty="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85" dirty="0"/>
              <a:t>T</a:t>
            </a:r>
            <a:r>
              <a:rPr spc="-5" dirty="0"/>
              <a:t>asks</a:t>
            </a:r>
          </a:p>
        </p:txBody>
      </p:sp>
      <p:sp>
        <p:nvSpPr>
          <p:cNvPr id="4" name="object 4"/>
          <p:cNvSpPr/>
          <p:nvPr/>
        </p:nvSpPr>
        <p:spPr>
          <a:xfrm>
            <a:off x="4846320" y="0"/>
            <a:ext cx="4300220" cy="5143500"/>
          </a:xfrm>
          <a:custGeom>
            <a:avLst/>
            <a:gdLst/>
            <a:ahLst/>
            <a:cxnLst/>
            <a:rect l="l" t="t" r="r" b="b"/>
            <a:pathLst>
              <a:path w="4300220" h="5143500">
                <a:moveTo>
                  <a:pt x="4297680" y="0"/>
                </a:moveTo>
                <a:lnTo>
                  <a:pt x="1074419" y="0"/>
                </a:lnTo>
                <a:lnTo>
                  <a:pt x="0" y="5143498"/>
                </a:lnTo>
                <a:lnTo>
                  <a:pt x="4300220" y="5143499"/>
                </a:lnTo>
                <a:lnTo>
                  <a:pt x="4297680" y="0"/>
                </a:lnTo>
                <a:close/>
              </a:path>
            </a:pathLst>
          </a:custGeom>
          <a:solidFill>
            <a:srgbClr val="E3EA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46320" y="0"/>
            <a:ext cx="430022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Built-in </a:t>
            </a:r>
            <a:r>
              <a:rPr dirty="0"/>
              <a:t>cell</a:t>
            </a:r>
            <a:r>
              <a:rPr spc="-35" dirty="0"/>
              <a:t> </a:t>
            </a:r>
            <a:r>
              <a:rPr spc="-5" dirty="0"/>
              <a:t>styles</a:t>
            </a:r>
          </a:p>
        </p:txBody>
      </p:sp>
      <p:sp>
        <p:nvSpPr>
          <p:cNvPr id="3" name="object 3"/>
          <p:cNvSpPr/>
          <p:nvPr/>
        </p:nvSpPr>
        <p:spPr>
          <a:xfrm>
            <a:off x="614680" y="1772920"/>
            <a:ext cx="1739900" cy="2608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1767839"/>
            <a:ext cx="1750060" cy="2618740"/>
          </a:xfrm>
          <a:custGeom>
            <a:avLst/>
            <a:gdLst/>
            <a:ahLst/>
            <a:cxnLst/>
            <a:rect l="l" t="t" r="r" b="b"/>
            <a:pathLst>
              <a:path w="1750060" h="2618740">
                <a:moveTo>
                  <a:pt x="0" y="2618740"/>
                </a:moveTo>
                <a:lnTo>
                  <a:pt x="1750060" y="2618740"/>
                </a:lnTo>
                <a:lnTo>
                  <a:pt x="1750060" y="0"/>
                </a:lnTo>
                <a:lnTo>
                  <a:pt x="0" y="0"/>
                </a:lnTo>
                <a:lnTo>
                  <a:pt x="0" y="2618740"/>
                </a:lnTo>
                <a:close/>
              </a:path>
            </a:pathLst>
          </a:custGeom>
          <a:ln w="10160">
            <a:solidFill>
              <a:srgbClr val="A4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5539" y="4434522"/>
            <a:ext cx="114046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5" dirty="0">
                <a:latin typeface="Segoe UI Light"/>
                <a:cs typeface="Segoe UI Light"/>
              </a:rPr>
              <a:t>D</a:t>
            </a:r>
            <a:r>
              <a:rPr sz="1800" b="0" spc="-10" dirty="0">
                <a:latin typeface="Segoe UI Light"/>
                <a:cs typeface="Segoe UI Light"/>
              </a:rPr>
              <a:t>e</a:t>
            </a:r>
            <a:r>
              <a:rPr sz="1800" b="0" dirty="0">
                <a:latin typeface="Segoe UI Light"/>
                <a:cs typeface="Segoe UI Light"/>
              </a:rPr>
              <a:t>f</a:t>
            </a:r>
            <a:r>
              <a:rPr sz="1800" b="0" spc="-10" dirty="0">
                <a:latin typeface="Segoe UI Light"/>
                <a:cs typeface="Segoe UI Light"/>
              </a:rPr>
              <a:t>a</a:t>
            </a:r>
            <a:r>
              <a:rPr sz="1800" b="0" spc="-5" dirty="0">
                <a:latin typeface="Segoe UI Light"/>
                <a:cs typeface="Segoe UI Light"/>
              </a:rPr>
              <a:t>u</a:t>
            </a:r>
            <a:r>
              <a:rPr sz="1800" b="0" spc="-15" dirty="0">
                <a:latin typeface="Segoe UI Light"/>
                <a:cs typeface="Segoe UI Light"/>
              </a:rPr>
              <a:t>l</a:t>
            </a:r>
            <a:r>
              <a:rPr sz="1800" b="0" dirty="0">
                <a:latin typeface="Segoe UI Light"/>
                <a:cs typeface="Segoe UI Light"/>
              </a:rPr>
              <a:t>t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45996" y="2006600"/>
            <a:ext cx="3773804" cy="1010919"/>
          </a:xfrm>
          <a:custGeom>
            <a:avLst/>
            <a:gdLst/>
            <a:ahLst/>
            <a:cxnLst/>
            <a:rect l="l" t="t" r="r" b="b"/>
            <a:pathLst>
              <a:path w="3773804" h="1010919">
                <a:moveTo>
                  <a:pt x="3773678" y="0"/>
                </a:moveTo>
                <a:lnTo>
                  <a:pt x="591057" y="0"/>
                </a:lnTo>
                <a:lnTo>
                  <a:pt x="591057" y="168529"/>
                </a:lnTo>
                <a:lnTo>
                  <a:pt x="0" y="394462"/>
                </a:lnTo>
                <a:lnTo>
                  <a:pt x="591057" y="421258"/>
                </a:lnTo>
                <a:lnTo>
                  <a:pt x="591057" y="1010919"/>
                </a:lnTo>
                <a:lnTo>
                  <a:pt x="3773678" y="1010919"/>
                </a:lnTo>
                <a:lnTo>
                  <a:pt x="3773678" y="0"/>
                </a:lnTo>
                <a:close/>
              </a:path>
            </a:pathLst>
          </a:custGeom>
          <a:solidFill>
            <a:srgbClr val="154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45996" y="2006600"/>
            <a:ext cx="3773804" cy="1010919"/>
          </a:xfrm>
          <a:custGeom>
            <a:avLst/>
            <a:gdLst/>
            <a:ahLst/>
            <a:cxnLst/>
            <a:rect l="l" t="t" r="r" b="b"/>
            <a:pathLst>
              <a:path w="3773804" h="1010919">
                <a:moveTo>
                  <a:pt x="591057" y="0"/>
                </a:moveTo>
                <a:lnTo>
                  <a:pt x="1121536" y="0"/>
                </a:lnTo>
                <a:lnTo>
                  <a:pt x="1917191" y="0"/>
                </a:lnTo>
                <a:lnTo>
                  <a:pt x="3773678" y="0"/>
                </a:lnTo>
                <a:lnTo>
                  <a:pt x="3773678" y="168529"/>
                </a:lnTo>
                <a:lnTo>
                  <a:pt x="3773678" y="421258"/>
                </a:lnTo>
                <a:lnTo>
                  <a:pt x="3773678" y="1010919"/>
                </a:lnTo>
                <a:lnTo>
                  <a:pt x="1917191" y="1010919"/>
                </a:lnTo>
                <a:lnTo>
                  <a:pt x="1121536" y="1010919"/>
                </a:lnTo>
                <a:lnTo>
                  <a:pt x="591057" y="1010919"/>
                </a:lnTo>
                <a:lnTo>
                  <a:pt x="591057" y="421258"/>
                </a:lnTo>
                <a:lnTo>
                  <a:pt x="0" y="394462"/>
                </a:lnTo>
                <a:lnTo>
                  <a:pt x="591057" y="168529"/>
                </a:lnTo>
                <a:lnTo>
                  <a:pt x="591057" y="0"/>
                </a:lnTo>
                <a:close/>
              </a:path>
            </a:pathLst>
          </a:custGeom>
          <a:ln w="25399">
            <a:solidFill>
              <a:srgbClr val="2E44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4800" y="1242923"/>
            <a:ext cx="8839200" cy="1709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18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There are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four built-in cell styles which </a:t>
            </a:r>
            <a:r>
              <a:rPr sz="1800" b="0" spc="5" dirty="0">
                <a:solidFill>
                  <a:srgbClr val="0A111E"/>
                </a:solidFill>
                <a:latin typeface="Segoe UI Light"/>
                <a:cs typeface="Segoe UI Light"/>
              </a:rPr>
              <a:t>support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the most common data</a:t>
            </a:r>
            <a:r>
              <a:rPr sz="1800" b="0" spc="18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18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displays</a:t>
            </a:r>
            <a:endParaRPr sz="1800" dirty="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2268220" marR="2822575" indent="-1905" algn="ctr">
              <a:lnSpc>
                <a:spcPct val="100000"/>
              </a:lnSpc>
            </a:pPr>
            <a:r>
              <a:rPr sz="1800" b="0" spc="5" dirty="0">
                <a:solidFill>
                  <a:srgbClr val="FFFFFF"/>
                </a:solidFill>
                <a:latin typeface="Segoe UI Light"/>
                <a:cs typeface="Segoe UI Light"/>
              </a:rPr>
              <a:t>Support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a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single line </a:t>
            </a:r>
            <a:r>
              <a:rPr sz="1800" b="0" spc="-30" dirty="0">
                <a:solidFill>
                  <a:srgbClr val="FFFFFF"/>
                </a:solidFill>
                <a:latin typeface="Segoe UI Light"/>
                <a:cs typeface="Segoe UI Light"/>
              </a:rPr>
              <a:t>of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text 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stretched across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the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view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with </a:t>
            </a:r>
            <a:endParaRPr lang="en-US" sz="1800" b="0" spc="-5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marL="2268220" marR="2822575" indent="-1905" algn="ctr">
              <a:lnSpc>
                <a:spcPct val="100000"/>
              </a:lnSpc>
            </a:pPr>
            <a:r>
              <a:rPr sz="1800" b="0" spc="-5" dirty="0" smtClean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an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optional image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on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1800" b="0" spc="4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b="0" spc="5" dirty="0">
                <a:solidFill>
                  <a:srgbClr val="FFFFFF"/>
                </a:solidFill>
                <a:latin typeface="Segoe UI Light"/>
                <a:cs typeface="Segoe UI Light"/>
              </a:rPr>
              <a:t>left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437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123950"/>
            <a:ext cx="83029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18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There </a:t>
            </a:r>
            <a:r>
              <a:rPr sz="1800" b="0" spc="-15" dirty="0" smtClean="0">
                <a:solidFill>
                  <a:srgbClr val="0A111E"/>
                </a:solidFill>
                <a:latin typeface="Segoe UI Light"/>
                <a:cs typeface="Segoe UI Light"/>
              </a:rPr>
              <a:t>are </a:t>
            </a:r>
            <a:r>
              <a:rPr sz="1800" b="0" spc="-5" dirty="0" smtClean="0">
                <a:solidFill>
                  <a:srgbClr val="0A111E"/>
                </a:solidFill>
                <a:latin typeface="Segoe UI Light"/>
                <a:cs typeface="Segoe UI Light"/>
              </a:rPr>
              <a:t>four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built-in cell styles which </a:t>
            </a:r>
            <a:r>
              <a:rPr sz="1800" b="0" spc="5" dirty="0">
                <a:solidFill>
                  <a:srgbClr val="0A111E"/>
                </a:solidFill>
                <a:latin typeface="Segoe UI Light"/>
                <a:cs typeface="Segoe UI Light"/>
              </a:rPr>
              <a:t>support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the most common data</a:t>
            </a:r>
            <a:r>
              <a:rPr sz="1800" b="0" spc="18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18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displays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Built-in </a:t>
            </a:r>
            <a:r>
              <a:rPr dirty="0"/>
              <a:t>cell</a:t>
            </a:r>
            <a:r>
              <a:rPr spc="-35" dirty="0"/>
              <a:t> </a:t>
            </a:r>
            <a:r>
              <a:rPr spc="-5" dirty="0"/>
              <a:t>styles</a:t>
            </a:r>
          </a:p>
        </p:txBody>
      </p:sp>
      <p:sp>
        <p:nvSpPr>
          <p:cNvPr id="4" name="object 4"/>
          <p:cNvSpPr/>
          <p:nvPr/>
        </p:nvSpPr>
        <p:spPr>
          <a:xfrm>
            <a:off x="614680" y="1772920"/>
            <a:ext cx="1739900" cy="2608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767839"/>
            <a:ext cx="1750060" cy="2618740"/>
          </a:xfrm>
          <a:custGeom>
            <a:avLst/>
            <a:gdLst/>
            <a:ahLst/>
            <a:cxnLst/>
            <a:rect l="l" t="t" r="r" b="b"/>
            <a:pathLst>
              <a:path w="1750060" h="2618740">
                <a:moveTo>
                  <a:pt x="0" y="2618740"/>
                </a:moveTo>
                <a:lnTo>
                  <a:pt x="1750060" y="2618740"/>
                </a:lnTo>
                <a:lnTo>
                  <a:pt x="1750060" y="0"/>
                </a:lnTo>
                <a:lnTo>
                  <a:pt x="0" y="0"/>
                </a:lnTo>
                <a:lnTo>
                  <a:pt x="0" y="2618740"/>
                </a:lnTo>
                <a:close/>
              </a:path>
            </a:pathLst>
          </a:custGeom>
          <a:ln w="10160">
            <a:solidFill>
              <a:srgbClr val="A4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5539" y="4434522"/>
            <a:ext cx="83566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5" dirty="0">
                <a:latin typeface="Segoe UI Light"/>
                <a:cs typeface="Segoe UI Light"/>
              </a:rPr>
              <a:t>D</a:t>
            </a:r>
            <a:r>
              <a:rPr sz="1800" b="0" spc="-10" dirty="0">
                <a:latin typeface="Segoe UI Light"/>
                <a:cs typeface="Segoe UI Light"/>
              </a:rPr>
              <a:t>e</a:t>
            </a:r>
            <a:r>
              <a:rPr sz="1800" b="0" dirty="0">
                <a:latin typeface="Segoe UI Light"/>
                <a:cs typeface="Segoe UI Light"/>
              </a:rPr>
              <a:t>f</a:t>
            </a:r>
            <a:r>
              <a:rPr sz="1800" b="0" spc="-10" dirty="0">
                <a:latin typeface="Segoe UI Light"/>
                <a:cs typeface="Segoe UI Light"/>
              </a:rPr>
              <a:t>a</a:t>
            </a:r>
            <a:r>
              <a:rPr sz="1800" b="0" spc="-5" dirty="0">
                <a:latin typeface="Segoe UI Light"/>
                <a:cs typeface="Segoe UI Light"/>
              </a:rPr>
              <a:t>u</a:t>
            </a:r>
            <a:r>
              <a:rPr sz="1800" b="0" spc="-15" dirty="0">
                <a:latin typeface="Segoe UI Light"/>
                <a:cs typeface="Segoe UI Light"/>
              </a:rPr>
              <a:t>l</a:t>
            </a:r>
            <a:r>
              <a:rPr sz="1800" b="0" dirty="0">
                <a:latin typeface="Segoe UI Light"/>
                <a:cs typeface="Segoe UI Light"/>
              </a:rPr>
              <a:t>t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77160" y="1772920"/>
            <a:ext cx="1747519" cy="2618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72079" y="1767839"/>
            <a:ext cx="1757680" cy="2628900"/>
          </a:xfrm>
          <a:custGeom>
            <a:avLst/>
            <a:gdLst/>
            <a:ahLst/>
            <a:cxnLst/>
            <a:rect l="l" t="t" r="r" b="b"/>
            <a:pathLst>
              <a:path w="1757679" h="2628900">
                <a:moveTo>
                  <a:pt x="0" y="2628900"/>
                </a:moveTo>
                <a:lnTo>
                  <a:pt x="1757680" y="2628900"/>
                </a:lnTo>
                <a:lnTo>
                  <a:pt x="1757680" y="0"/>
                </a:lnTo>
                <a:lnTo>
                  <a:pt x="0" y="0"/>
                </a:lnTo>
                <a:lnTo>
                  <a:pt x="0" y="2628900"/>
                </a:lnTo>
                <a:close/>
              </a:path>
            </a:pathLst>
          </a:custGeom>
          <a:ln w="10160">
            <a:solidFill>
              <a:srgbClr val="A4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81350" y="4447223"/>
            <a:ext cx="123825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-5" dirty="0">
                <a:latin typeface="Segoe UI Light"/>
                <a:cs typeface="Segoe UI Light"/>
              </a:rPr>
              <a:t>Su</a:t>
            </a:r>
            <a:r>
              <a:rPr sz="1800" b="0" spc="-10" dirty="0">
                <a:latin typeface="Segoe UI Light"/>
                <a:cs typeface="Segoe UI Light"/>
              </a:rPr>
              <a:t>b</a:t>
            </a:r>
            <a:r>
              <a:rPr sz="1800" b="0" dirty="0">
                <a:latin typeface="Segoe UI Light"/>
                <a:cs typeface="Segoe UI Light"/>
              </a:rPr>
              <a:t>tit</a:t>
            </a:r>
            <a:r>
              <a:rPr sz="1800" b="0" spc="-10" dirty="0">
                <a:latin typeface="Segoe UI Light"/>
                <a:cs typeface="Segoe UI Light"/>
              </a:rPr>
              <a:t>l</a:t>
            </a:r>
            <a:r>
              <a:rPr sz="1800" b="0" dirty="0">
                <a:latin typeface="Segoe UI Light"/>
                <a:cs typeface="Segoe UI Light"/>
              </a:rPr>
              <a:t>e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60341" y="2032000"/>
            <a:ext cx="3773804" cy="1010919"/>
          </a:xfrm>
          <a:custGeom>
            <a:avLst/>
            <a:gdLst/>
            <a:ahLst/>
            <a:cxnLst/>
            <a:rect l="l" t="t" r="r" b="b"/>
            <a:pathLst>
              <a:path w="3773804" h="1010919">
                <a:moveTo>
                  <a:pt x="3773678" y="0"/>
                </a:moveTo>
                <a:lnTo>
                  <a:pt x="591058" y="0"/>
                </a:lnTo>
                <a:lnTo>
                  <a:pt x="591058" y="168529"/>
                </a:lnTo>
                <a:lnTo>
                  <a:pt x="0" y="394462"/>
                </a:lnTo>
                <a:lnTo>
                  <a:pt x="591058" y="421258"/>
                </a:lnTo>
                <a:lnTo>
                  <a:pt x="591058" y="1010919"/>
                </a:lnTo>
                <a:lnTo>
                  <a:pt x="3773678" y="1010919"/>
                </a:lnTo>
                <a:lnTo>
                  <a:pt x="3773678" y="0"/>
                </a:lnTo>
                <a:close/>
              </a:path>
            </a:pathLst>
          </a:custGeom>
          <a:solidFill>
            <a:srgbClr val="154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60341" y="2032000"/>
            <a:ext cx="3773804" cy="1010919"/>
          </a:xfrm>
          <a:custGeom>
            <a:avLst/>
            <a:gdLst/>
            <a:ahLst/>
            <a:cxnLst/>
            <a:rect l="l" t="t" r="r" b="b"/>
            <a:pathLst>
              <a:path w="3773804" h="1010919">
                <a:moveTo>
                  <a:pt x="591058" y="0"/>
                </a:moveTo>
                <a:lnTo>
                  <a:pt x="1121537" y="0"/>
                </a:lnTo>
                <a:lnTo>
                  <a:pt x="1917192" y="0"/>
                </a:lnTo>
                <a:lnTo>
                  <a:pt x="3773678" y="0"/>
                </a:lnTo>
                <a:lnTo>
                  <a:pt x="3773678" y="168529"/>
                </a:lnTo>
                <a:lnTo>
                  <a:pt x="3773678" y="421258"/>
                </a:lnTo>
                <a:lnTo>
                  <a:pt x="3773678" y="1010919"/>
                </a:lnTo>
                <a:lnTo>
                  <a:pt x="1917192" y="1010919"/>
                </a:lnTo>
                <a:lnTo>
                  <a:pt x="1121537" y="1010919"/>
                </a:lnTo>
                <a:lnTo>
                  <a:pt x="591058" y="1010919"/>
                </a:lnTo>
                <a:lnTo>
                  <a:pt x="591058" y="421258"/>
                </a:lnTo>
                <a:lnTo>
                  <a:pt x="0" y="394462"/>
                </a:lnTo>
                <a:lnTo>
                  <a:pt x="591058" y="168529"/>
                </a:lnTo>
                <a:lnTo>
                  <a:pt x="591058" y="0"/>
                </a:lnTo>
                <a:close/>
              </a:path>
            </a:pathLst>
          </a:custGeom>
          <a:ln w="25399">
            <a:solidFill>
              <a:srgbClr val="2E44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76800" y="2258695"/>
            <a:ext cx="3201671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Add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a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detail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text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line under</a:t>
            </a:r>
            <a:r>
              <a:rPr sz="1800" b="0" spc="1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endParaRPr sz="1800" dirty="0">
              <a:latin typeface="Segoe UI Light"/>
              <a:cs typeface="Segoe UI Light"/>
            </a:endParaRPr>
          </a:p>
          <a:p>
            <a:pPr algn="ctr">
              <a:lnSpc>
                <a:spcPct val="100000"/>
              </a:lnSpc>
            </a:pP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main text</a:t>
            </a:r>
            <a:r>
              <a:rPr sz="1800" b="0" spc="-7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label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98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57" y="1251203"/>
            <a:ext cx="7938134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18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There are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four built-in cell styles which </a:t>
            </a:r>
            <a:r>
              <a:rPr sz="1800" b="0" spc="5" dirty="0">
                <a:solidFill>
                  <a:srgbClr val="0A111E"/>
                </a:solidFill>
                <a:latin typeface="Segoe UI Light"/>
                <a:cs typeface="Segoe UI Light"/>
              </a:rPr>
              <a:t>support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the most common data</a:t>
            </a:r>
            <a:r>
              <a:rPr sz="1800" b="0" spc="18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18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displays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Built-in </a:t>
            </a:r>
            <a:r>
              <a:rPr dirty="0"/>
              <a:t>cell</a:t>
            </a:r>
            <a:r>
              <a:rPr spc="-35" dirty="0"/>
              <a:t> </a:t>
            </a:r>
            <a:r>
              <a:rPr spc="-5" dirty="0"/>
              <a:t>styles</a:t>
            </a:r>
          </a:p>
        </p:txBody>
      </p:sp>
      <p:sp>
        <p:nvSpPr>
          <p:cNvPr id="4" name="object 4"/>
          <p:cNvSpPr/>
          <p:nvPr/>
        </p:nvSpPr>
        <p:spPr>
          <a:xfrm>
            <a:off x="614680" y="1772920"/>
            <a:ext cx="1739900" cy="2608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767839"/>
            <a:ext cx="1750060" cy="2618740"/>
          </a:xfrm>
          <a:custGeom>
            <a:avLst/>
            <a:gdLst/>
            <a:ahLst/>
            <a:cxnLst/>
            <a:rect l="l" t="t" r="r" b="b"/>
            <a:pathLst>
              <a:path w="1750060" h="2618740">
                <a:moveTo>
                  <a:pt x="0" y="2618740"/>
                </a:moveTo>
                <a:lnTo>
                  <a:pt x="1750060" y="2618740"/>
                </a:lnTo>
                <a:lnTo>
                  <a:pt x="1750060" y="0"/>
                </a:lnTo>
                <a:lnTo>
                  <a:pt x="0" y="0"/>
                </a:lnTo>
                <a:lnTo>
                  <a:pt x="0" y="2618740"/>
                </a:lnTo>
                <a:close/>
              </a:path>
            </a:pathLst>
          </a:custGeom>
          <a:ln w="10160">
            <a:solidFill>
              <a:srgbClr val="A4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5539" y="4434522"/>
            <a:ext cx="91186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5" dirty="0">
                <a:latin typeface="Segoe UI Light"/>
                <a:cs typeface="Segoe UI Light"/>
              </a:rPr>
              <a:t>D</a:t>
            </a:r>
            <a:r>
              <a:rPr sz="1800" b="0" spc="-10" dirty="0">
                <a:latin typeface="Segoe UI Light"/>
                <a:cs typeface="Segoe UI Light"/>
              </a:rPr>
              <a:t>e</a:t>
            </a:r>
            <a:r>
              <a:rPr sz="1800" b="0" dirty="0">
                <a:latin typeface="Segoe UI Light"/>
                <a:cs typeface="Segoe UI Light"/>
              </a:rPr>
              <a:t>f</a:t>
            </a:r>
            <a:r>
              <a:rPr sz="1800" b="0" spc="-10" dirty="0">
                <a:latin typeface="Segoe UI Light"/>
                <a:cs typeface="Segoe UI Light"/>
              </a:rPr>
              <a:t>a</a:t>
            </a:r>
            <a:r>
              <a:rPr sz="1800" b="0" spc="-5" dirty="0">
                <a:latin typeface="Segoe UI Light"/>
                <a:cs typeface="Segoe UI Light"/>
              </a:rPr>
              <a:t>u</a:t>
            </a:r>
            <a:r>
              <a:rPr sz="1800" b="0" spc="-15" dirty="0">
                <a:latin typeface="Segoe UI Light"/>
                <a:cs typeface="Segoe UI Light"/>
              </a:rPr>
              <a:t>l</a:t>
            </a:r>
            <a:r>
              <a:rPr sz="1800" b="0" dirty="0">
                <a:latin typeface="Segoe UI Light"/>
                <a:cs typeface="Segoe UI Light"/>
              </a:rPr>
              <a:t>t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77160" y="1772920"/>
            <a:ext cx="1747519" cy="2618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72079" y="1767839"/>
            <a:ext cx="1757680" cy="2628900"/>
          </a:xfrm>
          <a:custGeom>
            <a:avLst/>
            <a:gdLst/>
            <a:ahLst/>
            <a:cxnLst/>
            <a:rect l="l" t="t" r="r" b="b"/>
            <a:pathLst>
              <a:path w="1757679" h="2628900">
                <a:moveTo>
                  <a:pt x="0" y="2628900"/>
                </a:moveTo>
                <a:lnTo>
                  <a:pt x="1757680" y="2628900"/>
                </a:lnTo>
                <a:lnTo>
                  <a:pt x="1757680" y="0"/>
                </a:lnTo>
                <a:lnTo>
                  <a:pt x="0" y="0"/>
                </a:lnTo>
                <a:lnTo>
                  <a:pt x="0" y="2628900"/>
                </a:lnTo>
                <a:close/>
              </a:path>
            </a:pathLst>
          </a:custGeom>
          <a:ln w="10160">
            <a:solidFill>
              <a:srgbClr val="A4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81350" y="4447222"/>
            <a:ext cx="100965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-5" dirty="0">
                <a:latin typeface="Segoe UI Light"/>
                <a:cs typeface="Segoe UI Light"/>
              </a:rPr>
              <a:t>Su</a:t>
            </a:r>
            <a:r>
              <a:rPr sz="1800" b="0" spc="-10" dirty="0">
                <a:latin typeface="Segoe UI Light"/>
                <a:cs typeface="Segoe UI Light"/>
              </a:rPr>
              <a:t>b</a:t>
            </a:r>
            <a:r>
              <a:rPr sz="1800" b="0" dirty="0">
                <a:latin typeface="Segoe UI Light"/>
                <a:cs typeface="Segoe UI Light"/>
              </a:rPr>
              <a:t>tit</a:t>
            </a:r>
            <a:r>
              <a:rPr sz="1800" b="0" spc="-10" dirty="0">
                <a:latin typeface="Segoe UI Light"/>
                <a:cs typeface="Segoe UI Light"/>
              </a:rPr>
              <a:t>l</a:t>
            </a:r>
            <a:r>
              <a:rPr sz="1800" b="0" dirty="0">
                <a:latin typeface="Segoe UI Light"/>
                <a:cs typeface="Segoe UI Light"/>
              </a:rPr>
              <a:t>e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47259" y="1772920"/>
            <a:ext cx="1755139" cy="263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42179" y="1767839"/>
            <a:ext cx="1765300" cy="2641600"/>
          </a:xfrm>
          <a:custGeom>
            <a:avLst/>
            <a:gdLst/>
            <a:ahLst/>
            <a:cxnLst/>
            <a:rect l="l" t="t" r="r" b="b"/>
            <a:pathLst>
              <a:path w="1765300" h="2641600">
                <a:moveTo>
                  <a:pt x="0" y="2641600"/>
                </a:moveTo>
                <a:lnTo>
                  <a:pt x="1765300" y="2641600"/>
                </a:lnTo>
                <a:lnTo>
                  <a:pt x="1765300" y="0"/>
                </a:lnTo>
                <a:lnTo>
                  <a:pt x="0" y="0"/>
                </a:lnTo>
                <a:lnTo>
                  <a:pt x="0" y="2641600"/>
                </a:lnTo>
                <a:close/>
              </a:path>
            </a:pathLst>
          </a:custGeom>
          <a:ln w="10160">
            <a:solidFill>
              <a:srgbClr val="A4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28665" y="4447223"/>
            <a:ext cx="10721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-210" dirty="0">
                <a:latin typeface="Segoe UI Light"/>
                <a:cs typeface="Segoe UI Light"/>
              </a:rPr>
              <a:t>V</a:t>
            </a:r>
            <a:r>
              <a:rPr sz="1800" b="0" spc="-15" dirty="0">
                <a:latin typeface="Segoe UI Light"/>
                <a:cs typeface="Segoe UI Light"/>
              </a:rPr>
              <a:t>a</a:t>
            </a:r>
            <a:r>
              <a:rPr sz="1800" b="0" spc="-10" dirty="0">
                <a:latin typeface="Segoe UI Light"/>
                <a:cs typeface="Segoe UI Light"/>
              </a:rPr>
              <a:t>l</a:t>
            </a:r>
            <a:r>
              <a:rPr sz="1800" b="0" spc="-5" dirty="0">
                <a:latin typeface="Segoe UI Light"/>
                <a:cs typeface="Segoe UI Light"/>
              </a:rPr>
              <a:t>u</a:t>
            </a:r>
            <a:r>
              <a:rPr sz="1800" b="0" spc="-15" dirty="0">
                <a:latin typeface="Segoe UI Light"/>
                <a:cs typeface="Segoe UI Light"/>
              </a:rPr>
              <a:t>e</a:t>
            </a:r>
            <a:r>
              <a:rPr sz="1800" b="0" dirty="0">
                <a:latin typeface="Segoe UI Light"/>
                <a:cs typeface="Segoe UI Light"/>
              </a:rPr>
              <a:t>1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76110" y="2123439"/>
            <a:ext cx="2508250" cy="1277620"/>
          </a:xfrm>
          <a:custGeom>
            <a:avLst/>
            <a:gdLst/>
            <a:ahLst/>
            <a:cxnLst/>
            <a:rect l="l" t="t" r="r" b="b"/>
            <a:pathLst>
              <a:path w="2508250" h="1277620">
                <a:moveTo>
                  <a:pt x="2507868" y="0"/>
                </a:moveTo>
                <a:lnTo>
                  <a:pt x="455548" y="0"/>
                </a:lnTo>
                <a:lnTo>
                  <a:pt x="455548" y="212979"/>
                </a:lnTo>
                <a:lnTo>
                  <a:pt x="0" y="368427"/>
                </a:lnTo>
                <a:lnTo>
                  <a:pt x="455548" y="532384"/>
                </a:lnTo>
                <a:lnTo>
                  <a:pt x="455548" y="1277620"/>
                </a:lnTo>
                <a:lnTo>
                  <a:pt x="2507868" y="1277620"/>
                </a:lnTo>
                <a:lnTo>
                  <a:pt x="2507868" y="0"/>
                </a:lnTo>
                <a:close/>
              </a:path>
            </a:pathLst>
          </a:custGeom>
          <a:solidFill>
            <a:srgbClr val="154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76110" y="2123439"/>
            <a:ext cx="2508250" cy="1277620"/>
          </a:xfrm>
          <a:custGeom>
            <a:avLst/>
            <a:gdLst/>
            <a:ahLst/>
            <a:cxnLst/>
            <a:rect l="l" t="t" r="r" b="b"/>
            <a:pathLst>
              <a:path w="2508250" h="1277620">
                <a:moveTo>
                  <a:pt x="455548" y="0"/>
                </a:moveTo>
                <a:lnTo>
                  <a:pt x="797560" y="0"/>
                </a:lnTo>
                <a:lnTo>
                  <a:pt x="1310639" y="0"/>
                </a:lnTo>
                <a:lnTo>
                  <a:pt x="2507868" y="0"/>
                </a:lnTo>
                <a:lnTo>
                  <a:pt x="2507868" y="212979"/>
                </a:lnTo>
                <a:lnTo>
                  <a:pt x="2507868" y="532384"/>
                </a:lnTo>
                <a:lnTo>
                  <a:pt x="2507868" y="1277620"/>
                </a:lnTo>
                <a:lnTo>
                  <a:pt x="1310639" y="1277620"/>
                </a:lnTo>
                <a:lnTo>
                  <a:pt x="797560" y="1277620"/>
                </a:lnTo>
                <a:lnTo>
                  <a:pt x="455548" y="1277620"/>
                </a:lnTo>
                <a:lnTo>
                  <a:pt x="455548" y="532384"/>
                </a:lnTo>
                <a:lnTo>
                  <a:pt x="0" y="368427"/>
                </a:lnTo>
                <a:lnTo>
                  <a:pt x="455548" y="212979"/>
                </a:lnTo>
                <a:lnTo>
                  <a:pt x="455548" y="0"/>
                </a:lnTo>
                <a:close/>
              </a:path>
            </a:pathLst>
          </a:custGeom>
          <a:ln w="25400">
            <a:solidFill>
              <a:srgbClr val="2E44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066915" y="2210054"/>
            <a:ext cx="178498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</a:pPr>
            <a:r>
              <a:rPr sz="16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Display </a:t>
            </a:r>
            <a:r>
              <a:rPr sz="1600" b="0" dirty="0">
                <a:solidFill>
                  <a:srgbClr val="FFFFFF"/>
                </a:solidFill>
                <a:latin typeface="Segoe UI Light"/>
                <a:cs typeface="Segoe UI Light"/>
              </a:rPr>
              <a:t>a </a:t>
            </a:r>
            <a:r>
              <a:rPr sz="16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small  detail </a:t>
            </a:r>
            <a:r>
              <a:rPr sz="16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text </a:t>
            </a:r>
            <a:r>
              <a:rPr sz="16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element  </a:t>
            </a:r>
            <a:r>
              <a:rPr sz="1600" b="0" dirty="0">
                <a:solidFill>
                  <a:srgbClr val="FFFFFF"/>
                </a:solidFill>
                <a:latin typeface="Segoe UI Light"/>
                <a:cs typeface="Segoe UI Light"/>
              </a:rPr>
              <a:t>to </a:t>
            </a:r>
            <a:r>
              <a:rPr sz="16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the right </a:t>
            </a:r>
            <a:r>
              <a:rPr sz="1600" b="0" spc="-30" dirty="0">
                <a:solidFill>
                  <a:srgbClr val="FFFFFF"/>
                </a:solidFill>
                <a:latin typeface="Segoe UI Light"/>
                <a:cs typeface="Segoe UI Light"/>
              </a:rPr>
              <a:t>of </a:t>
            </a:r>
            <a:r>
              <a:rPr sz="16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the  main</a:t>
            </a:r>
            <a:r>
              <a:rPr sz="1600" b="0" spc="-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text</a:t>
            </a:r>
            <a:endParaRPr sz="1600" dirty="0">
              <a:latin typeface="Segoe UI Light"/>
              <a:cs typeface="Segoe UI Ligh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181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Built-in </a:t>
            </a:r>
            <a:r>
              <a:rPr dirty="0"/>
              <a:t>cell</a:t>
            </a:r>
            <a:r>
              <a:rPr spc="-35" dirty="0"/>
              <a:t> </a:t>
            </a:r>
            <a:r>
              <a:rPr spc="-5" dirty="0"/>
              <a:t>styles</a:t>
            </a:r>
          </a:p>
        </p:txBody>
      </p:sp>
      <p:sp>
        <p:nvSpPr>
          <p:cNvPr id="3" name="object 3"/>
          <p:cNvSpPr/>
          <p:nvPr/>
        </p:nvSpPr>
        <p:spPr>
          <a:xfrm>
            <a:off x="614680" y="1772920"/>
            <a:ext cx="1739900" cy="2608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1767839"/>
            <a:ext cx="1750060" cy="2618740"/>
          </a:xfrm>
          <a:custGeom>
            <a:avLst/>
            <a:gdLst/>
            <a:ahLst/>
            <a:cxnLst/>
            <a:rect l="l" t="t" r="r" b="b"/>
            <a:pathLst>
              <a:path w="1750060" h="2618740">
                <a:moveTo>
                  <a:pt x="0" y="2618740"/>
                </a:moveTo>
                <a:lnTo>
                  <a:pt x="1750060" y="2618740"/>
                </a:lnTo>
                <a:lnTo>
                  <a:pt x="1750060" y="0"/>
                </a:lnTo>
                <a:lnTo>
                  <a:pt x="0" y="0"/>
                </a:lnTo>
                <a:lnTo>
                  <a:pt x="0" y="2618740"/>
                </a:lnTo>
                <a:close/>
              </a:path>
            </a:pathLst>
          </a:custGeom>
          <a:ln w="10160">
            <a:solidFill>
              <a:srgbClr val="A4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5539" y="4434522"/>
            <a:ext cx="83566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5" dirty="0">
                <a:latin typeface="Segoe UI Light"/>
                <a:cs typeface="Segoe UI Light"/>
              </a:rPr>
              <a:t>D</a:t>
            </a:r>
            <a:r>
              <a:rPr sz="1800" b="0" spc="-10" dirty="0">
                <a:latin typeface="Segoe UI Light"/>
                <a:cs typeface="Segoe UI Light"/>
              </a:rPr>
              <a:t>e</a:t>
            </a:r>
            <a:r>
              <a:rPr sz="1800" b="0" dirty="0">
                <a:latin typeface="Segoe UI Light"/>
                <a:cs typeface="Segoe UI Light"/>
              </a:rPr>
              <a:t>f</a:t>
            </a:r>
            <a:r>
              <a:rPr sz="1800" b="0" spc="-10" dirty="0">
                <a:latin typeface="Segoe UI Light"/>
                <a:cs typeface="Segoe UI Light"/>
              </a:rPr>
              <a:t>a</a:t>
            </a:r>
            <a:r>
              <a:rPr sz="1800" b="0" spc="-5" dirty="0">
                <a:latin typeface="Segoe UI Light"/>
                <a:cs typeface="Segoe UI Light"/>
              </a:rPr>
              <a:t>u</a:t>
            </a:r>
            <a:r>
              <a:rPr sz="1800" b="0" spc="-15" dirty="0">
                <a:latin typeface="Segoe UI Light"/>
                <a:cs typeface="Segoe UI Light"/>
              </a:rPr>
              <a:t>l</a:t>
            </a:r>
            <a:r>
              <a:rPr sz="1800" b="0" dirty="0">
                <a:latin typeface="Segoe UI Light"/>
                <a:cs typeface="Segoe UI Light"/>
              </a:rPr>
              <a:t>t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77160" y="1772920"/>
            <a:ext cx="1747519" cy="2618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72079" y="1767839"/>
            <a:ext cx="1757680" cy="2628900"/>
          </a:xfrm>
          <a:custGeom>
            <a:avLst/>
            <a:gdLst/>
            <a:ahLst/>
            <a:cxnLst/>
            <a:rect l="l" t="t" r="r" b="b"/>
            <a:pathLst>
              <a:path w="1757679" h="2628900">
                <a:moveTo>
                  <a:pt x="0" y="2628900"/>
                </a:moveTo>
                <a:lnTo>
                  <a:pt x="1757680" y="2628900"/>
                </a:lnTo>
                <a:lnTo>
                  <a:pt x="1757680" y="0"/>
                </a:lnTo>
                <a:lnTo>
                  <a:pt x="0" y="0"/>
                </a:lnTo>
                <a:lnTo>
                  <a:pt x="0" y="2628900"/>
                </a:lnTo>
                <a:close/>
              </a:path>
            </a:pathLst>
          </a:custGeom>
          <a:ln w="10160">
            <a:solidFill>
              <a:srgbClr val="A4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81350" y="4447222"/>
            <a:ext cx="116205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-5" dirty="0">
                <a:latin typeface="Segoe UI Light"/>
                <a:cs typeface="Segoe UI Light"/>
              </a:rPr>
              <a:t>Su</a:t>
            </a:r>
            <a:r>
              <a:rPr sz="1800" b="0" spc="-10" dirty="0">
                <a:latin typeface="Segoe UI Light"/>
                <a:cs typeface="Segoe UI Light"/>
              </a:rPr>
              <a:t>b</a:t>
            </a:r>
            <a:r>
              <a:rPr sz="1800" b="0" dirty="0">
                <a:latin typeface="Segoe UI Light"/>
                <a:cs typeface="Segoe UI Light"/>
              </a:rPr>
              <a:t>tit</a:t>
            </a:r>
            <a:r>
              <a:rPr sz="1800" b="0" spc="-10" dirty="0">
                <a:latin typeface="Segoe UI Light"/>
                <a:cs typeface="Segoe UI Light"/>
              </a:rPr>
              <a:t>l</a:t>
            </a:r>
            <a:r>
              <a:rPr sz="1800" b="0" dirty="0">
                <a:latin typeface="Segoe UI Light"/>
                <a:cs typeface="Segoe UI Light"/>
              </a:rPr>
              <a:t>e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47259" y="1772920"/>
            <a:ext cx="1755139" cy="263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42179" y="1767839"/>
            <a:ext cx="1765300" cy="2641600"/>
          </a:xfrm>
          <a:custGeom>
            <a:avLst/>
            <a:gdLst/>
            <a:ahLst/>
            <a:cxnLst/>
            <a:rect l="l" t="t" r="r" b="b"/>
            <a:pathLst>
              <a:path w="1765300" h="2641600">
                <a:moveTo>
                  <a:pt x="0" y="2641600"/>
                </a:moveTo>
                <a:lnTo>
                  <a:pt x="1765300" y="2641600"/>
                </a:lnTo>
                <a:lnTo>
                  <a:pt x="1765300" y="0"/>
                </a:lnTo>
                <a:lnTo>
                  <a:pt x="0" y="0"/>
                </a:lnTo>
                <a:lnTo>
                  <a:pt x="0" y="2641600"/>
                </a:lnTo>
                <a:close/>
              </a:path>
            </a:pathLst>
          </a:custGeom>
          <a:ln w="10160">
            <a:solidFill>
              <a:srgbClr val="A4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28665" y="4447222"/>
            <a:ext cx="9197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-210" dirty="0">
                <a:latin typeface="Segoe UI Light"/>
                <a:cs typeface="Segoe UI Light"/>
              </a:rPr>
              <a:t>V</a:t>
            </a:r>
            <a:r>
              <a:rPr sz="1800" b="0" spc="-15" dirty="0">
                <a:latin typeface="Segoe UI Light"/>
                <a:cs typeface="Segoe UI Light"/>
              </a:rPr>
              <a:t>a</a:t>
            </a:r>
            <a:r>
              <a:rPr sz="1800" b="0" spc="-10" dirty="0">
                <a:latin typeface="Segoe UI Light"/>
                <a:cs typeface="Segoe UI Light"/>
              </a:rPr>
              <a:t>l</a:t>
            </a:r>
            <a:r>
              <a:rPr sz="1800" b="0" spc="-5" dirty="0">
                <a:latin typeface="Segoe UI Light"/>
                <a:cs typeface="Segoe UI Light"/>
              </a:rPr>
              <a:t>u</a:t>
            </a:r>
            <a:r>
              <a:rPr sz="1800" b="0" spc="-15" dirty="0">
                <a:latin typeface="Segoe UI Light"/>
                <a:cs typeface="Segoe UI Light"/>
              </a:rPr>
              <a:t>e</a:t>
            </a:r>
            <a:r>
              <a:rPr sz="1800" b="0" dirty="0">
                <a:latin typeface="Segoe UI Light"/>
                <a:cs typeface="Segoe UI Light"/>
              </a:rPr>
              <a:t>1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24980" y="1772920"/>
            <a:ext cx="1755139" cy="26314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19900" y="1767839"/>
            <a:ext cx="1765300" cy="2641600"/>
          </a:xfrm>
          <a:custGeom>
            <a:avLst/>
            <a:gdLst/>
            <a:ahLst/>
            <a:cxnLst/>
            <a:rect l="l" t="t" r="r" b="b"/>
            <a:pathLst>
              <a:path w="1765300" h="2641600">
                <a:moveTo>
                  <a:pt x="0" y="2641600"/>
                </a:moveTo>
                <a:lnTo>
                  <a:pt x="1765300" y="2641600"/>
                </a:lnTo>
                <a:lnTo>
                  <a:pt x="1765300" y="0"/>
                </a:lnTo>
                <a:lnTo>
                  <a:pt x="0" y="0"/>
                </a:lnTo>
                <a:lnTo>
                  <a:pt x="0" y="2641600"/>
                </a:lnTo>
                <a:close/>
              </a:path>
            </a:pathLst>
          </a:custGeom>
          <a:ln w="10160">
            <a:solidFill>
              <a:srgbClr val="A4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78954" y="4447222"/>
            <a:ext cx="92684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-210" dirty="0">
                <a:latin typeface="Segoe UI Light"/>
                <a:cs typeface="Segoe UI Light"/>
              </a:rPr>
              <a:t>V</a:t>
            </a:r>
            <a:r>
              <a:rPr sz="1800" b="0" spc="-15" dirty="0">
                <a:latin typeface="Segoe UI Light"/>
                <a:cs typeface="Segoe UI Light"/>
              </a:rPr>
              <a:t>a</a:t>
            </a:r>
            <a:r>
              <a:rPr sz="1800" b="0" spc="-10" dirty="0">
                <a:latin typeface="Segoe UI Light"/>
                <a:cs typeface="Segoe UI Light"/>
              </a:rPr>
              <a:t>l</a:t>
            </a:r>
            <a:r>
              <a:rPr sz="1800" b="0" spc="-5" dirty="0">
                <a:latin typeface="Segoe UI Light"/>
                <a:cs typeface="Segoe UI Light"/>
              </a:rPr>
              <a:t>u</a:t>
            </a:r>
            <a:r>
              <a:rPr sz="1800" b="0" spc="-15" dirty="0">
                <a:latin typeface="Segoe UI Light"/>
                <a:cs typeface="Segoe UI Light"/>
              </a:rPr>
              <a:t>e</a:t>
            </a:r>
            <a:r>
              <a:rPr sz="1800" b="0" dirty="0">
                <a:latin typeface="Segoe UI Light"/>
                <a:cs typeface="Segoe UI Light"/>
              </a:rPr>
              <a:t>2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25520" y="1907539"/>
            <a:ext cx="3520440" cy="1661160"/>
          </a:xfrm>
          <a:custGeom>
            <a:avLst/>
            <a:gdLst/>
            <a:ahLst/>
            <a:cxnLst/>
            <a:rect l="l" t="t" r="r" b="b"/>
            <a:pathLst>
              <a:path w="3520440" h="1661160">
                <a:moveTo>
                  <a:pt x="2824479" y="0"/>
                </a:moveTo>
                <a:lnTo>
                  <a:pt x="0" y="0"/>
                </a:lnTo>
                <a:lnTo>
                  <a:pt x="0" y="1661160"/>
                </a:lnTo>
                <a:lnTo>
                  <a:pt x="2824479" y="1661160"/>
                </a:lnTo>
                <a:lnTo>
                  <a:pt x="2824479" y="692150"/>
                </a:lnTo>
                <a:lnTo>
                  <a:pt x="3520185" y="575691"/>
                </a:lnTo>
                <a:lnTo>
                  <a:pt x="2824479" y="276860"/>
                </a:lnTo>
                <a:lnTo>
                  <a:pt x="2824479" y="0"/>
                </a:lnTo>
                <a:close/>
              </a:path>
            </a:pathLst>
          </a:custGeom>
          <a:solidFill>
            <a:srgbClr val="154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25520" y="1907539"/>
            <a:ext cx="3520440" cy="1661160"/>
          </a:xfrm>
          <a:custGeom>
            <a:avLst/>
            <a:gdLst/>
            <a:ahLst/>
            <a:cxnLst/>
            <a:rect l="l" t="t" r="r" b="b"/>
            <a:pathLst>
              <a:path w="3520440" h="1661160">
                <a:moveTo>
                  <a:pt x="0" y="0"/>
                </a:moveTo>
                <a:lnTo>
                  <a:pt x="1647570" y="0"/>
                </a:lnTo>
                <a:lnTo>
                  <a:pt x="2353691" y="0"/>
                </a:lnTo>
                <a:lnTo>
                  <a:pt x="2824479" y="0"/>
                </a:lnTo>
                <a:lnTo>
                  <a:pt x="2824479" y="276860"/>
                </a:lnTo>
                <a:lnTo>
                  <a:pt x="3520185" y="575691"/>
                </a:lnTo>
                <a:lnTo>
                  <a:pt x="2824479" y="692150"/>
                </a:lnTo>
                <a:lnTo>
                  <a:pt x="2824479" y="1661160"/>
                </a:lnTo>
                <a:lnTo>
                  <a:pt x="2353691" y="1661160"/>
                </a:lnTo>
                <a:lnTo>
                  <a:pt x="1647570" y="1661160"/>
                </a:lnTo>
                <a:lnTo>
                  <a:pt x="0" y="1661160"/>
                </a:lnTo>
                <a:lnTo>
                  <a:pt x="0" y="692150"/>
                </a:lnTo>
                <a:lnTo>
                  <a:pt x="0" y="27686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E44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6256" y="1251203"/>
            <a:ext cx="8074343" cy="1815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18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There are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four built-in cell styles which </a:t>
            </a:r>
            <a:r>
              <a:rPr sz="1800" b="0" spc="5" dirty="0">
                <a:solidFill>
                  <a:srgbClr val="0A111E"/>
                </a:solidFill>
                <a:latin typeface="Segoe UI Light"/>
                <a:cs typeface="Segoe UI Light"/>
              </a:rPr>
              <a:t>support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the most common data</a:t>
            </a:r>
            <a:r>
              <a:rPr sz="1800" b="0" spc="18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18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displays</a:t>
            </a:r>
            <a:endParaRPr sz="1800" dirty="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3138170" marR="2265680" indent="-635" algn="ctr">
              <a:lnSpc>
                <a:spcPct val="100000"/>
              </a:lnSpc>
            </a:pPr>
            <a:r>
              <a:rPr sz="1600" b="0" spc="-10" dirty="0" smtClean="0">
                <a:solidFill>
                  <a:srgbClr val="FFFFFF"/>
                </a:solidFill>
                <a:latin typeface="Segoe UI Light"/>
                <a:cs typeface="Segoe UI Light"/>
              </a:rPr>
              <a:t>Display </a:t>
            </a:r>
            <a:r>
              <a:rPr sz="16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main text on </a:t>
            </a:r>
            <a:r>
              <a:rPr sz="1600" b="0" dirty="0">
                <a:solidFill>
                  <a:srgbClr val="FFFFFF"/>
                </a:solidFill>
                <a:latin typeface="Segoe UI Light"/>
                <a:cs typeface="Segoe UI Light"/>
              </a:rPr>
              <a:t>left,  </a:t>
            </a:r>
            <a:r>
              <a:rPr sz="16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with </a:t>
            </a:r>
            <a:r>
              <a:rPr sz="16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detail </a:t>
            </a:r>
            <a:r>
              <a:rPr sz="16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text </a:t>
            </a:r>
            <a:r>
              <a:rPr sz="16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stretching  across </a:t>
            </a:r>
            <a:r>
              <a:rPr sz="16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on </a:t>
            </a:r>
            <a:r>
              <a:rPr sz="1600" b="0" dirty="0">
                <a:solidFill>
                  <a:srgbClr val="FFFFFF"/>
                </a:solidFill>
                <a:latin typeface="Segoe UI Light"/>
                <a:cs typeface="Segoe UI Light"/>
              </a:rPr>
              <a:t>the </a:t>
            </a:r>
            <a:r>
              <a:rPr sz="16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same </a:t>
            </a:r>
            <a:r>
              <a:rPr sz="16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line </a:t>
            </a:r>
            <a:r>
              <a:rPr sz="1600" b="0" dirty="0">
                <a:solidFill>
                  <a:srgbClr val="FFFFFF"/>
                </a:solidFill>
                <a:latin typeface="Segoe UI Light"/>
                <a:cs typeface="Segoe UI Light"/>
              </a:rPr>
              <a:t>–  </a:t>
            </a:r>
            <a:r>
              <a:rPr sz="16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this style </a:t>
            </a:r>
            <a:r>
              <a:rPr sz="16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does not </a:t>
            </a:r>
            <a:r>
              <a:rPr sz="1600" b="0" spc="5" dirty="0">
                <a:solidFill>
                  <a:srgbClr val="FFFFFF"/>
                </a:solidFill>
                <a:latin typeface="Segoe UI Light"/>
                <a:cs typeface="Segoe UI Light"/>
              </a:rPr>
              <a:t>support  </a:t>
            </a:r>
            <a:r>
              <a:rPr sz="16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an</a:t>
            </a:r>
            <a:r>
              <a:rPr sz="1600" b="0" spc="-7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image</a:t>
            </a:r>
            <a:endParaRPr sz="1600" dirty="0">
              <a:latin typeface="Segoe UI Light"/>
              <a:cs typeface="Segoe UI Ligh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723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/>
          <p:cNvSpPr txBox="1"/>
          <p:nvPr/>
        </p:nvSpPr>
        <p:spPr>
          <a:xfrm>
            <a:off x="533400" y="1123950"/>
            <a:ext cx="86106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Constructor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for </a:t>
            </a:r>
            <a:r>
              <a:rPr sz="2000" dirty="0">
                <a:solidFill>
                  <a:srgbClr val="0A111E"/>
                </a:solidFill>
                <a:latin typeface="Consolas"/>
                <a:cs typeface="Consolas"/>
              </a:rPr>
              <a:t>UITableViewCell</a:t>
            </a:r>
            <a:r>
              <a:rPr sz="2000" spc="-570" dirty="0">
                <a:solidFill>
                  <a:srgbClr val="0A111E"/>
                </a:solidFill>
                <a:latin typeface="Consolas"/>
                <a:cs typeface="Consolas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takes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the style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as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the </a:t>
            </a:r>
            <a:r>
              <a:rPr sz="2000" b="0" spc="5" dirty="0">
                <a:solidFill>
                  <a:srgbClr val="0A111E"/>
                </a:solidFill>
                <a:latin typeface="Segoe UI Light"/>
                <a:cs typeface="Segoe UI Light"/>
              </a:rPr>
              <a:t>first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parameter</a:t>
            </a:r>
            <a:endParaRPr sz="2000" dirty="0">
              <a:latin typeface="Segoe UI Light"/>
              <a:cs typeface="Segoe UI Light"/>
            </a:endParaRPr>
          </a:p>
        </p:txBody>
      </p:sp>
      <p:sp>
        <p:nvSpPr>
          <p:cNvPr id="21" name="object 3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Specify </a:t>
            </a:r>
            <a:r>
              <a:rPr spc="-10" dirty="0"/>
              <a:t>the </a:t>
            </a:r>
            <a:r>
              <a:rPr spc="-5" dirty="0"/>
              <a:t>style </a:t>
            </a:r>
            <a:r>
              <a:rPr spc="-55" dirty="0"/>
              <a:t>of </a:t>
            </a:r>
            <a:r>
              <a:rPr spc="-10" dirty="0"/>
              <a:t>the</a:t>
            </a:r>
            <a:r>
              <a:rPr spc="35" dirty="0"/>
              <a:t> </a:t>
            </a:r>
            <a:r>
              <a:rPr dirty="0"/>
              <a:t>cell</a:t>
            </a:r>
          </a:p>
        </p:txBody>
      </p:sp>
      <p:graphicFrame>
        <p:nvGraphicFramePr>
          <p:cNvPr id="22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229378"/>
              </p:ext>
            </p:extLst>
          </p:nvPr>
        </p:nvGraphicFramePr>
        <p:xfrm>
          <a:off x="322579" y="1851660"/>
          <a:ext cx="8635999" cy="2799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82640"/>
                <a:gridCol w="2606039"/>
                <a:gridCol w="147320"/>
              </a:tblGrid>
              <a:tr h="1353820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public </a:t>
                      </a:r>
                      <a:r>
                        <a:rPr sz="16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override </a:t>
                      </a:r>
                      <a:r>
                        <a:rPr sz="1600" spc="-10" dirty="0">
                          <a:solidFill>
                            <a:srgbClr val="2B8FAE"/>
                          </a:solidFill>
                          <a:latin typeface="Consolas"/>
                          <a:cs typeface="Consolas"/>
                        </a:rPr>
                        <a:t>UITableViewCell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GetCell(</a:t>
                      </a:r>
                      <a:r>
                        <a:rPr sz="1600" spc="-10" dirty="0">
                          <a:solidFill>
                            <a:srgbClr val="2B8FAE"/>
                          </a:solidFill>
                          <a:latin typeface="Consolas"/>
                          <a:cs typeface="Consolas"/>
                        </a:rPr>
                        <a:t>UITableView</a:t>
                      </a:r>
                      <a:r>
                        <a:rPr sz="1600" spc="55" dirty="0">
                          <a:solidFill>
                            <a:srgbClr val="2B8FA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tableView,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  <a:p>
                      <a:pPr marL="4534535">
                        <a:lnSpc>
                          <a:spcPct val="100000"/>
                        </a:lnSpc>
                      </a:pPr>
                      <a:r>
                        <a:rPr sz="1600" spc="-10" dirty="0">
                          <a:solidFill>
                            <a:srgbClr val="2B8FAE"/>
                          </a:solidFill>
                          <a:latin typeface="Consolas"/>
                          <a:cs typeface="Consolas"/>
                        </a:rPr>
                        <a:t>NSIndexPath</a:t>
                      </a:r>
                      <a:r>
                        <a:rPr sz="1600" spc="-80" dirty="0">
                          <a:solidFill>
                            <a:srgbClr val="2B8FA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indexPath)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{</a:t>
                      </a:r>
                    </a:p>
                    <a:p>
                      <a:pPr marL="532765">
                        <a:lnSpc>
                          <a:spcPct val="100000"/>
                        </a:lnSpc>
                      </a:pPr>
                      <a:r>
                        <a:rPr sz="16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var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data 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plants[indexPath.Row];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  <a:p>
                      <a:pPr marL="532765">
                        <a:lnSpc>
                          <a:spcPct val="100000"/>
                        </a:lnSpc>
                      </a:pPr>
                      <a:r>
                        <a:rPr sz="16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var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cell 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=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new</a:t>
                      </a:r>
                      <a:r>
                        <a:rPr sz="1600" spc="5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solidFill>
                            <a:srgbClr val="2B8FAE"/>
                          </a:solidFill>
                          <a:latin typeface="Consolas"/>
                          <a:cs typeface="Consolas"/>
                        </a:rPr>
                        <a:t>UITableViewCell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600" spc="-10" dirty="0">
                          <a:solidFill>
                            <a:srgbClr val="2B8FAE"/>
                          </a:solidFill>
                          <a:latin typeface="Consolas"/>
                          <a:cs typeface="Consolas"/>
                        </a:rPr>
                        <a:t>UITableViewCellStyle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.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0160">
                      <a:solidFill>
                        <a:srgbClr val="5F6D6E"/>
                      </a:solidFill>
                      <a:prstDash val="solid"/>
                    </a:lnL>
                    <a:lnR w="10160">
                      <a:solidFill>
                        <a:srgbClr val="5F6D6E"/>
                      </a:solidFill>
                      <a:prstDash val="solid"/>
                    </a:lnR>
                    <a:lnT w="10160">
                      <a:solidFill>
                        <a:srgbClr val="5F6D6E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0160">
                      <a:solidFill>
                        <a:srgbClr val="5F6D6E"/>
                      </a:solidFill>
                      <a:prstDash val="solid"/>
                    </a:lnL>
                    <a:lnB w="10160">
                      <a:solidFill>
                        <a:srgbClr val="5F6D6E"/>
                      </a:solidFill>
                      <a:prstDash val="solid"/>
                    </a:lnB>
                  </a:tcPr>
                </a:tc>
              </a:tr>
              <a:tr h="1117599"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600" spc="-10" dirty="0">
                          <a:latin typeface="Consolas"/>
                          <a:cs typeface="Consolas"/>
                        </a:rPr>
                        <a:t>...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7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532765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600" spc="-10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cell;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0160">
                      <a:solidFill>
                        <a:srgbClr val="5F6D6E"/>
                      </a:solidFill>
                      <a:prstDash val="solid"/>
                    </a:lnL>
                    <a:lnR w="10160">
                      <a:solidFill>
                        <a:srgbClr val="5F6D6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0160">
                      <a:solidFill>
                        <a:srgbClr val="5F6D6E"/>
                      </a:solidFill>
                      <a:prstDash val="solid"/>
                    </a:lnL>
                    <a:lnR w="10160">
                      <a:solidFill>
                        <a:srgbClr val="5F6D6E"/>
                      </a:solidFill>
                      <a:prstDash val="solid"/>
                    </a:lnR>
                    <a:lnT w="10160">
                      <a:solidFill>
                        <a:srgbClr val="5F6D6E"/>
                      </a:solidFill>
                      <a:prstDash val="solid"/>
                    </a:lnT>
                    <a:lnB w="10160">
                      <a:solidFill>
                        <a:srgbClr val="5F6D6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0160">
                      <a:solidFill>
                        <a:srgbClr val="5F6D6E"/>
                      </a:solidFill>
                      <a:prstDash val="solid"/>
                    </a:lnL>
                    <a:lnR w="10160">
                      <a:solidFill>
                        <a:srgbClr val="5F6D6E"/>
                      </a:solidFill>
                      <a:prstDash val="solid"/>
                    </a:lnR>
                    <a:lnT w="10160">
                      <a:solidFill>
                        <a:srgbClr val="5F6D6E"/>
                      </a:solidFill>
                      <a:prstDash val="solid"/>
                    </a:lnT>
                    <a:lnB w="10160">
                      <a:solidFill>
                        <a:srgbClr val="5F6D6E"/>
                      </a:solidFill>
                      <a:prstDash val="solid"/>
                    </a:lnB>
                  </a:tcPr>
                </a:tc>
              </a:tr>
              <a:tr h="327660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}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0160">
                      <a:solidFill>
                        <a:srgbClr val="5F6D6E"/>
                      </a:solidFill>
                      <a:prstDash val="solid"/>
                    </a:lnL>
                    <a:lnR w="10160">
                      <a:solidFill>
                        <a:srgbClr val="5F6D6E"/>
                      </a:solidFill>
                      <a:prstDash val="solid"/>
                    </a:lnR>
                    <a:lnB w="10160">
                      <a:solidFill>
                        <a:srgbClr val="5F6D6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0160">
                      <a:solidFill>
                        <a:srgbClr val="5F6D6E"/>
                      </a:solidFill>
                      <a:prstDash val="solid"/>
                    </a:lnL>
                    <a:lnT w="10160">
                      <a:solidFill>
                        <a:srgbClr val="5F6D6E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3" name="object 5"/>
          <p:cNvSpPr/>
          <p:nvPr/>
        </p:nvSpPr>
        <p:spPr>
          <a:xfrm>
            <a:off x="6215379" y="3215639"/>
            <a:ext cx="2743200" cy="110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6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14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Configure </a:t>
            </a:r>
            <a:r>
              <a:rPr spc="-10" dirty="0"/>
              <a:t>the </a:t>
            </a:r>
            <a:r>
              <a:rPr spc="-120" dirty="0"/>
              <a:t>Table </a:t>
            </a:r>
            <a:r>
              <a:rPr dirty="0"/>
              <a:t>View cell</a:t>
            </a:r>
            <a:r>
              <a:rPr spc="75" dirty="0"/>
              <a:t> </a:t>
            </a:r>
            <a:r>
              <a:rPr spc="-5" dirty="0"/>
              <a:t>contents</a:t>
            </a:r>
          </a:p>
        </p:txBody>
      </p:sp>
      <p:sp>
        <p:nvSpPr>
          <p:cNvPr id="3" name="object 3"/>
          <p:cNvSpPr/>
          <p:nvPr/>
        </p:nvSpPr>
        <p:spPr>
          <a:xfrm>
            <a:off x="863600" y="1887220"/>
            <a:ext cx="4020820" cy="2854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6256" y="1243584"/>
            <a:ext cx="8455344" cy="3076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dirty="0">
                <a:solidFill>
                  <a:srgbClr val="0A111E"/>
                </a:solidFill>
                <a:latin typeface="Consolas"/>
                <a:cs typeface="Consolas"/>
              </a:rPr>
              <a:t>UITableViewCell</a:t>
            </a:r>
            <a:r>
              <a:rPr sz="2000" spc="-484" dirty="0">
                <a:solidFill>
                  <a:srgbClr val="0A111E"/>
                </a:solidFill>
                <a:latin typeface="Consolas"/>
                <a:cs typeface="Consolas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has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three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subviews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which will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be assigned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based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on</a:t>
            </a:r>
            <a:endParaRPr sz="2000" dirty="0">
              <a:latin typeface="Segoe UI Light"/>
              <a:cs typeface="Segoe UI Light"/>
            </a:endParaRPr>
          </a:p>
          <a:p>
            <a:pPr marL="354965">
              <a:lnSpc>
                <a:spcPct val="100000"/>
              </a:lnSpc>
            </a:pP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the style </a:t>
            </a:r>
            <a:r>
              <a:rPr sz="2000" b="0" spc="-35" dirty="0">
                <a:solidFill>
                  <a:srgbClr val="0A111E"/>
                </a:solidFill>
                <a:latin typeface="Segoe UI Light"/>
                <a:cs typeface="Segoe UI Light"/>
              </a:rPr>
              <a:t>of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cell, or </a:t>
            </a:r>
            <a:r>
              <a:rPr sz="2000" b="0" spc="10" dirty="0">
                <a:solidFill>
                  <a:srgbClr val="0A111E"/>
                </a:solidFill>
                <a:latin typeface="Segoe UI Light"/>
                <a:cs typeface="Segoe UI Light"/>
              </a:rPr>
              <a:t>left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null</a:t>
            </a:r>
            <a:r>
              <a:rPr sz="2000" spc="-45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if it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does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not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apply</a:t>
            </a:r>
            <a:endParaRPr sz="2000" dirty="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 marL="4439285">
              <a:lnSpc>
                <a:spcPct val="100000"/>
              </a:lnSpc>
              <a:spcBef>
                <a:spcPts val="1365"/>
              </a:spcBef>
            </a:pPr>
            <a:r>
              <a:rPr sz="1800" spc="-10" dirty="0">
                <a:latin typeface="Consolas"/>
                <a:cs typeface="Consolas"/>
              </a:rPr>
              <a:t>TextLabel</a:t>
            </a:r>
            <a:r>
              <a:rPr sz="1800" spc="-465" dirty="0">
                <a:latin typeface="Consolas"/>
                <a:cs typeface="Consolas"/>
              </a:rPr>
              <a:t> </a:t>
            </a:r>
            <a:r>
              <a:rPr sz="1800" b="0" spc="-5" dirty="0">
                <a:latin typeface="Segoe UI Light"/>
                <a:cs typeface="Segoe UI Light"/>
              </a:rPr>
              <a:t>is </a:t>
            </a:r>
            <a:r>
              <a:rPr sz="1800" b="0" spc="-10" dirty="0">
                <a:latin typeface="Segoe UI Light"/>
                <a:cs typeface="Segoe UI Light"/>
              </a:rPr>
              <a:t>always available</a:t>
            </a:r>
            <a:endParaRPr sz="1800" dirty="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4439285" marR="58547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DetailTextLabel</a:t>
            </a:r>
            <a:r>
              <a:rPr sz="1800" spc="-455" dirty="0">
                <a:latin typeface="Consolas"/>
                <a:cs typeface="Consolas"/>
              </a:rPr>
              <a:t> </a:t>
            </a:r>
            <a:r>
              <a:rPr sz="1800" b="0" spc="-5" dirty="0">
                <a:latin typeface="Segoe UI Light"/>
                <a:cs typeface="Segoe UI Light"/>
              </a:rPr>
              <a:t>is </a:t>
            </a:r>
            <a:r>
              <a:rPr sz="1800" b="0" spc="-10" dirty="0">
                <a:latin typeface="Segoe UI Light"/>
                <a:cs typeface="Segoe UI Light"/>
              </a:rPr>
              <a:t>available  </a:t>
            </a:r>
            <a:r>
              <a:rPr sz="1800" b="0" spc="-5" dirty="0">
                <a:latin typeface="Segoe UI Light"/>
                <a:cs typeface="Segoe UI Light"/>
              </a:rPr>
              <a:t>with </a:t>
            </a:r>
            <a:r>
              <a:rPr sz="1800" b="0" spc="-10" dirty="0">
                <a:latin typeface="Segoe UI Light"/>
                <a:cs typeface="Segoe UI Light"/>
              </a:rPr>
              <a:t>all </a:t>
            </a:r>
            <a:r>
              <a:rPr sz="1800" b="0" spc="-5" dirty="0">
                <a:latin typeface="Segoe UI Light"/>
                <a:cs typeface="Segoe UI Light"/>
              </a:rPr>
              <a:t>styles except</a:t>
            </a:r>
            <a:r>
              <a:rPr sz="1800" b="0" spc="25" dirty="0">
                <a:latin typeface="Segoe UI Light"/>
                <a:cs typeface="Segoe UI Light"/>
              </a:rPr>
              <a:t> </a:t>
            </a:r>
            <a:r>
              <a:rPr sz="1800" spc="-10" dirty="0">
                <a:latin typeface="Consolas"/>
                <a:cs typeface="Consolas"/>
              </a:rPr>
              <a:t>Default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4439285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ImageView</a:t>
            </a:r>
            <a:r>
              <a:rPr sz="1800" spc="-415" dirty="0">
                <a:latin typeface="Consolas"/>
                <a:cs typeface="Consolas"/>
              </a:rPr>
              <a:t> </a:t>
            </a:r>
            <a:r>
              <a:rPr sz="1800" b="0" spc="-5" dirty="0">
                <a:latin typeface="Segoe UI Light"/>
                <a:cs typeface="Segoe UI Light"/>
              </a:rPr>
              <a:t>is </a:t>
            </a:r>
            <a:r>
              <a:rPr sz="1800" b="0" spc="-10" dirty="0">
                <a:latin typeface="Segoe UI Light"/>
                <a:cs typeface="Segoe UI Light"/>
              </a:rPr>
              <a:t>available </a:t>
            </a:r>
            <a:r>
              <a:rPr sz="1800" b="0" spc="-5" dirty="0">
                <a:latin typeface="Segoe UI Light"/>
                <a:cs typeface="Segoe UI Light"/>
              </a:rPr>
              <a:t>with </a:t>
            </a:r>
            <a:r>
              <a:rPr sz="1800" b="0" spc="-10" dirty="0">
                <a:latin typeface="Segoe UI Light"/>
                <a:cs typeface="Segoe UI Light"/>
              </a:rPr>
              <a:t>all</a:t>
            </a:r>
            <a:endParaRPr sz="1800" dirty="0">
              <a:latin typeface="Segoe UI Light"/>
              <a:cs typeface="Segoe UI Light"/>
            </a:endParaRPr>
          </a:p>
          <a:p>
            <a:pPr marL="4439285">
              <a:lnSpc>
                <a:spcPct val="100000"/>
              </a:lnSpc>
            </a:pPr>
            <a:r>
              <a:rPr sz="1800" b="0" spc="-5" dirty="0">
                <a:latin typeface="Segoe UI Light"/>
                <a:cs typeface="Segoe UI Light"/>
              </a:rPr>
              <a:t>styles except</a:t>
            </a:r>
            <a:r>
              <a:rPr sz="1800" b="0" spc="-20" dirty="0">
                <a:latin typeface="Segoe UI Light"/>
                <a:cs typeface="Segoe UI Light"/>
              </a:rPr>
              <a:t> </a:t>
            </a:r>
            <a:r>
              <a:rPr sz="1800" spc="-15" dirty="0">
                <a:latin typeface="Consolas"/>
                <a:cs typeface="Consolas"/>
              </a:rPr>
              <a:t>Value2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014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843280" y="3576320"/>
            <a:ext cx="6433820" cy="820419"/>
          </a:xfrm>
          <a:custGeom>
            <a:avLst/>
            <a:gdLst/>
            <a:ahLst/>
            <a:cxnLst/>
            <a:rect l="l" t="t" r="r" b="b"/>
            <a:pathLst>
              <a:path w="6433820" h="820420">
                <a:moveTo>
                  <a:pt x="0" y="820419"/>
                </a:moveTo>
                <a:lnTo>
                  <a:pt x="6433820" y="820419"/>
                </a:lnTo>
                <a:lnTo>
                  <a:pt x="6433820" y="0"/>
                </a:lnTo>
                <a:lnTo>
                  <a:pt x="0" y="0"/>
                </a:lnTo>
                <a:lnTo>
                  <a:pt x="0" y="82041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536257" y="1243584"/>
            <a:ext cx="837914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Should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set values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into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subviews as </a:t>
            </a:r>
            <a:r>
              <a:rPr sz="2000" b="0" spc="10" dirty="0">
                <a:solidFill>
                  <a:srgbClr val="0A111E"/>
                </a:solidFill>
                <a:latin typeface="Segoe UI Light"/>
                <a:cs typeface="Segoe UI Light"/>
              </a:rPr>
              <a:t>part </a:t>
            </a:r>
            <a:r>
              <a:rPr sz="2000" b="0" spc="-35" dirty="0">
                <a:solidFill>
                  <a:srgbClr val="0A111E"/>
                </a:solidFill>
                <a:latin typeface="Segoe UI Light"/>
                <a:cs typeface="Segoe UI Light"/>
              </a:rPr>
              <a:t>of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the </a:t>
            </a:r>
            <a:r>
              <a:rPr sz="2000" dirty="0">
                <a:solidFill>
                  <a:srgbClr val="0A111E"/>
                </a:solidFill>
                <a:latin typeface="Consolas"/>
                <a:cs typeface="Consolas"/>
              </a:rPr>
              <a:t>GetCell</a:t>
            </a:r>
            <a:r>
              <a:rPr sz="2000" spc="-390" dirty="0">
                <a:solidFill>
                  <a:srgbClr val="0A111E"/>
                </a:solidFill>
                <a:latin typeface="Consolas"/>
                <a:cs typeface="Consolas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implementation</a:t>
            </a:r>
            <a:endParaRPr sz="2000" dirty="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Configure </a:t>
            </a:r>
            <a:r>
              <a:rPr spc="-10" dirty="0"/>
              <a:t>the </a:t>
            </a:r>
            <a:r>
              <a:rPr spc="-120" dirty="0"/>
              <a:t>Table </a:t>
            </a:r>
            <a:r>
              <a:rPr dirty="0"/>
              <a:t>View cell</a:t>
            </a:r>
            <a:r>
              <a:rPr spc="75" dirty="0"/>
              <a:t> </a:t>
            </a:r>
            <a:r>
              <a:rPr spc="-5" dirty="0"/>
              <a:t>contents</a:t>
            </a:r>
          </a:p>
        </p:txBody>
      </p:sp>
      <p:sp>
        <p:nvSpPr>
          <p:cNvPr id="4" name="object 4"/>
          <p:cNvSpPr/>
          <p:nvPr/>
        </p:nvSpPr>
        <p:spPr>
          <a:xfrm>
            <a:off x="327659" y="1856739"/>
            <a:ext cx="8488680" cy="3045460"/>
          </a:xfrm>
          <a:custGeom>
            <a:avLst/>
            <a:gdLst/>
            <a:ahLst/>
            <a:cxnLst/>
            <a:rect l="l" t="t" r="r" b="b"/>
            <a:pathLst>
              <a:path w="8488680" h="3045460">
                <a:moveTo>
                  <a:pt x="0" y="3045460"/>
                </a:moveTo>
                <a:lnTo>
                  <a:pt x="8488680" y="3045460"/>
                </a:lnTo>
                <a:lnTo>
                  <a:pt x="8488680" y="0"/>
                </a:lnTo>
                <a:lnTo>
                  <a:pt x="0" y="0"/>
                </a:lnTo>
                <a:lnTo>
                  <a:pt x="0" y="3045460"/>
                </a:lnTo>
                <a:close/>
              </a:path>
            </a:pathLst>
          </a:custGeom>
          <a:ln w="10160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765" y="1889760"/>
            <a:ext cx="6918325" cy="268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override </a:t>
            </a:r>
            <a:r>
              <a:rPr sz="1600" spc="-10" dirty="0">
                <a:solidFill>
                  <a:srgbClr val="2B8FAE"/>
                </a:solidFill>
                <a:latin typeface="Consolas"/>
                <a:cs typeface="Consolas"/>
              </a:rPr>
              <a:t>UITableViewCell </a:t>
            </a:r>
            <a:r>
              <a:rPr sz="1600" spc="-10" dirty="0">
                <a:latin typeface="Consolas"/>
                <a:cs typeface="Consolas"/>
              </a:rPr>
              <a:t>GetCell(</a:t>
            </a:r>
            <a:r>
              <a:rPr sz="1600" spc="-10" dirty="0">
                <a:solidFill>
                  <a:srgbClr val="2B8FAE"/>
                </a:solidFill>
                <a:latin typeface="Consolas"/>
                <a:cs typeface="Consolas"/>
              </a:rPr>
              <a:t>UITableView</a:t>
            </a:r>
            <a:r>
              <a:rPr sz="1600" spc="55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tableView,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5765" y="2377694"/>
            <a:ext cx="137160" cy="268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2805" y="2621533"/>
            <a:ext cx="3694429" cy="512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var </a:t>
            </a:r>
            <a:r>
              <a:rPr sz="1600" spc="-5" dirty="0">
                <a:latin typeface="Consolas"/>
                <a:cs typeface="Consolas"/>
              </a:rPr>
              <a:t>data </a:t>
            </a:r>
            <a:r>
              <a:rPr sz="1600" dirty="0">
                <a:latin typeface="Consolas"/>
                <a:cs typeface="Consolas"/>
              </a:rPr>
              <a:t>= </a:t>
            </a:r>
            <a:r>
              <a:rPr sz="1600" spc="-10" dirty="0">
                <a:latin typeface="Consolas"/>
                <a:cs typeface="Consolas"/>
              </a:rPr>
              <a:t>plants[indexPath.Row];  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var </a:t>
            </a:r>
            <a:r>
              <a:rPr sz="1600" spc="-5" dirty="0">
                <a:latin typeface="Consolas"/>
                <a:cs typeface="Consolas"/>
              </a:rPr>
              <a:t>cell </a:t>
            </a:r>
            <a:r>
              <a:rPr sz="1600" dirty="0">
                <a:latin typeface="Consolas"/>
                <a:cs typeface="Consolas"/>
              </a:rPr>
              <a:t>= </a:t>
            </a:r>
            <a:r>
              <a:rPr sz="160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1600" spc="-5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2B8FAE"/>
                </a:solidFill>
                <a:latin typeface="Consolas"/>
                <a:cs typeface="Consolas"/>
              </a:rPr>
              <a:t>UITableViewCell</a:t>
            </a:r>
            <a:r>
              <a:rPr sz="1600" spc="-10" dirty="0">
                <a:latin typeface="Consolas"/>
                <a:cs typeface="Consolas"/>
              </a:rPr>
              <a:t>(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6685" y="3109595"/>
            <a:ext cx="4133850" cy="268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2B8FAE"/>
                </a:solidFill>
                <a:latin typeface="Consolas"/>
                <a:cs typeface="Consolas"/>
              </a:rPr>
              <a:t>UITableViewCellStyle</a:t>
            </a:r>
            <a:r>
              <a:rPr sz="1600" spc="-10" dirty="0">
                <a:latin typeface="Consolas"/>
                <a:cs typeface="Consolas"/>
              </a:rPr>
              <a:t>.Subtitle,</a:t>
            </a:r>
            <a:r>
              <a:rPr sz="1600" spc="25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null</a:t>
            </a:r>
            <a:r>
              <a:rPr sz="1600" spc="-10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3280" y="3576320"/>
            <a:ext cx="6433820" cy="820419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2225" marR="402590">
              <a:lnSpc>
                <a:spcPct val="100000"/>
              </a:lnSpc>
              <a:spcBef>
                <a:spcPts val="165"/>
              </a:spcBef>
            </a:pPr>
            <a:r>
              <a:rPr sz="1600" spc="-10" dirty="0">
                <a:latin typeface="Consolas"/>
                <a:cs typeface="Consolas"/>
              </a:rPr>
              <a:t>cell.TextLabel.Text </a:t>
            </a:r>
            <a:r>
              <a:rPr sz="1600" dirty="0">
                <a:latin typeface="Consolas"/>
                <a:cs typeface="Consolas"/>
              </a:rPr>
              <a:t>= </a:t>
            </a:r>
            <a:r>
              <a:rPr sz="1600" spc="-5" dirty="0">
                <a:latin typeface="Consolas"/>
                <a:cs typeface="Consolas"/>
              </a:rPr>
              <a:t>data.Name;  </a:t>
            </a:r>
            <a:r>
              <a:rPr sz="1600" spc="-10" dirty="0">
                <a:latin typeface="Consolas"/>
                <a:cs typeface="Consolas"/>
              </a:rPr>
              <a:t>cell.DetailTextLabel.Text </a:t>
            </a:r>
            <a:r>
              <a:rPr sz="1600" dirty="0">
                <a:latin typeface="Consolas"/>
                <a:cs typeface="Consolas"/>
              </a:rPr>
              <a:t>= </a:t>
            </a:r>
            <a:r>
              <a:rPr sz="1600" spc="-10" dirty="0">
                <a:latin typeface="Consolas"/>
                <a:cs typeface="Consolas"/>
              </a:rPr>
              <a:t>data.Description;  cell.ImageView.Image </a:t>
            </a:r>
            <a:r>
              <a:rPr sz="1600" dirty="0">
                <a:latin typeface="Consolas"/>
                <a:cs typeface="Consolas"/>
              </a:rPr>
              <a:t>=</a:t>
            </a:r>
            <a:r>
              <a:rPr sz="1600" spc="95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2B8FAE"/>
                </a:solidFill>
                <a:latin typeface="Consolas"/>
                <a:cs typeface="Consolas"/>
              </a:rPr>
              <a:t>UIImage</a:t>
            </a:r>
            <a:r>
              <a:rPr sz="1600" spc="-10" dirty="0">
                <a:latin typeface="Consolas"/>
                <a:cs typeface="Consolas"/>
              </a:rPr>
              <a:t>.FromBundle(data.Image);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5765" y="4329429"/>
            <a:ext cx="1806575" cy="51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9740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600" spc="-1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cell;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54574" y="2108200"/>
            <a:ext cx="4060825" cy="474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20"/>
              </a:lnSpc>
            </a:pPr>
            <a:r>
              <a:rPr sz="1600" spc="-10" dirty="0">
                <a:solidFill>
                  <a:srgbClr val="2B8FAE"/>
                </a:solidFill>
                <a:latin typeface="Consolas"/>
                <a:cs typeface="Consolas"/>
              </a:rPr>
              <a:t>NSIndexPath </a:t>
            </a:r>
            <a:r>
              <a:rPr lang="en-US" sz="1600" spc="-5" dirty="0" smtClean="0">
                <a:latin typeface="Consolas"/>
                <a:cs typeface="Consolas"/>
              </a:rPr>
              <a:t>indexPath</a:t>
            </a:r>
            <a:r>
              <a:rPr lang="en-US" sz="1600" spc="-335" dirty="0" smtClean="0">
                <a:latin typeface="Consolas"/>
                <a:cs typeface="Consolas"/>
              </a:rPr>
              <a:t>)</a:t>
            </a:r>
            <a:r>
              <a:rPr sz="1800" spc="-15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10" dirty="0" smtClean="0">
                <a:solidFill>
                  <a:srgbClr val="FFFFFF"/>
                </a:solidFill>
                <a:latin typeface="Consolas"/>
                <a:cs typeface="Consolas"/>
              </a:rPr>
              <a:t>ll</a:t>
            </a:r>
            <a:r>
              <a:rPr sz="1800" spc="-53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if they </a:t>
            </a:r>
            <a:r>
              <a:rPr sz="1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are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not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10043" y="3126739"/>
            <a:ext cx="84455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va</a:t>
            </a:r>
            <a:r>
              <a:rPr sz="1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labl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654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57" y="1248790"/>
            <a:ext cx="3426143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Built-in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cell</a:t>
            </a:r>
            <a:r>
              <a:rPr sz="2000" b="0" spc="-5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styles</a:t>
            </a:r>
            <a:endParaRPr sz="2000" dirty="0">
              <a:latin typeface="Segoe UI Light"/>
              <a:cs typeface="Segoe UI Light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900" algn="l"/>
              </a:tabLst>
            </a:pP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Changing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cell</a:t>
            </a:r>
            <a:r>
              <a:rPr sz="2000" b="0" spc="-4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style</a:t>
            </a:r>
            <a:endParaRPr sz="2000" dirty="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20" dirty="0"/>
              <a:t>u</a:t>
            </a:r>
            <a:r>
              <a:rPr dirty="0"/>
              <a:t>mma</a:t>
            </a:r>
            <a:r>
              <a:rPr spc="200" dirty="0"/>
              <a:t>r</a:t>
            </a:r>
            <a:r>
              <a:rPr dirty="0"/>
              <a:t>y</a:t>
            </a:r>
          </a:p>
        </p:txBody>
      </p:sp>
      <p:sp>
        <p:nvSpPr>
          <p:cNvPr id="4" name="object 4"/>
          <p:cNvSpPr/>
          <p:nvPr/>
        </p:nvSpPr>
        <p:spPr>
          <a:xfrm>
            <a:off x="4846320" y="0"/>
            <a:ext cx="4300220" cy="5143500"/>
          </a:xfrm>
          <a:custGeom>
            <a:avLst/>
            <a:gdLst/>
            <a:ahLst/>
            <a:cxnLst/>
            <a:rect l="l" t="t" r="r" b="b"/>
            <a:pathLst>
              <a:path w="4300220" h="5143500">
                <a:moveTo>
                  <a:pt x="4297680" y="0"/>
                </a:moveTo>
                <a:lnTo>
                  <a:pt x="1074419" y="0"/>
                </a:lnTo>
                <a:lnTo>
                  <a:pt x="0" y="5143498"/>
                </a:lnTo>
                <a:lnTo>
                  <a:pt x="4300220" y="5143499"/>
                </a:lnTo>
                <a:lnTo>
                  <a:pt x="4297680" y="0"/>
                </a:lnTo>
                <a:close/>
              </a:path>
            </a:pathLst>
          </a:custGeom>
          <a:solidFill>
            <a:srgbClr val="E3EA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46320" y="0"/>
            <a:ext cx="430022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3"/>
          <p:cNvSpPr/>
          <p:nvPr/>
        </p:nvSpPr>
        <p:spPr>
          <a:xfrm>
            <a:off x="0" y="512064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20">
            <a:solidFill>
              <a:srgbClr val="2A8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6"/>
          <p:cNvSpPr txBox="1"/>
          <p:nvPr/>
        </p:nvSpPr>
        <p:spPr>
          <a:xfrm>
            <a:off x="381001" y="1248790"/>
            <a:ext cx="4419600" cy="2912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54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spc="-70" dirty="0">
                <a:solidFill>
                  <a:srgbClr val="0A111E"/>
                </a:solidFill>
                <a:latin typeface="Segoe UI Light"/>
                <a:cs typeface="Segoe UI Light"/>
              </a:rPr>
              <a:t>Table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Views </a:t>
            </a:r>
            <a:r>
              <a:rPr sz="2000" b="0" spc="-20" dirty="0">
                <a:solidFill>
                  <a:srgbClr val="0A111E"/>
                </a:solidFill>
                <a:latin typeface="Segoe UI Light"/>
                <a:cs typeface="Segoe UI Light"/>
              </a:rPr>
              <a:t>are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a built-in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control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in  iOS to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present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a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scrollable, 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selectable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list </a:t>
            </a:r>
            <a:r>
              <a:rPr sz="2000" b="0" spc="-35" dirty="0">
                <a:solidFill>
                  <a:srgbClr val="0A111E"/>
                </a:solidFill>
                <a:latin typeface="Segoe UI Light"/>
                <a:cs typeface="Segoe UI Light"/>
              </a:rPr>
              <a:t>of </a:t>
            </a:r>
            <a:r>
              <a:rPr sz="20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rows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– similar to a  </a:t>
            </a:r>
            <a:r>
              <a:rPr sz="2000" dirty="0">
                <a:solidFill>
                  <a:srgbClr val="0A111E"/>
                </a:solidFill>
                <a:latin typeface="Consolas"/>
                <a:cs typeface="Consolas"/>
              </a:rPr>
              <a:t>ListBox</a:t>
            </a:r>
            <a:r>
              <a:rPr sz="2000" spc="-650" dirty="0">
                <a:solidFill>
                  <a:srgbClr val="0A111E"/>
                </a:solidFill>
                <a:latin typeface="Consolas"/>
                <a:cs typeface="Consolas"/>
              </a:rPr>
              <a:t>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in Windows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or </a:t>
            </a:r>
            <a:r>
              <a:rPr sz="2000" dirty="0">
                <a:solidFill>
                  <a:srgbClr val="0A111E"/>
                </a:solidFill>
                <a:latin typeface="Consolas"/>
                <a:cs typeface="Consolas"/>
              </a:rPr>
              <a:t>ListView 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in</a:t>
            </a:r>
            <a:r>
              <a:rPr sz="2000" b="0" spc="-7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Android</a:t>
            </a:r>
            <a:endParaRPr sz="2000" dirty="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28"/>
              </a:spcBef>
              <a:buClr>
                <a:srgbClr val="0A111E"/>
              </a:buClr>
              <a:buFont typeface="Wingdings"/>
              <a:buChar char=""/>
            </a:pPr>
            <a:endParaRPr sz="29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spc="-70" dirty="0">
                <a:solidFill>
                  <a:srgbClr val="0A111E"/>
                </a:solidFill>
                <a:latin typeface="Segoe UI Light"/>
                <a:cs typeface="Segoe UI Light"/>
              </a:rPr>
              <a:t>Table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Views </a:t>
            </a:r>
            <a:r>
              <a:rPr sz="2000" b="0" spc="-20" dirty="0">
                <a:solidFill>
                  <a:srgbClr val="0A111E"/>
                </a:solidFill>
                <a:latin typeface="Segoe UI Light"/>
                <a:cs typeface="Segoe UI Light"/>
              </a:rPr>
              <a:t>are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highly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customizable  and </a:t>
            </a:r>
            <a:r>
              <a:rPr sz="2000" b="0" spc="20" dirty="0">
                <a:solidFill>
                  <a:srgbClr val="0A111E"/>
                </a:solidFill>
                <a:latin typeface="Segoe UI Light"/>
                <a:cs typeface="Segoe UI Light"/>
              </a:rPr>
              <a:t>very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common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in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iOS  applications</a:t>
            </a:r>
            <a:endParaRPr sz="2000" dirty="0">
              <a:latin typeface="Segoe UI Light"/>
              <a:cs typeface="Segoe UI Light"/>
            </a:endParaRPr>
          </a:p>
        </p:txBody>
      </p:sp>
      <p:sp>
        <p:nvSpPr>
          <p:cNvPr id="23" name="object 7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What is </a:t>
            </a:r>
            <a:r>
              <a:rPr dirty="0"/>
              <a:t>a </a:t>
            </a:r>
            <a:r>
              <a:rPr spc="-120" dirty="0"/>
              <a:t>Table</a:t>
            </a:r>
            <a:r>
              <a:rPr spc="-75" dirty="0"/>
              <a:t> </a:t>
            </a:r>
            <a:r>
              <a:rPr dirty="0"/>
              <a:t>View?</a:t>
            </a:r>
          </a:p>
        </p:txBody>
      </p:sp>
      <p:sp>
        <p:nvSpPr>
          <p:cNvPr id="24" name="object 8"/>
          <p:cNvSpPr/>
          <p:nvPr/>
        </p:nvSpPr>
        <p:spPr>
          <a:xfrm>
            <a:off x="5943727" y="812800"/>
            <a:ext cx="1984121" cy="3997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9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"/>
          <p:cNvSpPr/>
          <p:nvPr/>
        </p:nvSpPr>
        <p:spPr>
          <a:xfrm>
            <a:off x="4973320" y="1209039"/>
            <a:ext cx="0" cy="3200400"/>
          </a:xfrm>
          <a:custGeom>
            <a:avLst/>
            <a:gdLst/>
            <a:ahLst/>
            <a:cxnLst/>
            <a:rect l="l" t="t" r="r" b="b"/>
            <a:pathLst>
              <a:path h="3200400">
                <a:moveTo>
                  <a:pt x="0" y="0"/>
                </a:moveTo>
                <a:lnTo>
                  <a:pt x="0" y="3200400"/>
                </a:lnTo>
              </a:path>
            </a:pathLst>
          </a:custGeom>
          <a:ln w="10160">
            <a:solidFill>
              <a:srgbClr val="248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772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29980" y="154939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20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759" y="127000"/>
            <a:ext cx="142240" cy="160020"/>
          </a:xfrm>
          <a:custGeom>
            <a:avLst/>
            <a:gdLst/>
            <a:ahLst/>
            <a:cxnLst/>
            <a:rect l="l" t="t" r="r" b="b"/>
            <a:pathLst>
              <a:path w="142240" h="160020">
                <a:moveTo>
                  <a:pt x="0" y="160020"/>
                </a:moveTo>
                <a:lnTo>
                  <a:pt x="142240" y="160020"/>
                </a:lnTo>
                <a:lnTo>
                  <a:pt x="14224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5700" y="759459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19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1759" y="421640"/>
            <a:ext cx="142240" cy="160020"/>
          </a:xfrm>
          <a:custGeom>
            <a:avLst/>
            <a:gdLst/>
            <a:ahLst/>
            <a:cxnLst/>
            <a:rect l="l" t="t" r="r" b="b"/>
            <a:pathLst>
              <a:path w="142240" h="160020">
                <a:moveTo>
                  <a:pt x="0" y="160020"/>
                </a:moveTo>
                <a:lnTo>
                  <a:pt x="142240" y="160020"/>
                </a:lnTo>
                <a:lnTo>
                  <a:pt x="14224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06180" y="116839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20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82659" y="345440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20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28100" y="302259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20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82659" y="637540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20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48700" y="525780"/>
            <a:ext cx="149860" cy="162560"/>
          </a:xfrm>
          <a:custGeom>
            <a:avLst/>
            <a:gdLst/>
            <a:ahLst/>
            <a:cxnLst/>
            <a:rect l="l" t="t" r="r" b="b"/>
            <a:pathLst>
              <a:path w="149859" h="162559">
                <a:moveTo>
                  <a:pt x="0" y="162560"/>
                </a:moveTo>
                <a:lnTo>
                  <a:pt x="149859" y="162560"/>
                </a:lnTo>
                <a:lnTo>
                  <a:pt x="149859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40700" y="5080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20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87359" y="137160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20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17840" y="424180"/>
            <a:ext cx="149860" cy="162560"/>
          </a:xfrm>
          <a:custGeom>
            <a:avLst/>
            <a:gdLst/>
            <a:ahLst/>
            <a:cxnLst/>
            <a:rect l="l" t="t" r="r" b="b"/>
            <a:pathLst>
              <a:path w="149859" h="162559">
                <a:moveTo>
                  <a:pt x="0" y="162560"/>
                </a:moveTo>
                <a:lnTo>
                  <a:pt x="149859" y="162560"/>
                </a:lnTo>
                <a:lnTo>
                  <a:pt x="149859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07019" y="297179"/>
            <a:ext cx="147320" cy="162560"/>
          </a:xfrm>
          <a:custGeom>
            <a:avLst/>
            <a:gdLst/>
            <a:ahLst/>
            <a:cxnLst/>
            <a:rect l="l" t="t" r="r" b="b"/>
            <a:pathLst>
              <a:path w="147320" h="162559">
                <a:moveTo>
                  <a:pt x="0" y="162560"/>
                </a:moveTo>
                <a:lnTo>
                  <a:pt x="147320" y="162560"/>
                </a:lnTo>
                <a:lnTo>
                  <a:pt x="14732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07019" y="5080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20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27059" y="734059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19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74380" y="581659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20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66759" y="330200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20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05800" y="73660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20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63180" y="914400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19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34300" y="993139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19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34300" y="739140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19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67600" y="759459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19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41259" y="690880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19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41259" y="406400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20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91119" y="226059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20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91119" y="0"/>
            <a:ext cx="147320" cy="144780"/>
          </a:xfrm>
          <a:custGeom>
            <a:avLst/>
            <a:gdLst/>
            <a:ahLst/>
            <a:cxnLst/>
            <a:rect l="l" t="t" r="r" b="b"/>
            <a:pathLst>
              <a:path w="147320" h="144780">
                <a:moveTo>
                  <a:pt x="0" y="144779"/>
                </a:moveTo>
                <a:lnTo>
                  <a:pt x="147320" y="144779"/>
                </a:lnTo>
                <a:lnTo>
                  <a:pt x="147320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03159" y="1066800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19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15859" y="1353819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19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44359" y="1341119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19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06919" y="1181100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19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04380" y="906780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19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12659" y="1226819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19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88859" y="1115060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19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15200" y="970280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19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85940" y="629919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20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73900" y="670559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19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04659" y="414019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20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47840" y="739140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19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83400" y="365759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20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73900" y="383540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20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70700" y="1033780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19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41259" y="967739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19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43979" y="850900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19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47180" y="894080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19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43979" y="574040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20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47180" y="612140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20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96659" y="993139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19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20840" y="787400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19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796019" y="0"/>
            <a:ext cx="149860" cy="86360"/>
          </a:xfrm>
          <a:custGeom>
            <a:avLst/>
            <a:gdLst/>
            <a:ahLst/>
            <a:cxnLst/>
            <a:rect l="l" t="t" r="r" b="b"/>
            <a:pathLst>
              <a:path w="149859" h="86360">
                <a:moveTo>
                  <a:pt x="0" y="86360"/>
                </a:moveTo>
                <a:lnTo>
                  <a:pt x="149859" y="86360"/>
                </a:lnTo>
                <a:lnTo>
                  <a:pt x="149859" y="0"/>
                </a:lnTo>
                <a:lnTo>
                  <a:pt x="0" y="0"/>
                </a:lnTo>
                <a:lnTo>
                  <a:pt x="0" y="8636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083040" y="63500"/>
            <a:ext cx="60960" cy="160020"/>
          </a:xfrm>
          <a:custGeom>
            <a:avLst/>
            <a:gdLst/>
            <a:ahLst/>
            <a:cxnLst/>
            <a:rect l="l" t="t" r="r" b="b"/>
            <a:pathLst>
              <a:path w="60959" h="160020">
                <a:moveTo>
                  <a:pt x="0" y="160020"/>
                </a:moveTo>
                <a:lnTo>
                  <a:pt x="60959" y="160020"/>
                </a:lnTo>
                <a:lnTo>
                  <a:pt x="609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830819" y="0"/>
            <a:ext cx="149860" cy="73660"/>
          </a:xfrm>
          <a:custGeom>
            <a:avLst/>
            <a:gdLst/>
            <a:ahLst/>
            <a:cxnLst/>
            <a:rect l="l" t="t" r="r" b="b"/>
            <a:pathLst>
              <a:path w="149859" h="73660">
                <a:moveTo>
                  <a:pt x="0" y="73660"/>
                </a:moveTo>
                <a:lnTo>
                  <a:pt x="149859" y="73660"/>
                </a:lnTo>
                <a:lnTo>
                  <a:pt x="149859" y="0"/>
                </a:lnTo>
                <a:lnTo>
                  <a:pt x="0" y="0"/>
                </a:lnTo>
                <a:lnTo>
                  <a:pt x="0" y="7366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68819" y="287020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20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625840" y="0"/>
            <a:ext cx="149860" cy="109220"/>
          </a:xfrm>
          <a:custGeom>
            <a:avLst/>
            <a:gdLst/>
            <a:ahLst/>
            <a:cxnLst/>
            <a:rect l="l" t="t" r="r" b="b"/>
            <a:pathLst>
              <a:path w="149859" h="109220">
                <a:moveTo>
                  <a:pt x="0" y="109220"/>
                </a:moveTo>
                <a:lnTo>
                  <a:pt x="149859" y="109220"/>
                </a:lnTo>
                <a:lnTo>
                  <a:pt x="149859" y="0"/>
                </a:lnTo>
                <a:lnTo>
                  <a:pt x="0" y="0"/>
                </a:lnTo>
                <a:lnTo>
                  <a:pt x="0" y="1092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379459" y="0"/>
            <a:ext cx="147320" cy="109220"/>
          </a:xfrm>
          <a:custGeom>
            <a:avLst/>
            <a:gdLst/>
            <a:ahLst/>
            <a:cxnLst/>
            <a:rect l="l" t="t" r="r" b="b"/>
            <a:pathLst>
              <a:path w="147320" h="109220">
                <a:moveTo>
                  <a:pt x="0" y="109220"/>
                </a:moveTo>
                <a:lnTo>
                  <a:pt x="147320" y="109220"/>
                </a:lnTo>
                <a:lnTo>
                  <a:pt x="147320" y="0"/>
                </a:lnTo>
                <a:lnTo>
                  <a:pt x="0" y="0"/>
                </a:lnTo>
                <a:lnTo>
                  <a:pt x="0" y="1092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99580" y="4094479"/>
            <a:ext cx="2072639" cy="647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2122551" y="2255520"/>
            <a:ext cx="5726049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FFFFFF"/>
                </a:solidFill>
              </a:rPr>
              <a:t>Add </a:t>
            </a:r>
            <a:r>
              <a:rPr sz="4000" spc="-5" dirty="0">
                <a:solidFill>
                  <a:srgbClr val="FFFFFF"/>
                </a:solidFill>
              </a:rPr>
              <a:t>selection</a:t>
            </a:r>
            <a:r>
              <a:rPr sz="4000" spc="-7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behavior</a:t>
            </a:r>
            <a:endParaRPr sz="4000" dirty="0"/>
          </a:p>
        </p:txBody>
      </p:sp>
      <p:sp>
        <p:nvSpPr>
          <p:cNvPr id="59" name="object 59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451802" y="1248790"/>
            <a:ext cx="8692198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4355" indent="-457200">
              <a:lnSpc>
                <a:spcPct val="100000"/>
              </a:lnSpc>
              <a:buAutoNum type="arabicPeriod"/>
              <a:tabLst>
                <a:tab pos="554355" algn="l"/>
              </a:tabLst>
            </a:pPr>
            <a:r>
              <a:rPr dirty="0"/>
              <a:t>Adding </a:t>
            </a:r>
            <a:r>
              <a:rPr spc="-5" dirty="0"/>
              <a:t>an </a:t>
            </a:r>
            <a:r>
              <a:rPr spc="5" dirty="0"/>
              <a:t>accessory</a:t>
            </a:r>
            <a:r>
              <a:rPr spc="-5" dirty="0"/>
              <a:t> view</a:t>
            </a:r>
          </a:p>
          <a:p>
            <a:pPr marL="554355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554355" algn="l"/>
              </a:tabLst>
            </a:pPr>
            <a:r>
              <a:rPr spc="-15" dirty="0"/>
              <a:t>Working </a:t>
            </a:r>
            <a:r>
              <a:rPr dirty="0"/>
              <a:t>with the</a:t>
            </a:r>
            <a:r>
              <a:rPr spc="-5" dirty="0"/>
              <a:t> </a:t>
            </a:r>
            <a:r>
              <a:rPr spc="-10" dirty="0"/>
              <a:t>delegate</a:t>
            </a:r>
          </a:p>
          <a:p>
            <a:pPr marL="553720">
              <a:lnSpc>
                <a:spcPct val="100000"/>
              </a:lnSpc>
            </a:pPr>
            <a:r>
              <a:rPr spc="-5" dirty="0"/>
              <a:t>methods</a:t>
            </a:r>
          </a:p>
          <a:p>
            <a:pPr marL="554355" indent="-457200">
              <a:lnSpc>
                <a:spcPct val="100000"/>
              </a:lnSpc>
              <a:spcBef>
                <a:spcPts val="480"/>
              </a:spcBef>
              <a:buAutoNum type="arabicPeriod" startAt="3"/>
              <a:tabLst>
                <a:tab pos="554355" algn="l"/>
              </a:tabLst>
            </a:pPr>
            <a:r>
              <a:rPr spc="-5" dirty="0"/>
              <a:t>Responding </a:t>
            </a:r>
            <a:r>
              <a:rPr dirty="0"/>
              <a:t>to the </a:t>
            </a:r>
            <a:r>
              <a:rPr spc="5" dirty="0"/>
              <a:t>accessory</a:t>
            </a:r>
            <a:r>
              <a:rPr spc="15" dirty="0"/>
              <a:t> </a:t>
            </a:r>
            <a:r>
              <a:rPr dirty="0"/>
              <a:t>tap</a:t>
            </a:r>
          </a:p>
        </p:txBody>
      </p:sp>
      <p:sp>
        <p:nvSpPr>
          <p:cNvPr id="3" name="object 3"/>
          <p:cNvSpPr/>
          <p:nvPr/>
        </p:nvSpPr>
        <p:spPr>
          <a:xfrm>
            <a:off x="4846320" y="0"/>
            <a:ext cx="4300220" cy="5143500"/>
          </a:xfrm>
          <a:custGeom>
            <a:avLst/>
            <a:gdLst/>
            <a:ahLst/>
            <a:cxnLst/>
            <a:rect l="l" t="t" r="r" b="b"/>
            <a:pathLst>
              <a:path w="4300220" h="5143500">
                <a:moveTo>
                  <a:pt x="4297680" y="0"/>
                </a:moveTo>
                <a:lnTo>
                  <a:pt x="1074419" y="0"/>
                </a:lnTo>
                <a:lnTo>
                  <a:pt x="0" y="5143498"/>
                </a:lnTo>
                <a:lnTo>
                  <a:pt x="4300220" y="5143499"/>
                </a:lnTo>
                <a:lnTo>
                  <a:pt x="4297680" y="0"/>
                </a:lnTo>
                <a:close/>
              </a:path>
            </a:pathLst>
          </a:custGeom>
          <a:solidFill>
            <a:srgbClr val="2A8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46320" y="0"/>
            <a:ext cx="430022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85" dirty="0"/>
              <a:t>T</a:t>
            </a:r>
            <a:r>
              <a:rPr spc="-5" dirty="0"/>
              <a:t>asks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56" y="1248790"/>
            <a:ext cx="837914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spc="-70" dirty="0">
                <a:solidFill>
                  <a:srgbClr val="0A111E"/>
                </a:solidFill>
                <a:latin typeface="Segoe UI Light"/>
                <a:cs typeface="Segoe UI Light"/>
              </a:rPr>
              <a:t>Table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View cells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can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include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an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optional </a:t>
            </a:r>
            <a:r>
              <a:rPr sz="2000" b="0" i="1" spc="5" dirty="0">
                <a:solidFill>
                  <a:srgbClr val="0A111E"/>
                </a:solidFill>
                <a:latin typeface="Segoe UI Light"/>
                <a:cs typeface="Segoe UI Light"/>
              </a:rPr>
              <a:t>accessory </a:t>
            </a:r>
            <a:r>
              <a:rPr sz="2000" b="0" i="1" dirty="0">
                <a:solidFill>
                  <a:srgbClr val="0A111E"/>
                </a:solidFill>
                <a:latin typeface="Segoe UI Light"/>
                <a:cs typeface="Segoe UI Light"/>
              </a:rPr>
              <a:t>indicator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on the</a:t>
            </a:r>
            <a:r>
              <a:rPr sz="2000" b="0" spc="13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right</a:t>
            </a:r>
            <a:endParaRPr sz="2000" dirty="0">
              <a:latin typeface="Segoe UI Light"/>
              <a:cs typeface="Segoe UI Light"/>
            </a:endParaRPr>
          </a:p>
          <a:p>
            <a:pPr marL="354965">
              <a:lnSpc>
                <a:spcPct val="100000"/>
              </a:lnSpc>
            </a:pP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side </a:t>
            </a:r>
            <a:r>
              <a:rPr sz="2000" b="0" spc="-35" dirty="0">
                <a:solidFill>
                  <a:srgbClr val="0A111E"/>
                </a:solidFill>
                <a:latin typeface="Segoe UI Light"/>
                <a:cs typeface="Segoe UI Light"/>
              </a:rPr>
              <a:t>of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cell that indicates some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type </a:t>
            </a:r>
            <a:r>
              <a:rPr sz="2000" b="0" spc="-35" dirty="0">
                <a:solidFill>
                  <a:srgbClr val="0A111E"/>
                </a:solidFill>
                <a:latin typeface="Segoe UI Light"/>
                <a:cs typeface="Segoe UI Light"/>
              </a:rPr>
              <a:t>of</a:t>
            </a:r>
            <a:r>
              <a:rPr sz="2000" b="0" spc="20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interactivity</a:t>
            </a:r>
            <a:endParaRPr sz="2000" dirty="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Setting </a:t>
            </a:r>
            <a:r>
              <a:rPr spc="-5" dirty="0"/>
              <a:t>an </a:t>
            </a:r>
            <a:r>
              <a:rPr spc="20" dirty="0"/>
              <a:t>accessory</a:t>
            </a:r>
            <a:r>
              <a:rPr spc="-25" dirty="0"/>
              <a:t> </a:t>
            </a:r>
            <a:r>
              <a:rPr spc="-5" dirty="0"/>
              <a:t>style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2349500"/>
            <a:ext cx="2705100" cy="1120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2119" y="2344420"/>
            <a:ext cx="2715260" cy="1130300"/>
          </a:xfrm>
          <a:custGeom>
            <a:avLst/>
            <a:gdLst/>
            <a:ahLst/>
            <a:cxnLst/>
            <a:rect l="l" t="t" r="r" b="b"/>
            <a:pathLst>
              <a:path w="2715260" h="1130300">
                <a:moveTo>
                  <a:pt x="0" y="1130300"/>
                </a:moveTo>
                <a:lnTo>
                  <a:pt x="2715260" y="1130300"/>
                </a:lnTo>
                <a:lnTo>
                  <a:pt x="2715260" y="0"/>
                </a:lnTo>
                <a:lnTo>
                  <a:pt x="0" y="0"/>
                </a:lnTo>
                <a:lnTo>
                  <a:pt x="0" y="1130300"/>
                </a:lnTo>
                <a:close/>
              </a:path>
            </a:pathLst>
          </a:custGeom>
          <a:ln w="10160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32852" y="3579240"/>
            <a:ext cx="1510348" cy="287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-5" dirty="0">
                <a:latin typeface="Segoe UI Light"/>
                <a:cs typeface="Segoe UI Light"/>
              </a:rPr>
              <a:t>Ch</a:t>
            </a:r>
            <a:r>
              <a:rPr sz="1800" b="0" spc="-10" dirty="0">
                <a:latin typeface="Segoe UI Light"/>
                <a:cs typeface="Segoe UI Light"/>
              </a:rPr>
              <a:t>e</a:t>
            </a:r>
            <a:r>
              <a:rPr sz="1800" b="0" dirty="0">
                <a:latin typeface="Segoe UI Light"/>
                <a:cs typeface="Segoe UI Light"/>
              </a:rPr>
              <a:t>ckm</a:t>
            </a:r>
            <a:r>
              <a:rPr sz="1800" b="0" spc="-10" dirty="0">
                <a:latin typeface="Segoe UI Light"/>
                <a:cs typeface="Segoe UI Light"/>
              </a:rPr>
              <a:t>a</a:t>
            </a:r>
            <a:r>
              <a:rPr sz="1800" b="0" dirty="0">
                <a:latin typeface="Segoe UI Light"/>
                <a:cs typeface="Segoe UI Light"/>
              </a:rPr>
              <a:t>rk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08325" y="2349500"/>
            <a:ext cx="2720975" cy="1557020"/>
          </a:xfrm>
          <a:custGeom>
            <a:avLst/>
            <a:gdLst/>
            <a:ahLst/>
            <a:cxnLst/>
            <a:rect l="l" t="t" r="r" b="b"/>
            <a:pathLst>
              <a:path w="2720975" h="1557020">
                <a:moveTo>
                  <a:pt x="2720975" y="0"/>
                </a:moveTo>
                <a:lnTo>
                  <a:pt x="628014" y="0"/>
                </a:lnTo>
                <a:lnTo>
                  <a:pt x="628014" y="908304"/>
                </a:lnTo>
                <a:lnTo>
                  <a:pt x="0" y="958088"/>
                </a:lnTo>
                <a:lnTo>
                  <a:pt x="628014" y="1297559"/>
                </a:lnTo>
                <a:lnTo>
                  <a:pt x="628014" y="1557020"/>
                </a:lnTo>
                <a:lnTo>
                  <a:pt x="2720975" y="1557020"/>
                </a:lnTo>
                <a:lnTo>
                  <a:pt x="2720975" y="0"/>
                </a:lnTo>
                <a:close/>
              </a:path>
            </a:pathLst>
          </a:custGeom>
          <a:solidFill>
            <a:srgbClr val="154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08325" y="2349500"/>
            <a:ext cx="2720975" cy="1557020"/>
          </a:xfrm>
          <a:custGeom>
            <a:avLst/>
            <a:gdLst/>
            <a:ahLst/>
            <a:cxnLst/>
            <a:rect l="l" t="t" r="r" b="b"/>
            <a:pathLst>
              <a:path w="2720975" h="1557020">
                <a:moveTo>
                  <a:pt x="628014" y="0"/>
                </a:moveTo>
                <a:lnTo>
                  <a:pt x="976884" y="0"/>
                </a:lnTo>
                <a:lnTo>
                  <a:pt x="1500124" y="0"/>
                </a:lnTo>
                <a:lnTo>
                  <a:pt x="2720975" y="0"/>
                </a:lnTo>
                <a:lnTo>
                  <a:pt x="2720975" y="908304"/>
                </a:lnTo>
                <a:lnTo>
                  <a:pt x="2720975" y="1297559"/>
                </a:lnTo>
                <a:lnTo>
                  <a:pt x="2720975" y="1557020"/>
                </a:lnTo>
                <a:lnTo>
                  <a:pt x="1500124" y="1557020"/>
                </a:lnTo>
                <a:lnTo>
                  <a:pt x="976884" y="1557020"/>
                </a:lnTo>
                <a:lnTo>
                  <a:pt x="628014" y="1557020"/>
                </a:lnTo>
                <a:lnTo>
                  <a:pt x="628014" y="1297559"/>
                </a:lnTo>
                <a:lnTo>
                  <a:pt x="0" y="958088"/>
                </a:lnTo>
                <a:lnTo>
                  <a:pt x="628014" y="908304"/>
                </a:lnTo>
                <a:lnTo>
                  <a:pt x="628014" y="0"/>
                </a:lnTo>
                <a:close/>
              </a:path>
            </a:pathLst>
          </a:custGeom>
          <a:ln w="25400">
            <a:solidFill>
              <a:srgbClr val="2E44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69690" y="2438400"/>
            <a:ext cx="1826260" cy="138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800" b="0" spc="-65" dirty="0">
                <a:solidFill>
                  <a:srgbClr val="FFFFFF"/>
                </a:solidFill>
                <a:latin typeface="Segoe UI Light"/>
                <a:cs typeface="Segoe UI Light"/>
              </a:rPr>
              <a:t>Turn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checkmark on 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and </a:t>
            </a:r>
            <a:r>
              <a:rPr sz="1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off 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programmatically 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to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indicate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a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form  </a:t>
            </a:r>
            <a:r>
              <a:rPr sz="1800" b="0" spc="-30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1800" b="0" spc="-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selection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794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Setting </a:t>
            </a:r>
            <a:r>
              <a:rPr spc="-5" dirty="0"/>
              <a:t>an </a:t>
            </a:r>
            <a:r>
              <a:rPr spc="20" dirty="0"/>
              <a:t>accessory</a:t>
            </a:r>
            <a:r>
              <a:rPr spc="-25" dirty="0"/>
              <a:t> </a:t>
            </a:r>
            <a:r>
              <a:rPr spc="-5" dirty="0"/>
              <a:t>style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2349500"/>
            <a:ext cx="2705100" cy="1120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2119" y="2344420"/>
            <a:ext cx="2715260" cy="1130300"/>
          </a:xfrm>
          <a:custGeom>
            <a:avLst/>
            <a:gdLst/>
            <a:ahLst/>
            <a:cxnLst/>
            <a:rect l="l" t="t" r="r" b="b"/>
            <a:pathLst>
              <a:path w="2715260" h="1130300">
                <a:moveTo>
                  <a:pt x="0" y="1130300"/>
                </a:moveTo>
                <a:lnTo>
                  <a:pt x="2715260" y="1130300"/>
                </a:lnTo>
                <a:lnTo>
                  <a:pt x="2715260" y="0"/>
                </a:lnTo>
                <a:lnTo>
                  <a:pt x="0" y="0"/>
                </a:lnTo>
                <a:lnTo>
                  <a:pt x="0" y="1130300"/>
                </a:lnTo>
                <a:close/>
              </a:path>
            </a:pathLst>
          </a:custGeom>
          <a:ln w="10160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32852" y="3579240"/>
            <a:ext cx="1434148" cy="287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-5" dirty="0">
                <a:latin typeface="Segoe UI Light"/>
                <a:cs typeface="Segoe UI Light"/>
              </a:rPr>
              <a:t>Ch</a:t>
            </a:r>
            <a:r>
              <a:rPr sz="1800" b="0" spc="-10" dirty="0">
                <a:latin typeface="Segoe UI Light"/>
                <a:cs typeface="Segoe UI Light"/>
              </a:rPr>
              <a:t>e</a:t>
            </a:r>
            <a:r>
              <a:rPr sz="1800" b="0" dirty="0">
                <a:latin typeface="Segoe UI Light"/>
                <a:cs typeface="Segoe UI Light"/>
              </a:rPr>
              <a:t>ckm</a:t>
            </a:r>
            <a:r>
              <a:rPr sz="1800" b="0" spc="-10" dirty="0">
                <a:latin typeface="Segoe UI Light"/>
                <a:cs typeface="Segoe UI Light"/>
              </a:rPr>
              <a:t>a</a:t>
            </a:r>
            <a:r>
              <a:rPr sz="1800" b="0" dirty="0">
                <a:latin typeface="Segoe UI Light"/>
                <a:cs typeface="Segoe UI Light"/>
              </a:rPr>
              <a:t>rk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24859" y="2349500"/>
            <a:ext cx="2705100" cy="1120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19779" y="2344420"/>
            <a:ext cx="2715260" cy="1130300"/>
          </a:xfrm>
          <a:custGeom>
            <a:avLst/>
            <a:gdLst/>
            <a:ahLst/>
            <a:cxnLst/>
            <a:rect l="l" t="t" r="r" b="b"/>
            <a:pathLst>
              <a:path w="2715260" h="1130300">
                <a:moveTo>
                  <a:pt x="0" y="1130300"/>
                </a:moveTo>
                <a:lnTo>
                  <a:pt x="2715260" y="1130300"/>
                </a:lnTo>
                <a:lnTo>
                  <a:pt x="2715260" y="0"/>
                </a:lnTo>
                <a:lnTo>
                  <a:pt x="0" y="0"/>
                </a:lnTo>
                <a:lnTo>
                  <a:pt x="0" y="1130300"/>
                </a:lnTo>
                <a:close/>
              </a:path>
            </a:pathLst>
          </a:custGeom>
          <a:ln w="10160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77334" y="3579240"/>
            <a:ext cx="163766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5" dirty="0">
                <a:latin typeface="Segoe UI Light"/>
                <a:cs typeface="Segoe UI Light"/>
              </a:rPr>
              <a:t>D</a:t>
            </a:r>
            <a:r>
              <a:rPr sz="1800" b="0" spc="-10" dirty="0">
                <a:latin typeface="Segoe UI Light"/>
                <a:cs typeface="Segoe UI Light"/>
              </a:rPr>
              <a:t>e</a:t>
            </a:r>
            <a:r>
              <a:rPr sz="1800" b="0" dirty="0">
                <a:latin typeface="Segoe UI Light"/>
                <a:cs typeface="Segoe UI Light"/>
              </a:rPr>
              <a:t>t</a:t>
            </a:r>
            <a:r>
              <a:rPr sz="1800" b="0" spc="-10" dirty="0">
                <a:latin typeface="Segoe UI Light"/>
                <a:cs typeface="Segoe UI Light"/>
              </a:rPr>
              <a:t>ail</a:t>
            </a:r>
            <a:r>
              <a:rPr sz="1800" b="0" dirty="0">
                <a:latin typeface="Segoe UI Light"/>
                <a:cs typeface="Segoe UI Light"/>
              </a:rPr>
              <a:t>But</a:t>
            </a:r>
            <a:r>
              <a:rPr sz="1800" b="0" spc="5" dirty="0">
                <a:latin typeface="Segoe UI Light"/>
                <a:cs typeface="Segoe UI Light"/>
              </a:rPr>
              <a:t>t</a:t>
            </a:r>
            <a:r>
              <a:rPr sz="1800" b="0" spc="-10" dirty="0">
                <a:latin typeface="Segoe UI Light"/>
                <a:cs typeface="Segoe UI Light"/>
              </a:rPr>
              <a:t>o</a:t>
            </a:r>
            <a:r>
              <a:rPr sz="1800" b="0" dirty="0">
                <a:latin typeface="Segoe UI Light"/>
                <a:cs typeface="Segoe UI Light"/>
              </a:rPr>
              <a:t>n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65825" y="2114550"/>
            <a:ext cx="2720975" cy="1676400"/>
          </a:xfrm>
          <a:custGeom>
            <a:avLst/>
            <a:gdLst/>
            <a:ahLst/>
            <a:cxnLst/>
            <a:rect l="l" t="t" r="r" b="b"/>
            <a:pathLst>
              <a:path w="2720975" h="1557020">
                <a:moveTo>
                  <a:pt x="2720975" y="0"/>
                </a:moveTo>
                <a:lnTo>
                  <a:pt x="628015" y="0"/>
                </a:lnTo>
                <a:lnTo>
                  <a:pt x="628015" y="908304"/>
                </a:lnTo>
                <a:lnTo>
                  <a:pt x="0" y="958088"/>
                </a:lnTo>
                <a:lnTo>
                  <a:pt x="628015" y="1297559"/>
                </a:lnTo>
                <a:lnTo>
                  <a:pt x="628015" y="1557020"/>
                </a:lnTo>
                <a:lnTo>
                  <a:pt x="2720975" y="1557020"/>
                </a:lnTo>
                <a:lnTo>
                  <a:pt x="2720975" y="0"/>
                </a:lnTo>
                <a:close/>
              </a:path>
            </a:pathLst>
          </a:custGeom>
          <a:solidFill>
            <a:srgbClr val="154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65825" y="2233930"/>
            <a:ext cx="2720975" cy="1557020"/>
          </a:xfrm>
          <a:custGeom>
            <a:avLst/>
            <a:gdLst/>
            <a:ahLst/>
            <a:cxnLst/>
            <a:rect l="l" t="t" r="r" b="b"/>
            <a:pathLst>
              <a:path w="2720975" h="1557020">
                <a:moveTo>
                  <a:pt x="628015" y="0"/>
                </a:moveTo>
                <a:lnTo>
                  <a:pt x="976883" y="0"/>
                </a:lnTo>
                <a:lnTo>
                  <a:pt x="1500124" y="0"/>
                </a:lnTo>
                <a:lnTo>
                  <a:pt x="2720975" y="0"/>
                </a:lnTo>
                <a:lnTo>
                  <a:pt x="2720975" y="908304"/>
                </a:lnTo>
                <a:lnTo>
                  <a:pt x="2720975" y="1297559"/>
                </a:lnTo>
                <a:lnTo>
                  <a:pt x="2720975" y="1557020"/>
                </a:lnTo>
                <a:lnTo>
                  <a:pt x="1500124" y="1557020"/>
                </a:lnTo>
                <a:lnTo>
                  <a:pt x="976883" y="1557020"/>
                </a:lnTo>
                <a:lnTo>
                  <a:pt x="628015" y="1557020"/>
                </a:lnTo>
                <a:lnTo>
                  <a:pt x="628015" y="1297559"/>
                </a:lnTo>
                <a:lnTo>
                  <a:pt x="0" y="958088"/>
                </a:lnTo>
                <a:lnTo>
                  <a:pt x="628015" y="908304"/>
                </a:lnTo>
                <a:lnTo>
                  <a:pt x="628015" y="0"/>
                </a:lnTo>
                <a:close/>
              </a:path>
            </a:pathLst>
          </a:custGeom>
          <a:ln w="25400">
            <a:solidFill>
              <a:srgbClr val="2E44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6256" y="1248790"/>
            <a:ext cx="8226743" cy="2211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spc="-70" dirty="0">
                <a:solidFill>
                  <a:srgbClr val="0A111E"/>
                </a:solidFill>
                <a:latin typeface="Segoe UI Light"/>
                <a:cs typeface="Segoe UI Light"/>
              </a:rPr>
              <a:t>Table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View cells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can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also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include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an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optional </a:t>
            </a:r>
            <a:r>
              <a:rPr sz="2000" b="0" i="1" spc="5" dirty="0">
                <a:solidFill>
                  <a:srgbClr val="0A111E"/>
                </a:solidFill>
                <a:latin typeface="Segoe UI Light"/>
                <a:cs typeface="Segoe UI Light"/>
              </a:rPr>
              <a:t>accessory </a:t>
            </a:r>
            <a:r>
              <a:rPr sz="2000" b="0" i="1" dirty="0">
                <a:solidFill>
                  <a:srgbClr val="0A111E"/>
                </a:solidFill>
                <a:latin typeface="Segoe UI Light"/>
                <a:cs typeface="Segoe UI Light"/>
              </a:rPr>
              <a:t>indicator</a:t>
            </a:r>
            <a:r>
              <a:rPr sz="2000" b="0" i="1" spc="15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that</a:t>
            </a:r>
            <a:endParaRPr sz="2000" dirty="0">
              <a:latin typeface="Segoe UI Light"/>
              <a:cs typeface="Segoe UI Light"/>
            </a:endParaRPr>
          </a:p>
          <a:p>
            <a:pPr marL="354965">
              <a:lnSpc>
                <a:spcPct val="100000"/>
              </a:lnSpc>
            </a:pP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indicates some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type </a:t>
            </a:r>
            <a:r>
              <a:rPr sz="2000" b="0" spc="-35" dirty="0">
                <a:solidFill>
                  <a:srgbClr val="0A111E"/>
                </a:solidFill>
                <a:latin typeface="Segoe UI Light"/>
                <a:cs typeface="Segoe UI Light"/>
              </a:rPr>
              <a:t>of </a:t>
            </a:r>
            <a:r>
              <a:rPr sz="2000" b="0" spc="5" dirty="0">
                <a:solidFill>
                  <a:srgbClr val="0A111E"/>
                </a:solidFill>
                <a:latin typeface="Segoe UI Light"/>
                <a:cs typeface="Segoe UI Light"/>
              </a:rPr>
              <a:t>built-in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interactivity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–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selection, navigation,</a:t>
            </a:r>
            <a:r>
              <a:rPr sz="2000" b="0" spc="22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etc.</a:t>
            </a:r>
            <a:endParaRPr sz="2000" dirty="0">
              <a:latin typeface="Segoe UI Light"/>
              <a:cs typeface="Segoe UI Light"/>
            </a:endParaRPr>
          </a:p>
          <a:p>
            <a:pPr marL="6188710" marR="5080" indent="-1905" algn="ctr">
              <a:lnSpc>
                <a:spcPct val="100000"/>
              </a:lnSpc>
              <a:spcBef>
                <a:spcPts val="1730"/>
              </a:spcBef>
            </a:pP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Displays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a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button  which can be 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tapped  independent </a:t>
            </a:r>
            <a:r>
              <a:rPr sz="1800" b="0" spc="-30" dirty="0">
                <a:solidFill>
                  <a:srgbClr val="FFFFFF"/>
                </a:solidFill>
                <a:latin typeface="Segoe UI Light"/>
                <a:cs typeface="Segoe UI Light"/>
              </a:rPr>
              <a:t>of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the  </a:t>
            </a:r>
            <a:r>
              <a:rPr sz="1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row</a:t>
            </a:r>
            <a:r>
              <a:rPr sz="1800" b="0" spc="-7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itself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097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97779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45720">
            <a:solidFill>
              <a:srgbClr val="2A8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6257" y="1248790"/>
            <a:ext cx="7773034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spc="-70" dirty="0">
                <a:solidFill>
                  <a:srgbClr val="0A111E"/>
                </a:solidFill>
                <a:latin typeface="Segoe UI Light"/>
                <a:cs typeface="Segoe UI Light"/>
              </a:rPr>
              <a:t>Table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View cells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can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also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include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an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optional </a:t>
            </a:r>
            <a:r>
              <a:rPr sz="2000" b="0" i="1" spc="5" dirty="0">
                <a:solidFill>
                  <a:srgbClr val="0A111E"/>
                </a:solidFill>
                <a:latin typeface="Segoe UI Light"/>
                <a:cs typeface="Segoe UI Light"/>
              </a:rPr>
              <a:t>accessory </a:t>
            </a:r>
            <a:r>
              <a:rPr sz="2000" b="0" i="1" dirty="0">
                <a:solidFill>
                  <a:srgbClr val="0A111E"/>
                </a:solidFill>
                <a:latin typeface="Segoe UI Light"/>
                <a:cs typeface="Segoe UI Light"/>
              </a:rPr>
              <a:t>indicator</a:t>
            </a:r>
            <a:r>
              <a:rPr sz="2000" b="0" i="1" spc="15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that</a:t>
            </a:r>
            <a:endParaRPr sz="2000">
              <a:latin typeface="Segoe UI Light"/>
              <a:cs typeface="Segoe UI Light"/>
            </a:endParaRPr>
          </a:p>
          <a:p>
            <a:pPr marL="354965">
              <a:lnSpc>
                <a:spcPct val="100000"/>
              </a:lnSpc>
            </a:pP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indicates some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type </a:t>
            </a:r>
            <a:r>
              <a:rPr sz="2000" b="0" spc="-35" dirty="0">
                <a:solidFill>
                  <a:srgbClr val="0A111E"/>
                </a:solidFill>
                <a:latin typeface="Segoe UI Light"/>
                <a:cs typeface="Segoe UI Light"/>
              </a:rPr>
              <a:t>of </a:t>
            </a:r>
            <a:r>
              <a:rPr sz="2000" b="0" spc="5" dirty="0">
                <a:solidFill>
                  <a:srgbClr val="0A111E"/>
                </a:solidFill>
                <a:latin typeface="Segoe UI Light"/>
                <a:cs typeface="Segoe UI Light"/>
              </a:rPr>
              <a:t>built-in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interactivity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–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selection, navigation,</a:t>
            </a:r>
            <a:r>
              <a:rPr sz="2000" b="0" spc="22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etc.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Setting </a:t>
            </a:r>
            <a:r>
              <a:rPr spc="-5" dirty="0"/>
              <a:t>an </a:t>
            </a:r>
            <a:r>
              <a:rPr spc="20" dirty="0"/>
              <a:t>accessory</a:t>
            </a:r>
            <a:r>
              <a:rPr spc="-25" dirty="0"/>
              <a:t> </a:t>
            </a:r>
            <a:r>
              <a:rPr spc="-5" dirty="0"/>
              <a:t>style</a:t>
            </a:r>
          </a:p>
        </p:txBody>
      </p:sp>
      <p:sp>
        <p:nvSpPr>
          <p:cNvPr id="7" name="object 7"/>
          <p:cNvSpPr/>
          <p:nvPr/>
        </p:nvSpPr>
        <p:spPr>
          <a:xfrm>
            <a:off x="457200" y="2349500"/>
            <a:ext cx="2705100" cy="1120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119" y="2344420"/>
            <a:ext cx="2715260" cy="1130300"/>
          </a:xfrm>
          <a:custGeom>
            <a:avLst/>
            <a:gdLst/>
            <a:ahLst/>
            <a:cxnLst/>
            <a:rect l="l" t="t" r="r" b="b"/>
            <a:pathLst>
              <a:path w="2715260" h="1130300">
                <a:moveTo>
                  <a:pt x="0" y="1130300"/>
                </a:moveTo>
                <a:lnTo>
                  <a:pt x="2715260" y="1130300"/>
                </a:lnTo>
                <a:lnTo>
                  <a:pt x="2715260" y="0"/>
                </a:lnTo>
                <a:lnTo>
                  <a:pt x="0" y="0"/>
                </a:lnTo>
                <a:lnTo>
                  <a:pt x="0" y="1130300"/>
                </a:lnTo>
                <a:close/>
              </a:path>
            </a:pathLst>
          </a:custGeom>
          <a:ln w="10160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32852" y="3579240"/>
            <a:ext cx="1357948" cy="287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-5" dirty="0">
                <a:latin typeface="Segoe UI Light"/>
                <a:cs typeface="Segoe UI Light"/>
              </a:rPr>
              <a:t>Ch</a:t>
            </a:r>
            <a:r>
              <a:rPr sz="1800" b="0" spc="-10" dirty="0">
                <a:latin typeface="Segoe UI Light"/>
                <a:cs typeface="Segoe UI Light"/>
              </a:rPr>
              <a:t>e</a:t>
            </a:r>
            <a:r>
              <a:rPr sz="1800" b="0" dirty="0">
                <a:latin typeface="Segoe UI Light"/>
                <a:cs typeface="Segoe UI Light"/>
              </a:rPr>
              <a:t>ckm</a:t>
            </a:r>
            <a:r>
              <a:rPr sz="1800" b="0" spc="-10" dirty="0">
                <a:latin typeface="Segoe UI Light"/>
                <a:cs typeface="Segoe UI Light"/>
              </a:rPr>
              <a:t>a</a:t>
            </a:r>
            <a:r>
              <a:rPr sz="1800" b="0" dirty="0">
                <a:latin typeface="Segoe UI Light"/>
                <a:cs typeface="Segoe UI Light"/>
              </a:rPr>
              <a:t>rk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24859" y="2349500"/>
            <a:ext cx="2705100" cy="1120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19779" y="2344420"/>
            <a:ext cx="2715260" cy="1130300"/>
          </a:xfrm>
          <a:custGeom>
            <a:avLst/>
            <a:gdLst/>
            <a:ahLst/>
            <a:cxnLst/>
            <a:rect l="l" t="t" r="r" b="b"/>
            <a:pathLst>
              <a:path w="2715260" h="1130300">
                <a:moveTo>
                  <a:pt x="0" y="1130300"/>
                </a:moveTo>
                <a:lnTo>
                  <a:pt x="2715260" y="1130300"/>
                </a:lnTo>
                <a:lnTo>
                  <a:pt x="2715260" y="0"/>
                </a:lnTo>
                <a:lnTo>
                  <a:pt x="0" y="0"/>
                </a:lnTo>
                <a:lnTo>
                  <a:pt x="0" y="1130300"/>
                </a:lnTo>
                <a:close/>
              </a:path>
            </a:pathLst>
          </a:custGeom>
          <a:ln w="10160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92520" y="2349500"/>
            <a:ext cx="2692400" cy="1120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87440" y="2344420"/>
            <a:ext cx="2702560" cy="1130300"/>
          </a:xfrm>
          <a:custGeom>
            <a:avLst/>
            <a:gdLst/>
            <a:ahLst/>
            <a:cxnLst/>
            <a:rect l="l" t="t" r="r" b="b"/>
            <a:pathLst>
              <a:path w="2702559" h="1130300">
                <a:moveTo>
                  <a:pt x="0" y="1130300"/>
                </a:moveTo>
                <a:lnTo>
                  <a:pt x="2702560" y="1130300"/>
                </a:lnTo>
                <a:lnTo>
                  <a:pt x="2702560" y="0"/>
                </a:lnTo>
                <a:lnTo>
                  <a:pt x="0" y="0"/>
                </a:lnTo>
                <a:lnTo>
                  <a:pt x="0" y="1130300"/>
                </a:lnTo>
                <a:close/>
              </a:path>
            </a:pathLst>
          </a:custGeom>
          <a:ln w="10160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48400" y="3579240"/>
            <a:ext cx="2200275" cy="287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-10" dirty="0">
                <a:latin typeface="Segoe UI Light"/>
                <a:cs typeface="Segoe UI Light"/>
              </a:rPr>
              <a:t>DisclosureIndicator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60596" y="3136264"/>
            <a:ext cx="144653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Or a</a:t>
            </a:r>
            <a:r>
              <a:rPr sz="1800" b="0" spc="-1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disclosure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82796" y="3410966"/>
            <a:ext cx="18014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triangle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to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indicate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33800" y="3638550"/>
            <a:ext cx="16344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5" dirty="0" err="1">
                <a:latin typeface="Segoe UI Light"/>
                <a:cs typeface="Segoe UI Light"/>
              </a:rPr>
              <a:t>D</a:t>
            </a:r>
            <a:r>
              <a:rPr lang="en-US" spc="-10" dirty="0" err="1">
                <a:latin typeface="Segoe UI Light"/>
                <a:cs typeface="Segoe UI Light"/>
              </a:rPr>
              <a:t>e</a:t>
            </a:r>
            <a:r>
              <a:rPr lang="en-US" dirty="0" err="1">
                <a:latin typeface="Segoe UI Light"/>
                <a:cs typeface="Segoe UI Light"/>
              </a:rPr>
              <a:t>t</a:t>
            </a:r>
            <a:r>
              <a:rPr lang="en-US" spc="-10" dirty="0" err="1">
                <a:latin typeface="Segoe UI Light"/>
                <a:cs typeface="Segoe UI Light"/>
              </a:rPr>
              <a:t>ail</a:t>
            </a:r>
            <a:r>
              <a:rPr lang="en-US" dirty="0" err="1">
                <a:latin typeface="Segoe UI Light"/>
                <a:cs typeface="Segoe UI Light"/>
              </a:rPr>
              <a:t>But</a:t>
            </a:r>
            <a:r>
              <a:rPr lang="en-US" spc="5" dirty="0" err="1">
                <a:latin typeface="Segoe UI Light"/>
                <a:cs typeface="Segoe UI Light"/>
              </a:rPr>
              <a:t>t</a:t>
            </a:r>
            <a:r>
              <a:rPr lang="en-US" spc="-10" dirty="0" err="1">
                <a:latin typeface="Segoe UI Light"/>
                <a:cs typeface="Segoe UI Light"/>
              </a:rPr>
              <a:t>o</a:t>
            </a:r>
            <a:r>
              <a:rPr lang="en-US" dirty="0" err="1">
                <a:latin typeface="Segoe UI Light"/>
                <a:cs typeface="Segoe UI Light"/>
              </a:rPr>
              <a:t>n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4411979"/>
            <a:ext cx="9144000" cy="731520"/>
          </a:xfrm>
          <a:custGeom>
            <a:avLst/>
            <a:gdLst/>
            <a:ahLst/>
            <a:cxnLst/>
            <a:rect l="l" t="t" r="r" b="b"/>
            <a:pathLst>
              <a:path w="9144000" h="731520">
                <a:moveTo>
                  <a:pt x="0" y="731520"/>
                </a:moveTo>
                <a:lnTo>
                  <a:pt x="9144000" y="731520"/>
                </a:lnTo>
                <a:lnTo>
                  <a:pt x="9144000" y="0"/>
                </a:lnTo>
                <a:lnTo>
                  <a:pt x="0" y="0"/>
                </a:lnTo>
                <a:lnTo>
                  <a:pt x="0" y="73152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4411979"/>
            <a:ext cx="9144000" cy="731520"/>
          </a:xfrm>
          <a:custGeom>
            <a:avLst/>
            <a:gdLst/>
            <a:ahLst/>
            <a:cxnLst/>
            <a:rect l="l" t="t" r="r" b="b"/>
            <a:pathLst>
              <a:path w="9144000" h="731520">
                <a:moveTo>
                  <a:pt x="0" y="731520"/>
                </a:moveTo>
                <a:lnTo>
                  <a:pt x="9144000" y="731520"/>
                </a:lnTo>
                <a:lnTo>
                  <a:pt x="9144000" y="0"/>
                </a:lnTo>
                <a:lnTo>
                  <a:pt x="0" y="0"/>
                </a:lnTo>
                <a:lnTo>
                  <a:pt x="0" y="731520"/>
                </a:lnTo>
                <a:close/>
              </a:path>
            </a:pathLst>
          </a:custGeom>
          <a:ln w="10160">
            <a:solidFill>
              <a:srgbClr val="4945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36257" y="4500562"/>
            <a:ext cx="816864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dirty="0">
                <a:latin typeface="Segoe UI Light"/>
                <a:cs typeface="Segoe UI Light"/>
              </a:rPr>
              <a:t>One </a:t>
            </a:r>
            <a:r>
              <a:rPr sz="1800" b="0" spc="-10" dirty="0">
                <a:latin typeface="Segoe UI Light"/>
                <a:cs typeface="Segoe UI Light"/>
              </a:rPr>
              <a:t>other </a:t>
            </a:r>
            <a:r>
              <a:rPr sz="1800" b="0" spc="5" dirty="0">
                <a:latin typeface="Segoe UI Light"/>
                <a:cs typeface="Segoe UI Light"/>
              </a:rPr>
              <a:t>accessory </a:t>
            </a:r>
            <a:r>
              <a:rPr sz="1800" b="0" spc="-5" dirty="0">
                <a:latin typeface="Segoe UI Light"/>
                <a:cs typeface="Segoe UI Light"/>
              </a:rPr>
              <a:t>style </a:t>
            </a:r>
            <a:r>
              <a:rPr sz="1800" b="0" dirty="0">
                <a:latin typeface="Segoe UI Light"/>
                <a:cs typeface="Segoe UI Light"/>
              </a:rPr>
              <a:t>– DetailDisclosureButton, </a:t>
            </a:r>
            <a:r>
              <a:rPr sz="1800" b="0" spc="-10" dirty="0">
                <a:latin typeface="Segoe UI Light"/>
                <a:cs typeface="Segoe UI Light"/>
              </a:rPr>
              <a:t>combines </a:t>
            </a:r>
            <a:r>
              <a:rPr sz="1800" b="0" spc="-5" dirty="0">
                <a:latin typeface="Segoe UI Light"/>
                <a:cs typeface="Segoe UI Light"/>
              </a:rPr>
              <a:t>the </a:t>
            </a:r>
            <a:r>
              <a:rPr sz="1800" b="0" spc="-10" dirty="0">
                <a:latin typeface="Segoe UI Light"/>
                <a:cs typeface="Segoe UI Light"/>
              </a:rPr>
              <a:t>disclosure</a:t>
            </a:r>
            <a:r>
              <a:rPr sz="1800" b="0" spc="125" dirty="0">
                <a:latin typeface="Segoe UI Light"/>
                <a:cs typeface="Segoe UI Light"/>
              </a:rPr>
              <a:t> </a:t>
            </a:r>
            <a:r>
              <a:rPr sz="1800" b="0" spc="-10" dirty="0">
                <a:latin typeface="Segoe UI Light"/>
                <a:cs typeface="Segoe UI Light"/>
              </a:rPr>
              <a:t>indicator</a:t>
            </a:r>
            <a:endParaRPr sz="1800" dirty="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</a:pPr>
            <a:r>
              <a:rPr sz="1800" b="0" spc="-10" dirty="0">
                <a:latin typeface="Segoe UI Light"/>
                <a:cs typeface="Segoe UI Light"/>
              </a:rPr>
              <a:t>and </a:t>
            </a:r>
            <a:r>
              <a:rPr sz="1800" b="0" dirty="0">
                <a:latin typeface="Segoe UI Light"/>
                <a:cs typeface="Segoe UI Light"/>
              </a:rPr>
              <a:t>the </a:t>
            </a:r>
            <a:r>
              <a:rPr sz="1800" b="0" spc="-10" dirty="0">
                <a:latin typeface="Segoe UI Light"/>
                <a:cs typeface="Segoe UI Light"/>
              </a:rPr>
              <a:t>detail </a:t>
            </a:r>
            <a:r>
              <a:rPr sz="1800" b="0" spc="-5" dirty="0">
                <a:latin typeface="Segoe UI Light"/>
                <a:cs typeface="Segoe UI Light"/>
              </a:rPr>
              <a:t>button </a:t>
            </a:r>
            <a:r>
              <a:rPr sz="1800" b="0" spc="-10" dirty="0">
                <a:latin typeface="Segoe UI Light"/>
                <a:cs typeface="Segoe UI Light"/>
              </a:rPr>
              <a:t>together </a:t>
            </a:r>
            <a:r>
              <a:rPr sz="1800" b="0" dirty="0">
                <a:latin typeface="Segoe UI Light"/>
                <a:cs typeface="Segoe UI Light"/>
              </a:rPr>
              <a:t>– </a:t>
            </a:r>
            <a:r>
              <a:rPr sz="1800" b="0" spc="-10" dirty="0">
                <a:latin typeface="Segoe UI Light"/>
                <a:cs typeface="Segoe UI Light"/>
              </a:rPr>
              <a:t>allowing </a:t>
            </a:r>
            <a:r>
              <a:rPr sz="1800" b="0" spc="-5" dirty="0">
                <a:latin typeface="Segoe UI Light"/>
                <a:cs typeface="Segoe UI Light"/>
              </a:rPr>
              <a:t>for </a:t>
            </a:r>
            <a:r>
              <a:rPr sz="1800" b="0" dirty="0">
                <a:latin typeface="Segoe UI Light"/>
                <a:cs typeface="Segoe UI Light"/>
              </a:rPr>
              <a:t>two </a:t>
            </a:r>
            <a:r>
              <a:rPr sz="1800" b="0" spc="-10" dirty="0">
                <a:latin typeface="Segoe UI Light"/>
                <a:cs typeface="Segoe UI Light"/>
              </a:rPr>
              <a:t>different </a:t>
            </a:r>
            <a:r>
              <a:rPr sz="1800" b="0" spc="-5" dirty="0">
                <a:latin typeface="Segoe UI Light"/>
                <a:cs typeface="Segoe UI Light"/>
              </a:rPr>
              <a:t>interactions on </a:t>
            </a:r>
            <a:r>
              <a:rPr sz="1800" b="0" dirty="0">
                <a:latin typeface="Segoe UI Light"/>
                <a:cs typeface="Segoe UI Light"/>
              </a:rPr>
              <a:t>the</a:t>
            </a:r>
            <a:r>
              <a:rPr sz="1800" b="0" spc="400" dirty="0">
                <a:latin typeface="Segoe UI Light"/>
                <a:cs typeface="Segoe UI Light"/>
              </a:rPr>
              <a:t> </a:t>
            </a:r>
            <a:r>
              <a:rPr sz="1800" b="0" spc="-15" dirty="0">
                <a:latin typeface="Segoe UI Light"/>
                <a:cs typeface="Segoe UI Light"/>
              </a:rPr>
              <a:t>row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4155440"/>
            <a:ext cx="662940" cy="7645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57" y="1248790"/>
            <a:ext cx="7802880" cy="604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38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spc="5" dirty="0">
                <a:solidFill>
                  <a:srgbClr val="0A111E"/>
                </a:solidFill>
                <a:latin typeface="Segoe UI Light"/>
                <a:cs typeface="Segoe UI Light"/>
              </a:rPr>
              <a:t>Accessory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property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controls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the </a:t>
            </a:r>
            <a:r>
              <a:rPr sz="2000" b="0" spc="5" dirty="0">
                <a:solidFill>
                  <a:srgbClr val="0A111E"/>
                </a:solidFill>
                <a:latin typeface="Segoe UI Light"/>
                <a:cs typeface="Segoe UI Light"/>
              </a:rPr>
              <a:t>accessory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indicator display;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it</a:t>
            </a:r>
            <a:r>
              <a:rPr sz="2000" b="0" spc="25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defaults</a:t>
            </a:r>
            <a:endParaRPr sz="2000">
              <a:latin typeface="Segoe UI Light"/>
              <a:cs typeface="Segoe UI Light"/>
            </a:endParaRPr>
          </a:p>
          <a:p>
            <a:pPr marL="354965">
              <a:lnSpc>
                <a:spcPts val="2380"/>
              </a:lnSpc>
            </a:pP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to </a:t>
            </a:r>
            <a:r>
              <a:rPr sz="2000" b="0" spc="10" dirty="0">
                <a:solidFill>
                  <a:srgbClr val="0A111E"/>
                </a:solidFill>
                <a:latin typeface="Segoe UI Light"/>
                <a:cs typeface="Segoe UI Light"/>
              </a:rPr>
              <a:t>None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and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should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be set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in the </a:t>
            </a:r>
            <a:r>
              <a:rPr sz="2000" spc="-5" dirty="0">
                <a:solidFill>
                  <a:srgbClr val="0A111E"/>
                </a:solidFill>
                <a:latin typeface="Consolas"/>
                <a:cs typeface="Consolas"/>
              </a:rPr>
              <a:t>GetCell</a:t>
            </a:r>
            <a:r>
              <a:rPr sz="2000" spc="-535" dirty="0">
                <a:solidFill>
                  <a:srgbClr val="0A111E"/>
                </a:solidFill>
                <a:latin typeface="Consolas"/>
                <a:cs typeface="Consolas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implementation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Setting </a:t>
            </a:r>
            <a:r>
              <a:rPr spc="-5" dirty="0"/>
              <a:t>an </a:t>
            </a:r>
            <a:r>
              <a:rPr spc="20" dirty="0"/>
              <a:t>accessory</a:t>
            </a:r>
            <a:r>
              <a:rPr spc="-25" dirty="0"/>
              <a:t> </a:t>
            </a:r>
            <a:r>
              <a:rPr spc="-5" dirty="0"/>
              <a:t>style</a:t>
            </a:r>
          </a:p>
        </p:txBody>
      </p:sp>
      <p:sp>
        <p:nvSpPr>
          <p:cNvPr id="4" name="object 4"/>
          <p:cNvSpPr/>
          <p:nvPr/>
        </p:nvSpPr>
        <p:spPr>
          <a:xfrm>
            <a:off x="327659" y="2296160"/>
            <a:ext cx="8488680" cy="2308860"/>
          </a:xfrm>
          <a:custGeom>
            <a:avLst/>
            <a:gdLst/>
            <a:ahLst/>
            <a:cxnLst/>
            <a:rect l="l" t="t" r="r" b="b"/>
            <a:pathLst>
              <a:path w="8488680" h="2308860">
                <a:moveTo>
                  <a:pt x="0" y="2308860"/>
                </a:moveTo>
                <a:lnTo>
                  <a:pt x="8488680" y="2308860"/>
                </a:lnTo>
                <a:lnTo>
                  <a:pt x="8488680" y="0"/>
                </a:lnTo>
                <a:lnTo>
                  <a:pt x="0" y="0"/>
                </a:lnTo>
                <a:lnTo>
                  <a:pt x="0" y="2308860"/>
                </a:lnTo>
                <a:close/>
              </a:path>
            </a:pathLst>
          </a:custGeom>
          <a:ln w="10160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765" y="2329814"/>
            <a:ext cx="6918959" cy="222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override </a:t>
            </a:r>
            <a:r>
              <a:rPr sz="1600" spc="-10" dirty="0">
                <a:solidFill>
                  <a:srgbClr val="2B8FAE"/>
                </a:solidFill>
                <a:latin typeface="Consolas"/>
                <a:cs typeface="Consolas"/>
              </a:rPr>
              <a:t>UITableViewCell </a:t>
            </a:r>
            <a:r>
              <a:rPr sz="1600" spc="-10" dirty="0">
                <a:latin typeface="Consolas"/>
                <a:cs typeface="Consolas"/>
              </a:rPr>
              <a:t>GetCell(</a:t>
            </a:r>
            <a:r>
              <a:rPr sz="1600" spc="-10" dirty="0">
                <a:solidFill>
                  <a:srgbClr val="2B8FAE"/>
                </a:solidFill>
                <a:latin typeface="Consolas"/>
                <a:cs typeface="Consolas"/>
              </a:rPr>
              <a:t>UITableView</a:t>
            </a:r>
            <a:r>
              <a:rPr sz="1600" spc="55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tableView,</a:t>
            </a:r>
            <a:endParaRPr sz="1600" dirty="0">
              <a:latin typeface="Consolas"/>
              <a:cs typeface="Consolas"/>
            </a:endParaRPr>
          </a:p>
          <a:p>
            <a:pPr marL="4461510">
              <a:lnSpc>
                <a:spcPct val="100000"/>
              </a:lnSpc>
            </a:pPr>
            <a:r>
              <a:rPr sz="1600" spc="-10" dirty="0">
                <a:solidFill>
                  <a:srgbClr val="2B8FAE"/>
                </a:solidFill>
                <a:latin typeface="Consolas"/>
                <a:cs typeface="Consolas"/>
              </a:rPr>
              <a:t>NSIndexPath</a:t>
            </a:r>
            <a:r>
              <a:rPr sz="1600" spc="-8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indexPath)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nsolas"/>
                <a:cs typeface="Consolas"/>
              </a:rPr>
              <a:t>{</a:t>
            </a:r>
          </a:p>
          <a:p>
            <a:pPr marL="459740">
              <a:lnSpc>
                <a:spcPct val="100000"/>
              </a:lnSpc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var </a:t>
            </a:r>
            <a:r>
              <a:rPr sz="1600" spc="-5" dirty="0">
                <a:latin typeface="Consolas"/>
                <a:cs typeface="Consolas"/>
              </a:rPr>
              <a:t>cell </a:t>
            </a:r>
            <a:r>
              <a:rPr sz="1600" dirty="0">
                <a:latin typeface="Consolas"/>
                <a:cs typeface="Consolas"/>
              </a:rPr>
              <a:t>= </a:t>
            </a:r>
            <a:r>
              <a:rPr sz="160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16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2B8FAE"/>
                </a:solidFill>
                <a:latin typeface="Consolas"/>
                <a:cs typeface="Consolas"/>
              </a:rPr>
              <a:t>UITableViewCell</a:t>
            </a:r>
            <a:r>
              <a:rPr sz="1600" spc="-10" dirty="0">
                <a:latin typeface="Consolas"/>
                <a:cs typeface="Consolas"/>
              </a:rPr>
              <a:t>(...);</a:t>
            </a:r>
            <a:endParaRPr sz="1600" dirty="0">
              <a:latin typeface="Consolas"/>
              <a:cs typeface="Consolas"/>
            </a:endParaRPr>
          </a:p>
          <a:p>
            <a:pPr marL="57150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...</a:t>
            </a:r>
            <a:endParaRPr sz="1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459740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cell.Accessory </a:t>
            </a:r>
            <a:r>
              <a:rPr sz="1600" dirty="0">
                <a:latin typeface="Consolas"/>
                <a:cs typeface="Consolas"/>
              </a:rPr>
              <a:t>=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2B8FAE"/>
                </a:solidFill>
                <a:latin typeface="Consolas"/>
                <a:cs typeface="Consolas"/>
              </a:rPr>
              <a:t>UITableViewCellAccessory</a:t>
            </a:r>
            <a:r>
              <a:rPr sz="1600" spc="-10" dirty="0">
                <a:latin typeface="Consolas"/>
                <a:cs typeface="Consolas"/>
              </a:rPr>
              <a:t>.</a:t>
            </a:r>
            <a:endParaRPr sz="1600" dirty="0">
              <a:latin typeface="Consolas"/>
              <a:cs typeface="Consolas"/>
            </a:endParaRPr>
          </a:p>
          <a:p>
            <a:pPr marL="459740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600" spc="-1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cell;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5621020" y="3533140"/>
            <a:ext cx="275590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049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73320" y="1209039"/>
            <a:ext cx="0" cy="3200400"/>
          </a:xfrm>
          <a:custGeom>
            <a:avLst/>
            <a:gdLst/>
            <a:ahLst/>
            <a:cxnLst/>
            <a:rect l="l" t="t" r="r" b="b"/>
            <a:pathLst>
              <a:path h="3200400">
                <a:moveTo>
                  <a:pt x="0" y="0"/>
                </a:moveTo>
                <a:lnTo>
                  <a:pt x="0" y="3200400"/>
                </a:lnTo>
              </a:path>
            </a:pathLst>
          </a:custGeom>
          <a:ln w="10160">
            <a:solidFill>
              <a:srgbClr val="248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12064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20">
            <a:solidFill>
              <a:srgbClr val="2A8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6257" y="1240840"/>
            <a:ext cx="3983354" cy="276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899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dirty="0">
                <a:solidFill>
                  <a:srgbClr val="0A111E"/>
                </a:solidFill>
                <a:latin typeface="Consolas"/>
                <a:cs typeface="Consolas"/>
              </a:rPr>
              <a:t>UITableViewDelegate</a:t>
            </a:r>
            <a:r>
              <a:rPr sz="2000" spc="-610" dirty="0">
                <a:solidFill>
                  <a:srgbClr val="0A111E"/>
                </a:solidFill>
                <a:latin typeface="Consolas"/>
                <a:cs typeface="Consolas"/>
              </a:rPr>
              <a:t>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protocol  provides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notifications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for  interactions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with the </a:t>
            </a:r>
            <a:r>
              <a:rPr sz="2000" b="0" spc="-70" dirty="0">
                <a:solidFill>
                  <a:srgbClr val="0A111E"/>
                </a:solidFill>
                <a:latin typeface="Segoe UI Light"/>
                <a:cs typeface="Segoe UI Light"/>
              </a:rPr>
              <a:t>Table</a:t>
            </a:r>
            <a:r>
              <a:rPr sz="20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View</a:t>
            </a:r>
            <a:endParaRPr sz="2000" dirty="0">
              <a:latin typeface="Segoe UI Light"/>
              <a:cs typeface="Segoe UI Light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920" algn="l"/>
              </a:tabLst>
            </a:pP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Row</a:t>
            </a:r>
            <a:r>
              <a:rPr sz="2000" b="0" spc="-8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activation</a:t>
            </a:r>
            <a:endParaRPr sz="2000" dirty="0">
              <a:latin typeface="Segoe UI Light"/>
              <a:cs typeface="Segoe UI Light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920" algn="l"/>
              </a:tabLst>
            </a:pP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Editing</a:t>
            </a:r>
            <a:r>
              <a:rPr sz="2000" b="0" spc="-7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actions</a:t>
            </a:r>
            <a:endParaRPr sz="2000" dirty="0">
              <a:latin typeface="Segoe UI Light"/>
              <a:cs typeface="Segoe UI Light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920" algn="l"/>
              </a:tabLst>
            </a:pP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Swipe</a:t>
            </a:r>
            <a:r>
              <a:rPr sz="2000" b="0" spc="-7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actions</a:t>
            </a:r>
            <a:endParaRPr sz="2000" dirty="0">
              <a:latin typeface="Segoe UI Light"/>
              <a:cs typeface="Segoe UI Light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920" algn="l"/>
              </a:tabLst>
            </a:pP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Moving</a:t>
            </a:r>
            <a:r>
              <a:rPr sz="2000" b="0" spc="-6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Rows</a:t>
            </a:r>
            <a:endParaRPr sz="2000" dirty="0">
              <a:latin typeface="Segoe UI Light"/>
              <a:cs typeface="Segoe UI Light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2000" dirty="0">
                <a:solidFill>
                  <a:srgbClr val="0A111E"/>
                </a:solidFill>
                <a:latin typeface="Wingdings"/>
                <a:cs typeface="Wingdings"/>
              </a:rPr>
              <a:t></a:t>
            </a:r>
            <a:r>
              <a:rPr sz="2000" dirty="0">
                <a:solidFill>
                  <a:srgbClr val="0A111E"/>
                </a:solidFill>
                <a:latin typeface="Times New Roman"/>
                <a:cs typeface="Times New Roman"/>
              </a:rPr>
              <a:t>	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…</a:t>
            </a:r>
            <a:endParaRPr sz="2000" dirty="0">
              <a:latin typeface="Segoe UI Light"/>
              <a:cs typeface="Segoe UI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Managing</a:t>
            </a:r>
            <a:r>
              <a:rPr spc="-105" dirty="0"/>
              <a:t> </a:t>
            </a:r>
            <a:r>
              <a:rPr spc="-5" dirty="0"/>
              <a:t>interactions</a:t>
            </a:r>
          </a:p>
        </p:txBody>
      </p:sp>
      <p:sp>
        <p:nvSpPr>
          <p:cNvPr id="8" name="object 8"/>
          <p:cNvSpPr/>
          <p:nvPr/>
        </p:nvSpPr>
        <p:spPr>
          <a:xfrm>
            <a:off x="5285740" y="584200"/>
            <a:ext cx="2039619" cy="4386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97779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45720">
            <a:solidFill>
              <a:srgbClr val="2A8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Working </a:t>
            </a:r>
            <a:r>
              <a:rPr dirty="0"/>
              <a:t>with </a:t>
            </a:r>
            <a:r>
              <a:rPr spc="-5" dirty="0"/>
              <a:t>Row</a:t>
            </a:r>
            <a:r>
              <a:rPr dirty="0"/>
              <a:t> </a:t>
            </a:r>
            <a:r>
              <a:rPr spc="-5" dirty="0"/>
              <a:t>Selection</a:t>
            </a:r>
          </a:p>
        </p:txBody>
      </p:sp>
      <p:sp>
        <p:nvSpPr>
          <p:cNvPr id="6" name="object 6"/>
          <p:cNvSpPr/>
          <p:nvPr/>
        </p:nvSpPr>
        <p:spPr>
          <a:xfrm>
            <a:off x="457200" y="2197100"/>
            <a:ext cx="8229600" cy="2585720"/>
          </a:xfrm>
          <a:custGeom>
            <a:avLst/>
            <a:gdLst/>
            <a:ahLst/>
            <a:cxnLst/>
            <a:rect l="l" t="t" r="r" b="b"/>
            <a:pathLst>
              <a:path w="8229600" h="2585720">
                <a:moveTo>
                  <a:pt x="0" y="2585720"/>
                </a:moveTo>
                <a:lnTo>
                  <a:pt x="8229600" y="2585720"/>
                </a:lnTo>
                <a:lnTo>
                  <a:pt x="8229600" y="0"/>
                </a:lnTo>
                <a:lnTo>
                  <a:pt x="0" y="0"/>
                </a:lnTo>
                <a:lnTo>
                  <a:pt x="0" y="2585720"/>
                </a:lnTo>
                <a:close/>
              </a:path>
            </a:pathLst>
          </a:custGeom>
          <a:ln w="10160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411979"/>
            <a:ext cx="9144000" cy="731520"/>
          </a:xfrm>
          <a:custGeom>
            <a:avLst/>
            <a:gdLst/>
            <a:ahLst/>
            <a:cxnLst/>
            <a:rect l="l" t="t" r="r" b="b"/>
            <a:pathLst>
              <a:path w="9144000" h="731520">
                <a:moveTo>
                  <a:pt x="0" y="731520"/>
                </a:moveTo>
                <a:lnTo>
                  <a:pt x="9144000" y="731520"/>
                </a:lnTo>
                <a:lnTo>
                  <a:pt x="9144000" y="0"/>
                </a:lnTo>
                <a:lnTo>
                  <a:pt x="0" y="0"/>
                </a:lnTo>
                <a:lnTo>
                  <a:pt x="0" y="73152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4411979"/>
            <a:ext cx="9144000" cy="731520"/>
          </a:xfrm>
          <a:custGeom>
            <a:avLst/>
            <a:gdLst/>
            <a:ahLst/>
            <a:cxnLst/>
            <a:rect l="l" t="t" r="r" b="b"/>
            <a:pathLst>
              <a:path w="9144000" h="731520">
                <a:moveTo>
                  <a:pt x="0" y="731520"/>
                </a:moveTo>
                <a:lnTo>
                  <a:pt x="9144000" y="731520"/>
                </a:lnTo>
                <a:lnTo>
                  <a:pt x="9144000" y="0"/>
                </a:lnTo>
                <a:lnTo>
                  <a:pt x="0" y="0"/>
                </a:lnTo>
                <a:lnTo>
                  <a:pt x="0" y="731520"/>
                </a:lnTo>
                <a:close/>
              </a:path>
            </a:pathLst>
          </a:custGeom>
          <a:ln w="10160">
            <a:solidFill>
              <a:srgbClr val="4945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6256" y="1243584"/>
            <a:ext cx="8607744" cy="385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dirty="0">
                <a:solidFill>
                  <a:srgbClr val="0A111E"/>
                </a:solidFill>
                <a:latin typeface="Consolas"/>
                <a:cs typeface="Consolas"/>
              </a:rPr>
              <a:t>RowSelected</a:t>
            </a:r>
            <a:r>
              <a:rPr sz="2000" spc="-430" dirty="0">
                <a:solidFill>
                  <a:srgbClr val="0A111E"/>
                </a:solidFill>
                <a:latin typeface="Consolas"/>
                <a:cs typeface="Consolas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override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is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called when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a </a:t>
            </a:r>
            <a:r>
              <a:rPr sz="2000" b="0" spc="-20" dirty="0">
                <a:solidFill>
                  <a:srgbClr val="0A111E"/>
                </a:solidFill>
                <a:latin typeface="Segoe UI Light"/>
                <a:cs typeface="Segoe UI Light"/>
              </a:rPr>
              <a:t>row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is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tapped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– this normally is</a:t>
            </a:r>
            <a:endParaRPr sz="2000" dirty="0">
              <a:latin typeface="Segoe UI Light"/>
              <a:cs typeface="Segoe UI Light"/>
            </a:endParaRPr>
          </a:p>
          <a:p>
            <a:pPr marL="354965">
              <a:lnSpc>
                <a:spcPct val="100000"/>
              </a:lnSpc>
              <a:spcBef>
                <a:spcPts val="40"/>
              </a:spcBef>
            </a:pP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used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to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activate some action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(e.g.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selection, navigation,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feature,</a:t>
            </a:r>
            <a:r>
              <a:rPr sz="2000" b="0" spc="22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etc.)</a:t>
            </a:r>
            <a:endParaRPr sz="2000" dirty="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class </a:t>
            </a:r>
            <a:r>
              <a:rPr sz="1800" spc="-10" dirty="0">
                <a:solidFill>
                  <a:srgbClr val="2B8FAE"/>
                </a:solidFill>
                <a:latin typeface="Consolas"/>
                <a:cs typeface="Consolas"/>
              </a:rPr>
              <a:t>MyTableViewController </a:t>
            </a:r>
            <a:r>
              <a:rPr sz="1800" dirty="0">
                <a:latin typeface="Consolas"/>
                <a:cs typeface="Consolas"/>
              </a:rPr>
              <a:t>:</a:t>
            </a:r>
            <a:r>
              <a:rPr sz="1800" spc="80" dirty="0"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2B8FAE"/>
                </a:solidFill>
                <a:latin typeface="Consolas"/>
                <a:cs typeface="Consolas"/>
              </a:rPr>
              <a:t>UITableViewController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{</a:t>
            </a:r>
          </a:p>
          <a:p>
            <a:pPr marL="51308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public override void </a:t>
            </a:r>
            <a:r>
              <a:rPr sz="1800" spc="-5" dirty="0">
                <a:latin typeface="Consolas"/>
                <a:cs typeface="Consolas"/>
              </a:rPr>
              <a:t>RowSelected(</a:t>
            </a:r>
            <a:r>
              <a:rPr sz="1800" spc="-5" dirty="0">
                <a:solidFill>
                  <a:srgbClr val="2B8FAE"/>
                </a:solidFill>
                <a:latin typeface="Consolas"/>
                <a:cs typeface="Consolas"/>
              </a:rPr>
              <a:t>UITableView</a:t>
            </a:r>
            <a:r>
              <a:rPr sz="1800" spc="45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tableView,</a:t>
            </a:r>
            <a:endParaRPr sz="1800" dirty="0">
              <a:latin typeface="Consolas"/>
              <a:cs typeface="Consolas"/>
            </a:endParaRPr>
          </a:p>
          <a:p>
            <a:pPr marL="4653915">
              <a:lnSpc>
                <a:spcPct val="100000"/>
              </a:lnSpc>
            </a:pPr>
            <a:r>
              <a:rPr sz="1800" spc="-5" dirty="0">
                <a:solidFill>
                  <a:srgbClr val="2B8FAE"/>
                </a:solidFill>
                <a:latin typeface="Consolas"/>
                <a:cs typeface="Consolas"/>
              </a:rPr>
              <a:t>NSIndexPath</a:t>
            </a:r>
            <a:r>
              <a:rPr sz="1800" spc="-6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indexPath)</a:t>
            </a:r>
            <a:endParaRPr sz="1800" dirty="0">
              <a:latin typeface="Consolas"/>
              <a:cs typeface="Consolas"/>
            </a:endParaRPr>
          </a:p>
          <a:p>
            <a:pPr marL="513080">
              <a:lnSpc>
                <a:spcPts val="2160"/>
              </a:lnSpc>
            </a:pPr>
            <a:r>
              <a:rPr sz="1800" dirty="0">
                <a:latin typeface="Consolas"/>
                <a:cs typeface="Consolas"/>
              </a:rPr>
              <a:t>{</a:t>
            </a:r>
          </a:p>
          <a:p>
            <a:pPr marR="869950" algn="ctr">
              <a:lnSpc>
                <a:spcPct val="100000"/>
              </a:lnSpc>
            </a:pPr>
            <a:r>
              <a:rPr sz="1800" spc="5" dirty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TODO: indexPath is 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the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row 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being</a:t>
            </a:r>
            <a:r>
              <a:rPr sz="1800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tapped</a:t>
            </a:r>
            <a:endParaRPr sz="1800" dirty="0">
              <a:latin typeface="Consolas"/>
              <a:cs typeface="Consolas"/>
            </a:endParaRPr>
          </a:p>
          <a:p>
            <a:pPr marL="51308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b="0" dirty="0">
                <a:latin typeface="Segoe UI Light"/>
                <a:cs typeface="Segoe UI Light"/>
              </a:rPr>
              <a:t>As </a:t>
            </a:r>
            <a:r>
              <a:rPr sz="1800" b="0" spc="-5" dirty="0">
                <a:latin typeface="Segoe UI Light"/>
                <a:cs typeface="Segoe UI Light"/>
              </a:rPr>
              <a:t>with </a:t>
            </a:r>
            <a:r>
              <a:rPr sz="1800" b="0" dirty="0">
                <a:latin typeface="Segoe UI Light"/>
                <a:cs typeface="Segoe UI Light"/>
              </a:rPr>
              <a:t>the </a:t>
            </a:r>
            <a:r>
              <a:rPr sz="1800" b="0" spc="-5" dirty="0">
                <a:latin typeface="Segoe UI Light"/>
                <a:cs typeface="Segoe UI Light"/>
              </a:rPr>
              <a:t>data </a:t>
            </a:r>
            <a:r>
              <a:rPr sz="1800" b="0" spc="-10" dirty="0">
                <a:latin typeface="Segoe UI Light"/>
                <a:cs typeface="Segoe UI Light"/>
              </a:rPr>
              <a:t>source methods, </a:t>
            </a:r>
            <a:r>
              <a:rPr sz="1800" b="0" spc="-5" dirty="0">
                <a:latin typeface="Segoe UI Light"/>
                <a:cs typeface="Segoe UI Light"/>
              </a:rPr>
              <a:t>the same </a:t>
            </a:r>
            <a:r>
              <a:rPr sz="1800" b="0" spc="-10" dirty="0">
                <a:latin typeface="Segoe UI Light"/>
                <a:cs typeface="Segoe UI Light"/>
              </a:rPr>
              <a:t>overrides </a:t>
            </a:r>
            <a:r>
              <a:rPr sz="1800" b="0" spc="-15" dirty="0">
                <a:latin typeface="Segoe UI Light"/>
                <a:cs typeface="Segoe UI Light"/>
              </a:rPr>
              <a:t>are </a:t>
            </a:r>
            <a:r>
              <a:rPr sz="1800" b="0" dirty="0">
                <a:latin typeface="Segoe UI Light"/>
                <a:cs typeface="Segoe UI Light"/>
              </a:rPr>
              <a:t>performed </a:t>
            </a:r>
            <a:r>
              <a:rPr sz="1800" b="0" spc="-5" dirty="0">
                <a:latin typeface="Segoe UI Light"/>
                <a:cs typeface="Segoe UI Light"/>
              </a:rPr>
              <a:t>no matter</a:t>
            </a:r>
            <a:r>
              <a:rPr sz="1800" b="0" spc="190" dirty="0">
                <a:latin typeface="Segoe UI Light"/>
                <a:cs typeface="Segoe UI Light"/>
              </a:rPr>
              <a:t> </a:t>
            </a:r>
            <a:r>
              <a:rPr sz="1800" b="0" spc="-10" dirty="0">
                <a:latin typeface="Segoe UI Light"/>
                <a:cs typeface="Segoe UI Light"/>
              </a:rPr>
              <a:t>where</a:t>
            </a:r>
            <a:endParaRPr sz="1800" dirty="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</a:pPr>
            <a:r>
              <a:rPr sz="1800" b="0" dirty="0">
                <a:latin typeface="Segoe UI Light"/>
                <a:cs typeface="Segoe UI Light"/>
              </a:rPr>
              <a:t>the </a:t>
            </a:r>
            <a:r>
              <a:rPr sz="1800" b="0" spc="-10" dirty="0">
                <a:latin typeface="Segoe UI Light"/>
                <a:cs typeface="Segoe UI Light"/>
              </a:rPr>
              <a:t>delegate implementation </a:t>
            </a:r>
            <a:r>
              <a:rPr sz="1800" b="0" spc="-5" dirty="0">
                <a:latin typeface="Segoe UI Light"/>
                <a:cs typeface="Segoe UI Light"/>
              </a:rPr>
              <a:t>is</a:t>
            </a:r>
            <a:r>
              <a:rPr sz="1800" b="0" spc="160" dirty="0">
                <a:latin typeface="Segoe UI Light"/>
                <a:cs typeface="Segoe UI Light"/>
              </a:rPr>
              <a:t> </a:t>
            </a:r>
            <a:r>
              <a:rPr sz="1800" b="0" spc="-10" dirty="0">
                <a:latin typeface="Segoe UI Light"/>
                <a:cs typeface="Segoe UI Light"/>
              </a:rPr>
              <a:t>located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155440"/>
            <a:ext cx="662940" cy="764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451802" y="1248790"/>
            <a:ext cx="8387398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4355" indent="-457200">
              <a:lnSpc>
                <a:spcPct val="100000"/>
              </a:lnSpc>
              <a:buAutoNum type="arabicPeriod"/>
              <a:tabLst>
                <a:tab pos="554355" algn="l"/>
              </a:tabLst>
            </a:pPr>
            <a:r>
              <a:rPr spc="-10" dirty="0"/>
              <a:t>Working </a:t>
            </a:r>
            <a:r>
              <a:rPr dirty="0"/>
              <a:t>with the</a:t>
            </a:r>
            <a:r>
              <a:rPr spc="-90" dirty="0"/>
              <a:t> </a:t>
            </a:r>
            <a:r>
              <a:rPr spc="-5" dirty="0"/>
              <a:t>delegate</a:t>
            </a:r>
          </a:p>
          <a:p>
            <a:pPr marL="553720">
              <a:lnSpc>
                <a:spcPct val="100000"/>
              </a:lnSpc>
            </a:pPr>
            <a:r>
              <a:rPr spc="-5" dirty="0"/>
              <a:t>methods</a:t>
            </a:r>
          </a:p>
          <a:p>
            <a:pPr marL="554355" indent="-457200">
              <a:lnSpc>
                <a:spcPct val="100000"/>
              </a:lnSpc>
              <a:spcBef>
                <a:spcPts val="480"/>
              </a:spcBef>
              <a:buAutoNum type="arabicPeriod" startAt="2"/>
              <a:tabLst>
                <a:tab pos="554355" algn="l"/>
              </a:tabLst>
            </a:pPr>
            <a:r>
              <a:rPr dirty="0"/>
              <a:t>Adding </a:t>
            </a:r>
            <a:r>
              <a:rPr spc="-5" dirty="0"/>
              <a:t>an </a:t>
            </a:r>
            <a:r>
              <a:rPr spc="5" dirty="0"/>
              <a:t>accessory</a:t>
            </a:r>
            <a:r>
              <a:rPr spc="-5" dirty="0"/>
              <a:t> view</a:t>
            </a:r>
          </a:p>
          <a:p>
            <a:pPr marL="554355" indent="-457200">
              <a:lnSpc>
                <a:spcPct val="100000"/>
              </a:lnSpc>
              <a:spcBef>
                <a:spcPts val="480"/>
              </a:spcBef>
              <a:buAutoNum type="arabicPeriod" startAt="2"/>
              <a:tabLst>
                <a:tab pos="554355" algn="l"/>
              </a:tabLst>
            </a:pPr>
            <a:r>
              <a:rPr spc="-5" dirty="0"/>
              <a:t>Responding </a:t>
            </a:r>
            <a:r>
              <a:rPr dirty="0"/>
              <a:t>to the </a:t>
            </a:r>
            <a:r>
              <a:rPr spc="5" dirty="0"/>
              <a:t>accessory</a:t>
            </a:r>
            <a:r>
              <a:rPr spc="15" dirty="0"/>
              <a:t> </a:t>
            </a:r>
            <a:r>
              <a:rPr dirty="0"/>
              <a:t>tap</a:t>
            </a:r>
          </a:p>
        </p:txBody>
      </p:sp>
      <p:sp>
        <p:nvSpPr>
          <p:cNvPr id="3" name="object 3"/>
          <p:cNvSpPr/>
          <p:nvPr/>
        </p:nvSpPr>
        <p:spPr>
          <a:xfrm>
            <a:off x="4846320" y="0"/>
            <a:ext cx="4300220" cy="5143500"/>
          </a:xfrm>
          <a:custGeom>
            <a:avLst/>
            <a:gdLst/>
            <a:ahLst/>
            <a:cxnLst/>
            <a:rect l="l" t="t" r="r" b="b"/>
            <a:pathLst>
              <a:path w="4300220" h="5143500">
                <a:moveTo>
                  <a:pt x="4297680" y="0"/>
                </a:moveTo>
                <a:lnTo>
                  <a:pt x="1074419" y="0"/>
                </a:lnTo>
                <a:lnTo>
                  <a:pt x="0" y="5143498"/>
                </a:lnTo>
                <a:lnTo>
                  <a:pt x="4300220" y="5143499"/>
                </a:lnTo>
                <a:lnTo>
                  <a:pt x="4297680" y="0"/>
                </a:lnTo>
                <a:close/>
              </a:path>
            </a:pathLst>
          </a:custGeom>
          <a:solidFill>
            <a:srgbClr val="2A8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46320" y="0"/>
            <a:ext cx="430022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20" dirty="0"/>
              <a:t>u</a:t>
            </a:r>
            <a:r>
              <a:rPr dirty="0"/>
              <a:t>mma</a:t>
            </a:r>
            <a:r>
              <a:rPr spc="200" dirty="0"/>
              <a:t>r</a:t>
            </a:r>
            <a:r>
              <a:rPr dirty="0"/>
              <a:t>y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29980" y="154939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20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759" y="127000"/>
            <a:ext cx="142240" cy="160020"/>
          </a:xfrm>
          <a:custGeom>
            <a:avLst/>
            <a:gdLst/>
            <a:ahLst/>
            <a:cxnLst/>
            <a:rect l="l" t="t" r="r" b="b"/>
            <a:pathLst>
              <a:path w="142240" h="160020">
                <a:moveTo>
                  <a:pt x="0" y="160020"/>
                </a:moveTo>
                <a:lnTo>
                  <a:pt x="142240" y="160020"/>
                </a:lnTo>
                <a:lnTo>
                  <a:pt x="14224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5700" y="759459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19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1759" y="421640"/>
            <a:ext cx="142240" cy="160020"/>
          </a:xfrm>
          <a:custGeom>
            <a:avLst/>
            <a:gdLst/>
            <a:ahLst/>
            <a:cxnLst/>
            <a:rect l="l" t="t" r="r" b="b"/>
            <a:pathLst>
              <a:path w="142240" h="160020">
                <a:moveTo>
                  <a:pt x="0" y="160020"/>
                </a:moveTo>
                <a:lnTo>
                  <a:pt x="142240" y="160020"/>
                </a:lnTo>
                <a:lnTo>
                  <a:pt x="14224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06180" y="116839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20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82659" y="345440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20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28100" y="302259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20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82659" y="637540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20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48700" y="525780"/>
            <a:ext cx="149860" cy="162560"/>
          </a:xfrm>
          <a:custGeom>
            <a:avLst/>
            <a:gdLst/>
            <a:ahLst/>
            <a:cxnLst/>
            <a:rect l="l" t="t" r="r" b="b"/>
            <a:pathLst>
              <a:path w="149859" h="162559">
                <a:moveTo>
                  <a:pt x="0" y="162560"/>
                </a:moveTo>
                <a:lnTo>
                  <a:pt x="149859" y="162560"/>
                </a:lnTo>
                <a:lnTo>
                  <a:pt x="149859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40700" y="5080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20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87359" y="137160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20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17840" y="424180"/>
            <a:ext cx="149860" cy="162560"/>
          </a:xfrm>
          <a:custGeom>
            <a:avLst/>
            <a:gdLst/>
            <a:ahLst/>
            <a:cxnLst/>
            <a:rect l="l" t="t" r="r" b="b"/>
            <a:pathLst>
              <a:path w="149859" h="162559">
                <a:moveTo>
                  <a:pt x="0" y="162560"/>
                </a:moveTo>
                <a:lnTo>
                  <a:pt x="149859" y="162560"/>
                </a:lnTo>
                <a:lnTo>
                  <a:pt x="149859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07019" y="297179"/>
            <a:ext cx="147320" cy="162560"/>
          </a:xfrm>
          <a:custGeom>
            <a:avLst/>
            <a:gdLst/>
            <a:ahLst/>
            <a:cxnLst/>
            <a:rect l="l" t="t" r="r" b="b"/>
            <a:pathLst>
              <a:path w="147320" h="162559">
                <a:moveTo>
                  <a:pt x="0" y="162560"/>
                </a:moveTo>
                <a:lnTo>
                  <a:pt x="147320" y="162560"/>
                </a:lnTo>
                <a:lnTo>
                  <a:pt x="14732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07019" y="5080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20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27059" y="734059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19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74380" y="581659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20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66759" y="330200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20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05800" y="73660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20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63180" y="914400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19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34300" y="993139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19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34300" y="739140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19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67600" y="759459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19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41259" y="690880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19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41259" y="406400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20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91119" y="226059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20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91119" y="0"/>
            <a:ext cx="147320" cy="144780"/>
          </a:xfrm>
          <a:custGeom>
            <a:avLst/>
            <a:gdLst/>
            <a:ahLst/>
            <a:cxnLst/>
            <a:rect l="l" t="t" r="r" b="b"/>
            <a:pathLst>
              <a:path w="147320" h="144780">
                <a:moveTo>
                  <a:pt x="0" y="144779"/>
                </a:moveTo>
                <a:lnTo>
                  <a:pt x="147320" y="144779"/>
                </a:lnTo>
                <a:lnTo>
                  <a:pt x="147320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03159" y="1066800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19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15859" y="1353819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19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44359" y="1341119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19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06919" y="1181100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19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04380" y="906780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19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12659" y="1226819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19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88859" y="1115060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19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15200" y="970280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19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85940" y="629919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20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73900" y="670559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19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04659" y="414019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20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47840" y="739140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19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83400" y="365759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20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73900" y="383540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20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70700" y="1033780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19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41259" y="967739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19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43979" y="850900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19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47180" y="894080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19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43979" y="574040"/>
            <a:ext cx="149860" cy="160020"/>
          </a:xfrm>
          <a:custGeom>
            <a:avLst/>
            <a:gdLst/>
            <a:ahLst/>
            <a:cxnLst/>
            <a:rect l="l" t="t" r="r" b="b"/>
            <a:pathLst>
              <a:path w="149859" h="160020">
                <a:moveTo>
                  <a:pt x="0" y="160020"/>
                </a:moveTo>
                <a:lnTo>
                  <a:pt x="149859" y="160020"/>
                </a:lnTo>
                <a:lnTo>
                  <a:pt x="1498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47180" y="612140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20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96659" y="993139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19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20840" y="787400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19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796019" y="0"/>
            <a:ext cx="149860" cy="86360"/>
          </a:xfrm>
          <a:custGeom>
            <a:avLst/>
            <a:gdLst/>
            <a:ahLst/>
            <a:cxnLst/>
            <a:rect l="l" t="t" r="r" b="b"/>
            <a:pathLst>
              <a:path w="149859" h="86360">
                <a:moveTo>
                  <a:pt x="0" y="86360"/>
                </a:moveTo>
                <a:lnTo>
                  <a:pt x="149859" y="86360"/>
                </a:lnTo>
                <a:lnTo>
                  <a:pt x="149859" y="0"/>
                </a:lnTo>
                <a:lnTo>
                  <a:pt x="0" y="0"/>
                </a:lnTo>
                <a:lnTo>
                  <a:pt x="0" y="8636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083040" y="63500"/>
            <a:ext cx="60960" cy="160020"/>
          </a:xfrm>
          <a:custGeom>
            <a:avLst/>
            <a:gdLst/>
            <a:ahLst/>
            <a:cxnLst/>
            <a:rect l="l" t="t" r="r" b="b"/>
            <a:pathLst>
              <a:path w="60959" h="160020">
                <a:moveTo>
                  <a:pt x="0" y="160020"/>
                </a:moveTo>
                <a:lnTo>
                  <a:pt x="60959" y="160020"/>
                </a:lnTo>
                <a:lnTo>
                  <a:pt x="60959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830819" y="0"/>
            <a:ext cx="149860" cy="73660"/>
          </a:xfrm>
          <a:custGeom>
            <a:avLst/>
            <a:gdLst/>
            <a:ahLst/>
            <a:cxnLst/>
            <a:rect l="l" t="t" r="r" b="b"/>
            <a:pathLst>
              <a:path w="149859" h="73660">
                <a:moveTo>
                  <a:pt x="0" y="73660"/>
                </a:moveTo>
                <a:lnTo>
                  <a:pt x="149859" y="73660"/>
                </a:lnTo>
                <a:lnTo>
                  <a:pt x="149859" y="0"/>
                </a:lnTo>
                <a:lnTo>
                  <a:pt x="0" y="0"/>
                </a:lnTo>
                <a:lnTo>
                  <a:pt x="0" y="7366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68819" y="287020"/>
            <a:ext cx="147320" cy="160020"/>
          </a:xfrm>
          <a:custGeom>
            <a:avLst/>
            <a:gdLst/>
            <a:ahLst/>
            <a:cxnLst/>
            <a:rect l="l" t="t" r="r" b="b"/>
            <a:pathLst>
              <a:path w="147320" h="160020">
                <a:moveTo>
                  <a:pt x="0" y="160020"/>
                </a:moveTo>
                <a:lnTo>
                  <a:pt x="147320" y="160020"/>
                </a:lnTo>
                <a:lnTo>
                  <a:pt x="14732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625840" y="0"/>
            <a:ext cx="149860" cy="109220"/>
          </a:xfrm>
          <a:custGeom>
            <a:avLst/>
            <a:gdLst/>
            <a:ahLst/>
            <a:cxnLst/>
            <a:rect l="l" t="t" r="r" b="b"/>
            <a:pathLst>
              <a:path w="149859" h="109220">
                <a:moveTo>
                  <a:pt x="0" y="109220"/>
                </a:moveTo>
                <a:lnTo>
                  <a:pt x="149859" y="109220"/>
                </a:lnTo>
                <a:lnTo>
                  <a:pt x="149859" y="0"/>
                </a:lnTo>
                <a:lnTo>
                  <a:pt x="0" y="0"/>
                </a:lnTo>
                <a:lnTo>
                  <a:pt x="0" y="1092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379459" y="0"/>
            <a:ext cx="147320" cy="109220"/>
          </a:xfrm>
          <a:custGeom>
            <a:avLst/>
            <a:gdLst/>
            <a:ahLst/>
            <a:cxnLst/>
            <a:rect l="l" t="t" r="r" b="b"/>
            <a:pathLst>
              <a:path w="147320" h="109220">
                <a:moveTo>
                  <a:pt x="0" y="109220"/>
                </a:moveTo>
                <a:lnTo>
                  <a:pt x="147320" y="109220"/>
                </a:lnTo>
                <a:lnTo>
                  <a:pt x="147320" y="0"/>
                </a:lnTo>
                <a:lnTo>
                  <a:pt x="0" y="0"/>
                </a:lnTo>
                <a:lnTo>
                  <a:pt x="0" y="1092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99580" y="4094479"/>
            <a:ext cx="2072639" cy="647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2257170" y="2255520"/>
            <a:ext cx="536283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FFFFFF"/>
                </a:solidFill>
              </a:rPr>
              <a:t>Implement Cell</a:t>
            </a:r>
            <a:r>
              <a:rPr sz="4000" spc="-4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Reuse</a:t>
            </a:r>
            <a:endParaRPr sz="4000" dirty="0"/>
          </a:p>
        </p:txBody>
      </p:sp>
      <p:sp>
        <p:nvSpPr>
          <p:cNvPr id="59" name="object 59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12064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20">
            <a:solidFill>
              <a:srgbClr val="2A8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"/>
          <p:cNvSpPr/>
          <p:nvPr/>
        </p:nvSpPr>
        <p:spPr>
          <a:xfrm>
            <a:off x="3315079" y="1663700"/>
            <a:ext cx="2519680" cy="328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/>
          <p:cNvSpPr txBox="1"/>
          <p:nvPr/>
        </p:nvSpPr>
        <p:spPr>
          <a:xfrm>
            <a:off x="539176" y="1123950"/>
            <a:ext cx="83762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spc="-70" dirty="0">
                <a:solidFill>
                  <a:srgbClr val="0A111E"/>
                </a:solidFill>
                <a:latin typeface="Segoe UI Light"/>
                <a:cs typeface="Segoe UI Light"/>
              </a:rPr>
              <a:t>Table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View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consists </a:t>
            </a:r>
            <a:r>
              <a:rPr sz="2000" b="0" spc="-35" dirty="0">
                <a:solidFill>
                  <a:srgbClr val="0A111E"/>
                </a:solidFill>
                <a:latin typeface="Segoe UI Light"/>
                <a:cs typeface="Segoe UI Light"/>
              </a:rPr>
              <a:t>of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several related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classes, </a:t>
            </a:r>
            <a:r>
              <a:rPr sz="2000" b="0" spc="5" dirty="0">
                <a:solidFill>
                  <a:srgbClr val="0A111E"/>
                </a:solidFill>
                <a:latin typeface="Segoe UI Light"/>
                <a:cs typeface="Segoe UI Light"/>
              </a:rPr>
              <a:t>starting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with</a:t>
            </a:r>
            <a:r>
              <a:rPr sz="2000" b="0" spc="27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0A111E"/>
                </a:solidFill>
                <a:latin typeface="Consolas"/>
                <a:cs typeface="Consolas"/>
              </a:rPr>
              <a:t>UITableView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12" name="object 4"/>
          <p:cNvSpPr txBox="1">
            <a:spLocks noGrp="1"/>
          </p:cNvSpPr>
          <p:nvPr>
            <p:ph type="title"/>
          </p:nvPr>
        </p:nvSpPr>
        <p:spPr>
          <a:xfrm>
            <a:off x="53917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Components </a:t>
            </a:r>
            <a:r>
              <a:rPr spc="-50" dirty="0"/>
              <a:t>of </a:t>
            </a:r>
            <a:r>
              <a:rPr dirty="0"/>
              <a:t>a </a:t>
            </a:r>
            <a:r>
              <a:rPr spc="-120" dirty="0"/>
              <a:t>Table</a:t>
            </a:r>
            <a:r>
              <a:rPr spc="-30" dirty="0"/>
              <a:t> </a:t>
            </a:r>
            <a:r>
              <a:rPr dirty="0"/>
              <a:t>View</a:t>
            </a:r>
          </a:p>
        </p:txBody>
      </p:sp>
      <p:sp>
        <p:nvSpPr>
          <p:cNvPr id="13" name="object 5"/>
          <p:cNvSpPr/>
          <p:nvPr/>
        </p:nvSpPr>
        <p:spPr>
          <a:xfrm>
            <a:off x="3520820" y="2410460"/>
            <a:ext cx="2095500" cy="2542540"/>
          </a:xfrm>
          <a:custGeom>
            <a:avLst/>
            <a:gdLst/>
            <a:ahLst/>
            <a:cxnLst/>
            <a:rect l="l" t="t" r="r" b="b"/>
            <a:pathLst>
              <a:path w="2095500" h="2542540">
                <a:moveTo>
                  <a:pt x="0" y="2542540"/>
                </a:moveTo>
                <a:lnTo>
                  <a:pt x="2095500" y="2542540"/>
                </a:lnTo>
                <a:lnTo>
                  <a:pt x="2095500" y="0"/>
                </a:lnTo>
                <a:lnTo>
                  <a:pt x="0" y="0"/>
                </a:lnTo>
                <a:lnTo>
                  <a:pt x="0" y="25425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"/>
          <p:cNvSpPr/>
          <p:nvPr/>
        </p:nvSpPr>
        <p:spPr>
          <a:xfrm>
            <a:off x="3541140" y="3124200"/>
            <a:ext cx="2032000" cy="1831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7"/>
          <p:cNvSpPr/>
          <p:nvPr/>
        </p:nvSpPr>
        <p:spPr>
          <a:xfrm>
            <a:off x="3547490" y="3122929"/>
            <a:ext cx="2019300" cy="1831339"/>
          </a:xfrm>
          <a:custGeom>
            <a:avLst/>
            <a:gdLst/>
            <a:ahLst/>
            <a:cxnLst/>
            <a:rect l="l" t="t" r="r" b="b"/>
            <a:pathLst>
              <a:path w="2019300" h="1831339">
                <a:moveTo>
                  <a:pt x="0" y="1831339"/>
                </a:moveTo>
                <a:lnTo>
                  <a:pt x="2019300" y="1831339"/>
                </a:lnTo>
                <a:lnTo>
                  <a:pt x="2019300" y="0"/>
                </a:lnTo>
                <a:lnTo>
                  <a:pt x="0" y="0"/>
                </a:lnTo>
                <a:lnTo>
                  <a:pt x="0" y="1831339"/>
                </a:lnTo>
                <a:close/>
              </a:path>
            </a:pathLst>
          </a:custGeom>
          <a:ln w="38099">
            <a:solidFill>
              <a:srgbClr val="A239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"/>
          <p:cNvSpPr txBox="1"/>
          <p:nvPr/>
        </p:nvSpPr>
        <p:spPr>
          <a:xfrm>
            <a:off x="6096000" y="3333750"/>
            <a:ext cx="2667000" cy="11188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15" dirty="0">
                <a:latin typeface="Consolas"/>
                <a:cs typeface="Consolas"/>
              </a:rPr>
              <a:t>UITableView</a:t>
            </a:r>
            <a:r>
              <a:rPr sz="1800" spc="-475" dirty="0">
                <a:latin typeface="Consolas"/>
                <a:cs typeface="Consolas"/>
              </a:rPr>
              <a:t> </a:t>
            </a:r>
            <a:r>
              <a:rPr sz="1800" b="0" spc="-5" dirty="0">
                <a:latin typeface="Segoe UI Light"/>
                <a:cs typeface="Segoe UI Light"/>
              </a:rPr>
              <a:t>is </a:t>
            </a:r>
            <a:r>
              <a:rPr sz="1800" b="0" dirty="0">
                <a:latin typeface="Segoe UI Light"/>
                <a:cs typeface="Segoe UI Light"/>
              </a:rPr>
              <a:t>the</a:t>
            </a:r>
            <a:endParaRPr sz="1800" dirty="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</a:pPr>
            <a:r>
              <a:rPr sz="1800" b="0" spc="-5" dirty="0">
                <a:latin typeface="Segoe UI Light"/>
                <a:cs typeface="Segoe UI Light"/>
              </a:rPr>
              <a:t>main </a:t>
            </a:r>
            <a:r>
              <a:rPr sz="1800" spc="-10" dirty="0">
                <a:latin typeface="Consolas"/>
                <a:cs typeface="Consolas"/>
              </a:rPr>
              <a:t>UIView</a:t>
            </a:r>
            <a:r>
              <a:rPr sz="1800" spc="-525" dirty="0">
                <a:latin typeface="Consolas"/>
                <a:cs typeface="Consolas"/>
              </a:rPr>
              <a:t> </a:t>
            </a:r>
            <a:r>
              <a:rPr sz="1800" b="0" spc="-10" dirty="0">
                <a:latin typeface="Segoe UI Light"/>
                <a:cs typeface="Segoe UI Light"/>
              </a:rPr>
              <a:t>class</a:t>
            </a:r>
            <a:endParaRPr sz="1800" dirty="0">
              <a:latin typeface="Segoe UI Light"/>
              <a:cs typeface="Segoe UI Light"/>
            </a:endParaRPr>
          </a:p>
          <a:p>
            <a:pPr marL="12700" marR="94615">
              <a:lnSpc>
                <a:spcPct val="100000"/>
              </a:lnSpc>
              <a:spcBef>
                <a:spcPts val="60"/>
              </a:spcBef>
            </a:pPr>
            <a:r>
              <a:rPr sz="1800" b="0" spc="-5" dirty="0">
                <a:latin typeface="Segoe UI Light"/>
                <a:cs typeface="Segoe UI Light"/>
              </a:rPr>
              <a:t>which visualizes the  </a:t>
            </a:r>
            <a:r>
              <a:rPr sz="1800" b="0" spc="-15" dirty="0">
                <a:latin typeface="Segoe UI Light"/>
                <a:cs typeface="Segoe UI Light"/>
              </a:rPr>
              <a:t>scrollable</a:t>
            </a:r>
            <a:r>
              <a:rPr sz="1800" b="0" spc="40" dirty="0">
                <a:latin typeface="Segoe UI Light"/>
                <a:cs typeface="Segoe UI Light"/>
              </a:rPr>
              <a:t> </a:t>
            </a:r>
            <a:r>
              <a:rPr sz="1800" b="0" spc="-10" dirty="0">
                <a:latin typeface="Segoe UI Light"/>
                <a:cs typeface="Segoe UI Light"/>
              </a:rPr>
              <a:t>table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17" name="object 9"/>
          <p:cNvSpPr/>
          <p:nvPr/>
        </p:nvSpPr>
        <p:spPr>
          <a:xfrm>
            <a:off x="5566790" y="4039870"/>
            <a:ext cx="457200" cy="2540"/>
          </a:xfrm>
          <a:custGeom>
            <a:avLst/>
            <a:gdLst/>
            <a:ahLst/>
            <a:cxnLst/>
            <a:rect l="l" t="t" r="r" b="b"/>
            <a:pathLst>
              <a:path w="457200" h="2539">
                <a:moveTo>
                  <a:pt x="457200" y="2412"/>
                </a:moveTo>
                <a:lnTo>
                  <a:pt x="0" y="0"/>
                </a:lnTo>
              </a:path>
            </a:pathLst>
          </a:custGeom>
          <a:ln w="27939">
            <a:solidFill>
              <a:srgbClr val="A239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0"/>
          <p:cNvSpPr txBox="1"/>
          <p:nvPr/>
        </p:nvSpPr>
        <p:spPr>
          <a:xfrm>
            <a:off x="539176" y="2196083"/>
            <a:ext cx="2813623" cy="165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720" marR="5080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1800" b="0" spc="-5" dirty="0">
                <a:latin typeface="Segoe UI Light"/>
                <a:cs typeface="Segoe UI Light"/>
              </a:rPr>
              <a:t>Common </a:t>
            </a:r>
            <a:r>
              <a:rPr sz="1800" b="0" dirty="0">
                <a:latin typeface="Segoe UI Light"/>
                <a:cs typeface="Segoe UI Light"/>
              </a:rPr>
              <a:t>to </a:t>
            </a:r>
            <a:r>
              <a:rPr sz="1800" b="0" spc="-10" dirty="0">
                <a:latin typeface="Segoe UI Light"/>
                <a:cs typeface="Segoe UI Light"/>
              </a:rPr>
              <a:t>have </a:t>
            </a:r>
            <a:r>
              <a:rPr sz="1800" b="0" spc="-5" dirty="0">
                <a:latin typeface="Segoe UI Light"/>
                <a:cs typeface="Segoe UI Light"/>
              </a:rPr>
              <a:t>the  </a:t>
            </a:r>
            <a:r>
              <a:rPr sz="1800" b="0" spc="-70" dirty="0">
                <a:latin typeface="Segoe UI Light"/>
                <a:cs typeface="Segoe UI Light"/>
              </a:rPr>
              <a:t>Table </a:t>
            </a:r>
            <a:r>
              <a:rPr sz="1800" b="0" spc="-10" dirty="0">
                <a:latin typeface="Segoe UI Light"/>
                <a:cs typeface="Segoe UI Light"/>
              </a:rPr>
              <a:t>View </a:t>
            </a:r>
            <a:r>
              <a:rPr sz="1800" b="0" spc="-5" dirty="0">
                <a:latin typeface="Segoe UI Light"/>
                <a:cs typeface="Segoe UI Light"/>
              </a:rPr>
              <a:t>take up the  </a:t>
            </a:r>
            <a:r>
              <a:rPr sz="1800" b="0" spc="-15" dirty="0">
                <a:latin typeface="Segoe UI Light"/>
                <a:cs typeface="Segoe UI Light"/>
              </a:rPr>
              <a:t>entire screen </a:t>
            </a:r>
            <a:r>
              <a:rPr sz="1800" b="0" spc="-10" dirty="0">
                <a:latin typeface="Segoe UI Light"/>
                <a:cs typeface="Segoe UI Light"/>
              </a:rPr>
              <a:t>excluding  </a:t>
            </a:r>
            <a:r>
              <a:rPr sz="1800" b="0" spc="-5" dirty="0">
                <a:latin typeface="Segoe UI Light"/>
                <a:cs typeface="Segoe UI Light"/>
              </a:rPr>
              <a:t>any </a:t>
            </a:r>
            <a:r>
              <a:rPr sz="1800" b="0" spc="-10" dirty="0">
                <a:latin typeface="Segoe UI Light"/>
                <a:cs typeface="Segoe UI Light"/>
              </a:rPr>
              <a:t>navigation </a:t>
            </a:r>
            <a:r>
              <a:rPr sz="1800" b="0" spc="-5" dirty="0">
                <a:latin typeface="Segoe UI Light"/>
                <a:cs typeface="Segoe UI Light"/>
              </a:rPr>
              <a:t>bars,  </a:t>
            </a:r>
            <a:r>
              <a:rPr sz="1800" b="0" dirty="0">
                <a:latin typeface="Segoe UI Light"/>
                <a:cs typeface="Segoe UI Light"/>
              </a:rPr>
              <a:t>particularly </a:t>
            </a:r>
            <a:r>
              <a:rPr sz="1800" b="0" spc="-10" dirty="0">
                <a:latin typeface="Segoe UI Light"/>
                <a:cs typeface="Segoe UI Light"/>
              </a:rPr>
              <a:t>on smaller  devices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19" name="object 11"/>
          <p:cNvSpPr/>
          <p:nvPr/>
        </p:nvSpPr>
        <p:spPr>
          <a:xfrm>
            <a:off x="292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384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73320" y="1209039"/>
            <a:ext cx="0" cy="3200400"/>
          </a:xfrm>
          <a:custGeom>
            <a:avLst/>
            <a:gdLst/>
            <a:ahLst/>
            <a:cxnLst/>
            <a:rect l="l" t="t" r="r" b="b"/>
            <a:pathLst>
              <a:path h="3200400">
                <a:moveTo>
                  <a:pt x="0" y="0"/>
                </a:moveTo>
                <a:lnTo>
                  <a:pt x="0" y="3200400"/>
                </a:lnTo>
              </a:path>
            </a:pathLst>
          </a:custGeom>
          <a:ln w="10160">
            <a:solidFill>
              <a:srgbClr val="248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12064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20">
            <a:solidFill>
              <a:srgbClr val="2A8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6257" y="1248790"/>
            <a:ext cx="3654743" cy="104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What is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cell</a:t>
            </a:r>
            <a:r>
              <a:rPr sz="2000" b="0" spc="-6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reuse?</a:t>
            </a:r>
            <a:endParaRPr sz="2000" dirty="0">
              <a:latin typeface="Segoe UI Light"/>
              <a:cs typeface="Segoe UI Light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900" algn="l"/>
              </a:tabLst>
            </a:pP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Participating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in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cell</a:t>
            </a:r>
            <a:r>
              <a:rPr sz="2000" b="0" spc="-2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reuse</a:t>
            </a:r>
            <a:endParaRPr sz="2000" dirty="0">
              <a:latin typeface="Segoe UI Light"/>
              <a:cs typeface="Segoe UI Light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900" algn="l"/>
              </a:tabLst>
            </a:pP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Managing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cell</a:t>
            </a:r>
            <a:r>
              <a:rPr sz="2000" b="0" spc="-3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data</a:t>
            </a:r>
            <a:endParaRPr sz="2000" dirty="0">
              <a:latin typeface="Segoe UI Light"/>
              <a:cs typeface="Segoe UI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85" dirty="0"/>
              <a:t>T</a:t>
            </a:r>
            <a:r>
              <a:rPr spc="-5" dirty="0"/>
              <a:t>asks</a:t>
            </a:r>
          </a:p>
        </p:txBody>
      </p:sp>
      <p:sp>
        <p:nvSpPr>
          <p:cNvPr id="8" name="object 8"/>
          <p:cNvSpPr/>
          <p:nvPr/>
        </p:nvSpPr>
        <p:spPr>
          <a:xfrm>
            <a:off x="5521959" y="1437639"/>
            <a:ext cx="2956560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57" y="1239743"/>
            <a:ext cx="3639185" cy="84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1400"/>
              </a:lnSpc>
              <a:buFont typeface="Wingdings"/>
              <a:buChar char=""/>
              <a:tabLst>
                <a:tab pos="355600" algn="l"/>
              </a:tabLst>
            </a:pPr>
            <a:r>
              <a:rPr sz="1800" spc="-10" dirty="0">
                <a:solidFill>
                  <a:srgbClr val="0A111E"/>
                </a:solidFill>
                <a:latin typeface="Consolas"/>
                <a:cs typeface="Consolas"/>
              </a:rPr>
              <a:t>UITableViewCell</a:t>
            </a:r>
            <a:r>
              <a:rPr sz="18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s </a:t>
            </a:r>
            <a:r>
              <a:rPr sz="1800" b="0" spc="-20" dirty="0">
                <a:solidFill>
                  <a:srgbClr val="0A111E"/>
                </a:solidFill>
                <a:latin typeface="Segoe UI Light"/>
                <a:cs typeface="Segoe UI Light"/>
              </a:rPr>
              <a:t>require </a:t>
            </a:r>
            <a:r>
              <a:rPr sz="18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more  </a:t>
            </a:r>
            <a:r>
              <a:rPr sz="1800" b="0" spc="15" dirty="0">
                <a:solidFill>
                  <a:srgbClr val="0A111E"/>
                </a:solidFill>
                <a:latin typeface="Segoe UI Light"/>
                <a:cs typeface="Segoe UI Light"/>
              </a:rPr>
              <a:t>memory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than just the data </a:t>
            </a:r>
            <a:r>
              <a:rPr sz="18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being  displayed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57" y="2328545"/>
            <a:ext cx="426434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1800" b="0" spc="5" dirty="0">
                <a:solidFill>
                  <a:srgbClr val="0A111E"/>
                </a:solidFill>
                <a:latin typeface="Segoe UI Light"/>
                <a:cs typeface="Segoe UI Light"/>
              </a:rPr>
              <a:t>Often </a:t>
            </a:r>
            <a:r>
              <a:rPr sz="18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cannot display all </a:t>
            </a:r>
            <a:r>
              <a:rPr sz="1800" b="0" dirty="0">
                <a:solidFill>
                  <a:srgbClr val="0A111E"/>
                </a:solidFill>
                <a:latin typeface="Segoe UI Light"/>
                <a:cs typeface="Segoe UI Light"/>
              </a:rPr>
              <a:t>the</a:t>
            </a:r>
            <a:r>
              <a:rPr sz="1800" b="0" spc="8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18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available</a:t>
            </a:r>
            <a:endParaRPr sz="1800" dirty="0">
              <a:latin typeface="Segoe UI Light"/>
              <a:cs typeface="Segoe UI Light"/>
            </a:endParaRPr>
          </a:p>
          <a:p>
            <a:pPr marL="354965">
              <a:lnSpc>
                <a:spcPct val="100000"/>
              </a:lnSpc>
            </a:pP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data at one</a:t>
            </a:r>
            <a:r>
              <a:rPr sz="1800" b="0" spc="-6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time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57" y="3134360"/>
            <a:ext cx="4093210" cy="110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iOS tries </a:t>
            </a:r>
            <a:r>
              <a:rPr sz="1800" b="0" dirty="0">
                <a:solidFill>
                  <a:srgbClr val="0A111E"/>
                </a:solidFill>
                <a:latin typeface="Segoe UI Light"/>
                <a:cs typeface="Segoe UI Light"/>
              </a:rPr>
              <a:t>to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optimize </a:t>
            </a:r>
            <a:r>
              <a:rPr sz="1800" b="0" spc="15" dirty="0">
                <a:solidFill>
                  <a:srgbClr val="0A111E"/>
                </a:solidFill>
                <a:latin typeface="Segoe UI Light"/>
                <a:cs typeface="Segoe UI Light"/>
              </a:rPr>
              <a:t>memory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by </a:t>
            </a:r>
            <a:r>
              <a:rPr sz="18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only  creating enough cells </a:t>
            </a:r>
            <a:r>
              <a:rPr sz="1800" b="0" dirty="0">
                <a:solidFill>
                  <a:srgbClr val="0A111E"/>
                </a:solidFill>
                <a:latin typeface="Segoe UI Light"/>
                <a:cs typeface="Segoe UI Light"/>
              </a:rPr>
              <a:t>to </a:t>
            </a:r>
            <a:r>
              <a:rPr sz="18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display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what is  </a:t>
            </a:r>
            <a:r>
              <a:rPr sz="18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visible and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then </a:t>
            </a:r>
            <a:r>
              <a:rPr sz="1800" b="0" i="1" spc="-5" dirty="0">
                <a:solidFill>
                  <a:srgbClr val="0A111E"/>
                </a:solidFill>
                <a:latin typeface="Segoe UI Light"/>
                <a:cs typeface="Segoe UI Light"/>
              </a:rPr>
              <a:t>reuse </a:t>
            </a:r>
            <a:r>
              <a:rPr sz="1800" b="0" dirty="0">
                <a:solidFill>
                  <a:srgbClr val="0A111E"/>
                </a:solidFill>
                <a:latin typeface="Segoe UI Light"/>
                <a:cs typeface="Segoe UI Light"/>
              </a:rPr>
              <a:t>the </a:t>
            </a:r>
            <a:r>
              <a:rPr sz="18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cells as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you  </a:t>
            </a:r>
            <a:r>
              <a:rPr sz="18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scroll through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the</a:t>
            </a:r>
            <a:r>
              <a:rPr sz="1800" b="0" spc="4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data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What is Cell</a:t>
            </a:r>
            <a:r>
              <a:rPr spc="-75" dirty="0"/>
              <a:t> </a:t>
            </a:r>
            <a:r>
              <a:rPr spc="-15" dirty="0"/>
              <a:t>reuse?</a:t>
            </a:r>
          </a:p>
        </p:txBody>
      </p:sp>
      <p:sp>
        <p:nvSpPr>
          <p:cNvPr id="6" name="object 6"/>
          <p:cNvSpPr/>
          <p:nvPr/>
        </p:nvSpPr>
        <p:spPr>
          <a:xfrm>
            <a:off x="7115682" y="1651000"/>
            <a:ext cx="1218882" cy="2456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66940" y="2838450"/>
            <a:ext cx="924560" cy="2540"/>
          </a:xfrm>
          <a:custGeom>
            <a:avLst/>
            <a:gdLst/>
            <a:ahLst/>
            <a:cxnLst/>
            <a:rect l="l" t="t" r="r" b="b"/>
            <a:pathLst>
              <a:path w="924559" h="2539">
                <a:moveTo>
                  <a:pt x="0" y="2539"/>
                </a:moveTo>
                <a:lnTo>
                  <a:pt x="924559" y="2539"/>
                </a:lnTo>
                <a:lnTo>
                  <a:pt x="924559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66940" y="3404870"/>
            <a:ext cx="1270" cy="275590"/>
          </a:xfrm>
          <a:custGeom>
            <a:avLst/>
            <a:gdLst/>
            <a:ahLst/>
            <a:cxnLst/>
            <a:rect l="l" t="t" r="r" b="b"/>
            <a:pathLst>
              <a:path w="1270" h="275589">
                <a:moveTo>
                  <a:pt x="0" y="275589"/>
                </a:moveTo>
                <a:lnTo>
                  <a:pt x="1269" y="275589"/>
                </a:lnTo>
                <a:lnTo>
                  <a:pt x="1269" y="0"/>
                </a:lnTo>
                <a:lnTo>
                  <a:pt x="0" y="0"/>
                </a:lnTo>
                <a:lnTo>
                  <a:pt x="0" y="275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81600" y="1086103"/>
            <a:ext cx="711200" cy="544830"/>
          </a:xfrm>
          <a:custGeom>
            <a:avLst/>
            <a:gdLst/>
            <a:ahLst/>
            <a:cxnLst/>
            <a:rect l="l" t="t" r="r" b="b"/>
            <a:pathLst>
              <a:path w="711200" h="544830">
                <a:moveTo>
                  <a:pt x="0" y="0"/>
                </a:moveTo>
                <a:lnTo>
                  <a:pt x="0" y="466851"/>
                </a:lnTo>
                <a:lnTo>
                  <a:pt x="7226" y="482516"/>
                </a:lnTo>
                <a:lnTo>
                  <a:pt x="60744" y="510308"/>
                </a:lnTo>
                <a:lnTo>
                  <a:pt x="104171" y="521811"/>
                </a:lnTo>
                <a:lnTo>
                  <a:pt x="156802" y="531302"/>
                </a:lnTo>
                <a:lnTo>
                  <a:pt x="217205" y="538468"/>
                </a:lnTo>
                <a:lnTo>
                  <a:pt x="283948" y="542996"/>
                </a:lnTo>
                <a:lnTo>
                  <a:pt x="355600" y="544576"/>
                </a:lnTo>
                <a:lnTo>
                  <a:pt x="427251" y="542996"/>
                </a:lnTo>
                <a:lnTo>
                  <a:pt x="493994" y="538468"/>
                </a:lnTo>
                <a:lnTo>
                  <a:pt x="554397" y="531302"/>
                </a:lnTo>
                <a:lnTo>
                  <a:pt x="607028" y="521811"/>
                </a:lnTo>
                <a:lnTo>
                  <a:pt x="650455" y="510308"/>
                </a:lnTo>
                <a:lnTo>
                  <a:pt x="703973" y="482516"/>
                </a:lnTo>
                <a:lnTo>
                  <a:pt x="711200" y="466851"/>
                </a:lnTo>
                <a:lnTo>
                  <a:pt x="711200" y="77850"/>
                </a:lnTo>
                <a:lnTo>
                  <a:pt x="355600" y="77850"/>
                </a:lnTo>
                <a:lnTo>
                  <a:pt x="283948" y="76271"/>
                </a:lnTo>
                <a:lnTo>
                  <a:pt x="217205" y="71741"/>
                </a:lnTo>
                <a:lnTo>
                  <a:pt x="156802" y="64570"/>
                </a:lnTo>
                <a:lnTo>
                  <a:pt x="104171" y="55070"/>
                </a:lnTo>
                <a:lnTo>
                  <a:pt x="60744" y="43552"/>
                </a:lnTo>
                <a:lnTo>
                  <a:pt x="7226" y="15706"/>
                </a:lnTo>
                <a:lnTo>
                  <a:pt x="0" y="0"/>
                </a:lnTo>
                <a:close/>
              </a:path>
              <a:path w="711200" h="544830">
                <a:moveTo>
                  <a:pt x="711200" y="0"/>
                </a:moveTo>
                <a:lnTo>
                  <a:pt x="683248" y="30327"/>
                </a:lnTo>
                <a:lnTo>
                  <a:pt x="607028" y="55070"/>
                </a:lnTo>
                <a:lnTo>
                  <a:pt x="554397" y="64570"/>
                </a:lnTo>
                <a:lnTo>
                  <a:pt x="493994" y="71741"/>
                </a:lnTo>
                <a:lnTo>
                  <a:pt x="427251" y="76271"/>
                </a:lnTo>
                <a:lnTo>
                  <a:pt x="355600" y="77850"/>
                </a:lnTo>
                <a:lnTo>
                  <a:pt x="711200" y="77850"/>
                </a:lnTo>
                <a:lnTo>
                  <a:pt x="711200" y="0"/>
                </a:lnTo>
                <a:close/>
              </a:path>
            </a:pathLst>
          </a:custGeom>
          <a:solidFill>
            <a:srgbClr val="5F6D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1600" y="1008380"/>
            <a:ext cx="711200" cy="155575"/>
          </a:xfrm>
          <a:custGeom>
            <a:avLst/>
            <a:gdLst/>
            <a:ahLst/>
            <a:cxnLst/>
            <a:rect l="l" t="t" r="r" b="b"/>
            <a:pathLst>
              <a:path w="711200" h="155575">
                <a:moveTo>
                  <a:pt x="355600" y="0"/>
                </a:moveTo>
                <a:lnTo>
                  <a:pt x="283948" y="1579"/>
                </a:lnTo>
                <a:lnTo>
                  <a:pt x="217205" y="6107"/>
                </a:lnTo>
                <a:lnTo>
                  <a:pt x="156802" y="13273"/>
                </a:lnTo>
                <a:lnTo>
                  <a:pt x="104171" y="22764"/>
                </a:lnTo>
                <a:lnTo>
                  <a:pt x="60744" y="34267"/>
                </a:lnTo>
                <a:lnTo>
                  <a:pt x="7226" y="62059"/>
                </a:lnTo>
                <a:lnTo>
                  <a:pt x="0" y="77724"/>
                </a:lnTo>
                <a:lnTo>
                  <a:pt x="7226" y="93430"/>
                </a:lnTo>
                <a:lnTo>
                  <a:pt x="60744" y="121276"/>
                </a:lnTo>
                <a:lnTo>
                  <a:pt x="104171" y="132794"/>
                </a:lnTo>
                <a:lnTo>
                  <a:pt x="156802" y="142294"/>
                </a:lnTo>
                <a:lnTo>
                  <a:pt x="217205" y="149465"/>
                </a:lnTo>
                <a:lnTo>
                  <a:pt x="283948" y="153995"/>
                </a:lnTo>
                <a:lnTo>
                  <a:pt x="355600" y="155575"/>
                </a:lnTo>
                <a:lnTo>
                  <a:pt x="427251" y="153995"/>
                </a:lnTo>
                <a:lnTo>
                  <a:pt x="493994" y="149465"/>
                </a:lnTo>
                <a:lnTo>
                  <a:pt x="554397" y="142294"/>
                </a:lnTo>
                <a:lnTo>
                  <a:pt x="607028" y="132794"/>
                </a:lnTo>
                <a:lnTo>
                  <a:pt x="650455" y="121276"/>
                </a:lnTo>
                <a:lnTo>
                  <a:pt x="703973" y="93430"/>
                </a:lnTo>
                <a:lnTo>
                  <a:pt x="711200" y="77724"/>
                </a:lnTo>
                <a:lnTo>
                  <a:pt x="703973" y="62059"/>
                </a:lnTo>
                <a:lnTo>
                  <a:pt x="650455" y="34267"/>
                </a:lnTo>
                <a:lnTo>
                  <a:pt x="607028" y="22764"/>
                </a:lnTo>
                <a:lnTo>
                  <a:pt x="554397" y="13273"/>
                </a:lnTo>
                <a:lnTo>
                  <a:pt x="493994" y="6107"/>
                </a:lnTo>
                <a:lnTo>
                  <a:pt x="427251" y="1579"/>
                </a:lnTo>
                <a:lnTo>
                  <a:pt x="355600" y="0"/>
                </a:lnTo>
                <a:close/>
              </a:path>
            </a:pathLst>
          </a:custGeom>
          <a:solidFill>
            <a:srgbClr val="9FA8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90134" y="1272540"/>
            <a:ext cx="297815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11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11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1100" b="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endParaRPr sz="1100">
              <a:latin typeface="Segoe UI Light"/>
              <a:cs typeface="Segoe UI Light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543003"/>
              </p:ext>
            </p:extLst>
          </p:nvPr>
        </p:nvGraphicFramePr>
        <p:xfrm>
          <a:off x="5674359" y="1549400"/>
          <a:ext cx="1137920" cy="25730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7920"/>
              </a:tblGrid>
              <a:tr h="368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600" b="0" spc="5" dirty="0">
                          <a:latin typeface="Segoe UI Light"/>
                          <a:cs typeface="Segoe UI Light"/>
                        </a:rPr>
                        <a:t>Item</a:t>
                      </a:r>
                      <a:r>
                        <a:rPr sz="1600" b="0" spc="-14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600" b="0" dirty="0">
                          <a:latin typeface="Segoe UI Light"/>
                          <a:cs typeface="Segoe UI Light"/>
                        </a:rPr>
                        <a:t>1</a:t>
                      </a:r>
                      <a:endParaRPr sz="16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7620">
                      <a:solidFill>
                        <a:srgbClr val="49452A"/>
                      </a:solidFill>
                      <a:prstDash val="solid"/>
                    </a:lnL>
                    <a:lnR w="7620">
                      <a:solidFill>
                        <a:srgbClr val="49452A"/>
                      </a:solidFill>
                      <a:prstDash val="solid"/>
                    </a:lnR>
                    <a:lnT w="7620">
                      <a:solidFill>
                        <a:srgbClr val="49452A"/>
                      </a:solidFill>
                      <a:prstDash val="solid"/>
                    </a:lnT>
                    <a:lnB w="7620">
                      <a:solidFill>
                        <a:srgbClr val="49452A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600" b="0" spc="5" dirty="0">
                          <a:latin typeface="Segoe UI Light"/>
                          <a:cs typeface="Segoe UI Light"/>
                        </a:rPr>
                        <a:t>Item</a:t>
                      </a:r>
                      <a:r>
                        <a:rPr sz="1600" b="0" spc="-14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600" b="0" dirty="0">
                          <a:latin typeface="Segoe UI Light"/>
                          <a:cs typeface="Segoe UI Light"/>
                        </a:rPr>
                        <a:t>2</a:t>
                      </a:r>
                      <a:endParaRPr sz="16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7620">
                      <a:solidFill>
                        <a:srgbClr val="49452A"/>
                      </a:solidFill>
                      <a:prstDash val="solid"/>
                    </a:lnL>
                    <a:lnR w="7620">
                      <a:solidFill>
                        <a:srgbClr val="49452A"/>
                      </a:solidFill>
                      <a:prstDash val="solid"/>
                    </a:lnR>
                    <a:lnT w="7620">
                      <a:solidFill>
                        <a:srgbClr val="49452A"/>
                      </a:solidFill>
                      <a:prstDash val="solid"/>
                    </a:lnT>
                    <a:lnB w="7620">
                      <a:solidFill>
                        <a:srgbClr val="49452A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</a:tr>
              <a:tr h="3695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600" b="0" spc="5" dirty="0">
                          <a:latin typeface="Segoe UI Light"/>
                          <a:cs typeface="Segoe UI Light"/>
                        </a:rPr>
                        <a:t>Item</a:t>
                      </a:r>
                      <a:r>
                        <a:rPr sz="1600" b="0" spc="-14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600" b="0" dirty="0">
                          <a:latin typeface="Segoe UI Light"/>
                          <a:cs typeface="Segoe UI Light"/>
                        </a:rPr>
                        <a:t>3</a:t>
                      </a:r>
                      <a:endParaRPr sz="16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7620">
                      <a:solidFill>
                        <a:srgbClr val="49452A"/>
                      </a:solidFill>
                      <a:prstDash val="solid"/>
                    </a:lnL>
                    <a:lnR w="7620">
                      <a:solidFill>
                        <a:srgbClr val="49452A"/>
                      </a:solidFill>
                      <a:prstDash val="solid"/>
                    </a:lnR>
                    <a:lnT w="7620">
                      <a:solidFill>
                        <a:srgbClr val="49452A"/>
                      </a:solidFill>
                      <a:prstDash val="solid"/>
                    </a:lnT>
                    <a:lnB w="7620">
                      <a:solidFill>
                        <a:srgbClr val="49452A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0" spc="5" dirty="0">
                          <a:latin typeface="Segoe UI Light"/>
                          <a:cs typeface="Segoe UI Light"/>
                        </a:rPr>
                        <a:t>Item</a:t>
                      </a:r>
                      <a:r>
                        <a:rPr sz="1600" b="0" spc="-14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600" b="0" dirty="0">
                          <a:latin typeface="Segoe UI Light"/>
                          <a:cs typeface="Segoe UI Light"/>
                        </a:rPr>
                        <a:t>4</a:t>
                      </a:r>
                      <a:endParaRPr sz="16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7620">
                      <a:solidFill>
                        <a:srgbClr val="49452A"/>
                      </a:solidFill>
                      <a:prstDash val="solid"/>
                    </a:lnL>
                    <a:lnR w="7620">
                      <a:solidFill>
                        <a:srgbClr val="49452A"/>
                      </a:solidFill>
                      <a:prstDash val="solid"/>
                    </a:lnR>
                    <a:lnT w="7620">
                      <a:solidFill>
                        <a:srgbClr val="49452A"/>
                      </a:solidFill>
                      <a:prstDash val="solid"/>
                    </a:lnT>
                    <a:lnB w="7620">
                      <a:solidFill>
                        <a:srgbClr val="49452A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b="0" spc="5" dirty="0">
                          <a:latin typeface="Segoe UI Light"/>
                          <a:cs typeface="Segoe UI Light"/>
                        </a:rPr>
                        <a:t>Item</a:t>
                      </a:r>
                      <a:r>
                        <a:rPr sz="1600" b="0" spc="-14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600" b="0" dirty="0">
                          <a:latin typeface="Segoe UI Light"/>
                          <a:cs typeface="Segoe UI Light"/>
                        </a:rPr>
                        <a:t>5</a:t>
                      </a:r>
                      <a:endParaRPr sz="16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7620">
                      <a:solidFill>
                        <a:srgbClr val="49452A"/>
                      </a:solidFill>
                      <a:prstDash val="solid"/>
                    </a:lnL>
                    <a:lnR w="7620">
                      <a:solidFill>
                        <a:srgbClr val="49452A"/>
                      </a:solidFill>
                      <a:prstDash val="solid"/>
                    </a:lnR>
                    <a:lnT w="7620">
                      <a:solidFill>
                        <a:srgbClr val="49452A"/>
                      </a:solidFill>
                      <a:prstDash val="solid"/>
                    </a:lnT>
                    <a:lnB w="7620">
                      <a:solidFill>
                        <a:srgbClr val="49452A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b="0" dirty="0">
                          <a:latin typeface="Segoe UI Light"/>
                          <a:cs typeface="Segoe UI Light"/>
                        </a:rPr>
                        <a:t>…</a:t>
                      </a:r>
                      <a:endParaRPr sz="16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7620">
                      <a:solidFill>
                        <a:srgbClr val="49452A"/>
                      </a:solidFill>
                      <a:prstDash val="solid"/>
                    </a:lnL>
                    <a:lnR w="7620">
                      <a:solidFill>
                        <a:srgbClr val="49452A"/>
                      </a:solidFill>
                      <a:prstDash val="solid"/>
                    </a:lnR>
                    <a:lnT w="7620">
                      <a:solidFill>
                        <a:srgbClr val="49452A"/>
                      </a:solidFill>
                      <a:prstDash val="solid"/>
                    </a:lnT>
                    <a:lnB w="7620">
                      <a:solidFill>
                        <a:srgbClr val="49452A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600" b="0" spc="5" dirty="0">
                          <a:latin typeface="Segoe UI Light"/>
                          <a:cs typeface="Segoe UI Light"/>
                        </a:rPr>
                        <a:t>Item</a:t>
                      </a:r>
                      <a:r>
                        <a:rPr sz="1600" b="0" spc="-130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600" b="0" spc="5" dirty="0">
                          <a:latin typeface="Segoe UI Light"/>
                          <a:cs typeface="Segoe UI Light"/>
                        </a:rPr>
                        <a:t>250</a:t>
                      </a:r>
                      <a:endParaRPr sz="16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7620">
                      <a:solidFill>
                        <a:srgbClr val="49452A"/>
                      </a:solidFill>
                      <a:prstDash val="solid"/>
                    </a:lnL>
                    <a:lnR w="7620">
                      <a:solidFill>
                        <a:srgbClr val="49452A"/>
                      </a:solidFill>
                      <a:prstDash val="solid"/>
                    </a:lnR>
                    <a:lnT w="7620">
                      <a:solidFill>
                        <a:srgbClr val="49452A"/>
                      </a:solidFill>
                      <a:prstDash val="solid"/>
                    </a:lnT>
                    <a:lnB w="7620">
                      <a:solidFill>
                        <a:srgbClr val="49452A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7268209" y="1995170"/>
            <a:ext cx="924560" cy="281940"/>
          </a:xfrm>
          <a:custGeom>
            <a:avLst/>
            <a:gdLst/>
            <a:ahLst/>
            <a:cxnLst/>
            <a:rect l="l" t="t" r="r" b="b"/>
            <a:pathLst>
              <a:path w="924559" h="281939">
                <a:moveTo>
                  <a:pt x="0" y="281939"/>
                </a:moveTo>
                <a:lnTo>
                  <a:pt x="924559" y="281939"/>
                </a:lnTo>
                <a:lnTo>
                  <a:pt x="924559" y="0"/>
                </a:lnTo>
                <a:lnTo>
                  <a:pt x="0" y="0"/>
                </a:lnTo>
                <a:lnTo>
                  <a:pt x="0" y="2819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68209" y="2277110"/>
            <a:ext cx="924560" cy="284480"/>
          </a:xfrm>
          <a:custGeom>
            <a:avLst/>
            <a:gdLst/>
            <a:ahLst/>
            <a:cxnLst/>
            <a:rect l="l" t="t" r="r" b="b"/>
            <a:pathLst>
              <a:path w="924559" h="284480">
                <a:moveTo>
                  <a:pt x="0" y="284480"/>
                </a:moveTo>
                <a:lnTo>
                  <a:pt x="924559" y="284480"/>
                </a:lnTo>
                <a:lnTo>
                  <a:pt x="924559" y="0"/>
                </a:lnTo>
                <a:lnTo>
                  <a:pt x="0" y="0"/>
                </a:lnTo>
                <a:lnTo>
                  <a:pt x="0" y="284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68209" y="2556510"/>
            <a:ext cx="924560" cy="281940"/>
          </a:xfrm>
          <a:custGeom>
            <a:avLst/>
            <a:gdLst/>
            <a:ahLst/>
            <a:cxnLst/>
            <a:rect l="l" t="t" r="r" b="b"/>
            <a:pathLst>
              <a:path w="924559" h="281939">
                <a:moveTo>
                  <a:pt x="0" y="281939"/>
                </a:moveTo>
                <a:lnTo>
                  <a:pt x="924559" y="281939"/>
                </a:lnTo>
                <a:lnTo>
                  <a:pt x="924559" y="0"/>
                </a:lnTo>
                <a:lnTo>
                  <a:pt x="0" y="0"/>
                </a:lnTo>
                <a:lnTo>
                  <a:pt x="0" y="2819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68209" y="2840989"/>
            <a:ext cx="924560" cy="284480"/>
          </a:xfrm>
          <a:custGeom>
            <a:avLst/>
            <a:gdLst/>
            <a:ahLst/>
            <a:cxnLst/>
            <a:rect l="l" t="t" r="r" b="b"/>
            <a:pathLst>
              <a:path w="924559" h="284480">
                <a:moveTo>
                  <a:pt x="0" y="284480"/>
                </a:moveTo>
                <a:lnTo>
                  <a:pt x="924559" y="284480"/>
                </a:lnTo>
                <a:lnTo>
                  <a:pt x="924559" y="0"/>
                </a:lnTo>
                <a:lnTo>
                  <a:pt x="0" y="0"/>
                </a:lnTo>
                <a:lnTo>
                  <a:pt x="0" y="284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16090" y="2137410"/>
            <a:ext cx="452120" cy="706120"/>
          </a:xfrm>
          <a:custGeom>
            <a:avLst/>
            <a:gdLst/>
            <a:ahLst/>
            <a:cxnLst/>
            <a:rect l="l" t="t" r="r" b="b"/>
            <a:pathLst>
              <a:path w="452120" h="706119">
                <a:moveTo>
                  <a:pt x="0" y="705612"/>
                </a:moveTo>
                <a:lnTo>
                  <a:pt x="451738" y="0"/>
                </a:lnTo>
              </a:path>
            </a:pathLst>
          </a:custGeom>
          <a:ln w="12700">
            <a:solidFill>
              <a:srgbClr val="A4ADA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16090" y="2840989"/>
            <a:ext cx="452120" cy="707390"/>
          </a:xfrm>
          <a:custGeom>
            <a:avLst/>
            <a:gdLst/>
            <a:ahLst/>
            <a:cxnLst/>
            <a:rect l="l" t="t" r="r" b="b"/>
            <a:pathLst>
              <a:path w="452120" h="707389">
                <a:moveTo>
                  <a:pt x="0" y="0"/>
                </a:moveTo>
                <a:lnTo>
                  <a:pt x="451738" y="707136"/>
                </a:lnTo>
              </a:path>
            </a:pathLst>
          </a:custGeom>
          <a:ln w="12700">
            <a:solidFill>
              <a:srgbClr val="A4ADA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68209" y="3122929"/>
            <a:ext cx="924560" cy="281940"/>
          </a:xfrm>
          <a:custGeom>
            <a:avLst/>
            <a:gdLst/>
            <a:ahLst/>
            <a:cxnLst/>
            <a:rect l="l" t="t" r="r" b="b"/>
            <a:pathLst>
              <a:path w="924559" h="281939">
                <a:moveTo>
                  <a:pt x="0" y="281939"/>
                </a:moveTo>
                <a:lnTo>
                  <a:pt x="924559" y="281939"/>
                </a:lnTo>
                <a:lnTo>
                  <a:pt x="924559" y="0"/>
                </a:lnTo>
                <a:lnTo>
                  <a:pt x="0" y="0"/>
                </a:lnTo>
                <a:lnTo>
                  <a:pt x="0" y="2819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68209" y="3407409"/>
            <a:ext cx="924560" cy="281940"/>
          </a:xfrm>
          <a:custGeom>
            <a:avLst/>
            <a:gdLst/>
            <a:ahLst/>
            <a:cxnLst/>
            <a:rect l="l" t="t" r="r" b="b"/>
            <a:pathLst>
              <a:path w="924559" h="281939">
                <a:moveTo>
                  <a:pt x="0" y="281939"/>
                </a:moveTo>
                <a:lnTo>
                  <a:pt x="924559" y="281939"/>
                </a:lnTo>
                <a:lnTo>
                  <a:pt x="924559" y="0"/>
                </a:lnTo>
                <a:lnTo>
                  <a:pt x="0" y="0"/>
                </a:lnTo>
                <a:lnTo>
                  <a:pt x="0" y="2819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282906"/>
              </p:ext>
            </p:extLst>
          </p:nvPr>
        </p:nvGraphicFramePr>
        <p:xfrm>
          <a:off x="7266938" y="1993898"/>
          <a:ext cx="924559" cy="1694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4559"/>
              </a:tblGrid>
              <a:tr h="2819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0" spc="-5" dirty="0">
                          <a:latin typeface="Segoe UI Light"/>
                          <a:cs typeface="Segoe UI Light"/>
                        </a:rPr>
                        <a:t>Item</a:t>
                      </a:r>
                      <a:r>
                        <a:rPr sz="1600" b="0" spc="-90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600" b="0" dirty="0">
                          <a:latin typeface="Segoe UI Light"/>
                          <a:cs typeface="Segoe UI Light"/>
                        </a:rPr>
                        <a:t>4</a:t>
                      </a:r>
                      <a:endParaRPr sz="16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2542">
                      <a:solidFill>
                        <a:srgbClr val="A4ADAD"/>
                      </a:solidFill>
                      <a:prstDash val="solid"/>
                    </a:lnL>
                    <a:lnR w="2542">
                      <a:solidFill>
                        <a:srgbClr val="A4ADAD"/>
                      </a:solidFill>
                      <a:prstDash val="solid"/>
                    </a:lnR>
                    <a:lnT w="2542">
                      <a:solidFill>
                        <a:srgbClr val="A4ADAD"/>
                      </a:solidFill>
                      <a:prstDash val="solid"/>
                    </a:lnT>
                    <a:lnB w="2542">
                      <a:solidFill>
                        <a:srgbClr val="A4ADAD"/>
                      </a:solidFill>
                      <a:prstDash val="solid"/>
                    </a:lnB>
                  </a:tcPr>
                </a:tc>
              </a:tr>
              <a:tr h="28193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600" b="0" spc="-5" dirty="0">
                          <a:latin typeface="Segoe UI Light"/>
                          <a:cs typeface="Segoe UI Light"/>
                        </a:rPr>
                        <a:t>Item</a:t>
                      </a:r>
                      <a:r>
                        <a:rPr sz="1600" b="0" spc="-8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600" b="0" dirty="0">
                          <a:latin typeface="Segoe UI Light"/>
                          <a:cs typeface="Segoe UI Light"/>
                        </a:rPr>
                        <a:t>5</a:t>
                      </a:r>
                      <a:endParaRPr sz="16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2542">
                      <a:solidFill>
                        <a:srgbClr val="A4ADAD"/>
                      </a:solidFill>
                      <a:prstDash val="solid"/>
                    </a:lnL>
                    <a:lnR w="2542">
                      <a:solidFill>
                        <a:srgbClr val="A4ADAD"/>
                      </a:solidFill>
                      <a:prstDash val="solid"/>
                    </a:lnR>
                    <a:lnT w="2542">
                      <a:solidFill>
                        <a:srgbClr val="A4ADAD"/>
                      </a:solidFill>
                      <a:prstDash val="solid"/>
                    </a:lnT>
                    <a:lnB w="7622">
                      <a:solidFill>
                        <a:srgbClr val="A4ADAD"/>
                      </a:solidFill>
                      <a:prstDash val="solid"/>
                    </a:lnB>
                  </a:tcPr>
                </a:tc>
              </a:tr>
              <a:tr h="28066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0" spc="-5" dirty="0">
                          <a:latin typeface="Segoe UI Light"/>
                          <a:cs typeface="Segoe UI Light"/>
                        </a:rPr>
                        <a:t>Item</a:t>
                      </a:r>
                      <a:r>
                        <a:rPr sz="1600" b="0" spc="-90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600" b="0" dirty="0">
                          <a:latin typeface="Segoe UI Light"/>
                          <a:cs typeface="Segoe UI Light"/>
                        </a:rPr>
                        <a:t>6</a:t>
                      </a:r>
                      <a:endParaRPr sz="16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2542">
                      <a:solidFill>
                        <a:srgbClr val="A4ADAD"/>
                      </a:solidFill>
                      <a:prstDash val="solid"/>
                    </a:lnL>
                    <a:lnR w="2542">
                      <a:solidFill>
                        <a:srgbClr val="A4ADAD"/>
                      </a:solidFill>
                      <a:prstDash val="solid"/>
                    </a:lnR>
                    <a:lnT w="7622">
                      <a:solidFill>
                        <a:srgbClr val="A4ADAD"/>
                      </a:solidFill>
                      <a:prstDash val="solid"/>
                    </a:lnT>
                    <a:lnB w="2542">
                      <a:solidFill>
                        <a:srgbClr val="A4ADAD"/>
                      </a:solidFill>
                      <a:prstDash val="soli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0" spc="-5" dirty="0">
                          <a:latin typeface="Segoe UI Light"/>
                          <a:cs typeface="Segoe UI Light"/>
                        </a:rPr>
                        <a:t>Item</a:t>
                      </a:r>
                      <a:r>
                        <a:rPr sz="1600" b="0" spc="-90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600" b="0" dirty="0">
                          <a:latin typeface="Segoe UI Light"/>
                          <a:cs typeface="Segoe UI Light"/>
                        </a:rPr>
                        <a:t>7</a:t>
                      </a:r>
                      <a:endParaRPr sz="16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2542">
                      <a:solidFill>
                        <a:srgbClr val="A4ADAD"/>
                      </a:solidFill>
                      <a:prstDash val="solid"/>
                    </a:lnL>
                    <a:lnR w="2542">
                      <a:solidFill>
                        <a:srgbClr val="A4ADAD"/>
                      </a:solidFill>
                      <a:prstDash val="solid"/>
                    </a:lnR>
                    <a:lnT w="2542">
                      <a:solidFill>
                        <a:srgbClr val="A4ADAD"/>
                      </a:solidFill>
                      <a:prstDash val="solid"/>
                    </a:lnT>
                    <a:lnB w="2542">
                      <a:solidFill>
                        <a:srgbClr val="A4ADAD"/>
                      </a:solidFill>
                      <a:prstDash val="solid"/>
                    </a:lnB>
                  </a:tcPr>
                </a:tc>
              </a:tr>
              <a:tr h="28193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0" spc="-5" dirty="0">
                          <a:latin typeface="Segoe UI Light"/>
                          <a:cs typeface="Segoe UI Light"/>
                        </a:rPr>
                        <a:t>Item</a:t>
                      </a:r>
                      <a:r>
                        <a:rPr sz="1600" b="0" spc="-90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600" b="0" dirty="0">
                          <a:latin typeface="Segoe UI Light"/>
                          <a:cs typeface="Segoe UI Light"/>
                        </a:rPr>
                        <a:t>8</a:t>
                      </a:r>
                      <a:endParaRPr sz="16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2542">
                      <a:solidFill>
                        <a:srgbClr val="A4ADAD"/>
                      </a:solidFill>
                      <a:prstDash val="solid"/>
                    </a:lnL>
                    <a:lnR w="2542">
                      <a:solidFill>
                        <a:srgbClr val="A4ADAD"/>
                      </a:solidFill>
                      <a:prstDash val="solid"/>
                    </a:lnR>
                    <a:lnT w="2542">
                      <a:solidFill>
                        <a:srgbClr val="A4ADAD"/>
                      </a:solidFill>
                      <a:prstDash val="solid"/>
                    </a:lnT>
                    <a:lnB w="2542">
                      <a:solidFill>
                        <a:srgbClr val="A4ADAD"/>
                      </a:solidFill>
                      <a:prstDash val="solid"/>
                    </a:lnB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0" spc="-5" dirty="0">
                          <a:latin typeface="Segoe UI Light"/>
                          <a:cs typeface="Segoe UI Light"/>
                        </a:rPr>
                        <a:t>Item</a:t>
                      </a:r>
                      <a:r>
                        <a:rPr sz="1600" b="0" spc="-90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600" b="0" dirty="0">
                          <a:latin typeface="Segoe UI Light"/>
                          <a:cs typeface="Segoe UI Light"/>
                        </a:rPr>
                        <a:t>9</a:t>
                      </a:r>
                      <a:endParaRPr sz="16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2542">
                      <a:solidFill>
                        <a:srgbClr val="A4ADAD"/>
                      </a:solidFill>
                      <a:prstDash val="solid"/>
                    </a:lnL>
                    <a:lnR w="2542">
                      <a:solidFill>
                        <a:srgbClr val="A4ADAD"/>
                      </a:solidFill>
                      <a:prstDash val="solid"/>
                    </a:lnR>
                    <a:lnT w="2542">
                      <a:solidFill>
                        <a:srgbClr val="A4ADAD"/>
                      </a:solidFill>
                      <a:prstDash val="solid"/>
                    </a:lnT>
                    <a:lnB w="2542">
                      <a:solidFill>
                        <a:srgbClr val="A4ADA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"/>
          <p:cNvSpPr/>
          <p:nvPr/>
        </p:nvSpPr>
        <p:spPr>
          <a:xfrm>
            <a:off x="4973320" y="1209039"/>
            <a:ext cx="0" cy="3200400"/>
          </a:xfrm>
          <a:custGeom>
            <a:avLst/>
            <a:gdLst/>
            <a:ahLst/>
            <a:cxnLst/>
            <a:rect l="l" t="t" r="r" b="b"/>
            <a:pathLst>
              <a:path h="3200400">
                <a:moveTo>
                  <a:pt x="0" y="0"/>
                </a:moveTo>
                <a:lnTo>
                  <a:pt x="0" y="3200400"/>
                </a:lnTo>
              </a:path>
            </a:pathLst>
          </a:custGeom>
          <a:ln w="10160">
            <a:solidFill>
              <a:srgbClr val="248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305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57" y="1248790"/>
            <a:ext cx="4314825" cy="2571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Key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to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cell </a:t>
            </a:r>
            <a:r>
              <a:rPr sz="20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reuse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is a </a:t>
            </a:r>
            <a:r>
              <a:rPr sz="2000" b="0" i="1" spc="-10" dirty="0">
                <a:solidFill>
                  <a:srgbClr val="0A111E"/>
                </a:solidFill>
                <a:latin typeface="Segoe UI Light"/>
                <a:cs typeface="Segoe UI Light"/>
              </a:rPr>
              <a:t>reuse </a:t>
            </a:r>
            <a:r>
              <a:rPr sz="2000" b="0" i="1" dirty="0">
                <a:solidFill>
                  <a:srgbClr val="0A111E"/>
                </a:solidFill>
                <a:latin typeface="Segoe UI Light"/>
                <a:cs typeface="Segoe UI Light"/>
              </a:rPr>
              <a:t>identifier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–  this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is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a custom string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that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uniquely  identifies the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style </a:t>
            </a:r>
            <a:r>
              <a:rPr sz="2000" b="0" spc="-35" dirty="0">
                <a:solidFill>
                  <a:srgbClr val="0A111E"/>
                </a:solidFill>
                <a:latin typeface="Segoe UI Light"/>
                <a:cs typeface="Segoe UI Light"/>
              </a:rPr>
              <a:t>of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cell,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which is 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assigned once when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cell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is  </a:t>
            </a:r>
            <a:r>
              <a:rPr sz="20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created</a:t>
            </a:r>
            <a:endParaRPr sz="20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28"/>
              </a:spcBef>
              <a:buClr>
                <a:srgbClr val="0A111E"/>
              </a:buClr>
              <a:buFont typeface="Wingdings"/>
              <a:buChar char=""/>
            </a:pPr>
            <a:endParaRPr sz="2900">
              <a:latin typeface="Times New Roman"/>
              <a:cs typeface="Times New Roman"/>
            </a:endParaRPr>
          </a:p>
          <a:p>
            <a:pPr marL="355600" marR="887094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spc="-55" dirty="0">
                <a:solidFill>
                  <a:srgbClr val="0A111E"/>
                </a:solidFill>
                <a:latin typeface="Segoe UI Light"/>
                <a:cs typeface="Segoe UI Light"/>
              </a:rPr>
              <a:t>Two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ways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to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assign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the </a:t>
            </a:r>
            <a:r>
              <a:rPr sz="20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reuse 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identifier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Participating </a:t>
            </a:r>
            <a:r>
              <a:rPr dirty="0"/>
              <a:t>in cell</a:t>
            </a:r>
            <a:r>
              <a:rPr spc="-90" dirty="0"/>
              <a:t> </a:t>
            </a:r>
            <a:r>
              <a:rPr spc="-20" dirty="0"/>
              <a:t>reuse</a:t>
            </a:r>
          </a:p>
        </p:txBody>
      </p:sp>
      <p:sp>
        <p:nvSpPr>
          <p:cNvPr id="4" name="object 4"/>
          <p:cNvSpPr/>
          <p:nvPr/>
        </p:nvSpPr>
        <p:spPr>
          <a:xfrm>
            <a:off x="5425440" y="1734820"/>
            <a:ext cx="3149600" cy="817880"/>
          </a:xfrm>
          <a:custGeom>
            <a:avLst/>
            <a:gdLst/>
            <a:ahLst/>
            <a:cxnLst/>
            <a:rect l="l" t="t" r="r" b="b"/>
            <a:pathLst>
              <a:path w="3149600" h="817880">
                <a:moveTo>
                  <a:pt x="3149600" y="0"/>
                </a:moveTo>
                <a:lnTo>
                  <a:pt x="204470" y="0"/>
                </a:lnTo>
                <a:lnTo>
                  <a:pt x="0" y="817879"/>
                </a:lnTo>
                <a:lnTo>
                  <a:pt x="2945130" y="817879"/>
                </a:lnTo>
                <a:lnTo>
                  <a:pt x="3149600" y="0"/>
                </a:lnTo>
                <a:close/>
              </a:path>
            </a:pathLst>
          </a:custGeom>
          <a:solidFill>
            <a:srgbClr val="2A8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92114" y="2002408"/>
            <a:ext cx="231368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10" dirty="0">
                <a:solidFill>
                  <a:srgbClr val="FFFFFF"/>
                </a:solidFill>
                <a:latin typeface="Segoe UI Light"/>
                <a:cs typeface="Segoe UI Light"/>
              </a:rPr>
              <a:t>Storyboard</a:t>
            </a:r>
            <a:r>
              <a:rPr sz="1800" b="0" spc="-1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b="0" spc="5" dirty="0">
                <a:solidFill>
                  <a:srgbClr val="FFFFFF"/>
                </a:solidFill>
                <a:latin typeface="Segoe UI Light"/>
                <a:cs typeface="Segoe UI Light"/>
              </a:rPr>
              <a:t>Designer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25440" y="2687320"/>
            <a:ext cx="3149600" cy="820419"/>
          </a:xfrm>
          <a:custGeom>
            <a:avLst/>
            <a:gdLst/>
            <a:ahLst/>
            <a:cxnLst/>
            <a:rect l="l" t="t" r="r" b="b"/>
            <a:pathLst>
              <a:path w="3149600" h="820420">
                <a:moveTo>
                  <a:pt x="3149600" y="0"/>
                </a:moveTo>
                <a:lnTo>
                  <a:pt x="205105" y="0"/>
                </a:lnTo>
                <a:lnTo>
                  <a:pt x="0" y="820419"/>
                </a:lnTo>
                <a:lnTo>
                  <a:pt x="2944494" y="820419"/>
                </a:lnTo>
                <a:lnTo>
                  <a:pt x="3149600" y="0"/>
                </a:lnTo>
                <a:close/>
              </a:path>
            </a:pathLst>
          </a:custGeom>
          <a:solidFill>
            <a:srgbClr val="A239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33414" y="2957194"/>
            <a:ext cx="184378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5" dirty="0">
                <a:solidFill>
                  <a:srgbClr val="FFFFFF"/>
                </a:solidFill>
                <a:latin typeface="Segoe UI Light"/>
                <a:cs typeface="Segoe UI Light"/>
              </a:rPr>
              <a:t>Cell</a:t>
            </a:r>
            <a:r>
              <a:rPr sz="1800" b="0" spc="-8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constructor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"/>
          <p:cNvSpPr/>
          <p:nvPr/>
        </p:nvSpPr>
        <p:spPr>
          <a:xfrm>
            <a:off x="4973320" y="1209039"/>
            <a:ext cx="0" cy="3200400"/>
          </a:xfrm>
          <a:custGeom>
            <a:avLst/>
            <a:gdLst/>
            <a:ahLst/>
            <a:cxnLst/>
            <a:rect l="l" t="t" r="r" b="b"/>
            <a:pathLst>
              <a:path h="3200400">
                <a:moveTo>
                  <a:pt x="0" y="0"/>
                </a:moveTo>
                <a:lnTo>
                  <a:pt x="0" y="3200400"/>
                </a:lnTo>
              </a:path>
            </a:pathLst>
          </a:custGeom>
          <a:ln w="10160">
            <a:solidFill>
              <a:srgbClr val="248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234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57" y="1248790"/>
            <a:ext cx="74422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Can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design cells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in the Storyboard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designer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–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called </a:t>
            </a:r>
            <a:r>
              <a:rPr sz="2000" b="0" i="1" spc="-5" dirty="0">
                <a:solidFill>
                  <a:srgbClr val="0A111E"/>
                </a:solidFill>
                <a:latin typeface="Segoe UI Light"/>
                <a:cs typeface="Segoe UI Light"/>
              </a:rPr>
              <a:t>prototype</a:t>
            </a:r>
            <a:r>
              <a:rPr sz="2000" b="0" i="1" spc="22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i="1" dirty="0">
                <a:solidFill>
                  <a:srgbClr val="0A111E"/>
                </a:solidFill>
                <a:latin typeface="Segoe UI Light"/>
                <a:cs typeface="Segoe UI Light"/>
              </a:rPr>
              <a:t>cells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Reuse identifier in </a:t>
            </a:r>
            <a:r>
              <a:rPr spc="-10" dirty="0"/>
              <a:t>the</a:t>
            </a:r>
            <a:r>
              <a:rPr spc="-40" dirty="0"/>
              <a:t> </a:t>
            </a:r>
            <a:r>
              <a:rPr dirty="0"/>
              <a:t>Designer</a:t>
            </a:r>
          </a:p>
        </p:txBody>
      </p:sp>
      <p:sp>
        <p:nvSpPr>
          <p:cNvPr id="4" name="object 4"/>
          <p:cNvSpPr/>
          <p:nvPr/>
        </p:nvSpPr>
        <p:spPr>
          <a:xfrm>
            <a:off x="840739" y="2316479"/>
            <a:ext cx="1940560" cy="162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5660" y="2311400"/>
            <a:ext cx="1950720" cy="1635760"/>
          </a:xfrm>
          <a:custGeom>
            <a:avLst/>
            <a:gdLst/>
            <a:ahLst/>
            <a:cxnLst/>
            <a:rect l="l" t="t" r="r" b="b"/>
            <a:pathLst>
              <a:path w="1950720" h="1635760">
                <a:moveTo>
                  <a:pt x="0" y="1635760"/>
                </a:moveTo>
                <a:lnTo>
                  <a:pt x="1950719" y="1635760"/>
                </a:lnTo>
                <a:lnTo>
                  <a:pt x="1950719" y="0"/>
                </a:lnTo>
                <a:lnTo>
                  <a:pt x="0" y="0"/>
                </a:lnTo>
                <a:lnTo>
                  <a:pt x="0" y="1635760"/>
                </a:lnTo>
                <a:close/>
              </a:path>
            </a:pathLst>
          </a:custGeom>
          <a:ln w="10160">
            <a:solidFill>
              <a:srgbClr val="A4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6139" y="3998912"/>
            <a:ext cx="2018664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800" b="0" spc="-10" dirty="0">
                <a:latin typeface="Segoe UI Light"/>
                <a:cs typeface="Segoe UI Light"/>
              </a:rPr>
              <a:t>Select </a:t>
            </a:r>
            <a:r>
              <a:rPr sz="1800" b="0" dirty="0">
                <a:latin typeface="Segoe UI Light"/>
                <a:cs typeface="Segoe UI Light"/>
              </a:rPr>
              <a:t>the </a:t>
            </a:r>
            <a:r>
              <a:rPr sz="1800" b="0" spc="-70" dirty="0">
                <a:latin typeface="Segoe UI Light"/>
                <a:cs typeface="Segoe UI Light"/>
              </a:rPr>
              <a:t>Table </a:t>
            </a:r>
            <a:r>
              <a:rPr sz="1800" b="0" spc="-10" dirty="0">
                <a:latin typeface="Segoe UI Light"/>
                <a:cs typeface="Segoe UI Light"/>
              </a:rPr>
              <a:t>View  Cell </a:t>
            </a:r>
            <a:r>
              <a:rPr sz="1800" b="0" spc="-5" dirty="0">
                <a:latin typeface="Segoe UI Light"/>
                <a:cs typeface="Segoe UI Light"/>
              </a:rPr>
              <a:t>in </a:t>
            </a:r>
            <a:r>
              <a:rPr sz="1800" b="0" dirty="0">
                <a:latin typeface="Segoe UI Light"/>
                <a:cs typeface="Segoe UI Light"/>
              </a:rPr>
              <a:t>the </a:t>
            </a:r>
            <a:r>
              <a:rPr sz="1800" b="0" spc="-10" dirty="0">
                <a:latin typeface="Segoe UI Light"/>
                <a:cs typeface="Segoe UI Light"/>
              </a:rPr>
              <a:t>document  outline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17292" y="3143123"/>
            <a:ext cx="130175" cy="814705"/>
          </a:xfrm>
          <a:custGeom>
            <a:avLst/>
            <a:gdLst/>
            <a:ahLst/>
            <a:cxnLst/>
            <a:rect l="l" t="t" r="r" b="b"/>
            <a:pathLst>
              <a:path w="130175" h="814704">
                <a:moveTo>
                  <a:pt x="64896" y="55476"/>
                </a:moveTo>
                <a:lnTo>
                  <a:pt x="50926" y="79420"/>
                </a:lnTo>
                <a:lnTo>
                  <a:pt x="50926" y="814666"/>
                </a:lnTo>
                <a:lnTo>
                  <a:pt x="78867" y="814666"/>
                </a:lnTo>
                <a:lnTo>
                  <a:pt x="78867" y="79420"/>
                </a:lnTo>
                <a:lnTo>
                  <a:pt x="64896" y="55476"/>
                </a:lnTo>
                <a:close/>
              </a:path>
              <a:path w="130175" h="814704">
                <a:moveTo>
                  <a:pt x="64896" y="0"/>
                </a:moveTo>
                <a:lnTo>
                  <a:pt x="0" y="111251"/>
                </a:lnTo>
                <a:lnTo>
                  <a:pt x="2286" y="119760"/>
                </a:lnTo>
                <a:lnTo>
                  <a:pt x="15620" y="127507"/>
                </a:lnTo>
                <a:lnTo>
                  <a:pt x="24130" y="125349"/>
                </a:lnTo>
                <a:lnTo>
                  <a:pt x="50926" y="79420"/>
                </a:lnTo>
                <a:lnTo>
                  <a:pt x="50926" y="27812"/>
                </a:lnTo>
                <a:lnTo>
                  <a:pt x="81118" y="27812"/>
                </a:lnTo>
                <a:lnTo>
                  <a:pt x="64896" y="0"/>
                </a:lnTo>
                <a:close/>
              </a:path>
              <a:path w="130175" h="814704">
                <a:moveTo>
                  <a:pt x="81118" y="27812"/>
                </a:moveTo>
                <a:lnTo>
                  <a:pt x="78867" y="27812"/>
                </a:lnTo>
                <a:lnTo>
                  <a:pt x="78867" y="79420"/>
                </a:lnTo>
                <a:lnTo>
                  <a:pt x="105663" y="125349"/>
                </a:lnTo>
                <a:lnTo>
                  <a:pt x="114173" y="127507"/>
                </a:lnTo>
                <a:lnTo>
                  <a:pt x="127507" y="119760"/>
                </a:lnTo>
                <a:lnTo>
                  <a:pt x="129793" y="111251"/>
                </a:lnTo>
                <a:lnTo>
                  <a:pt x="81118" y="27812"/>
                </a:lnTo>
                <a:close/>
              </a:path>
              <a:path w="130175" h="814704">
                <a:moveTo>
                  <a:pt x="78867" y="27812"/>
                </a:moveTo>
                <a:lnTo>
                  <a:pt x="50926" y="27812"/>
                </a:lnTo>
                <a:lnTo>
                  <a:pt x="50926" y="79420"/>
                </a:lnTo>
                <a:lnTo>
                  <a:pt x="64896" y="55476"/>
                </a:lnTo>
                <a:lnTo>
                  <a:pt x="52831" y="34797"/>
                </a:lnTo>
                <a:lnTo>
                  <a:pt x="78867" y="34797"/>
                </a:lnTo>
                <a:lnTo>
                  <a:pt x="78867" y="27812"/>
                </a:lnTo>
                <a:close/>
              </a:path>
              <a:path w="130175" h="814704">
                <a:moveTo>
                  <a:pt x="78867" y="34797"/>
                </a:moveTo>
                <a:lnTo>
                  <a:pt x="76962" y="34797"/>
                </a:lnTo>
                <a:lnTo>
                  <a:pt x="64896" y="55476"/>
                </a:lnTo>
                <a:lnTo>
                  <a:pt x="78867" y="79420"/>
                </a:lnTo>
                <a:lnTo>
                  <a:pt x="78867" y="34797"/>
                </a:lnTo>
                <a:close/>
              </a:path>
              <a:path w="130175" h="814704">
                <a:moveTo>
                  <a:pt x="76962" y="34797"/>
                </a:moveTo>
                <a:lnTo>
                  <a:pt x="52831" y="34797"/>
                </a:lnTo>
                <a:lnTo>
                  <a:pt x="64896" y="55476"/>
                </a:lnTo>
                <a:lnTo>
                  <a:pt x="76962" y="34797"/>
                </a:lnTo>
                <a:close/>
              </a:path>
            </a:pathLst>
          </a:custGeom>
          <a:solidFill>
            <a:srgbClr val="A239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44520" y="1986279"/>
            <a:ext cx="2743200" cy="1656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54984" y="3998912"/>
            <a:ext cx="2129155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800" b="0" spc="-5" dirty="0">
                <a:latin typeface="Segoe UI Light"/>
                <a:cs typeface="Segoe UI Light"/>
              </a:rPr>
              <a:t>.. </a:t>
            </a:r>
            <a:r>
              <a:rPr sz="1800" b="0" spc="-10" dirty="0">
                <a:latin typeface="Segoe UI Light"/>
                <a:cs typeface="Segoe UI Light"/>
              </a:rPr>
              <a:t>or </a:t>
            </a:r>
            <a:r>
              <a:rPr sz="1800" b="0" spc="-5" dirty="0">
                <a:latin typeface="Segoe UI Light"/>
                <a:cs typeface="Segoe UI Light"/>
              </a:rPr>
              <a:t>by clicking </a:t>
            </a:r>
            <a:r>
              <a:rPr sz="1800" b="0" spc="-10" dirty="0">
                <a:latin typeface="Segoe UI Light"/>
                <a:cs typeface="Segoe UI Light"/>
              </a:rPr>
              <a:t>on </a:t>
            </a:r>
            <a:r>
              <a:rPr sz="1800" b="0" dirty="0">
                <a:latin typeface="Segoe UI Light"/>
                <a:cs typeface="Segoe UI Light"/>
              </a:rPr>
              <a:t>the  </a:t>
            </a:r>
            <a:r>
              <a:rPr sz="1800" b="0" spc="-10" dirty="0">
                <a:latin typeface="Segoe UI Light"/>
                <a:cs typeface="Segoe UI Light"/>
              </a:rPr>
              <a:t>prototype </a:t>
            </a:r>
            <a:r>
              <a:rPr sz="1800" b="0" spc="-5" dirty="0">
                <a:latin typeface="Segoe UI Light"/>
                <a:cs typeface="Segoe UI Light"/>
              </a:rPr>
              <a:t>cell in the  </a:t>
            </a:r>
            <a:r>
              <a:rPr sz="1800" b="0" spc="-70" dirty="0">
                <a:latin typeface="Segoe UI Light"/>
                <a:cs typeface="Segoe UI Light"/>
              </a:rPr>
              <a:t>Table</a:t>
            </a:r>
            <a:r>
              <a:rPr sz="1800" b="0" spc="-20" dirty="0">
                <a:latin typeface="Segoe UI Light"/>
                <a:cs typeface="Segoe UI Light"/>
              </a:rPr>
              <a:t> </a:t>
            </a:r>
            <a:r>
              <a:rPr sz="1800" b="0" spc="-10" dirty="0">
                <a:latin typeface="Segoe UI Light"/>
                <a:cs typeface="Segoe UI Light"/>
              </a:rPr>
              <a:t>View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13453" y="2652902"/>
            <a:ext cx="130175" cy="1341120"/>
          </a:xfrm>
          <a:custGeom>
            <a:avLst/>
            <a:gdLst/>
            <a:ahLst/>
            <a:cxnLst/>
            <a:rect l="l" t="t" r="r" b="b"/>
            <a:pathLst>
              <a:path w="130175" h="1341120">
                <a:moveTo>
                  <a:pt x="64897" y="55476"/>
                </a:moveTo>
                <a:lnTo>
                  <a:pt x="50926" y="79420"/>
                </a:lnTo>
                <a:lnTo>
                  <a:pt x="50926" y="1341132"/>
                </a:lnTo>
                <a:lnTo>
                  <a:pt x="78867" y="1341132"/>
                </a:lnTo>
                <a:lnTo>
                  <a:pt x="78867" y="79420"/>
                </a:lnTo>
                <a:lnTo>
                  <a:pt x="64897" y="55476"/>
                </a:lnTo>
                <a:close/>
              </a:path>
              <a:path w="130175" h="1341120">
                <a:moveTo>
                  <a:pt x="64897" y="0"/>
                </a:moveTo>
                <a:lnTo>
                  <a:pt x="0" y="111252"/>
                </a:lnTo>
                <a:lnTo>
                  <a:pt x="2286" y="119761"/>
                </a:lnTo>
                <a:lnTo>
                  <a:pt x="15621" y="127508"/>
                </a:lnTo>
                <a:lnTo>
                  <a:pt x="24130" y="125349"/>
                </a:lnTo>
                <a:lnTo>
                  <a:pt x="50926" y="79420"/>
                </a:lnTo>
                <a:lnTo>
                  <a:pt x="50926" y="27813"/>
                </a:lnTo>
                <a:lnTo>
                  <a:pt x="81118" y="27813"/>
                </a:lnTo>
                <a:lnTo>
                  <a:pt x="64897" y="0"/>
                </a:lnTo>
                <a:close/>
              </a:path>
              <a:path w="130175" h="1341120">
                <a:moveTo>
                  <a:pt x="81118" y="27813"/>
                </a:moveTo>
                <a:lnTo>
                  <a:pt x="78867" y="27813"/>
                </a:lnTo>
                <a:lnTo>
                  <a:pt x="78867" y="79420"/>
                </a:lnTo>
                <a:lnTo>
                  <a:pt x="105663" y="125349"/>
                </a:lnTo>
                <a:lnTo>
                  <a:pt x="114173" y="127508"/>
                </a:lnTo>
                <a:lnTo>
                  <a:pt x="127508" y="119761"/>
                </a:lnTo>
                <a:lnTo>
                  <a:pt x="129794" y="111252"/>
                </a:lnTo>
                <a:lnTo>
                  <a:pt x="81118" y="27813"/>
                </a:lnTo>
                <a:close/>
              </a:path>
              <a:path w="130175" h="1341120">
                <a:moveTo>
                  <a:pt x="78867" y="27813"/>
                </a:moveTo>
                <a:lnTo>
                  <a:pt x="50926" y="27813"/>
                </a:lnTo>
                <a:lnTo>
                  <a:pt x="50926" y="79420"/>
                </a:lnTo>
                <a:lnTo>
                  <a:pt x="64897" y="55476"/>
                </a:lnTo>
                <a:lnTo>
                  <a:pt x="52832" y="34798"/>
                </a:lnTo>
                <a:lnTo>
                  <a:pt x="78867" y="34798"/>
                </a:lnTo>
                <a:lnTo>
                  <a:pt x="78867" y="27813"/>
                </a:lnTo>
                <a:close/>
              </a:path>
              <a:path w="130175" h="1341120">
                <a:moveTo>
                  <a:pt x="78867" y="34798"/>
                </a:moveTo>
                <a:lnTo>
                  <a:pt x="76962" y="34798"/>
                </a:lnTo>
                <a:lnTo>
                  <a:pt x="64897" y="55476"/>
                </a:lnTo>
                <a:lnTo>
                  <a:pt x="78867" y="79420"/>
                </a:lnTo>
                <a:lnTo>
                  <a:pt x="78867" y="34798"/>
                </a:lnTo>
                <a:close/>
              </a:path>
              <a:path w="130175" h="1341120">
                <a:moveTo>
                  <a:pt x="76962" y="34798"/>
                </a:moveTo>
                <a:lnTo>
                  <a:pt x="52832" y="34798"/>
                </a:lnTo>
                <a:lnTo>
                  <a:pt x="64897" y="55476"/>
                </a:lnTo>
                <a:lnTo>
                  <a:pt x="76962" y="34798"/>
                </a:lnTo>
                <a:close/>
              </a:path>
            </a:pathLst>
          </a:custGeom>
          <a:solidFill>
            <a:srgbClr val="A239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67779" y="1922779"/>
            <a:ext cx="2189479" cy="19278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62700" y="1917700"/>
            <a:ext cx="2199640" cy="1938020"/>
          </a:xfrm>
          <a:custGeom>
            <a:avLst/>
            <a:gdLst/>
            <a:ahLst/>
            <a:cxnLst/>
            <a:rect l="l" t="t" r="r" b="b"/>
            <a:pathLst>
              <a:path w="2199640" h="1938020">
                <a:moveTo>
                  <a:pt x="0" y="1938020"/>
                </a:moveTo>
                <a:lnTo>
                  <a:pt x="2199640" y="1938020"/>
                </a:lnTo>
                <a:lnTo>
                  <a:pt x="2199640" y="0"/>
                </a:lnTo>
                <a:lnTo>
                  <a:pt x="0" y="0"/>
                </a:lnTo>
                <a:lnTo>
                  <a:pt x="0" y="1938020"/>
                </a:lnTo>
                <a:close/>
              </a:path>
            </a:pathLst>
          </a:custGeom>
          <a:ln w="10160">
            <a:solidFill>
              <a:srgbClr val="A4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96659" y="3571240"/>
            <a:ext cx="2341880" cy="279400"/>
          </a:xfrm>
          <a:custGeom>
            <a:avLst/>
            <a:gdLst/>
            <a:ahLst/>
            <a:cxnLst/>
            <a:rect l="l" t="t" r="r" b="b"/>
            <a:pathLst>
              <a:path w="2341879" h="279400">
                <a:moveTo>
                  <a:pt x="0" y="279400"/>
                </a:moveTo>
                <a:lnTo>
                  <a:pt x="2341880" y="279400"/>
                </a:lnTo>
                <a:lnTo>
                  <a:pt x="2341880" y="0"/>
                </a:lnTo>
                <a:lnTo>
                  <a:pt x="0" y="0"/>
                </a:lnTo>
                <a:lnTo>
                  <a:pt x="0" y="279400"/>
                </a:lnTo>
                <a:close/>
              </a:path>
            </a:pathLst>
          </a:custGeom>
          <a:ln w="25400">
            <a:solidFill>
              <a:srgbClr val="A239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31609" y="3998912"/>
            <a:ext cx="1944370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800" b="0" spc="-5" dirty="0">
                <a:latin typeface="Segoe UI Light"/>
                <a:cs typeface="Segoe UI Light"/>
              </a:rPr>
              <a:t>... then set </a:t>
            </a:r>
            <a:r>
              <a:rPr sz="1800" b="0" dirty="0">
                <a:latin typeface="Segoe UI Light"/>
                <a:cs typeface="Segoe UI Light"/>
              </a:rPr>
              <a:t>the</a:t>
            </a:r>
            <a:r>
              <a:rPr sz="1800" b="0" spc="-65" dirty="0">
                <a:latin typeface="Segoe UI Light"/>
                <a:cs typeface="Segoe UI Light"/>
              </a:rPr>
              <a:t> </a:t>
            </a:r>
            <a:r>
              <a:rPr sz="1800" b="0" spc="-15" dirty="0">
                <a:latin typeface="Segoe UI Light"/>
                <a:cs typeface="Segoe UI Light"/>
              </a:rPr>
              <a:t>reuse  </a:t>
            </a:r>
            <a:r>
              <a:rPr sz="1800" b="0" spc="-10" dirty="0">
                <a:latin typeface="Segoe UI Light"/>
                <a:cs typeface="Segoe UI Light"/>
              </a:rPr>
              <a:t>identifier </a:t>
            </a:r>
            <a:r>
              <a:rPr sz="1800" b="0" spc="-5" dirty="0">
                <a:latin typeface="Segoe UI Light"/>
                <a:cs typeface="Segoe UI Light"/>
              </a:rPr>
              <a:t>for this  </a:t>
            </a:r>
            <a:r>
              <a:rPr sz="1800" b="0" spc="-10" dirty="0">
                <a:latin typeface="Segoe UI Light"/>
                <a:cs typeface="Segoe UI Light"/>
              </a:rPr>
              <a:t>prototype</a:t>
            </a:r>
            <a:r>
              <a:rPr sz="1800" b="0" spc="-25" dirty="0">
                <a:latin typeface="Segoe UI Light"/>
                <a:cs typeface="Segoe UI Light"/>
              </a:rPr>
              <a:t> </a:t>
            </a:r>
            <a:r>
              <a:rPr sz="1800" b="0" spc="-10" dirty="0">
                <a:latin typeface="Segoe UI Light"/>
                <a:cs typeface="Segoe UI Light"/>
              </a:rPr>
              <a:t>cell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120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57" y="1248790"/>
            <a:ext cx="6982459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Design cells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in the Storyboard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designer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–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called </a:t>
            </a:r>
            <a:r>
              <a:rPr sz="2000" b="0" i="1" spc="-5" dirty="0">
                <a:solidFill>
                  <a:srgbClr val="0A111E"/>
                </a:solidFill>
                <a:latin typeface="Segoe UI Light"/>
                <a:cs typeface="Segoe UI Light"/>
              </a:rPr>
              <a:t>prototype</a:t>
            </a:r>
            <a:r>
              <a:rPr sz="2000" b="0" i="1" spc="20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i="1" dirty="0">
                <a:solidFill>
                  <a:srgbClr val="0A111E"/>
                </a:solidFill>
                <a:latin typeface="Segoe UI Light"/>
                <a:cs typeface="Segoe UI Light"/>
              </a:rPr>
              <a:t>cells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Reuse identifier in </a:t>
            </a:r>
            <a:r>
              <a:rPr spc="-10" dirty="0"/>
              <a:t>the</a:t>
            </a:r>
            <a:r>
              <a:rPr spc="-40" dirty="0"/>
              <a:t> </a:t>
            </a:r>
            <a:r>
              <a:rPr dirty="0"/>
              <a:t>Designer</a:t>
            </a:r>
          </a:p>
        </p:txBody>
      </p:sp>
      <p:sp>
        <p:nvSpPr>
          <p:cNvPr id="4" name="object 4"/>
          <p:cNvSpPr/>
          <p:nvPr/>
        </p:nvSpPr>
        <p:spPr>
          <a:xfrm>
            <a:off x="6367779" y="1922779"/>
            <a:ext cx="2189479" cy="265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62700" y="1917700"/>
            <a:ext cx="2199640" cy="2664460"/>
          </a:xfrm>
          <a:custGeom>
            <a:avLst/>
            <a:gdLst/>
            <a:ahLst/>
            <a:cxnLst/>
            <a:rect l="l" t="t" r="r" b="b"/>
            <a:pathLst>
              <a:path w="2199640" h="2664460">
                <a:moveTo>
                  <a:pt x="0" y="2664460"/>
                </a:moveTo>
                <a:lnTo>
                  <a:pt x="2199640" y="2664460"/>
                </a:lnTo>
                <a:lnTo>
                  <a:pt x="2199640" y="0"/>
                </a:lnTo>
                <a:lnTo>
                  <a:pt x="0" y="0"/>
                </a:lnTo>
                <a:lnTo>
                  <a:pt x="0" y="2664460"/>
                </a:lnTo>
                <a:close/>
              </a:path>
            </a:pathLst>
          </a:custGeom>
          <a:ln w="10160">
            <a:solidFill>
              <a:srgbClr val="A4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0739" y="2316479"/>
            <a:ext cx="1940560" cy="162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5660" y="2311400"/>
            <a:ext cx="1950720" cy="1635760"/>
          </a:xfrm>
          <a:custGeom>
            <a:avLst/>
            <a:gdLst/>
            <a:ahLst/>
            <a:cxnLst/>
            <a:rect l="l" t="t" r="r" b="b"/>
            <a:pathLst>
              <a:path w="1950720" h="1635760">
                <a:moveTo>
                  <a:pt x="0" y="1635760"/>
                </a:moveTo>
                <a:lnTo>
                  <a:pt x="1950719" y="1635760"/>
                </a:lnTo>
                <a:lnTo>
                  <a:pt x="1950719" y="0"/>
                </a:lnTo>
                <a:lnTo>
                  <a:pt x="0" y="0"/>
                </a:lnTo>
                <a:lnTo>
                  <a:pt x="0" y="1635760"/>
                </a:lnTo>
                <a:close/>
              </a:path>
            </a:pathLst>
          </a:custGeom>
          <a:ln w="10160">
            <a:solidFill>
              <a:srgbClr val="A4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44520" y="1986279"/>
            <a:ext cx="2743200" cy="1656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6139" y="3998912"/>
            <a:ext cx="2018664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800" b="0" spc="-10" dirty="0">
                <a:latin typeface="Segoe UI Light"/>
                <a:cs typeface="Segoe UI Light"/>
              </a:rPr>
              <a:t>Select </a:t>
            </a:r>
            <a:r>
              <a:rPr sz="1800" b="0" dirty="0">
                <a:latin typeface="Segoe UI Light"/>
                <a:cs typeface="Segoe UI Light"/>
              </a:rPr>
              <a:t>the </a:t>
            </a:r>
            <a:r>
              <a:rPr sz="1800" b="0" spc="-70" dirty="0">
                <a:latin typeface="Segoe UI Light"/>
                <a:cs typeface="Segoe UI Light"/>
              </a:rPr>
              <a:t>Table </a:t>
            </a:r>
            <a:r>
              <a:rPr sz="1800" b="0" spc="-10" dirty="0">
                <a:latin typeface="Segoe UI Light"/>
                <a:cs typeface="Segoe UI Light"/>
              </a:rPr>
              <a:t>View  Cell </a:t>
            </a:r>
            <a:r>
              <a:rPr sz="1800" b="0" spc="-5" dirty="0">
                <a:latin typeface="Segoe UI Light"/>
                <a:cs typeface="Segoe UI Light"/>
              </a:rPr>
              <a:t>in </a:t>
            </a:r>
            <a:r>
              <a:rPr sz="1800" b="0" dirty="0">
                <a:latin typeface="Segoe UI Light"/>
                <a:cs typeface="Segoe UI Light"/>
              </a:rPr>
              <a:t>the </a:t>
            </a:r>
            <a:r>
              <a:rPr sz="1800" b="0" spc="-10" dirty="0">
                <a:latin typeface="Segoe UI Light"/>
                <a:cs typeface="Segoe UI Light"/>
              </a:rPr>
              <a:t>document  outline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54984" y="3998912"/>
            <a:ext cx="2129155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800" b="0" spc="-5" dirty="0">
                <a:latin typeface="Segoe UI Light"/>
                <a:cs typeface="Segoe UI Light"/>
              </a:rPr>
              <a:t>.. </a:t>
            </a:r>
            <a:r>
              <a:rPr sz="1800" b="0" spc="-10" dirty="0">
                <a:latin typeface="Segoe UI Light"/>
                <a:cs typeface="Segoe UI Light"/>
              </a:rPr>
              <a:t>or </a:t>
            </a:r>
            <a:r>
              <a:rPr sz="1800" b="0" spc="-5" dirty="0">
                <a:latin typeface="Segoe UI Light"/>
                <a:cs typeface="Segoe UI Light"/>
              </a:rPr>
              <a:t>by clicking </a:t>
            </a:r>
            <a:r>
              <a:rPr sz="1800" b="0" spc="-10" dirty="0">
                <a:latin typeface="Segoe UI Light"/>
                <a:cs typeface="Segoe UI Light"/>
              </a:rPr>
              <a:t>on </a:t>
            </a:r>
            <a:r>
              <a:rPr sz="1800" b="0" dirty="0">
                <a:latin typeface="Segoe UI Light"/>
                <a:cs typeface="Segoe UI Light"/>
              </a:rPr>
              <a:t>the  </a:t>
            </a:r>
            <a:r>
              <a:rPr sz="1800" b="0" spc="-10" dirty="0">
                <a:latin typeface="Segoe UI Light"/>
                <a:cs typeface="Segoe UI Light"/>
              </a:rPr>
              <a:t>prototype </a:t>
            </a:r>
            <a:r>
              <a:rPr sz="1800" b="0" spc="-5" dirty="0">
                <a:latin typeface="Segoe UI Light"/>
                <a:cs typeface="Segoe UI Light"/>
              </a:rPr>
              <a:t>cell in the  </a:t>
            </a:r>
            <a:r>
              <a:rPr sz="1800" b="0" spc="-70" dirty="0">
                <a:latin typeface="Segoe UI Light"/>
                <a:cs typeface="Segoe UI Light"/>
              </a:rPr>
              <a:t>Table</a:t>
            </a:r>
            <a:r>
              <a:rPr sz="1800" b="0" spc="-20" dirty="0">
                <a:latin typeface="Segoe UI Light"/>
                <a:cs typeface="Segoe UI Light"/>
              </a:rPr>
              <a:t> </a:t>
            </a:r>
            <a:r>
              <a:rPr sz="1800" b="0" spc="-10" dirty="0">
                <a:latin typeface="Segoe UI Light"/>
                <a:cs typeface="Segoe UI Light"/>
              </a:rPr>
              <a:t>View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17292" y="3143123"/>
            <a:ext cx="130175" cy="814705"/>
          </a:xfrm>
          <a:custGeom>
            <a:avLst/>
            <a:gdLst/>
            <a:ahLst/>
            <a:cxnLst/>
            <a:rect l="l" t="t" r="r" b="b"/>
            <a:pathLst>
              <a:path w="130175" h="814704">
                <a:moveTo>
                  <a:pt x="64896" y="55476"/>
                </a:moveTo>
                <a:lnTo>
                  <a:pt x="50926" y="79420"/>
                </a:lnTo>
                <a:lnTo>
                  <a:pt x="50926" y="814666"/>
                </a:lnTo>
                <a:lnTo>
                  <a:pt x="78867" y="814666"/>
                </a:lnTo>
                <a:lnTo>
                  <a:pt x="78867" y="79420"/>
                </a:lnTo>
                <a:lnTo>
                  <a:pt x="64896" y="55476"/>
                </a:lnTo>
                <a:close/>
              </a:path>
              <a:path w="130175" h="814704">
                <a:moveTo>
                  <a:pt x="64896" y="0"/>
                </a:moveTo>
                <a:lnTo>
                  <a:pt x="0" y="111251"/>
                </a:lnTo>
                <a:lnTo>
                  <a:pt x="2286" y="119760"/>
                </a:lnTo>
                <a:lnTo>
                  <a:pt x="15620" y="127507"/>
                </a:lnTo>
                <a:lnTo>
                  <a:pt x="24130" y="125349"/>
                </a:lnTo>
                <a:lnTo>
                  <a:pt x="50926" y="79420"/>
                </a:lnTo>
                <a:lnTo>
                  <a:pt x="50926" y="27812"/>
                </a:lnTo>
                <a:lnTo>
                  <a:pt x="81118" y="27812"/>
                </a:lnTo>
                <a:lnTo>
                  <a:pt x="64896" y="0"/>
                </a:lnTo>
                <a:close/>
              </a:path>
              <a:path w="130175" h="814704">
                <a:moveTo>
                  <a:pt x="81118" y="27812"/>
                </a:moveTo>
                <a:lnTo>
                  <a:pt x="78867" y="27812"/>
                </a:lnTo>
                <a:lnTo>
                  <a:pt x="78867" y="79420"/>
                </a:lnTo>
                <a:lnTo>
                  <a:pt x="105663" y="125349"/>
                </a:lnTo>
                <a:lnTo>
                  <a:pt x="114173" y="127507"/>
                </a:lnTo>
                <a:lnTo>
                  <a:pt x="127507" y="119760"/>
                </a:lnTo>
                <a:lnTo>
                  <a:pt x="129793" y="111251"/>
                </a:lnTo>
                <a:lnTo>
                  <a:pt x="81118" y="27812"/>
                </a:lnTo>
                <a:close/>
              </a:path>
              <a:path w="130175" h="814704">
                <a:moveTo>
                  <a:pt x="78867" y="27812"/>
                </a:moveTo>
                <a:lnTo>
                  <a:pt x="50926" y="27812"/>
                </a:lnTo>
                <a:lnTo>
                  <a:pt x="50926" y="79420"/>
                </a:lnTo>
                <a:lnTo>
                  <a:pt x="64896" y="55476"/>
                </a:lnTo>
                <a:lnTo>
                  <a:pt x="52831" y="34797"/>
                </a:lnTo>
                <a:lnTo>
                  <a:pt x="78867" y="34797"/>
                </a:lnTo>
                <a:lnTo>
                  <a:pt x="78867" y="27812"/>
                </a:lnTo>
                <a:close/>
              </a:path>
              <a:path w="130175" h="814704">
                <a:moveTo>
                  <a:pt x="78867" y="34797"/>
                </a:moveTo>
                <a:lnTo>
                  <a:pt x="76962" y="34797"/>
                </a:lnTo>
                <a:lnTo>
                  <a:pt x="64896" y="55476"/>
                </a:lnTo>
                <a:lnTo>
                  <a:pt x="78867" y="79420"/>
                </a:lnTo>
                <a:lnTo>
                  <a:pt x="78867" y="34797"/>
                </a:lnTo>
                <a:close/>
              </a:path>
              <a:path w="130175" h="814704">
                <a:moveTo>
                  <a:pt x="76962" y="34797"/>
                </a:moveTo>
                <a:lnTo>
                  <a:pt x="52831" y="34797"/>
                </a:lnTo>
                <a:lnTo>
                  <a:pt x="64896" y="55476"/>
                </a:lnTo>
                <a:lnTo>
                  <a:pt x="76962" y="34797"/>
                </a:lnTo>
                <a:close/>
              </a:path>
            </a:pathLst>
          </a:custGeom>
          <a:solidFill>
            <a:srgbClr val="A239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13453" y="2652902"/>
            <a:ext cx="130175" cy="1341120"/>
          </a:xfrm>
          <a:custGeom>
            <a:avLst/>
            <a:gdLst/>
            <a:ahLst/>
            <a:cxnLst/>
            <a:rect l="l" t="t" r="r" b="b"/>
            <a:pathLst>
              <a:path w="130175" h="1341120">
                <a:moveTo>
                  <a:pt x="64897" y="55476"/>
                </a:moveTo>
                <a:lnTo>
                  <a:pt x="50926" y="79420"/>
                </a:lnTo>
                <a:lnTo>
                  <a:pt x="50926" y="1341132"/>
                </a:lnTo>
                <a:lnTo>
                  <a:pt x="78867" y="1341132"/>
                </a:lnTo>
                <a:lnTo>
                  <a:pt x="78867" y="79420"/>
                </a:lnTo>
                <a:lnTo>
                  <a:pt x="64897" y="55476"/>
                </a:lnTo>
                <a:close/>
              </a:path>
              <a:path w="130175" h="1341120">
                <a:moveTo>
                  <a:pt x="64897" y="0"/>
                </a:moveTo>
                <a:lnTo>
                  <a:pt x="0" y="111252"/>
                </a:lnTo>
                <a:lnTo>
                  <a:pt x="2286" y="119761"/>
                </a:lnTo>
                <a:lnTo>
                  <a:pt x="15621" y="127508"/>
                </a:lnTo>
                <a:lnTo>
                  <a:pt x="24130" y="125349"/>
                </a:lnTo>
                <a:lnTo>
                  <a:pt x="50926" y="79420"/>
                </a:lnTo>
                <a:lnTo>
                  <a:pt x="50926" y="27813"/>
                </a:lnTo>
                <a:lnTo>
                  <a:pt x="81118" y="27813"/>
                </a:lnTo>
                <a:lnTo>
                  <a:pt x="64897" y="0"/>
                </a:lnTo>
                <a:close/>
              </a:path>
              <a:path w="130175" h="1341120">
                <a:moveTo>
                  <a:pt x="81118" y="27813"/>
                </a:moveTo>
                <a:lnTo>
                  <a:pt x="78867" y="27813"/>
                </a:lnTo>
                <a:lnTo>
                  <a:pt x="78867" y="79420"/>
                </a:lnTo>
                <a:lnTo>
                  <a:pt x="105663" y="125349"/>
                </a:lnTo>
                <a:lnTo>
                  <a:pt x="114173" y="127508"/>
                </a:lnTo>
                <a:lnTo>
                  <a:pt x="127508" y="119761"/>
                </a:lnTo>
                <a:lnTo>
                  <a:pt x="129794" y="111252"/>
                </a:lnTo>
                <a:lnTo>
                  <a:pt x="81118" y="27813"/>
                </a:lnTo>
                <a:close/>
              </a:path>
              <a:path w="130175" h="1341120">
                <a:moveTo>
                  <a:pt x="78867" y="27813"/>
                </a:moveTo>
                <a:lnTo>
                  <a:pt x="50926" y="27813"/>
                </a:lnTo>
                <a:lnTo>
                  <a:pt x="50926" y="79420"/>
                </a:lnTo>
                <a:lnTo>
                  <a:pt x="64897" y="55476"/>
                </a:lnTo>
                <a:lnTo>
                  <a:pt x="52832" y="34798"/>
                </a:lnTo>
                <a:lnTo>
                  <a:pt x="78867" y="34798"/>
                </a:lnTo>
                <a:lnTo>
                  <a:pt x="78867" y="27813"/>
                </a:lnTo>
                <a:close/>
              </a:path>
              <a:path w="130175" h="1341120">
                <a:moveTo>
                  <a:pt x="78867" y="34798"/>
                </a:moveTo>
                <a:lnTo>
                  <a:pt x="76962" y="34798"/>
                </a:lnTo>
                <a:lnTo>
                  <a:pt x="64897" y="55476"/>
                </a:lnTo>
                <a:lnTo>
                  <a:pt x="78867" y="79420"/>
                </a:lnTo>
                <a:lnTo>
                  <a:pt x="78867" y="34798"/>
                </a:lnTo>
                <a:close/>
              </a:path>
              <a:path w="130175" h="1341120">
                <a:moveTo>
                  <a:pt x="76962" y="34798"/>
                </a:moveTo>
                <a:lnTo>
                  <a:pt x="52832" y="34798"/>
                </a:lnTo>
                <a:lnTo>
                  <a:pt x="64897" y="55476"/>
                </a:lnTo>
                <a:lnTo>
                  <a:pt x="76962" y="34798"/>
                </a:lnTo>
                <a:close/>
              </a:path>
            </a:pathLst>
          </a:custGeom>
          <a:solidFill>
            <a:srgbClr val="A239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96659" y="3215639"/>
            <a:ext cx="2341880" cy="218440"/>
          </a:xfrm>
          <a:custGeom>
            <a:avLst/>
            <a:gdLst/>
            <a:ahLst/>
            <a:cxnLst/>
            <a:rect l="l" t="t" r="r" b="b"/>
            <a:pathLst>
              <a:path w="2341879" h="218439">
                <a:moveTo>
                  <a:pt x="0" y="218439"/>
                </a:moveTo>
                <a:lnTo>
                  <a:pt x="2341880" y="218439"/>
                </a:lnTo>
                <a:lnTo>
                  <a:pt x="2341880" y="0"/>
                </a:lnTo>
                <a:lnTo>
                  <a:pt x="0" y="0"/>
                </a:lnTo>
                <a:lnTo>
                  <a:pt x="0" y="218439"/>
                </a:lnTo>
                <a:close/>
              </a:path>
            </a:pathLst>
          </a:custGeom>
          <a:ln w="25400">
            <a:solidFill>
              <a:srgbClr val="A239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96659" y="3848100"/>
            <a:ext cx="2341880" cy="556260"/>
          </a:xfrm>
          <a:custGeom>
            <a:avLst/>
            <a:gdLst/>
            <a:ahLst/>
            <a:cxnLst/>
            <a:rect l="l" t="t" r="r" b="b"/>
            <a:pathLst>
              <a:path w="2341879" h="556260">
                <a:moveTo>
                  <a:pt x="0" y="556260"/>
                </a:moveTo>
                <a:lnTo>
                  <a:pt x="2341880" y="556260"/>
                </a:lnTo>
                <a:lnTo>
                  <a:pt x="2341880" y="0"/>
                </a:lnTo>
                <a:lnTo>
                  <a:pt x="0" y="0"/>
                </a:lnTo>
                <a:lnTo>
                  <a:pt x="0" y="556260"/>
                </a:lnTo>
                <a:close/>
              </a:path>
            </a:pathLst>
          </a:custGeom>
          <a:ln w="25400">
            <a:solidFill>
              <a:srgbClr val="A239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925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57" y="1248790"/>
            <a:ext cx="853154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If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you </a:t>
            </a:r>
            <a:r>
              <a:rPr sz="2000" b="0" spc="-35" dirty="0">
                <a:solidFill>
                  <a:srgbClr val="0A111E"/>
                </a:solidFill>
                <a:latin typeface="Segoe UI Light"/>
                <a:cs typeface="Segoe UI Light"/>
              </a:rPr>
              <a:t>don't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want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to use the </a:t>
            </a:r>
            <a:r>
              <a:rPr sz="2000" b="0" spc="-30" dirty="0">
                <a:solidFill>
                  <a:srgbClr val="0A111E"/>
                </a:solidFill>
                <a:latin typeface="Segoe UI Light"/>
                <a:cs typeface="Segoe UI Light"/>
              </a:rPr>
              <a:t>designer,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you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can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also pass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a </a:t>
            </a:r>
            <a:r>
              <a:rPr sz="20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reuse</a:t>
            </a:r>
            <a:r>
              <a:rPr sz="2000" b="0" spc="16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identifier</a:t>
            </a:r>
            <a:endParaRPr sz="2000" dirty="0">
              <a:latin typeface="Segoe UI Light"/>
              <a:cs typeface="Segoe UI Light"/>
            </a:endParaRPr>
          </a:p>
          <a:p>
            <a:pPr marL="354965">
              <a:lnSpc>
                <a:spcPct val="100000"/>
              </a:lnSpc>
            </a:pP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when you </a:t>
            </a:r>
            <a:r>
              <a:rPr sz="20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create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a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new cell;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this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assigns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cell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to a unique</a:t>
            </a:r>
            <a:r>
              <a:rPr sz="2000" b="0" spc="12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"pool"</a:t>
            </a:r>
            <a:endParaRPr sz="2000" dirty="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Reuse identifier in</a:t>
            </a:r>
            <a:r>
              <a:rPr spc="-75" dirty="0"/>
              <a:t> </a:t>
            </a:r>
            <a:r>
              <a:rPr dirty="0"/>
              <a:t>code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2540000"/>
            <a:ext cx="8229600" cy="647700"/>
          </a:xfrm>
          <a:custGeom>
            <a:avLst/>
            <a:gdLst/>
            <a:ahLst/>
            <a:cxnLst/>
            <a:rect l="l" t="t" r="r" b="b"/>
            <a:pathLst>
              <a:path w="8229600" h="647700">
                <a:moveTo>
                  <a:pt x="0" y="647700"/>
                </a:moveTo>
                <a:lnTo>
                  <a:pt x="8229600" y="647700"/>
                </a:lnTo>
                <a:lnTo>
                  <a:pt x="822960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ln w="10160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6257" y="2575560"/>
            <a:ext cx="8034655" cy="165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var </a:t>
            </a:r>
            <a:r>
              <a:rPr sz="1800" spc="-10" dirty="0">
                <a:latin typeface="Consolas"/>
                <a:cs typeface="Consolas"/>
              </a:rPr>
              <a:t>cell </a:t>
            </a:r>
            <a:r>
              <a:rPr sz="1800" dirty="0">
                <a:latin typeface="Consolas"/>
                <a:cs typeface="Consolas"/>
              </a:rPr>
              <a:t>=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1800" spc="17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2B8FAE"/>
                </a:solidFill>
                <a:latin typeface="Consolas"/>
                <a:cs typeface="Consolas"/>
              </a:rPr>
              <a:t>UITableViewCell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2B8FAE"/>
                </a:solidFill>
                <a:latin typeface="Consolas"/>
                <a:cs typeface="Consolas"/>
              </a:rPr>
              <a:t>UITableViewCellStyle</a:t>
            </a:r>
            <a:r>
              <a:rPr sz="1800" spc="-10" dirty="0">
                <a:latin typeface="Consolas"/>
                <a:cs typeface="Consolas"/>
              </a:rPr>
              <a:t>.Default,</a:t>
            </a:r>
            <a:endParaRPr sz="1800" dirty="0">
              <a:latin typeface="Consolas"/>
              <a:cs typeface="Consolas"/>
            </a:endParaRPr>
          </a:p>
          <a:p>
            <a:pPr marL="1275715" algn="ctr">
              <a:lnSpc>
                <a:spcPct val="100000"/>
              </a:lnSpc>
            </a:pP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"plants"</a:t>
            </a:r>
            <a:r>
              <a:rPr sz="1800" spc="-5" dirty="0">
                <a:latin typeface="Consolas"/>
                <a:cs typeface="Consolas"/>
              </a:rPr>
              <a:t>);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b="0" spc="-25" dirty="0">
                <a:latin typeface="Segoe UI Light"/>
                <a:cs typeface="Segoe UI Light"/>
              </a:rPr>
              <a:t>Pass </a:t>
            </a:r>
            <a:r>
              <a:rPr sz="1800" b="0" spc="-5" dirty="0">
                <a:latin typeface="Segoe UI Light"/>
                <a:cs typeface="Segoe UI Light"/>
              </a:rPr>
              <a:t>the </a:t>
            </a:r>
            <a:r>
              <a:rPr sz="1800" b="0" spc="-15" dirty="0">
                <a:latin typeface="Segoe UI Light"/>
                <a:cs typeface="Segoe UI Light"/>
              </a:rPr>
              <a:t>reuse </a:t>
            </a:r>
            <a:r>
              <a:rPr sz="1800" b="0" spc="-10" dirty="0">
                <a:latin typeface="Segoe UI Light"/>
                <a:cs typeface="Segoe UI Light"/>
              </a:rPr>
              <a:t>identifier </a:t>
            </a:r>
            <a:r>
              <a:rPr sz="1800" b="0" spc="-5" dirty="0">
                <a:latin typeface="Segoe UI Light"/>
                <a:cs typeface="Segoe UI Light"/>
              </a:rPr>
              <a:t>as </a:t>
            </a:r>
            <a:r>
              <a:rPr sz="1800" b="0" dirty="0">
                <a:latin typeface="Segoe UI Light"/>
                <a:cs typeface="Segoe UI Light"/>
              </a:rPr>
              <a:t>a </a:t>
            </a:r>
            <a:r>
              <a:rPr sz="1800" b="0" spc="-5" dirty="0">
                <a:latin typeface="Segoe UI Light"/>
                <a:cs typeface="Segoe UI Light"/>
              </a:rPr>
              <a:t>constructor </a:t>
            </a:r>
            <a:r>
              <a:rPr sz="1800" b="0" spc="-10" dirty="0">
                <a:latin typeface="Segoe UI Light"/>
                <a:cs typeface="Segoe UI Light"/>
              </a:rPr>
              <a:t>parameter </a:t>
            </a:r>
            <a:r>
              <a:rPr sz="1800" b="0" dirty="0">
                <a:latin typeface="Segoe UI Light"/>
                <a:cs typeface="Segoe UI Light"/>
              </a:rPr>
              <a:t>to </a:t>
            </a:r>
            <a:r>
              <a:rPr sz="1800" b="0" spc="-5" dirty="0">
                <a:latin typeface="Segoe UI Light"/>
                <a:cs typeface="Segoe UI Light"/>
              </a:rPr>
              <a:t>the </a:t>
            </a:r>
            <a:r>
              <a:rPr sz="1800" b="0" spc="-10" dirty="0">
                <a:latin typeface="Segoe UI Light"/>
                <a:cs typeface="Segoe UI Light"/>
              </a:rPr>
              <a:t>table view </a:t>
            </a:r>
            <a:r>
              <a:rPr sz="1800" b="0" spc="-5" dirty="0">
                <a:latin typeface="Segoe UI Light"/>
                <a:cs typeface="Segoe UI Light"/>
              </a:rPr>
              <a:t>cell </a:t>
            </a:r>
            <a:r>
              <a:rPr sz="1800" b="0" dirty="0">
                <a:latin typeface="Segoe UI Light"/>
                <a:cs typeface="Segoe UI Light"/>
              </a:rPr>
              <a:t>– </a:t>
            </a:r>
            <a:r>
              <a:rPr sz="1800" b="0" spc="-5" dirty="0">
                <a:latin typeface="Segoe UI Light"/>
                <a:cs typeface="Segoe UI Light"/>
              </a:rPr>
              <a:t>the </a:t>
            </a:r>
            <a:r>
              <a:rPr sz="1800" b="0" spc="-10" dirty="0">
                <a:latin typeface="Segoe UI Light"/>
                <a:cs typeface="Segoe UI Light"/>
              </a:rPr>
              <a:t>value  does not </a:t>
            </a:r>
            <a:r>
              <a:rPr sz="1800" b="0" spc="-35" dirty="0">
                <a:latin typeface="Segoe UI Light"/>
                <a:cs typeface="Segoe UI Light"/>
              </a:rPr>
              <a:t>matter, </a:t>
            </a:r>
            <a:r>
              <a:rPr sz="1800" b="0" spc="-5" dirty="0">
                <a:latin typeface="Segoe UI Light"/>
                <a:cs typeface="Segoe UI Light"/>
              </a:rPr>
              <a:t>as </a:t>
            </a:r>
            <a:r>
              <a:rPr sz="1800" b="0" spc="-10" dirty="0">
                <a:latin typeface="Segoe UI Light"/>
                <a:cs typeface="Segoe UI Light"/>
              </a:rPr>
              <a:t>long </a:t>
            </a:r>
            <a:r>
              <a:rPr sz="1800" b="0" spc="-5" dirty="0">
                <a:latin typeface="Segoe UI Light"/>
                <a:cs typeface="Segoe UI Light"/>
              </a:rPr>
              <a:t>as each </a:t>
            </a:r>
            <a:r>
              <a:rPr sz="1800" b="0" spc="10" dirty="0">
                <a:latin typeface="Segoe UI Light"/>
                <a:cs typeface="Segoe UI Light"/>
              </a:rPr>
              <a:t>unique </a:t>
            </a:r>
            <a:r>
              <a:rPr sz="1800" b="0" spc="5" dirty="0">
                <a:latin typeface="Segoe UI Light"/>
                <a:cs typeface="Segoe UI Light"/>
              </a:rPr>
              <a:t>cell </a:t>
            </a:r>
            <a:r>
              <a:rPr sz="1800" b="0" spc="10" dirty="0">
                <a:latin typeface="Segoe UI Light"/>
                <a:cs typeface="Segoe UI Light"/>
              </a:rPr>
              <a:t>style </a:t>
            </a:r>
            <a:r>
              <a:rPr sz="1800" b="0" spc="5" dirty="0">
                <a:latin typeface="Segoe UI Light"/>
                <a:cs typeface="Segoe UI Light"/>
              </a:rPr>
              <a:t>has </a:t>
            </a:r>
            <a:r>
              <a:rPr sz="1800" b="0" dirty="0">
                <a:latin typeface="Segoe UI Light"/>
                <a:cs typeface="Segoe UI Light"/>
              </a:rPr>
              <a:t>a </a:t>
            </a:r>
            <a:r>
              <a:rPr sz="1800" b="0" spc="10" dirty="0">
                <a:latin typeface="Segoe UI Light"/>
                <a:cs typeface="Segoe UI Light"/>
              </a:rPr>
              <a:t>unique</a:t>
            </a:r>
            <a:r>
              <a:rPr sz="1800" b="0" spc="-80" dirty="0">
                <a:latin typeface="Segoe UI Light"/>
                <a:cs typeface="Segoe UI Light"/>
              </a:rPr>
              <a:t> </a:t>
            </a:r>
            <a:r>
              <a:rPr sz="1800" b="0" dirty="0">
                <a:latin typeface="Segoe UI Light"/>
                <a:cs typeface="Segoe UI Light"/>
              </a:rPr>
              <a:t>id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84292" y="3140582"/>
            <a:ext cx="130175" cy="492759"/>
          </a:xfrm>
          <a:custGeom>
            <a:avLst/>
            <a:gdLst/>
            <a:ahLst/>
            <a:cxnLst/>
            <a:rect l="l" t="t" r="r" b="b"/>
            <a:pathLst>
              <a:path w="130175" h="492760">
                <a:moveTo>
                  <a:pt x="64897" y="55476"/>
                </a:moveTo>
                <a:lnTo>
                  <a:pt x="50927" y="79420"/>
                </a:lnTo>
                <a:lnTo>
                  <a:pt x="50927" y="492633"/>
                </a:lnTo>
                <a:lnTo>
                  <a:pt x="78867" y="492633"/>
                </a:lnTo>
                <a:lnTo>
                  <a:pt x="78867" y="79420"/>
                </a:lnTo>
                <a:lnTo>
                  <a:pt x="64897" y="55476"/>
                </a:lnTo>
                <a:close/>
              </a:path>
              <a:path w="130175" h="492760">
                <a:moveTo>
                  <a:pt x="64897" y="0"/>
                </a:moveTo>
                <a:lnTo>
                  <a:pt x="0" y="111252"/>
                </a:lnTo>
                <a:lnTo>
                  <a:pt x="2286" y="119761"/>
                </a:lnTo>
                <a:lnTo>
                  <a:pt x="15621" y="127508"/>
                </a:lnTo>
                <a:lnTo>
                  <a:pt x="24130" y="125349"/>
                </a:lnTo>
                <a:lnTo>
                  <a:pt x="50927" y="79420"/>
                </a:lnTo>
                <a:lnTo>
                  <a:pt x="50927" y="27812"/>
                </a:lnTo>
                <a:lnTo>
                  <a:pt x="81118" y="27812"/>
                </a:lnTo>
                <a:lnTo>
                  <a:pt x="64897" y="0"/>
                </a:lnTo>
                <a:close/>
              </a:path>
              <a:path w="130175" h="492760">
                <a:moveTo>
                  <a:pt x="81118" y="27812"/>
                </a:moveTo>
                <a:lnTo>
                  <a:pt x="78867" y="27812"/>
                </a:lnTo>
                <a:lnTo>
                  <a:pt x="78867" y="79420"/>
                </a:lnTo>
                <a:lnTo>
                  <a:pt x="105664" y="125349"/>
                </a:lnTo>
                <a:lnTo>
                  <a:pt x="114173" y="127508"/>
                </a:lnTo>
                <a:lnTo>
                  <a:pt x="127508" y="119761"/>
                </a:lnTo>
                <a:lnTo>
                  <a:pt x="129794" y="111252"/>
                </a:lnTo>
                <a:lnTo>
                  <a:pt x="81118" y="27812"/>
                </a:lnTo>
                <a:close/>
              </a:path>
              <a:path w="130175" h="492760">
                <a:moveTo>
                  <a:pt x="78867" y="27812"/>
                </a:moveTo>
                <a:lnTo>
                  <a:pt x="50927" y="27812"/>
                </a:lnTo>
                <a:lnTo>
                  <a:pt x="50927" y="79420"/>
                </a:lnTo>
                <a:lnTo>
                  <a:pt x="64897" y="55476"/>
                </a:lnTo>
                <a:lnTo>
                  <a:pt x="52832" y="34798"/>
                </a:lnTo>
                <a:lnTo>
                  <a:pt x="78867" y="34798"/>
                </a:lnTo>
                <a:lnTo>
                  <a:pt x="78867" y="27812"/>
                </a:lnTo>
                <a:close/>
              </a:path>
              <a:path w="130175" h="492760">
                <a:moveTo>
                  <a:pt x="78867" y="34798"/>
                </a:moveTo>
                <a:lnTo>
                  <a:pt x="76962" y="34798"/>
                </a:lnTo>
                <a:lnTo>
                  <a:pt x="64897" y="55476"/>
                </a:lnTo>
                <a:lnTo>
                  <a:pt x="78867" y="79420"/>
                </a:lnTo>
                <a:lnTo>
                  <a:pt x="78867" y="34798"/>
                </a:lnTo>
                <a:close/>
              </a:path>
              <a:path w="130175" h="492760">
                <a:moveTo>
                  <a:pt x="76962" y="34798"/>
                </a:moveTo>
                <a:lnTo>
                  <a:pt x="52832" y="34798"/>
                </a:lnTo>
                <a:lnTo>
                  <a:pt x="64897" y="55476"/>
                </a:lnTo>
                <a:lnTo>
                  <a:pt x="76962" y="34798"/>
                </a:lnTo>
                <a:close/>
              </a:path>
            </a:pathLst>
          </a:custGeom>
          <a:solidFill>
            <a:srgbClr val="A239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670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56" y="1243584"/>
            <a:ext cx="8150543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Use the </a:t>
            </a:r>
            <a:r>
              <a:rPr sz="2000" dirty="0">
                <a:solidFill>
                  <a:srgbClr val="0A111E"/>
                </a:solidFill>
                <a:latin typeface="Consolas"/>
                <a:cs typeface="Consolas"/>
              </a:rPr>
              <a:t>DequeueReusableCell</a:t>
            </a:r>
            <a:r>
              <a:rPr sz="2000" spc="-515" dirty="0">
                <a:solidFill>
                  <a:srgbClr val="0A111E"/>
                </a:solidFill>
                <a:latin typeface="Consolas"/>
                <a:cs typeface="Consolas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method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to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retrieve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an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existing </a:t>
            </a:r>
            <a:r>
              <a:rPr sz="2000" b="0" spc="-70" dirty="0">
                <a:solidFill>
                  <a:srgbClr val="0A111E"/>
                </a:solidFill>
                <a:latin typeface="Segoe UI Light"/>
                <a:cs typeface="Segoe UI Light"/>
              </a:rPr>
              <a:t>Table</a:t>
            </a:r>
            <a:endParaRPr sz="2000" dirty="0">
              <a:latin typeface="Segoe UI Light"/>
              <a:cs typeface="Segoe UI Light"/>
            </a:endParaRPr>
          </a:p>
          <a:p>
            <a:pPr marL="354965">
              <a:lnSpc>
                <a:spcPct val="100000"/>
              </a:lnSpc>
              <a:spcBef>
                <a:spcPts val="40"/>
              </a:spcBef>
            </a:pP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View cell instead </a:t>
            </a:r>
            <a:r>
              <a:rPr sz="2000" b="0" spc="-35" dirty="0">
                <a:solidFill>
                  <a:srgbClr val="0A111E"/>
                </a:solidFill>
                <a:latin typeface="Segoe UI Light"/>
                <a:cs typeface="Segoe UI Light"/>
              </a:rPr>
              <a:t>of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always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creating</a:t>
            </a:r>
            <a:r>
              <a:rPr sz="2000" b="0" spc="7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one</a:t>
            </a:r>
            <a:endParaRPr sz="2000" dirty="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Getting </a:t>
            </a:r>
            <a:r>
              <a:rPr dirty="0"/>
              <a:t>a </a:t>
            </a:r>
            <a:r>
              <a:rPr spc="-15" dirty="0"/>
              <a:t>designer-registered</a:t>
            </a:r>
            <a:r>
              <a:rPr spc="5" dirty="0"/>
              <a:t> </a:t>
            </a:r>
            <a:r>
              <a:rPr dirty="0"/>
              <a:t>cell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2222500"/>
            <a:ext cx="8229600" cy="1600200"/>
          </a:xfrm>
          <a:custGeom>
            <a:avLst/>
            <a:gdLst/>
            <a:ahLst/>
            <a:cxnLst/>
            <a:rect l="l" t="t" r="r" b="b"/>
            <a:pathLst>
              <a:path w="8229600" h="1600200">
                <a:moveTo>
                  <a:pt x="0" y="1600200"/>
                </a:moveTo>
                <a:lnTo>
                  <a:pt x="8229600" y="1600200"/>
                </a:lnTo>
                <a:lnTo>
                  <a:pt x="8229600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ln w="10160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6257" y="2259329"/>
            <a:ext cx="6623050" cy="1304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public override </a:t>
            </a:r>
            <a:r>
              <a:rPr sz="1400" dirty="0">
                <a:solidFill>
                  <a:srgbClr val="2B8FAE"/>
                </a:solidFill>
                <a:latin typeface="Consolas"/>
                <a:cs typeface="Consolas"/>
              </a:rPr>
              <a:t>UITableViewCell </a:t>
            </a:r>
            <a:r>
              <a:rPr sz="1400" dirty="0">
                <a:latin typeface="Consolas"/>
                <a:cs typeface="Consolas"/>
              </a:rPr>
              <a:t>GetCell(</a:t>
            </a:r>
            <a:r>
              <a:rPr sz="1400" dirty="0">
                <a:solidFill>
                  <a:srgbClr val="2B8FAE"/>
                </a:solidFill>
                <a:latin typeface="Consolas"/>
                <a:cs typeface="Consolas"/>
              </a:rPr>
              <a:t>UITableView </a:t>
            </a:r>
            <a:r>
              <a:rPr sz="1400" dirty="0">
                <a:latin typeface="Consolas"/>
                <a:cs typeface="Consolas"/>
              </a:rPr>
              <a:t>tableView,</a:t>
            </a:r>
            <a:r>
              <a:rPr sz="1400" spc="114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...)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var </a:t>
            </a:r>
            <a:r>
              <a:rPr sz="1400" dirty="0">
                <a:latin typeface="Consolas"/>
                <a:cs typeface="Consolas"/>
              </a:rPr>
              <a:t>cell =</a:t>
            </a:r>
            <a:r>
              <a:rPr sz="1400" spc="6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tableView.DequeueReusableCell(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"plants"</a:t>
            </a:r>
            <a:r>
              <a:rPr sz="1400" dirty="0"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sz="1400" spc="-5" dirty="0"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405765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400" spc="-8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cell;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257" y="3540125"/>
            <a:ext cx="123825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6240" y="3557651"/>
            <a:ext cx="397002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-30" dirty="0">
                <a:solidFill>
                  <a:srgbClr val="FFFFFF"/>
                </a:solidFill>
                <a:latin typeface="Segoe UI Light"/>
                <a:cs typeface="Segoe UI Light"/>
              </a:rPr>
              <a:t>Pass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the </a:t>
            </a:r>
            <a:r>
              <a:rPr sz="1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reuse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identifier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so iOS knows</a:t>
            </a:r>
            <a:r>
              <a:rPr sz="1800" b="0" spc="1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40200" y="3836065"/>
            <a:ext cx="4098925" cy="821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40" algn="ctr">
              <a:lnSpc>
                <a:spcPct val="98600"/>
              </a:lnSpc>
            </a:pPr>
            <a:r>
              <a:rPr sz="1800" b="0" i="1" dirty="0">
                <a:solidFill>
                  <a:srgbClr val="FFFFFF"/>
                </a:solidFill>
                <a:latin typeface="Segoe UI Light"/>
                <a:cs typeface="Segoe UI Light"/>
              </a:rPr>
              <a:t>style </a:t>
            </a:r>
            <a:r>
              <a:rPr sz="1800" b="0" spc="-30" dirty="0">
                <a:solidFill>
                  <a:srgbClr val="FFFFFF"/>
                </a:solidFill>
                <a:latin typeface="Segoe UI Light"/>
                <a:cs typeface="Segoe UI Light"/>
              </a:rPr>
              <a:t>of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the cell it is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looking </a:t>
            </a:r>
            <a:r>
              <a:rPr sz="1800" b="0" spc="25" dirty="0">
                <a:solidFill>
                  <a:srgbClr val="FFFFFF"/>
                </a:solidFill>
                <a:latin typeface="Segoe UI Light"/>
                <a:cs typeface="Segoe UI Light"/>
              </a:rPr>
              <a:t>for;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iOS will 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look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in the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pool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and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return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a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cell,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or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create  one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for you if you used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 designer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313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883919" y="3065779"/>
            <a:ext cx="7175500" cy="726440"/>
          </a:xfrm>
          <a:custGeom>
            <a:avLst/>
            <a:gdLst/>
            <a:ahLst/>
            <a:cxnLst/>
            <a:rect l="l" t="t" r="r" b="b"/>
            <a:pathLst>
              <a:path w="7175500" h="726439">
                <a:moveTo>
                  <a:pt x="0" y="726440"/>
                </a:moveTo>
                <a:lnTo>
                  <a:pt x="7175500" y="726440"/>
                </a:lnTo>
                <a:lnTo>
                  <a:pt x="7175500" y="0"/>
                </a:lnTo>
                <a:lnTo>
                  <a:pt x="0" y="0"/>
                </a:lnTo>
                <a:lnTo>
                  <a:pt x="0" y="72644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536256" y="1248790"/>
            <a:ext cx="8150543" cy="915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If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you do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not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use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the </a:t>
            </a:r>
            <a:r>
              <a:rPr sz="2000" b="0" spc="-30" dirty="0">
                <a:solidFill>
                  <a:srgbClr val="0A111E"/>
                </a:solidFill>
                <a:latin typeface="Segoe UI Light"/>
                <a:cs typeface="Segoe UI Light"/>
              </a:rPr>
              <a:t>designer,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then you need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to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test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the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return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value 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from</a:t>
            </a:r>
            <a:r>
              <a:rPr sz="2000" b="0" spc="-2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0A111E"/>
                </a:solidFill>
                <a:latin typeface="Consolas"/>
                <a:cs typeface="Consolas"/>
              </a:rPr>
              <a:t>DequeueReusableCell</a:t>
            </a:r>
            <a:r>
              <a:rPr sz="2000" spc="-580" dirty="0">
                <a:solidFill>
                  <a:srgbClr val="0A111E"/>
                </a:solidFill>
                <a:latin typeface="Consolas"/>
                <a:cs typeface="Consolas"/>
              </a:rPr>
              <a:t>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–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it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returns</a:t>
            </a:r>
            <a:r>
              <a:rPr sz="2000" b="0" spc="2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null</a:t>
            </a:r>
            <a:r>
              <a:rPr sz="2000" spc="-56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if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no</a:t>
            </a:r>
            <a:r>
              <a:rPr sz="20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cell</a:t>
            </a:r>
            <a:r>
              <a:rPr sz="2000" b="0" spc="1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is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in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 the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 pool, 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in which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case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you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must create a </a:t>
            </a:r>
            <a:r>
              <a:rPr sz="2000" b="0" spc="10" dirty="0">
                <a:solidFill>
                  <a:srgbClr val="0A111E"/>
                </a:solidFill>
                <a:latin typeface="Segoe UI Light"/>
                <a:cs typeface="Segoe UI Light"/>
              </a:rPr>
              <a:t>new cell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for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that</a:t>
            </a:r>
            <a:r>
              <a:rPr sz="2000" b="0" spc="-14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identifier</a:t>
            </a:r>
            <a:endParaRPr sz="2000" dirty="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Getting </a:t>
            </a:r>
            <a:r>
              <a:rPr dirty="0"/>
              <a:t>a </a:t>
            </a:r>
            <a:r>
              <a:rPr spc="-15" dirty="0"/>
              <a:t>code-registered</a:t>
            </a:r>
            <a:r>
              <a:rPr spc="-20" dirty="0"/>
              <a:t> </a:t>
            </a:r>
            <a:r>
              <a:rPr dirty="0"/>
              <a:t>cell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2418079"/>
            <a:ext cx="8229600" cy="2245360"/>
          </a:xfrm>
          <a:custGeom>
            <a:avLst/>
            <a:gdLst/>
            <a:ahLst/>
            <a:cxnLst/>
            <a:rect l="l" t="t" r="r" b="b"/>
            <a:pathLst>
              <a:path w="8229600" h="2245360">
                <a:moveTo>
                  <a:pt x="0" y="2245360"/>
                </a:moveTo>
                <a:lnTo>
                  <a:pt x="8229600" y="2245360"/>
                </a:lnTo>
                <a:lnTo>
                  <a:pt x="8229600" y="0"/>
                </a:lnTo>
                <a:lnTo>
                  <a:pt x="0" y="0"/>
                </a:lnTo>
                <a:lnTo>
                  <a:pt x="0" y="2245360"/>
                </a:lnTo>
                <a:close/>
              </a:path>
            </a:pathLst>
          </a:custGeom>
          <a:ln w="10160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6257" y="2454275"/>
            <a:ext cx="6622415" cy="66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public override </a:t>
            </a:r>
            <a:r>
              <a:rPr sz="1400" dirty="0">
                <a:solidFill>
                  <a:srgbClr val="2B8FAE"/>
                </a:solidFill>
                <a:latin typeface="Consolas"/>
                <a:cs typeface="Consolas"/>
              </a:rPr>
              <a:t>UITableViewCell </a:t>
            </a:r>
            <a:r>
              <a:rPr sz="1400" dirty="0">
                <a:latin typeface="Consolas"/>
                <a:cs typeface="Consolas"/>
              </a:rPr>
              <a:t>GetCell(</a:t>
            </a:r>
            <a:r>
              <a:rPr sz="1400" dirty="0">
                <a:solidFill>
                  <a:srgbClr val="2B8FAE"/>
                </a:solidFill>
                <a:latin typeface="Consolas"/>
                <a:cs typeface="Consolas"/>
              </a:rPr>
              <a:t>UITableView </a:t>
            </a:r>
            <a:r>
              <a:rPr sz="1400" dirty="0">
                <a:latin typeface="Consolas"/>
                <a:cs typeface="Consolas"/>
              </a:rPr>
              <a:t>tableView,</a:t>
            </a:r>
            <a:r>
              <a:rPr sz="1400" spc="1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...)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var </a:t>
            </a:r>
            <a:r>
              <a:rPr sz="1400" dirty="0">
                <a:latin typeface="Consolas"/>
                <a:cs typeface="Consolas"/>
              </a:rPr>
              <a:t>cell =</a:t>
            </a:r>
            <a:r>
              <a:rPr sz="1400" spc="6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tableView.DequeueReusableCell(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"plants"</a:t>
            </a:r>
            <a:r>
              <a:rPr sz="1400" dirty="0"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919" y="3065779"/>
            <a:ext cx="7175500" cy="72644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225"/>
              </a:spcBef>
            </a:pPr>
            <a:r>
              <a:rPr sz="1400" dirty="0">
                <a:latin typeface="Consolas"/>
                <a:cs typeface="Consolas"/>
              </a:rPr>
              <a:t>if (cell </a:t>
            </a:r>
            <a:r>
              <a:rPr sz="1400" spc="-5" dirty="0">
                <a:latin typeface="Consolas"/>
                <a:cs typeface="Consolas"/>
              </a:rPr>
              <a:t>== </a:t>
            </a:r>
            <a:r>
              <a:rPr sz="1400" dirty="0">
                <a:latin typeface="Consolas"/>
                <a:cs typeface="Consolas"/>
              </a:rPr>
              <a:t>null)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35306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cell =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new </a:t>
            </a:r>
            <a:r>
              <a:rPr sz="1400" dirty="0">
                <a:solidFill>
                  <a:srgbClr val="2B8FAE"/>
                </a:solidFill>
                <a:latin typeface="Consolas"/>
                <a:cs typeface="Consolas"/>
              </a:rPr>
              <a:t>UITableViewCell</a:t>
            </a:r>
            <a:r>
              <a:rPr sz="1400" dirty="0"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2B8FAE"/>
                </a:solidFill>
                <a:latin typeface="Consolas"/>
                <a:cs typeface="Consolas"/>
              </a:rPr>
              <a:t>UITableViewCellStyle</a:t>
            </a:r>
            <a:r>
              <a:rPr sz="1400" dirty="0">
                <a:latin typeface="Consolas"/>
                <a:cs typeface="Consolas"/>
              </a:rPr>
              <a:t>.Subtitle,</a:t>
            </a:r>
            <a:r>
              <a:rPr sz="1400" spc="140" dirty="0"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A21515"/>
                </a:solidFill>
                <a:latin typeface="Consolas"/>
                <a:cs typeface="Consolas"/>
              </a:rPr>
              <a:t>"plants"</a:t>
            </a:r>
            <a:r>
              <a:rPr sz="1400" spc="-5" dirty="0"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 marL="58419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9957" y="3735070"/>
            <a:ext cx="318770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Consolas"/>
                <a:cs typeface="Consolas"/>
              </a:rPr>
              <a:t>.</a:t>
            </a:r>
            <a:r>
              <a:rPr sz="1400" spc="-10" dirty="0">
                <a:latin typeface="Consolas"/>
                <a:cs typeface="Consolas"/>
              </a:rPr>
              <a:t>.</a:t>
            </a:r>
            <a:r>
              <a:rPr sz="1400" dirty="0">
                <a:latin typeface="Consolas"/>
                <a:cs typeface="Consolas"/>
              </a:rPr>
              <a:t>.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9957" y="4162107"/>
            <a:ext cx="1205230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400" spc="-8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cell;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257" y="4375467"/>
            <a:ext cx="123189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88054" y="4178617"/>
            <a:ext cx="3902710" cy="53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7359" marR="5080" indent="-454659">
              <a:lnSpc>
                <a:spcPts val="2100"/>
              </a:lnSpc>
            </a:pP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This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code is </a:t>
            </a:r>
            <a:r>
              <a:rPr sz="1800" b="0" u="sng" spc="5" dirty="0">
                <a:solidFill>
                  <a:srgbClr val="FFFFFF"/>
                </a:solidFill>
                <a:latin typeface="Segoe UI Light"/>
                <a:cs typeface="Segoe UI Light"/>
              </a:rPr>
              <a:t>not </a:t>
            </a:r>
            <a:r>
              <a:rPr sz="1800" b="0" u="sng" spc="15" dirty="0">
                <a:solidFill>
                  <a:srgbClr val="FFFFFF"/>
                </a:solidFill>
                <a:latin typeface="Segoe UI Light"/>
                <a:cs typeface="Segoe UI Light"/>
              </a:rPr>
              <a:t>necessary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when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you</a:t>
            </a:r>
            <a:r>
              <a:rPr sz="1800" b="0" spc="-10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use 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the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designer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to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register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1800" b="0" spc="7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cell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583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57" y="1248790"/>
            <a:ext cx="837914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Fill in the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details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for the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provided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cell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– must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always set or clear</a:t>
            </a:r>
            <a:r>
              <a:rPr sz="2000" b="0" spc="114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values</a:t>
            </a:r>
            <a:endParaRPr sz="2000" dirty="0">
              <a:latin typeface="Segoe UI Light"/>
              <a:cs typeface="Segoe UI Light"/>
            </a:endParaRPr>
          </a:p>
          <a:p>
            <a:pPr marL="354965">
              <a:lnSpc>
                <a:spcPct val="100000"/>
              </a:lnSpc>
            </a:pP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to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ensure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stale values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from previous </a:t>
            </a:r>
            <a:r>
              <a:rPr sz="20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rows </a:t>
            </a:r>
            <a:r>
              <a:rPr sz="2000" b="0" spc="-20" dirty="0">
                <a:solidFill>
                  <a:srgbClr val="0A111E"/>
                </a:solidFill>
                <a:latin typeface="Segoe UI Light"/>
                <a:cs typeface="Segoe UI Light"/>
              </a:rPr>
              <a:t>are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not</a:t>
            </a:r>
            <a:r>
              <a:rPr sz="2000" b="0" spc="10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displayed</a:t>
            </a:r>
            <a:endParaRPr sz="2000" dirty="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Setting </a:t>
            </a:r>
            <a:r>
              <a:rPr spc="-5" dirty="0"/>
              <a:t>values on the</a:t>
            </a:r>
            <a:r>
              <a:rPr spc="-10" dirty="0"/>
              <a:t> </a:t>
            </a:r>
            <a:r>
              <a:rPr dirty="0"/>
              <a:t>cell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7219" y="2222500"/>
            <a:ext cx="8229600" cy="1816100"/>
          </a:xfrm>
          <a:prstGeom prst="rect">
            <a:avLst/>
          </a:prstGeom>
          <a:ln w="10160">
            <a:solidFill>
              <a:srgbClr val="5F6D6E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25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public override </a:t>
            </a:r>
            <a:r>
              <a:rPr sz="1400" dirty="0">
                <a:solidFill>
                  <a:srgbClr val="2B8FAE"/>
                </a:solidFill>
                <a:latin typeface="Consolas"/>
                <a:cs typeface="Consolas"/>
              </a:rPr>
              <a:t>UITableViewCell </a:t>
            </a:r>
            <a:r>
              <a:rPr sz="1400" dirty="0">
                <a:latin typeface="Consolas"/>
                <a:cs typeface="Consolas"/>
              </a:rPr>
              <a:t>GetCell(</a:t>
            </a:r>
            <a:r>
              <a:rPr sz="1400" dirty="0">
                <a:solidFill>
                  <a:srgbClr val="2B8FAE"/>
                </a:solidFill>
                <a:latin typeface="Consolas"/>
                <a:cs typeface="Consolas"/>
              </a:rPr>
              <a:t>UITableView </a:t>
            </a:r>
            <a:r>
              <a:rPr sz="1400" dirty="0">
                <a:latin typeface="Consolas"/>
                <a:cs typeface="Consolas"/>
              </a:rPr>
              <a:t>tableView,</a:t>
            </a:r>
            <a:r>
              <a:rPr sz="1400" spc="10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...)</a:t>
            </a:r>
            <a:endParaRPr sz="1400">
              <a:latin typeface="Consolas"/>
              <a:cs typeface="Consolas"/>
            </a:endParaRPr>
          </a:p>
          <a:p>
            <a:pPr marL="8699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481330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var </a:t>
            </a:r>
            <a:r>
              <a:rPr sz="1400" dirty="0">
                <a:latin typeface="Consolas"/>
                <a:cs typeface="Consolas"/>
              </a:rPr>
              <a:t>cell =</a:t>
            </a:r>
            <a:r>
              <a:rPr sz="1400" spc="6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tableView.DequeueReusableCell(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"plants"</a:t>
            </a:r>
            <a:r>
              <a:rPr sz="1400" dirty="0"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 marL="481330">
              <a:lnSpc>
                <a:spcPct val="100000"/>
              </a:lnSpc>
            </a:pPr>
            <a:r>
              <a:rPr sz="1400" spc="-5" dirty="0"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  <a:p>
            <a:pPr marL="48133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cell.TextLabel.Text =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data.Name;</a:t>
            </a:r>
            <a:endParaRPr sz="1400">
              <a:latin typeface="Consolas"/>
              <a:cs typeface="Consolas"/>
            </a:endParaRPr>
          </a:p>
          <a:p>
            <a:pPr marL="481330">
              <a:lnSpc>
                <a:spcPct val="100000"/>
              </a:lnSpc>
            </a:pPr>
            <a:r>
              <a:rPr sz="1400" spc="-5" dirty="0"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  <a:p>
            <a:pPr marL="48133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400" spc="-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cell;</a:t>
            </a:r>
            <a:endParaRPr sz="1400">
              <a:latin typeface="Consolas"/>
              <a:cs typeface="Consolas"/>
            </a:endParaRPr>
          </a:p>
          <a:p>
            <a:pPr marL="8699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978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656" y="1252448"/>
            <a:ext cx="6474144" cy="3050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10845" indent="-342900">
              <a:lnSpc>
                <a:spcPct val="988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Cells </a:t>
            </a:r>
            <a:r>
              <a:rPr sz="2000" b="0" spc="-20" dirty="0">
                <a:solidFill>
                  <a:srgbClr val="0A111E"/>
                </a:solidFill>
                <a:latin typeface="Segoe UI Light"/>
                <a:cs typeface="Segoe UI Light"/>
              </a:rPr>
              <a:t>are </a:t>
            </a:r>
            <a:r>
              <a:rPr sz="20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created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initially for the first </a:t>
            </a:r>
            <a:r>
              <a:rPr sz="20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screen </a:t>
            </a:r>
            <a:r>
              <a:rPr sz="2000" b="0" spc="-35" dirty="0">
                <a:solidFill>
                  <a:srgbClr val="0A111E"/>
                </a:solidFill>
                <a:latin typeface="Segoe UI Light"/>
                <a:cs typeface="Segoe UI Light"/>
              </a:rPr>
              <a:t>of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data 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based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on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the </a:t>
            </a:r>
            <a:r>
              <a:rPr sz="20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reuse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identifier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passed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to  </a:t>
            </a:r>
            <a:r>
              <a:rPr sz="2000" dirty="0">
                <a:solidFill>
                  <a:srgbClr val="0A111E"/>
                </a:solidFill>
                <a:latin typeface="Consolas"/>
                <a:cs typeface="Consolas"/>
              </a:rPr>
              <a:t>DequeueReusableCell</a:t>
            </a:r>
            <a:endParaRPr sz="2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9"/>
              </a:spcBef>
              <a:buClr>
                <a:srgbClr val="0A111E"/>
              </a:buClr>
              <a:buFont typeface="Wingdings"/>
              <a:buChar char=""/>
            </a:pPr>
            <a:endParaRPr sz="29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Once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a full </a:t>
            </a:r>
            <a:r>
              <a:rPr sz="2000" b="0" spc="-45" dirty="0">
                <a:solidFill>
                  <a:srgbClr val="0A111E"/>
                </a:solidFill>
                <a:latin typeface="Segoe UI Light"/>
                <a:cs typeface="Segoe UI Light"/>
              </a:rPr>
              <a:t>"screen" </a:t>
            </a:r>
            <a:r>
              <a:rPr sz="2000" b="0" spc="-35" dirty="0">
                <a:solidFill>
                  <a:srgbClr val="0A111E"/>
                </a:solidFill>
                <a:latin typeface="Segoe UI Light"/>
                <a:cs typeface="Segoe UI Light"/>
              </a:rPr>
              <a:t>of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data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is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present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(plus one or</a:t>
            </a:r>
            <a:r>
              <a:rPr sz="2000" b="0" spc="18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two</a:t>
            </a:r>
            <a:endParaRPr sz="2000" dirty="0">
              <a:latin typeface="Segoe UI Light"/>
              <a:cs typeface="Segoe UI Light"/>
            </a:endParaRPr>
          </a:p>
          <a:p>
            <a:pPr marL="354965">
              <a:lnSpc>
                <a:spcPct val="100000"/>
              </a:lnSpc>
            </a:pP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edge cells), cells </a:t>
            </a:r>
            <a:r>
              <a:rPr sz="2000" b="0" spc="-20" dirty="0">
                <a:solidFill>
                  <a:srgbClr val="0A111E"/>
                </a:solidFill>
                <a:latin typeface="Segoe UI Light"/>
                <a:cs typeface="Segoe UI Light"/>
              </a:rPr>
              <a:t>are </a:t>
            </a:r>
            <a:r>
              <a:rPr sz="20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reused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as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you</a:t>
            </a:r>
            <a:r>
              <a:rPr sz="2000" b="0" spc="10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scroll</a:t>
            </a:r>
            <a:endParaRPr sz="2000" dirty="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Keeps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number </a:t>
            </a:r>
            <a:r>
              <a:rPr sz="2000" b="0" spc="-35" dirty="0">
                <a:solidFill>
                  <a:srgbClr val="0A111E"/>
                </a:solidFill>
                <a:latin typeface="Segoe UI Light"/>
                <a:cs typeface="Segoe UI Light"/>
              </a:rPr>
              <a:t>of </a:t>
            </a:r>
            <a:r>
              <a:rPr sz="2000" b="0" spc="10" dirty="0">
                <a:solidFill>
                  <a:srgbClr val="0A111E"/>
                </a:solidFill>
                <a:latin typeface="Segoe UI Light"/>
                <a:cs typeface="Segoe UI Light"/>
              </a:rPr>
              <a:t>in-memory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objects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to</a:t>
            </a:r>
            <a:r>
              <a:rPr sz="2000" b="0" spc="10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a</a:t>
            </a:r>
            <a:endParaRPr sz="2000" dirty="0">
              <a:latin typeface="Segoe UI Light"/>
              <a:cs typeface="Segoe UI Light"/>
            </a:endParaRPr>
          </a:p>
          <a:p>
            <a:pPr marL="354965">
              <a:lnSpc>
                <a:spcPct val="100000"/>
              </a:lnSpc>
            </a:pP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minimum,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and </a:t>
            </a:r>
            <a:r>
              <a:rPr sz="20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reduces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allocs and</a:t>
            </a:r>
            <a:r>
              <a:rPr sz="2000" b="0" spc="8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deallocs</a:t>
            </a:r>
            <a:endParaRPr sz="2000" dirty="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Cell </a:t>
            </a:r>
            <a:r>
              <a:rPr spc="-20" dirty="0"/>
              <a:t>reuse </a:t>
            </a:r>
            <a:r>
              <a:rPr spc="-5" dirty="0"/>
              <a:t>in</a:t>
            </a:r>
            <a:r>
              <a:rPr spc="-60" dirty="0"/>
              <a:t> </a:t>
            </a:r>
            <a:r>
              <a:rPr spc="-5" dirty="0"/>
              <a:t>action</a:t>
            </a:r>
          </a:p>
        </p:txBody>
      </p:sp>
      <p:sp>
        <p:nvSpPr>
          <p:cNvPr id="4" name="object 4"/>
          <p:cNvSpPr/>
          <p:nvPr/>
        </p:nvSpPr>
        <p:spPr>
          <a:xfrm>
            <a:off x="6840219" y="878839"/>
            <a:ext cx="1846579" cy="3853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289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/>
          <p:cNvSpPr/>
          <p:nvPr/>
        </p:nvSpPr>
        <p:spPr>
          <a:xfrm>
            <a:off x="3312159" y="1663700"/>
            <a:ext cx="2519680" cy="328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3"/>
          <p:cNvSpPr txBox="1"/>
          <p:nvPr/>
        </p:nvSpPr>
        <p:spPr>
          <a:xfrm>
            <a:off x="536256" y="1243584"/>
            <a:ext cx="6702743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Each </a:t>
            </a:r>
            <a:r>
              <a:rPr sz="2000" b="0" spc="-20" dirty="0">
                <a:solidFill>
                  <a:srgbClr val="0A111E"/>
                </a:solidFill>
                <a:latin typeface="Segoe UI Light"/>
                <a:cs typeface="Segoe UI Light"/>
              </a:rPr>
              <a:t>row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in the </a:t>
            </a:r>
            <a:r>
              <a:rPr sz="2000" b="0" spc="-70" dirty="0">
                <a:solidFill>
                  <a:srgbClr val="0A111E"/>
                </a:solidFill>
                <a:latin typeface="Segoe UI Light"/>
                <a:cs typeface="Segoe UI Light"/>
              </a:rPr>
              <a:t>Table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View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is a</a:t>
            </a:r>
            <a:r>
              <a:rPr sz="2000" b="0" spc="9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0A111E"/>
                </a:solidFill>
                <a:latin typeface="Consolas"/>
                <a:cs typeface="Consolas"/>
              </a:rPr>
              <a:t>UITableViewCell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22" name="object 4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Components </a:t>
            </a:r>
            <a:r>
              <a:rPr spc="-50" dirty="0"/>
              <a:t>of </a:t>
            </a:r>
            <a:r>
              <a:rPr dirty="0"/>
              <a:t>a </a:t>
            </a:r>
            <a:r>
              <a:rPr spc="-120" dirty="0"/>
              <a:t>Table</a:t>
            </a:r>
            <a:r>
              <a:rPr spc="-30" dirty="0"/>
              <a:t> </a:t>
            </a:r>
            <a:r>
              <a:rPr dirty="0"/>
              <a:t>View</a:t>
            </a:r>
          </a:p>
        </p:txBody>
      </p:sp>
      <p:sp>
        <p:nvSpPr>
          <p:cNvPr id="23" name="object 5"/>
          <p:cNvSpPr/>
          <p:nvPr/>
        </p:nvSpPr>
        <p:spPr>
          <a:xfrm>
            <a:off x="3552190" y="3150870"/>
            <a:ext cx="2019300" cy="591820"/>
          </a:xfrm>
          <a:custGeom>
            <a:avLst/>
            <a:gdLst/>
            <a:ahLst/>
            <a:cxnLst/>
            <a:rect l="l" t="t" r="r" b="b"/>
            <a:pathLst>
              <a:path w="2019300" h="591820">
                <a:moveTo>
                  <a:pt x="0" y="591820"/>
                </a:moveTo>
                <a:lnTo>
                  <a:pt x="2019300" y="591820"/>
                </a:lnTo>
                <a:lnTo>
                  <a:pt x="2019300" y="0"/>
                </a:lnTo>
                <a:lnTo>
                  <a:pt x="0" y="0"/>
                </a:lnTo>
                <a:lnTo>
                  <a:pt x="0" y="591820"/>
                </a:lnTo>
                <a:close/>
              </a:path>
            </a:pathLst>
          </a:custGeom>
          <a:ln w="38100">
            <a:solidFill>
              <a:srgbClr val="A239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6"/>
          <p:cNvSpPr txBox="1"/>
          <p:nvPr/>
        </p:nvSpPr>
        <p:spPr>
          <a:xfrm>
            <a:off x="6106794" y="2744073"/>
            <a:ext cx="2732405" cy="139192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10" dirty="0">
                <a:latin typeface="Consolas"/>
                <a:cs typeface="Consolas"/>
              </a:rPr>
              <a:t>UITableViewCell</a:t>
            </a:r>
            <a:r>
              <a:rPr sz="1800" spc="-480" dirty="0">
                <a:latin typeface="Consolas"/>
                <a:cs typeface="Consolas"/>
              </a:rPr>
              <a:t> </a:t>
            </a:r>
            <a:r>
              <a:rPr sz="1800" b="0" spc="-5" dirty="0">
                <a:latin typeface="Segoe UI Light"/>
                <a:cs typeface="Segoe UI Light"/>
              </a:rPr>
              <a:t>is </a:t>
            </a:r>
            <a:r>
              <a:rPr sz="1800" b="0" dirty="0">
                <a:latin typeface="Segoe UI Light"/>
                <a:cs typeface="Segoe UI Light"/>
              </a:rPr>
              <a:t>a</a:t>
            </a:r>
            <a:endParaRPr sz="1800" dirty="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UIView</a:t>
            </a:r>
            <a:r>
              <a:rPr sz="1800" spc="-484" dirty="0">
                <a:latin typeface="Consolas"/>
                <a:cs typeface="Consolas"/>
              </a:rPr>
              <a:t> </a:t>
            </a:r>
            <a:r>
              <a:rPr sz="1800" b="0" spc="-5" dirty="0">
                <a:latin typeface="Segoe UI Light"/>
                <a:cs typeface="Segoe UI Light"/>
              </a:rPr>
              <a:t>that </a:t>
            </a:r>
            <a:r>
              <a:rPr sz="1800" b="0" spc="-10" dirty="0">
                <a:latin typeface="Segoe UI Light"/>
                <a:cs typeface="Segoe UI Light"/>
              </a:rPr>
              <a:t>renders </a:t>
            </a:r>
            <a:r>
              <a:rPr sz="1800" b="0" dirty="0">
                <a:latin typeface="Segoe UI Light"/>
                <a:cs typeface="Segoe UI Light"/>
              </a:rPr>
              <a:t>a</a:t>
            </a:r>
            <a:endParaRPr sz="1800" dirty="0">
              <a:latin typeface="Segoe UI Light"/>
              <a:cs typeface="Segoe UI Light"/>
            </a:endParaRPr>
          </a:p>
          <a:p>
            <a:pPr marL="12700" marR="5080">
              <a:lnSpc>
                <a:spcPct val="100000"/>
              </a:lnSpc>
              <a:spcBef>
                <a:spcPts val="60"/>
              </a:spcBef>
            </a:pPr>
            <a:r>
              <a:rPr sz="1800" b="0" spc="-10" dirty="0">
                <a:latin typeface="Segoe UI Light"/>
                <a:cs typeface="Segoe UI Light"/>
              </a:rPr>
              <a:t>single </a:t>
            </a:r>
            <a:r>
              <a:rPr sz="1800" b="0" spc="-20" dirty="0">
                <a:latin typeface="Segoe UI Light"/>
                <a:cs typeface="Segoe UI Light"/>
              </a:rPr>
              <a:t>row </a:t>
            </a:r>
            <a:r>
              <a:rPr sz="1800" b="0" spc="-30" dirty="0">
                <a:latin typeface="Segoe UI Light"/>
                <a:cs typeface="Segoe UI Light"/>
              </a:rPr>
              <a:t>of </a:t>
            </a:r>
            <a:r>
              <a:rPr sz="1800" b="0" spc="-5" dirty="0">
                <a:latin typeface="Segoe UI Light"/>
                <a:cs typeface="Segoe UI Light"/>
              </a:rPr>
              <a:t>data in </a:t>
            </a:r>
            <a:r>
              <a:rPr sz="1800" b="0" dirty="0">
                <a:latin typeface="Segoe UI Light"/>
                <a:cs typeface="Segoe UI Light"/>
              </a:rPr>
              <a:t>the  </a:t>
            </a:r>
            <a:r>
              <a:rPr sz="1800" b="0" spc="-10" dirty="0">
                <a:latin typeface="Segoe UI Light"/>
                <a:cs typeface="Segoe UI Light"/>
              </a:rPr>
              <a:t>table </a:t>
            </a:r>
            <a:r>
              <a:rPr sz="1800" b="0" spc="-5" dirty="0">
                <a:latin typeface="Segoe UI Light"/>
                <a:cs typeface="Segoe UI Light"/>
              </a:rPr>
              <a:t>and </a:t>
            </a:r>
            <a:r>
              <a:rPr sz="1800" b="0" spc="-15" dirty="0">
                <a:latin typeface="Segoe UI Light"/>
                <a:cs typeface="Segoe UI Light"/>
              </a:rPr>
              <a:t>provides </a:t>
            </a:r>
            <a:r>
              <a:rPr sz="1800" b="0" spc="-5" dirty="0">
                <a:latin typeface="Segoe UI Light"/>
                <a:cs typeface="Segoe UI Light"/>
              </a:rPr>
              <a:t>the  </a:t>
            </a:r>
            <a:r>
              <a:rPr sz="1800" b="0" spc="-10" dirty="0">
                <a:latin typeface="Segoe UI Light"/>
                <a:cs typeface="Segoe UI Light"/>
              </a:rPr>
              <a:t>selection and</a:t>
            </a:r>
            <a:r>
              <a:rPr sz="1800" b="0" spc="20" dirty="0">
                <a:latin typeface="Segoe UI Light"/>
                <a:cs typeface="Segoe UI Light"/>
              </a:rPr>
              <a:t> </a:t>
            </a:r>
            <a:r>
              <a:rPr sz="1800" b="0" spc="-5" dirty="0">
                <a:latin typeface="Segoe UI Light"/>
                <a:cs typeface="Segoe UI Light"/>
              </a:rPr>
              <a:t>interactivity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25" name="object 7"/>
          <p:cNvSpPr/>
          <p:nvPr/>
        </p:nvSpPr>
        <p:spPr>
          <a:xfrm>
            <a:off x="5571490" y="3445509"/>
            <a:ext cx="457200" cy="5715"/>
          </a:xfrm>
          <a:custGeom>
            <a:avLst/>
            <a:gdLst/>
            <a:ahLst/>
            <a:cxnLst/>
            <a:rect l="l" t="t" r="r" b="b"/>
            <a:pathLst>
              <a:path w="457200" h="5714">
                <a:moveTo>
                  <a:pt x="457200" y="5206"/>
                </a:moveTo>
                <a:lnTo>
                  <a:pt x="0" y="0"/>
                </a:lnTo>
              </a:path>
            </a:pathLst>
          </a:custGeom>
          <a:ln w="27940">
            <a:solidFill>
              <a:srgbClr val="A239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8"/>
          <p:cNvSpPr txBox="1"/>
          <p:nvPr/>
        </p:nvSpPr>
        <p:spPr>
          <a:xfrm>
            <a:off x="536257" y="2196083"/>
            <a:ext cx="2816543" cy="138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720" marR="5080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1800" b="0" spc="-5" dirty="0">
                <a:latin typeface="Segoe UI Light"/>
                <a:cs typeface="Segoe UI Light"/>
              </a:rPr>
              <a:t>System </a:t>
            </a:r>
            <a:r>
              <a:rPr sz="1800" b="0" spc="-10" dirty="0">
                <a:latin typeface="Segoe UI Light"/>
                <a:cs typeface="Segoe UI Light"/>
              </a:rPr>
              <a:t>has pre-defined  </a:t>
            </a:r>
            <a:r>
              <a:rPr sz="1800" b="0" spc="-5" dirty="0">
                <a:latin typeface="Segoe UI Light"/>
                <a:cs typeface="Segoe UI Light"/>
              </a:rPr>
              <a:t>cell styles, or you can  </a:t>
            </a:r>
            <a:r>
              <a:rPr sz="1800" b="0" spc="-10" dirty="0">
                <a:latin typeface="Segoe UI Light"/>
                <a:cs typeface="Segoe UI Light"/>
              </a:rPr>
              <a:t>create </a:t>
            </a:r>
            <a:r>
              <a:rPr sz="1800" b="0" spc="-5" dirty="0">
                <a:latin typeface="Segoe UI Light"/>
                <a:cs typeface="Segoe UI Light"/>
              </a:rPr>
              <a:t>custom </a:t>
            </a:r>
            <a:r>
              <a:rPr sz="1800" b="0" spc="-10" dirty="0">
                <a:latin typeface="Segoe UI Light"/>
                <a:cs typeface="Segoe UI Light"/>
              </a:rPr>
              <a:t>cells </a:t>
            </a:r>
            <a:r>
              <a:rPr sz="1800" b="0" dirty="0">
                <a:latin typeface="Segoe UI Light"/>
                <a:cs typeface="Segoe UI Light"/>
              </a:rPr>
              <a:t>to  </a:t>
            </a:r>
            <a:r>
              <a:rPr sz="1800" b="0" spc="-10" dirty="0">
                <a:latin typeface="Segoe UI Light"/>
                <a:cs typeface="Segoe UI Light"/>
              </a:rPr>
              <a:t>display </a:t>
            </a:r>
            <a:r>
              <a:rPr sz="1800" b="0" spc="-5" dirty="0">
                <a:latin typeface="Segoe UI Light"/>
                <a:cs typeface="Segoe UI Light"/>
              </a:rPr>
              <a:t>any type </a:t>
            </a:r>
            <a:r>
              <a:rPr sz="1800" b="0" spc="-30" dirty="0">
                <a:latin typeface="Segoe UI Light"/>
                <a:cs typeface="Segoe UI Light"/>
              </a:rPr>
              <a:t>of </a:t>
            </a:r>
            <a:r>
              <a:rPr sz="1800" b="0" spc="-5" dirty="0">
                <a:latin typeface="Segoe UI Light"/>
                <a:cs typeface="Segoe UI Light"/>
              </a:rPr>
              <a:t>data  </a:t>
            </a:r>
            <a:r>
              <a:rPr sz="1800" b="0" spc="-15" dirty="0">
                <a:latin typeface="Segoe UI Light"/>
                <a:cs typeface="Segoe UI Light"/>
              </a:rPr>
              <a:t>desired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27" name="object 9"/>
          <p:cNvSpPr txBox="1"/>
          <p:nvPr/>
        </p:nvSpPr>
        <p:spPr>
          <a:xfrm>
            <a:off x="533400" y="3790950"/>
            <a:ext cx="266700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1800" b="0" spc="-5" dirty="0">
                <a:latin typeface="Segoe UI Light"/>
                <a:cs typeface="Segoe UI Light"/>
              </a:rPr>
              <a:t>Rows can be</a:t>
            </a:r>
            <a:r>
              <a:rPr sz="1800" b="0" spc="-65" dirty="0">
                <a:latin typeface="Segoe UI Light"/>
                <a:cs typeface="Segoe UI Light"/>
              </a:rPr>
              <a:t> </a:t>
            </a:r>
            <a:r>
              <a:rPr sz="1800" b="0" spc="-10" dirty="0">
                <a:latin typeface="Segoe UI Light"/>
                <a:cs typeface="Segoe UI Light"/>
              </a:rPr>
              <a:t>either</a:t>
            </a:r>
            <a:endParaRPr sz="1800" dirty="0">
              <a:latin typeface="Segoe UI Light"/>
              <a:cs typeface="Segoe UI Light"/>
            </a:endParaRPr>
          </a:p>
          <a:p>
            <a:pPr marL="299720">
              <a:lnSpc>
                <a:spcPct val="100000"/>
              </a:lnSpc>
            </a:pPr>
            <a:r>
              <a:rPr sz="1800" b="0" spc="-5" dirty="0">
                <a:latin typeface="Segoe UI Light"/>
                <a:cs typeface="Segoe UI Light"/>
              </a:rPr>
              <a:t>fixed </a:t>
            </a:r>
            <a:r>
              <a:rPr sz="1800" b="0" spc="-10" dirty="0">
                <a:latin typeface="Segoe UI Light"/>
                <a:cs typeface="Segoe UI Light"/>
              </a:rPr>
              <a:t>or variable</a:t>
            </a:r>
            <a:r>
              <a:rPr sz="1800" b="0" spc="50" dirty="0">
                <a:latin typeface="Segoe UI Light"/>
                <a:cs typeface="Segoe UI Light"/>
              </a:rPr>
              <a:t> </a:t>
            </a:r>
            <a:r>
              <a:rPr sz="1800" b="0" spc="-10" dirty="0">
                <a:latin typeface="Segoe UI Light"/>
                <a:cs typeface="Segoe UI Light"/>
              </a:rPr>
              <a:t>height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28" name="object 10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672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57" y="1248790"/>
            <a:ext cx="7729220" cy="157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0845" algn="l"/>
                <a:tab pos="5135880" algn="l"/>
              </a:tabLst>
            </a:pPr>
            <a:r>
              <a:rPr sz="1700" dirty="0">
                <a:solidFill>
                  <a:srgbClr val="202E3D"/>
                </a:solidFill>
                <a:latin typeface="Cambria Math"/>
                <a:cs typeface="Cambria Math"/>
              </a:rPr>
              <a:t>①	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GetCell method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is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used</a:t>
            </a:r>
            <a:r>
              <a:rPr sz="2000" b="0" spc="-2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to</a:t>
            </a:r>
            <a:r>
              <a:rPr sz="2000" b="0" spc="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u="sng" dirty="0">
                <a:solidFill>
                  <a:srgbClr val="0A111E"/>
                </a:solidFill>
                <a:latin typeface="Segoe UI Light"/>
                <a:cs typeface="Segoe UI Light"/>
              </a:rPr>
              <a:t> 	</a:t>
            </a:r>
            <a:endParaRPr sz="2000">
              <a:latin typeface="Segoe UI Light"/>
              <a:cs typeface="Segoe UI Light"/>
            </a:endParaRPr>
          </a:p>
          <a:p>
            <a:pPr marL="812800" indent="-342900">
              <a:lnSpc>
                <a:spcPct val="100000"/>
              </a:lnSpc>
              <a:spcBef>
                <a:spcPts val="439"/>
              </a:spcBef>
              <a:buAutoNum type="alphaLcParenR"/>
              <a:tabLst>
                <a:tab pos="813435" algn="l"/>
              </a:tabLst>
            </a:pPr>
            <a:r>
              <a:rPr sz="1800" b="0" spc="-10" dirty="0">
                <a:solidFill>
                  <a:srgbClr val="202E3D"/>
                </a:solidFill>
                <a:latin typeface="Segoe UI Light"/>
                <a:cs typeface="Segoe UI Light"/>
              </a:rPr>
              <a:t>create </a:t>
            </a:r>
            <a:r>
              <a:rPr sz="1800" b="0" spc="-5" dirty="0">
                <a:solidFill>
                  <a:srgbClr val="202E3D"/>
                </a:solidFill>
                <a:latin typeface="Segoe UI Light"/>
                <a:cs typeface="Segoe UI Light"/>
              </a:rPr>
              <a:t>sections in the</a:t>
            </a:r>
            <a:r>
              <a:rPr sz="1800" b="0" dirty="0">
                <a:solidFill>
                  <a:srgbClr val="202E3D"/>
                </a:solidFill>
                <a:latin typeface="Segoe UI Light"/>
                <a:cs typeface="Segoe UI Light"/>
              </a:rPr>
              <a:t> </a:t>
            </a:r>
            <a:r>
              <a:rPr sz="1800" b="0" spc="-10" dirty="0">
                <a:solidFill>
                  <a:srgbClr val="202E3D"/>
                </a:solidFill>
                <a:latin typeface="Segoe UI Light"/>
                <a:cs typeface="Segoe UI Light"/>
              </a:rPr>
              <a:t>table</a:t>
            </a:r>
            <a:endParaRPr sz="1800">
              <a:latin typeface="Segoe UI Light"/>
              <a:cs typeface="Segoe UI Light"/>
            </a:endParaRPr>
          </a:p>
          <a:p>
            <a:pPr marL="812800" indent="-342900">
              <a:lnSpc>
                <a:spcPct val="100000"/>
              </a:lnSpc>
              <a:spcBef>
                <a:spcPts val="400"/>
              </a:spcBef>
              <a:buAutoNum type="alphaLcParenR"/>
              <a:tabLst>
                <a:tab pos="813435" algn="l"/>
              </a:tabLst>
            </a:pPr>
            <a:r>
              <a:rPr sz="1800" b="0" spc="-10" dirty="0">
                <a:solidFill>
                  <a:srgbClr val="202E3D"/>
                </a:solidFill>
                <a:latin typeface="Segoe UI Light"/>
                <a:cs typeface="Segoe UI Light"/>
              </a:rPr>
              <a:t>return </a:t>
            </a:r>
            <a:r>
              <a:rPr sz="1800" b="0" dirty="0">
                <a:solidFill>
                  <a:srgbClr val="202E3D"/>
                </a:solidFill>
                <a:latin typeface="Segoe UI Light"/>
                <a:cs typeface="Segoe UI Light"/>
              </a:rPr>
              <a:t>a </a:t>
            </a:r>
            <a:r>
              <a:rPr sz="1800" spc="-10" dirty="0">
                <a:solidFill>
                  <a:srgbClr val="202E3D"/>
                </a:solidFill>
                <a:latin typeface="Consolas"/>
                <a:cs typeface="Consolas"/>
              </a:rPr>
              <a:t>nint </a:t>
            </a:r>
            <a:r>
              <a:rPr sz="1800" b="0" spc="-5" dirty="0">
                <a:solidFill>
                  <a:srgbClr val="202E3D"/>
                </a:solidFill>
                <a:latin typeface="Segoe UI Light"/>
                <a:cs typeface="Segoe UI Light"/>
              </a:rPr>
              <a:t>count </a:t>
            </a:r>
            <a:r>
              <a:rPr sz="1800" b="0" spc="-30" dirty="0">
                <a:solidFill>
                  <a:srgbClr val="202E3D"/>
                </a:solidFill>
                <a:latin typeface="Segoe UI Light"/>
                <a:cs typeface="Segoe UI Light"/>
              </a:rPr>
              <a:t>of </a:t>
            </a:r>
            <a:r>
              <a:rPr sz="1800" b="0" spc="-5" dirty="0">
                <a:solidFill>
                  <a:srgbClr val="202E3D"/>
                </a:solidFill>
                <a:latin typeface="Segoe UI Light"/>
                <a:cs typeface="Segoe UI Light"/>
              </a:rPr>
              <a:t>the total </a:t>
            </a:r>
            <a:r>
              <a:rPr sz="1800" b="0" spc="-10" dirty="0">
                <a:solidFill>
                  <a:srgbClr val="202E3D"/>
                </a:solidFill>
                <a:latin typeface="Segoe UI Light"/>
                <a:cs typeface="Segoe UI Light"/>
              </a:rPr>
              <a:t>number </a:t>
            </a:r>
            <a:r>
              <a:rPr sz="1800" b="0" spc="-30" dirty="0">
                <a:solidFill>
                  <a:srgbClr val="202E3D"/>
                </a:solidFill>
                <a:latin typeface="Segoe UI Light"/>
                <a:cs typeface="Segoe UI Light"/>
              </a:rPr>
              <a:t>of </a:t>
            </a:r>
            <a:r>
              <a:rPr sz="1800" b="0" spc="-15" dirty="0">
                <a:solidFill>
                  <a:srgbClr val="202E3D"/>
                </a:solidFill>
                <a:latin typeface="Segoe UI Light"/>
                <a:cs typeface="Segoe UI Light"/>
              </a:rPr>
              <a:t>rows </a:t>
            </a:r>
            <a:r>
              <a:rPr sz="1800" b="0" spc="-5" dirty="0">
                <a:solidFill>
                  <a:srgbClr val="202E3D"/>
                </a:solidFill>
                <a:latin typeface="Segoe UI Light"/>
                <a:cs typeface="Segoe UI Light"/>
              </a:rPr>
              <a:t>the </a:t>
            </a:r>
            <a:r>
              <a:rPr sz="1800" b="0" spc="-10" dirty="0">
                <a:solidFill>
                  <a:srgbClr val="202E3D"/>
                </a:solidFill>
                <a:latin typeface="Segoe UI Light"/>
                <a:cs typeface="Segoe UI Light"/>
              </a:rPr>
              <a:t>table should</a:t>
            </a:r>
            <a:r>
              <a:rPr sz="1800" b="0" spc="-229" dirty="0">
                <a:solidFill>
                  <a:srgbClr val="202E3D"/>
                </a:solidFill>
                <a:latin typeface="Segoe UI Light"/>
                <a:cs typeface="Segoe UI Light"/>
              </a:rPr>
              <a:t> </a:t>
            </a:r>
            <a:r>
              <a:rPr sz="1800" b="0" spc="-10" dirty="0">
                <a:solidFill>
                  <a:srgbClr val="202E3D"/>
                </a:solidFill>
                <a:latin typeface="Segoe UI Light"/>
                <a:cs typeface="Segoe UI Light"/>
              </a:rPr>
              <a:t>display</a:t>
            </a:r>
            <a:endParaRPr sz="1800">
              <a:latin typeface="Segoe UI Light"/>
              <a:cs typeface="Segoe UI Light"/>
            </a:endParaRPr>
          </a:p>
          <a:p>
            <a:pPr marL="812800" marR="34290" indent="-342900">
              <a:lnSpc>
                <a:spcPct val="101899"/>
              </a:lnSpc>
              <a:spcBef>
                <a:spcPts val="375"/>
              </a:spcBef>
              <a:buAutoNum type="alphaLcParenR"/>
              <a:tabLst>
                <a:tab pos="813435" algn="l"/>
              </a:tabLst>
            </a:pPr>
            <a:r>
              <a:rPr sz="1800" b="0" spc="-10" dirty="0">
                <a:solidFill>
                  <a:srgbClr val="202E3D"/>
                </a:solidFill>
                <a:latin typeface="Segoe UI Light"/>
                <a:cs typeface="Segoe UI Light"/>
              </a:rPr>
              <a:t>return </a:t>
            </a:r>
            <a:r>
              <a:rPr sz="1800" b="0" dirty="0">
                <a:solidFill>
                  <a:srgbClr val="202E3D"/>
                </a:solidFill>
                <a:latin typeface="Segoe UI Light"/>
                <a:cs typeface="Segoe UI Light"/>
              </a:rPr>
              <a:t>a </a:t>
            </a:r>
            <a:r>
              <a:rPr sz="1800" spc="-10" dirty="0">
                <a:solidFill>
                  <a:srgbClr val="202E3D"/>
                </a:solidFill>
                <a:latin typeface="Consolas"/>
                <a:cs typeface="Consolas"/>
              </a:rPr>
              <a:t>UITableViewCell </a:t>
            </a:r>
            <a:r>
              <a:rPr sz="1800" b="0" spc="-10" dirty="0">
                <a:solidFill>
                  <a:srgbClr val="202E3D"/>
                </a:solidFill>
                <a:latin typeface="Segoe UI Light"/>
                <a:cs typeface="Segoe UI Light"/>
              </a:rPr>
              <a:t>populated </a:t>
            </a:r>
            <a:r>
              <a:rPr sz="1800" b="0" spc="-5" dirty="0">
                <a:solidFill>
                  <a:srgbClr val="202E3D"/>
                </a:solidFill>
                <a:latin typeface="Segoe UI Light"/>
                <a:cs typeface="Segoe UI Light"/>
              </a:rPr>
              <a:t>with data for the </a:t>
            </a:r>
            <a:r>
              <a:rPr sz="1800" b="0" spc="-10" dirty="0">
                <a:solidFill>
                  <a:srgbClr val="202E3D"/>
                </a:solidFill>
                <a:latin typeface="Segoe UI Light"/>
                <a:cs typeface="Segoe UI Light"/>
              </a:rPr>
              <a:t>corresponding  </a:t>
            </a:r>
            <a:r>
              <a:rPr sz="1800" b="0" spc="-15" dirty="0">
                <a:solidFill>
                  <a:srgbClr val="202E3D"/>
                </a:solidFill>
                <a:latin typeface="Segoe UI Light"/>
                <a:cs typeface="Segoe UI Light"/>
              </a:rPr>
              <a:t>row </a:t>
            </a:r>
            <a:r>
              <a:rPr sz="1800" b="0" spc="-10" dirty="0">
                <a:solidFill>
                  <a:srgbClr val="202E3D"/>
                </a:solidFill>
                <a:latin typeface="Segoe UI Light"/>
                <a:cs typeface="Segoe UI Light"/>
              </a:rPr>
              <a:t>index passed </a:t>
            </a:r>
            <a:r>
              <a:rPr sz="1800" b="0" dirty="0">
                <a:solidFill>
                  <a:srgbClr val="202E3D"/>
                </a:solidFill>
                <a:latin typeface="Segoe UI Light"/>
                <a:cs typeface="Segoe UI Light"/>
              </a:rPr>
              <a:t>to </a:t>
            </a:r>
            <a:r>
              <a:rPr sz="1800" b="0" spc="-5" dirty="0">
                <a:solidFill>
                  <a:srgbClr val="202E3D"/>
                </a:solidFill>
                <a:latin typeface="Segoe UI Light"/>
                <a:cs typeface="Segoe UI Light"/>
              </a:rPr>
              <a:t>the</a:t>
            </a:r>
            <a:r>
              <a:rPr sz="1800" b="0" spc="25" dirty="0">
                <a:solidFill>
                  <a:srgbClr val="202E3D"/>
                </a:solidFill>
                <a:latin typeface="Segoe UI Light"/>
                <a:cs typeface="Segoe UI Light"/>
              </a:rPr>
              <a:t> </a:t>
            </a:r>
            <a:r>
              <a:rPr sz="1800" b="0" spc="-5" dirty="0">
                <a:solidFill>
                  <a:srgbClr val="202E3D"/>
                </a:solidFill>
                <a:latin typeface="Segoe UI Light"/>
                <a:cs typeface="Segoe UI Light"/>
              </a:rPr>
              <a:t>method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Flash</a:t>
            </a:r>
            <a:r>
              <a:rPr spc="-95" dirty="0"/>
              <a:t> </a:t>
            </a:r>
            <a:r>
              <a:rPr dirty="0"/>
              <a:t>Quiz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193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57" y="1248790"/>
            <a:ext cx="7729855" cy="157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0845" algn="l"/>
                <a:tab pos="5135880" algn="l"/>
              </a:tabLst>
            </a:pPr>
            <a:r>
              <a:rPr sz="1700" dirty="0">
                <a:solidFill>
                  <a:srgbClr val="202E3D"/>
                </a:solidFill>
                <a:latin typeface="Cambria Math"/>
                <a:cs typeface="Cambria Math"/>
              </a:rPr>
              <a:t>①	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GetCell method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is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used</a:t>
            </a:r>
            <a:r>
              <a:rPr sz="2000" b="0" spc="-2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to</a:t>
            </a:r>
            <a:r>
              <a:rPr sz="2000" b="0" spc="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u="sng" dirty="0">
                <a:solidFill>
                  <a:srgbClr val="0A111E"/>
                </a:solidFill>
                <a:latin typeface="Segoe UI Light"/>
                <a:cs typeface="Segoe UI Light"/>
              </a:rPr>
              <a:t> 	</a:t>
            </a:r>
            <a:endParaRPr sz="2000">
              <a:latin typeface="Segoe UI Light"/>
              <a:cs typeface="Segoe UI Light"/>
            </a:endParaRPr>
          </a:p>
          <a:p>
            <a:pPr marL="812800" indent="-342900">
              <a:lnSpc>
                <a:spcPct val="100000"/>
              </a:lnSpc>
              <a:spcBef>
                <a:spcPts val="439"/>
              </a:spcBef>
              <a:buClr>
                <a:srgbClr val="202E3D"/>
              </a:buClr>
              <a:buAutoNum type="alphaLcParenR"/>
              <a:tabLst>
                <a:tab pos="813435" algn="l"/>
              </a:tabLst>
            </a:pPr>
            <a:r>
              <a:rPr sz="1800" b="0" spc="-10" dirty="0">
                <a:solidFill>
                  <a:srgbClr val="A4ADAD"/>
                </a:solidFill>
                <a:latin typeface="Segoe UI Light"/>
                <a:cs typeface="Segoe UI Light"/>
              </a:rPr>
              <a:t>create </a:t>
            </a:r>
            <a:r>
              <a:rPr sz="1800" b="0" spc="-5" dirty="0">
                <a:solidFill>
                  <a:srgbClr val="A4ADAD"/>
                </a:solidFill>
                <a:latin typeface="Segoe UI Light"/>
                <a:cs typeface="Segoe UI Light"/>
              </a:rPr>
              <a:t>sections in the</a:t>
            </a:r>
            <a:r>
              <a:rPr sz="1800" b="0" dirty="0">
                <a:solidFill>
                  <a:srgbClr val="A4ADAD"/>
                </a:solidFill>
                <a:latin typeface="Segoe UI Light"/>
                <a:cs typeface="Segoe UI Light"/>
              </a:rPr>
              <a:t> </a:t>
            </a:r>
            <a:r>
              <a:rPr sz="1800" b="0" spc="-10" dirty="0">
                <a:solidFill>
                  <a:srgbClr val="A4ADAD"/>
                </a:solidFill>
                <a:latin typeface="Segoe UI Light"/>
                <a:cs typeface="Segoe UI Light"/>
              </a:rPr>
              <a:t>table</a:t>
            </a:r>
            <a:endParaRPr sz="1800">
              <a:latin typeface="Segoe UI Light"/>
              <a:cs typeface="Segoe UI Light"/>
            </a:endParaRPr>
          </a:p>
          <a:p>
            <a:pPr marL="812800" indent="-342900">
              <a:lnSpc>
                <a:spcPct val="100000"/>
              </a:lnSpc>
              <a:spcBef>
                <a:spcPts val="400"/>
              </a:spcBef>
              <a:buClr>
                <a:srgbClr val="202E3D"/>
              </a:buClr>
              <a:buAutoNum type="alphaLcParenR"/>
              <a:tabLst>
                <a:tab pos="813435" algn="l"/>
              </a:tabLst>
            </a:pPr>
            <a:r>
              <a:rPr sz="1800" b="0" spc="-10" dirty="0">
                <a:solidFill>
                  <a:srgbClr val="A4ADAD"/>
                </a:solidFill>
                <a:latin typeface="Segoe UI Light"/>
                <a:cs typeface="Segoe UI Light"/>
              </a:rPr>
              <a:t>return </a:t>
            </a:r>
            <a:r>
              <a:rPr sz="1800" b="0" dirty="0">
                <a:solidFill>
                  <a:srgbClr val="A4ADAD"/>
                </a:solidFill>
                <a:latin typeface="Segoe UI Light"/>
                <a:cs typeface="Segoe UI Light"/>
              </a:rPr>
              <a:t>a </a:t>
            </a:r>
            <a:r>
              <a:rPr sz="1800" spc="-10" dirty="0">
                <a:solidFill>
                  <a:srgbClr val="A4ADAD"/>
                </a:solidFill>
                <a:latin typeface="Consolas"/>
                <a:cs typeface="Consolas"/>
              </a:rPr>
              <a:t>nint </a:t>
            </a:r>
            <a:r>
              <a:rPr sz="1800" b="0" spc="-5" dirty="0">
                <a:solidFill>
                  <a:srgbClr val="A4ADAD"/>
                </a:solidFill>
                <a:latin typeface="Segoe UI Light"/>
                <a:cs typeface="Segoe UI Light"/>
              </a:rPr>
              <a:t>count </a:t>
            </a:r>
            <a:r>
              <a:rPr sz="1800" b="0" spc="-30" dirty="0">
                <a:solidFill>
                  <a:srgbClr val="A4ADAD"/>
                </a:solidFill>
                <a:latin typeface="Segoe UI Light"/>
                <a:cs typeface="Segoe UI Light"/>
              </a:rPr>
              <a:t>of </a:t>
            </a:r>
            <a:r>
              <a:rPr sz="1800" b="0" spc="-5" dirty="0">
                <a:solidFill>
                  <a:srgbClr val="A4ADAD"/>
                </a:solidFill>
                <a:latin typeface="Segoe UI Light"/>
                <a:cs typeface="Segoe UI Light"/>
              </a:rPr>
              <a:t>the total </a:t>
            </a:r>
            <a:r>
              <a:rPr sz="1800" b="0" spc="-10" dirty="0">
                <a:solidFill>
                  <a:srgbClr val="A4ADAD"/>
                </a:solidFill>
                <a:latin typeface="Segoe UI Light"/>
                <a:cs typeface="Segoe UI Light"/>
              </a:rPr>
              <a:t>number </a:t>
            </a:r>
            <a:r>
              <a:rPr sz="1800" b="0" spc="-30" dirty="0">
                <a:solidFill>
                  <a:srgbClr val="A4ADAD"/>
                </a:solidFill>
                <a:latin typeface="Segoe UI Light"/>
                <a:cs typeface="Segoe UI Light"/>
              </a:rPr>
              <a:t>of </a:t>
            </a:r>
            <a:r>
              <a:rPr sz="1800" b="0" spc="-15" dirty="0">
                <a:solidFill>
                  <a:srgbClr val="A4ADAD"/>
                </a:solidFill>
                <a:latin typeface="Segoe UI Light"/>
                <a:cs typeface="Segoe UI Light"/>
              </a:rPr>
              <a:t>rows </a:t>
            </a:r>
            <a:r>
              <a:rPr sz="1800" b="0" spc="-5" dirty="0">
                <a:solidFill>
                  <a:srgbClr val="A4ADAD"/>
                </a:solidFill>
                <a:latin typeface="Segoe UI Light"/>
                <a:cs typeface="Segoe UI Light"/>
              </a:rPr>
              <a:t>the </a:t>
            </a:r>
            <a:r>
              <a:rPr sz="1800" b="0" spc="-10" dirty="0">
                <a:solidFill>
                  <a:srgbClr val="A4ADAD"/>
                </a:solidFill>
                <a:latin typeface="Segoe UI Light"/>
                <a:cs typeface="Segoe UI Light"/>
              </a:rPr>
              <a:t>table should</a:t>
            </a:r>
            <a:r>
              <a:rPr sz="1800" b="0" spc="-229" dirty="0">
                <a:solidFill>
                  <a:srgbClr val="A4ADAD"/>
                </a:solidFill>
                <a:latin typeface="Segoe UI Light"/>
                <a:cs typeface="Segoe UI Light"/>
              </a:rPr>
              <a:t> </a:t>
            </a:r>
            <a:r>
              <a:rPr sz="1800" b="0" spc="-10" dirty="0">
                <a:solidFill>
                  <a:srgbClr val="A4ADAD"/>
                </a:solidFill>
                <a:latin typeface="Segoe UI Light"/>
                <a:cs typeface="Segoe UI Light"/>
              </a:rPr>
              <a:t>display</a:t>
            </a:r>
            <a:endParaRPr sz="1800">
              <a:latin typeface="Segoe UI Light"/>
              <a:cs typeface="Segoe UI Light"/>
            </a:endParaRPr>
          </a:p>
          <a:p>
            <a:pPr marL="812800" marR="5080" indent="-342900">
              <a:lnSpc>
                <a:spcPct val="101899"/>
              </a:lnSpc>
              <a:spcBef>
                <a:spcPts val="375"/>
              </a:spcBef>
              <a:buFont typeface="Segoe UI Light"/>
              <a:buAutoNum type="alphaLcParenR"/>
              <a:tabLst>
                <a:tab pos="813435" algn="l"/>
                <a:tab pos="1694180" algn="l"/>
              </a:tabLst>
            </a:pPr>
            <a:r>
              <a:rPr sz="1800" b="0" u="heavy" dirty="0">
                <a:solidFill>
                  <a:srgbClr val="202E3D"/>
                </a:solidFill>
                <a:latin typeface="Segoe UI Light"/>
                <a:cs typeface="Segoe UI Light"/>
              </a:rPr>
              <a:t>return   a	</a:t>
            </a:r>
            <a:r>
              <a:rPr sz="1800" u="heavy" spc="-10" dirty="0">
                <a:solidFill>
                  <a:srgbClr val="202E3D"/>
                </a:solidFill>
                <a:latin typeface="Consolas"/>
                <a:cs typeface="Consolas"/>
              </a:rPr>
              <a:t>UITableViewCell</a:t>
            </a:r>
            <a:r>
              <a:rPr sz="1800" u="heavy" spc="-560" dirty="0">
                <a:solidFill>
                  <a:srgbClr val="202E3D"/>
                </a:solidFill>
                <a:latin typeface="Consolas"/>
                <a:cs typeface="Consolas"/>
              </a:rPr>
              <a:t> </a:t>
            </a:r>
            <a:r>
              <a:rPr sz="1800" b="0" u="heavy" dirty="0">
                <a:solidFill>
                  <a:srgbClr val="202E3D"/>
                </a:solidFill>
                <a:latin typeface="Segoe UI Light"/>
                <a:cs typeface="Segoe UI Light"/>
              </a:rPr>
              <a:t>populated </a:t>
            </a:r>
            <a:r>
              <a:rPr sz="1800" b="0" u="heavy" spc="10" dirty="0">
                <a:solidFill>
                  <a:srgbClr val="202E3D"/>
                </a:solidFill>
                <a:latin typeface="Segoe UI Light"/>
                <a:cs typeface="Segoe UI Light"/>
              </a:rPr>
              <a:t>with </a:t>
            </a:r>
            <a:r>
              <a:rPr sz="1800" b="0" u="heavy" spc="5" dirty="0">
                <a:solidFill>
                  <a:srgbClr val="202E3D"/>
                </a:solidFill>
                <a:latin typeface="Segoe UI Light"/>
                <a:cs typeface="Segoe UI Light"/>
              </a:rPr>
              <a:t>data for </a:t>
            </a:r>
            <a:r>
              <a:rPr sz="1800" b="0" u="heavy" spc="10" dirty="0">
                <a:solidFill>
                  <a:srgbClr val="202E3D"/>
                </a:solidFill>
                <a:latin typeface="Segoe UI Light"/>
                <a:cs typeface="Segoe UI Light"/>
              </a:rPr>
              <a:t>the</a:t>
            </a:r>
            <a:r>
              <a:rPr sz="1800" b="0" u="heavy" spc="-45" dirty="0">
                <a:solidFill>
                  <a:srgbClr val="202E3D"/>
                </a:solidFill>
                <a:latin typeface="Segoe UI Light"/>
                <a:cs typeface="Segoe UI Light"/>
              </a:rPr>
              <a:t> </a:t>
            </a:r>
            <a:r>
              <a:rPr sz="1800" b="0" u="heavy" dirty="0">
                <a:solidFill>
                  <a:srgbClr val="202E3D"/>
                </a:solidFill>
                <a:latin typeface="Segoe UI Light"/>
                <a:cs typeface="Segoe UI Light"/>
              </a:rPr>
              <a:t>corresponding </a:t>
            </a:r>
            <a:r>
              <a:rPr sz="1800" b="0" spc="-5" dirty="0">
                <a:solidFill>
                  <a:srgbClr val="202E3D"/>
                </a:solidFill>
                <a:latin typeface="Segoe UI Light"/>
                <a:cs typeface="Segoe UI Light"/>
              </a:rPr>
              <a:t> </a:t>
            </a:r>
            <a:r>
              <a:rPr sz="1800" b="0" u="heavy" spc="-5" dirty="0">
                <a:solidFill>
                  <a:srgbClr val="202E3D"/>
                </a:solidFill>
                <a:latin typeface="Segoe UI Light"/>
                <a:cs typeface="Segoe UI Light"/>
              </a:rPr>
              <a:t>row </a:t>
            </a:r>
            <a:r>
              <a:rPr sz="1800" b="0" u="heavy" spc="5" dirty="0">
                <a:solidFill>
                  <a:srgbClr val="202E3D"/>
                </a:solidFill>
                <a:latin typeface="Segoe UI Light"/>
                <a:cs typeface="Segoe UI Light"/>
              </a:rPr>
              <a:t>index passed </a:t>
            </a:r>
            <a:r>
              <a:rPr sz="1800" b="0" u="heavy" spc="10" dirty="0">
                <a:solidFill>
                  <a:srgbClr val="202E3D"/>
                </a:solidFill>
                <a:latin typeface="Segoe UI Light"/>
                <a:cs typeface="Segoe UI Light"/>
              </a:rPr>
              <a:t>to the</a:t>
            </a:r>
            <a:r>
              <a:rPr sz="1800" b="0" u="heavy" spc="-225" dirty="0">
                <a:solidFill>
                  <a:srgbClr val="202E3D"/>
                </a:solidFill>
                <a:latin typeface="Segoe UI Light"/>
                <a:cs typeface="Segoe UI Light"/>
              </a:rPr>
              <a:t> </a:t>
            </a:r>
            <a:r>
              <a:rPr sz="1800" b="0" u="heavy" spc="5" dirty="0">
                <a:solidFill>
                  <a:srgbClr val="202E3D"/>
                </a:solidFill>
                <a:latin typeface="Segoe UI Light"/>
                <a:cs typeface="Segoe UI Light"/>
              </a:rPr>
              <a:t>method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Flash</a:t>
            </a:r>
            <a:r>
              <a:rPr spc="-95" dirty="0"/>
              <a:t> </a:t>
            </a:r>
            <a:r>
              <a:rPr dirty="0"/>
              <a:t>Quiz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337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57" y="1251203"/>
            <a:ext cx="8027034" cy="215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1480" marR="5080" indent="-398780">
              <a:lnSpc>
                <a:spcPct val="100000"/>
              </a:lnSpc>
              <a:tabLst>
                <a:tab pos="410845" algn="l"/>
                <a:tab pos="3333750" algn="l"/>
              </a:tabLst>
            </a:pPr>
            <a:r>
              <a:rPr sz="1500" spc="45" dirty="0">
                <a:solidFill>
                  <a:srgbClr val="202E3D"/>
                </a:solidFill>
                <a:latin typeface="Cambria Math"/>
                <a:cs typeface="Cambria Math"/>
              </a:rPr>
              <a:t>②	</a:t>
            </a:r>
            <a:r>
              <a:rPr sz="18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Displaying </a:t>
            </a:r>
            <a:r>
              <a:rPr sz="18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hundreds,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or even </a:t>
            </a:r>
            <a:r>
              <a:rPr sz="18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thousands </a:t>
            </a:r>
            <a:r>
              <a:rPr sz="1800" b="0" spc="-30" dirty="0">
                <a:solidFill>
                  <a:srgbClr val="0A111E"/>
                </a:solidFill>
                <a:latin typeface="Segoe UI Light"/>
                <a:cs typeface="Segoe UI Light"/>
              </a:rPr>
              <a:t>of </a:t>
            </a:r>
            <a:r>
              <a:rPr sz="18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rows </a:t>
            </a:r>
            <a:r>
              <a:rPr sz="1800" b="0" spc="-30" dirty="0">
                <a:solidFill>
                  <a:srgbClr val="0A111E"/>
                </a:solidFill>
                <a:latin typeface="Segoe UI Light"/>
                <a:cs typeface="Segoe UI Light"/>
              </a:rPr>
              <a:t>of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data in </a:t>
            </a:r>
            <a:r>
              <a:rPr sz="1800" b="0" dirty="0">
                <a:solidFill>
                  <a:srgbClr val="0A111E"/>
                </a:solidFill>
                <a:latin typeface="Segoe UI Light"/>
                <a:cs typeface="Segoe UI Light"/>
              </a:rPr>
              <a:t>a </a:t>
            </a:r>
            <a:r>
              <a:rPr sz="1800" b="0" spc="-70" dirty="0">
                <a:solidFill>
                  <a:srgbClr val="0A111E"/>
                </a:solidFill>
                <a:latin typeface="Segoe UI Light"/>
                <a:cs typeface="Segoe UI Light"/>
              </a:rPr>
              <a:t>Table </a:t>
            </a:r>
            <a:r>
              <a:rPr sz="1800" b="0" spc="-3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18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View</a:t>
            </a:r>
            <a:r>
              <a:rPr sz="1800" b="0" spc="3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18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requires </a:t>
            </a:r>
            <a:r>
              <a:rPr sz="1800" b="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the </a:t>
            </a:r>
            <a:r>
              <a:rPr sz="1800" b="0" spc="14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code </a:t>
            </a:r>
            <a:r>
              <a:rPr sz="1800" b="0" spc="19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1800" b="0" dirty="0">
                <a:solidFill>
                  <a:srgbClr val="0A111E"/>
                </a:solidFill>
                <a:latin typeface="Segoe UI Light"/>
                <a:cs typeface="Segoe UI Light"/>
              </a:rPr>
              <a:t>to</a:t>
            </a:r>
            <a:r>
              <a:rPr sz="1800" b="0" u="sng" dirty="0">
                <a:solidFill>
                  <a:srgbClr val="0A111E"/>
                </a:solidFill>
                <a:latin typeface="Segoe UI Light"/>
                <a:cs typeface="Segoe UI Light"/>
              </a:rPr>
              <a:t> 	</a:t>
            </a:r>
            <a:r>
              <a:rPr sz="18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(select all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that</a:t>
            </a:r>
            <a:r>
              <a:rPr sz="1800" b="0" spc="1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18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apply)</a:t>
            </a:r>
            <a:endParaRPr sz="1800">
              <a:latin typeface="Segoe UI Light"/>
              <a:cs typeface="Segoe UI Light"/>
            </a:endParaRPr>
          </a:p>
          <a:p>
            <a:pPr marL="812800" indent="-342900">
              <a:lnSpc>
                <a:spcPct val="100000"/>
              </a:lnSpc>
              <a:spcBef>
                <a:spcPts val="380"/>
              </a:spcBef>
              <a:buAutoNum type="alphaLcParenR"/>
              <a:tabLst>
                <a:tab pos="813435" algn="l"/>
              </a:tabLst>
            </a:pPr>
            <a:r>
              <a:rPr sz="1800" b="0" spc="-10" dirty="0">
                <a:solidFill>
                  <a:srgbClr val="202E3D"/>
                </a:solidFill>
                <a:latin typeface="Segoe UI Light"/>
                <a:cs typeface="Segoe UI Light"/>
              </a:rPr>
              <a:t>Register </a:t>
            </a:r>
            <a:r>
              <a:rPr sz="1800" b="0" dirty="0">
                <a:solidFill>
                  <a:srgbClr val="202E3D"/>
                </a:solidFill>
                <a:latin typeface="Segoe UI Light"/>
                <a:cs typeface="Segoe UI Light"/>
              </a:rPr>
              <a:t>a </a:t>
            </a:r>
            <a:r>
              <a:rPr sz="1800" b="0" spc="-15" dirty="0">
                <a:solidFill>
                  <a:srgbClr val="202E3D"/>
                </a:solidFill>
                <a:latin typeface="Segoe UI Light"/>
                <a:cs typeface="Segoe UI Light"/>
              </a:rPr>
              <a:t>reuse </a:t>
            </a:r>
            <a:r>
              <a:rPr sz="1800" b="0" spc="-10" dirty="0">
                <a:solidFill>
                  <a:srgbClr val="202E3D"/>
                </a:solidFill>
                <a:latin typeface="Segoe UI Light"/>
                <a:cs typeface="Segoe UI Light"/>
              </a:rPr>
              <a:t>identifier </a:t>
            </a:r>
            <a:r>
              <a:rPr sz="1800" b="0" spc="-5" dirty="0">
                <a:solidFill>
                  <a:srgbClr val="202E3D"/>
                </a:solidFill>
                <a:latin typeface="Segoe UI Light"/>
                <a:cs typeface="Segoe UI Light"/>
              </a:rPr>
              <a:t>for each </a:t>
            </a:r>
            <a:r>
              <a:rPr sz="1800" b="0" spc="-10" dirty="0">
                <a:solidFill>
                  <a:srgbClr val="202E3D"/>
                </a:solidFill>
                <a:latin typeface="Segoe UI Light"/>
                <a:cs typeface="Segoe UI Light"/>
              </a:rPr>
              <a:t>unique </a:t>
            </a:r>
            <a:r>
              <a:rPr sz="1800" b="0" spc="-5" dirty="0">
                <a:solidFill>
                  <a:srgbClr val="202E3D"/>
                </a:solidFill>
                <a:latin typeface="Segoe UI Light"/>
                <a:cs typeface="Segoe UI Light"/>
              </a:rPr>
              <a:t>cell</a:t>
            </a:r>
            <a:r>
              <a:rPr sz="1800" b="0" spc="254" dirty="0">
                <a:solidFill>
                  <a:srgbClr val="202E3D"/>
                </a:solidFill>
                <a:latin typeface="Segoe UI Light"/>
                <a:cs typeface="Segoe UI Light"/>
              </a:rPr>
              <a:t> </a:t>
            </a:r>
            <a:r>
              <a:rPr sz="1800" b="0" spc="-5" dirty="0">
                <a:solidFill>
                  <a:srgbClr val="202E3D"/>
                </a:solidFill>
                <a:latin typeface="Segoe UI Light"/>
                <a:cs typeface="Segoe UI Light"/>
              </a:rPr>
              <a:t>type</a:t>
            </a:r>
            <a:endParaRPr sz="1800">
              <a:latin typeface="Segoe UI Light"/>
              <a:cs typeface="Segoe UI Light"/>
            </a:endParaRPr>
          </a:p>
          <a:p>
            <a:pPr marL="812800" indent="-342900">
              <a:lnSpc>
                <a:spcPct val="100000"/>
              </a:lnSpc>
              <a:spcBef>
                <a:spcPts val="440"/>
              </a:spcBef>
              <a:buAutoNum type="alphaLcParenR"/>
              <a:tabLst>
                <a:tab pos="813435" algn="l"/>
              </a:tabLst>
            </a:pPr>
            <a:r>
              <a:rPr sz="1800" b="0" spc="-5" dirty="0">
                <a:solidFill>
                  <a:srgbClr val="202E3D"/>
                </a:solidFill>
                <a:latin typeface="Segoe UI Light"/>
                <a:cs typeface="Segoe UI Light"/>
              </a:rPr>
              <a:t>use </a:t>
            </a:r>
            <a:r>
              <a:rPr sz="1800" b="0" dirty="0">
                <a:solidFill>
                  <a:srgbClr val="202E3D"/>
                </a:solidFill>
                <a:latin typeface="Segoe UI Light"/>
                <a:cs typeface="Segoe UI Light"/>
              </a:rPr>
              <a:t>a custom</a:t>
            </a:r>
            <a:r>
              <a:rPr sz="1800" b="0" spc="-100" dirty="0">
                <a:solidFill>
                  <a:srgbClr val="202E3D"/>
                </a:solidFill>
                <a:latin typeface="Segoe UI Light"/>
                <a:cs typeface="Segoe UI Light"/>
              </a:rPr>
              <a:t> </a:t>
            </a:r>
            <a:r>
              <a:rPr sz="1800" spc="-10" dirty="0">
                <a:solidFill>
                  <a:srgbClr val="202E3D"/>
                </a:solidFill>
                <a:latin typeface="Consolas"/>
                <a:cs typeface="Consolas"/>
              </a:rPr>
              <a:t>Dictionary&lt;&gt;</a:t>
            </a:r>
            <a:endParaRPr sz="1800">
              <a:latin typeface="Consolas"/>
              <a:cs typeface="Consolas"/>
            </a:endParaRPr>
          </a:p>
          <a:p>
            <a:pPr marL="812800" indent="-342900">
              <a:lnSpc>
                <a:spcPct val="100000"/>
              </a:lnSpc>
              <a:spcBef>
                <a:spcPts val="420"/>
              </a:spcBef>
              <a:buAutoNum type="alphaLcParenR"/>
              <a:tabLst>
                <a:tab pos="813435" algn="l"/>
              </a:tabLst>
            </a:pPr>
            <a:r>
              <a:rPr sz="1800" b="0" spc="-10" dirty="0">
                <a:solidFill>
                  <a:srgbClr val="202E3D"/>
                </a:solidFill>
                <a:latin typeface="Segoe UI Light"/>
                <a:cs typeface="Segoe UI Light"/>
              </a:rPr>
              <a:t>always </a:t>
            </a:r>
            <a:r>
              <a:rPr sz="1800" b="0" spc="-5" dirty="0">
                <a:solidFill>
                  <a:srgbClr val="202E3D"/>
                </a:solidFill>
                <a:latin typeface="Segoe UI Light"/>
                <a:cs typeface="Segoe UI Light"/>
              </a:rPr>
              <a:t>use</a:t>
            </a:r>
            <a:r>
              <a:rPr sz="1800" b="0" spc="-25" dirty="0">
                <a:solidFill>
                  <a:srgbClr val="202E3D"/>
                </a:solidFill>
                <a:latin typeface="Segoe UI Light"/>
                <a:cs typeface="Segoe UI Light"/>
              </a:rPr>
              <a:t> </a:t>
            </a:r>
            <a:r>
              <a:rPr sz="1800" spc="-10" dirty="0">
                <a:solidFill>
                  <a:srgbClr val="202E3D"/>
                </a:solidFill>
                <a:latin typeface="Consolas"/>
                <a:cs typeface="Consolas"/>
              </a:rPr>
              <a:t>DequeueReusableCell</a:t>
            </a:r>
            <a:endParaRPr sz="1800">
              <a:latin typeface="Consolas"/>
              <a:cs typeface="Consolas"/>
            </a:endParaRPr>
          </a:p>
          <a:p>
            <a:pPr marL="812800" indent="-342900">
              <a:lnSpc>
                <a:spcPct val="100000"/>
              </a:lnSpc>
              <a:spcBef>
                <a:spcPts val="440"/>
              </a:spcBef>
              <a:buAutoNum type="alphaLcParenR"/>
              <a:tabLst>
                <a:tab pos="813435" algn="l"/>
              </a:tabLst>
            </a:pPr>
            <a:r>
              <a:rPr sz="1800" b="0" spc="-5" dirty="0">
                <a:solidFill>
                  <a:srgbClr val="202E3D"/>
                </a:solidFill>
                <a:latin typeface="Segoe UI Light"/>
                <a:cs typeface="Segoe UI Light"/>
              </a:rPr>
              <a:t>set </a:t>
            </a:r>
            <a:r>
              <a:rPr sz="1800" b="0" spc="-10" dirty="0">
                <a:solidFill>
                  <a:srgbClr val="202E3D"/>
                </a:solidFill>
                <a:latin typeface="Segoe UI Light"/>
                <a:cs typeface="Segoe UI Light"/>
              </a:rPr>
              <a:t>all </a:t>
            </a:r>
            <a:r>
              <a:rPr sz="1800" b="0" spc="-5" dirty="0">
                <a:solidFill>
                  <a:srgbClr val="202E3D"/>
                </a:solidFill>
                <a:latin typeface="Segoe UI Light"/>
                <a:cs typeface="Segoe UI Light"/>
              </a:rPr>
              <a:t>the </a:t>
            </a:r>
            <a:r>
              <a:rPr sz="1800" spc="-10" dirty="0">
                <a:solidFill>
                  <a:srgbClr val="202E3D"/>
                </a:solidFill>
                <a:latin typeface="Consolas"/>
                <a:cs typeface="Consolas"/>
              </a:rPr>
              <a:t>UITableViewCell </a:t>
            </a:r>
            <a:r>
              <a:rPr sz="1800" b="0" spc="-10" dirty="0">
                <a:solidFill>
                  <a:srgbClr val="202E3D"/>
                </a:solidFill>
                <a:latin typeface="Segoe UI Light"/>
                <a:cs typeface="Segoe UI Light"/>
              </a:rPr>
              <a:t>sub-view </a:t>
            </a:r>
            <a:r>
              <a:rPr sz="1800" b="0" spc="-5" dirty="0">
                <a:solidFill>
                  <a:srgbClr val="202E3D"/>
                </a:solidFill>
                <a:latin typeface="Segoe UI Light"/>
                <a:cs typeface="Segoe UI Light"/>
              </a:rPr>
              <a:t>properties in </a:t>
            </a:r>
            <a:r>
              <a:rPr sz="1800" spc="-10" dirty="0">
                <a:solidFill>
                  <a:srgbClr val="202E3D"/>
                </a:solidFill>
                <a:latin typeface="Consolas"/>
                <a:cs typeface="Consolas"/>
              </a:rPr>
              <a:t>GetCell</a:t>
            </a:r>
            <a:r>
              <a:rPr sz="1800" spc="-670" dirty="0">
                <a:solidFill>
                  <a:srgbClr val="202E3D"/>
                </a:solidFill>
                <a:latin typeface="Consolas"/>
                <a:cs typeface="Consolas"/>
              </a:rPr>
              <a:t> </a:t>
            </a:r>
            <a:r>
              <a:rPr sz="1800" b="0" spc="-10" dirty="0">
                <a:solidFill>
                  <a:srgbClr val="202E3D"/>
                </a:solidFill>
                <a:latin typeface="Segoe UI Light"/>
                <a:cs typeface="Segoe UI Light"/>
              </a:rPr>
              <a:t>and</a:t>
            </a:r>
            <a:endParaRPr sz="1800">
              <a:latin typeface="Segoe UI Light"/>
              <a:cs typeface="Segoe UI Light"/>
            </a:endParaRPr>
          </a:p>
          <a:p>
            <a:pPr marL="812800">
              <a:lnSpc>
                <a:spcPct val="100000"/>
              </a:lnSpc>
              <a:spcBef>
                <a:spcPts val="40"/>
              </a:spcBef>
            </a:pPr>
            <a:r>
              <a:rPr sz="1800" b="0" spc="-15" dirty="0">
                <a:solidFill>
                  <a:srgbClr val="202E3D"/>
                </a:solidFill>
                <a:latin typeface="Segoe UI Light"/>
                <a:cs typeface="Segoe UI Light"/>
              </a:rPr>
              <a:t>repopulate </a:t>
            </a:r>
            <a:r>
              <a:rPr sz="1800" b="0" spc="-5" dirty="0">
                <a:solidFill>
                  <a:srgbClr val="202E3D"/>
                </a:solidFill>
                <a:latin typeface="Segoe UI Light"/>
                <a:cs typeface="Segoe UI Light"/>
              </a:rPr>
              <a:t>them in case </a:t>
            </a:r>
            <a:r>
              <a:rPr sz="1800" b="0" spc="-30" dirty="0">
                <a:solidFill>
                  <a:srgbClr val="202E3D"/>
                </a:solidFill>
                <a:latin typeface="Segoe UI Light"/>
                <a:cs typeface="Segoe UI Light"/>
              </a:rPr>
              <a:t>of </a:t>
            </a:r>
            <a:r>
              <a:rPr sz="1800" b="0" spc="-10" dirty="0">
                <a:solidFill>
                  <a:srgbClr val="202E3D"/>
                </a:solidFill>
                <a:latin typeface="Segoe UI Light"/>
                <a:cs typeface="Segoe UI Light"/>
              </a:rPr>
              <a:t>cell</a:t>
            </a:r>
            <a:r>
              <a:rPr sz="1800" b="0" spc="155" dirty="0">
                <a:solidFill>
                  <a:srgbClr val="202E3D"/>
                </a:solidFill>
                <a:latin typeface="Segoe UI Light"/>
                <a:cs typeface="Segoe UI Light"/>
              </a:rPr>
              <a:t> </a:t>
            </a:r>
            <a:r>
              <a:rPr sz="1800" b="0" spc="-15" dirty="0">
                <a:solidFill>
                  <a:srgbClr val="202E3D"/>
                </a:solidFill>
                <a:latin typeface="Segoe UI Light"/>
                <a:cs typeface="Segoe UI Light"/>
              </a:rPr>
              <a:t>reuse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Flash</a:t>
            </a:r>
            <a:r>
              <a:rPr spc="-95" dirty="0"/>
              <a:t> </a:t>
            </a:r>
            <a:r>
              <a:rPr dirty="0"/>
              <a:t>Quiz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387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57" y="1251203"/>
            <a:ext cx="8018780" cy="215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1480" marR="5080" indent="-398780">
              <a:lnSpc>
                <a:spcPct val="100000"/>
              </a:lnSpc>
              <a:tabLst>
                <a:tab pos="410845" algn="l"/>
                <a:tab pos="3333750" algn="l"/>
              </a:tabLst>
            </a:pPr>
            <a:r>
              <a:rPr sz="1500" spc="45" dirty="0">
                <a:solidFill>
                  <a:srgbClr val="202E3D"/>
                </a:solidFill>
                <a:latin typeface="Cambria Math"/>
                <a:cs typeface="Cambria Math"/>
              </a:rPr>
              <a:t>②	</a:t>
            </a:r>
            <a:r>
              <a:rPr sz="18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Displaying </a:t>
            </a:r>
            <a:r>
              <a:rPr sz="18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hundreds,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or even </a:t>
            </a:r>
            <a:r>
              <a:rPr sz="18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thousands </a:t>
            </a:r>
            <a:r>
              <a:rPr sz="1800" b="0" spc="-30" dirty="0">
                <a:solidFill>
                  <a:srgbClr val="0A111E"/>
                </a:solidFill>
                <a:latin typeface="Segoe UI Light"/>
                <a:cs typeface="Segoe UI Light"/>
              </a:rPr>
              <a:t>of </a:t>
            </a:r>
            <a:r>
              <a:rPr sz="18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rows </a:t>
            </a:r>
            <a:r>
              <a:rPr sz="1800" b="0" spc="-30" dirty="0">
                <a:solidFill>
                  <a:srgbClr val="0A111E"/>
                </a:solidFill>
                <a:latin typeface="Segoe UI Light"/>
                <a:cs typeface="Segoe UI Light"/>
              </a:rPr>
              <a:t>of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data in </a:t>
            </a:r>
            <a:r>
              <a:rPr sz="1800" b="0" dirty="0">
                <a:solidFill>
                  <a:srgbClr val="0A111E"/>
                </a:solidFill>
                <a:latin typeface="Segoe UI Light"/>
                <a:cs typeface="Segoe UI Light"/>
              </a:rPr>
              <a:t>a </a:t>
            </a:r>
            <a:r>
              <a:rPr sz="1800" b="0" spc="-70" dirty="0">
                <a:solidFill>
                  <a:srgbClr val="0A111E"/>
                </a:solidFill>
                <a:latin typeface="Segoe UI Light"/>
                <a:cs typeface="Segoe UI Light"/>
              </a:rPr>
              <a:t>Table</a:t>
            </a:r>
            <a:r>
              <a:rPr sz="1800" b="0" spc="34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18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View</a:t>
            </a:r>
            <a:r>
              <a:rPr sz="1800" b="0" spc="2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18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requires </a:t>
            </a:r>
            <a:r>
              <a:rPr sz="1800" b="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the </a:t>
            </a:r>
            <a:r>
              <a:rPr sz="1800" b="0" spc="14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code </a:t>
            </a:r>
            <a:r>
              <a:rPr sz="1800" b="0" spc="19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1800" b="0" dirty="0">
                <a:solidFill>
                  <a:srgbClr val="0A111E"/>
                </a:solidFill>
                <a:latin typeface="Segoe UI Light"/>
                <a:cs typeface="Segoe UI Light"/>
              </a:rPr>
              <a:t>to</a:t>
            </a:r>
            <a:r>
              <a:rPr sz="1800" b="0" u="sng" dirty="0">
                <a:solidFill>
                  <a:srgbClr val="0A111E"/>
                </a:solidFill>
                <a:latin typeface="Segoe UI Light"/>
                <a:cs typeface="Segoe UI Light"/>
              </a:rPr>
              <a:t> 	</a:t>
            </a:r>
            <a:r>
              <a:rPr sz="18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(select all </a:t>
            </a:r>
            <a:r>
              <a:rPr sz="18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that</a:t>
            </a:r>
            <a:r>
              <a:rPr sz="1800" b="0" spc="1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18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apply)</a:t>
            </a:r>
            <a:endParaRPr sz="1800">
              <a:latin typeface="Segoe UI Light"/>
              <a:cs typeface="Segoe UI Light"/>
            </a:endParaRPr>
          </a:p>
          <a:p>
            <a:pPr marL="812800" indent="-342900">
              <a:lnSpc>
                <a:spcPct val="100000"/>
              </a:lnSpc>
              <a:spcBef>
                <a:spcPts val="380"/>
              </a:spcBef>
              <a:buAutoNum type="alphaLcParenR"/>
              <a:tabLst>
                <a:tab pos="813435" algn="l"/>
              </a:tabLst>
            </a:pPr>
            <a:r>
              <a:rPr sz="1800" b="0" u="heavy" spc="5" dirty="0">
                <a:solidFill>
                  <a:srgbClr val="202E3D"/>
                </a:solidFill>
                <a:latin typeface="Segoe UI Light"/>
                <a:cs typeface="Segoe UI Light"/>
              </a:rPr>
              <a:t>Register </a:t>
            </a:r>
            <a:r>
              <a:rPr sz="1800" b="0" u="heavy" dirty="0">
                <a:solidFill>
                  <a:srgbClr val="202E3D"/>
                </a:solidFill>
                <a:latin typeface="Segoe UI Light"/>
                <a:cs typeface="Segoe UI Light"/>
              </a:rPr>
              <a:t>a reuse </a:t>
            </a:r>
            <a:r>
              <a:rPr sz="1800" b="0" u="heavy" spc="5" dirty="0">
                <a:solidFill>
                  <a:srgbClr val="202E3D"/>
                </a:solidFill>
                <a:latin typeface="Segoe UI Light"/>
                <a:cs typeface="Segoe UI Light"/>
              </a:rPr>
              <a:t>identifier for each unique cell</a:t>
            </a:r>
            <a:r>
              <a:rPr sz="1800" b="0" u="heavy" spc="-265" dirty="0">
                <a:solidFill>
                  <a:srgbClr val="202E3D"/>
                </a:solidFill>
                <a:latin typeface="Segoe UI Light"/>
                <a:cs typeface="Segoe UI Light"/>
              </a:rPr>
              <a:t> </a:t>
            </a:r>
            <a:r>
              <a:rPr sz="1800" b="0" u="heavy" spc="10" dirty="0">
                <a:solidFill>
                  <a:srgbClr val="202E3D"/>
                </a:solidFill>
                <a:latin typeface="Segoe UI Light"/>
                <a:cs typeface="Segoe UI Light"/>
              </a:rPr>
              <a:t>type</a:t>
            </a:r>
            <a:endParaRPr sz="1800">
              <a:latin typeface="Segoe UI Light"/>
              <a:cs typeface="Segoe UI Light"/>
            </a:endParaRPr>
          </a:p>
          <a:p>
            <a:pPr marL="812800" indent="-342900">
              <a:lnSpc>
                <a:spcPct val="100000"/>
              </a:lnSpc>
              <a:spcBef>
                <a:spcPts val="440"/>
              </a:spcBef>
              <a:buClr>
                <a:srgbClr val="202E3D"/>
              </a:buClr>
              <a:buFont typeface="Segoe UI Light"/>
              <a:buAutoNum type="alphaLcParenR"/>
              <a:tabLst>
                <a:tab pos="813435" algn="l"/>
              </a:tabLst>
            </a:pPr>
            <a:r>
              <a:rPr sz="1800" b="0" spc="-5" dirty="0">
                <a:solidFill>
                  <a:srgbClr val="A4ADAD"/>
                </a:solidFill>
                <a:latin typeface="Segoe UI Light"/>
                <a:cs typeface="Segoe UI Light"/>
              </a:rPr>
              <a:t>use </a:t>
            </a:r>
            <a:r>
              <a:rPr sz="1800" b="0" dirty="0">
                <a:solidFill>
                  <a:srgbClr val="A4ADAD"/>
                </a:solidFill>
                <a:latin typeface="Segoe UI Light"/>
                <a:cs typeface="Segoe UI Light"/>
              </a:rPr>
              <a:t>a custom</a:t>
            </a:r>
            <a:r>
              <a:rPr sz="1800" b="0" spc="-100" dirty="0">
                <a:solidFill>
                  <a:srgbClr val="A4ADAD"/>
                </a:solidFill>
                <a:latin typeface="Segoe UI Light"/>
                <a:cs typeface="Segoe UI Light"/>
              </a:rPr>
              <a:t> </a:t>
            </a:r>
            <a:r>
              <a:rPr sz="1800" spc="-10" dirty="0">
                <a:solidFill>
                  <a:srgbClr val="A4ADAD"/>
                </a:solidFill>
                <a:latin typeface="Consolas"/>
                <a:cs typeface="Consolas"/>
              </a:rPr>
              <a:t>Dictionary&lt;&gt;</a:t>
            </a:r>
            <a:endParaRPr sz="1800">
              <a:latin typeface="Consolas"/>
              <a:cs typeface="Consolas"/>
            </a:endParaRPr>
          </a:p>
          <a:p>
            <a:pPr marL="812800" indent="-342900">
              <a:lnSpc>
                <a:spcPct val="100000"/>
              </a:lnSpc>
              <a:spcBef>
                <a:spcPts val="420"/>
              </a:spcBef>
              <a:buAutoNum type="alphaLcParenR"/>
              <a:tabLst>
                <a:tab pos="813435" algn="l"/>
              </a:tabLst>
            </a:pPr>
            <a:r>
              <a:rPr sz="1800" b="0" u="heavy" spc="5" dirty="0">
                <a:solidFill>
                  <a:srgbClr val="202E3D"/>
                </a:solidFill>
                <a:latin typeface="Segoe UI Light"/>
                <a:cs typeface="Segoe UI Light"/>
              </a:rPr>
              <a:t>always use</a:t>
            </a:r>
            <a:r>
              <a:rPr sz="1800" b="0" u="heavy" spc="-125" dirty="0">
                <a:solidFill>
                  <a:srgbClr val="202E3D"/>
                </a:solidFill>
                <a:latin typeface="Segoe UI Light"/>
                <a:cs typeface="Segoe UI Light"/>
              </a:rPr>
              <a:t> </a:t>
            </a:r>
            <a:r>
              <a:rPr sz="1800" u="heavy" spc="-10" dirty="0">
                <a:solidFill>
                  <a:srgbClr val="202E3D"/>
                </a:solidFill>
                <a:latin typeface="Consolas"/>
                <a:cs typeface="Consolas"/>
              </a:rPr>
              <a:t>DequeueReusableCell</a:t>
            </a:r>
            <a:endParaRPr sz="1800">
              <a:latin typeface="Consolas"/>
              <a:cs typeface="Consolas"/>
            </a:endParaRPr>
          </a:p>
          <a:p>
            <a:pPr marL="812800" indent="-342900">
              <a:lnSpc>
                <a:spcPct val="100000"/>
              </a:lnSpc>
              <a:spcBef>
                <a:spcPts val="440"/>
              </a:spcBef>
              <a:buAutoNum type="alphaLcParenR"/>
              <a:tabLst>
                <a:tab pos="813435" algn="l"/>
              </a:tabLst>
            </a:pPr>
            <a:r>
              <a:rPr sz="1800" b="0" u="heavy" spc="5" dirty="0">
                <a:solidFill>
                  <a:srgbClr val="202E3D"/>
                </a:solidFill>
                <a:latin typeface="Segoe UI Light"/>
                <a:cs typeface="Segoe UI Light"/>
              </a:rPr>
              <a:t>set</a:t>
            </a:r>
            <a:r>
              <a:rPr sz="1800" b="0" u="heavy" spc="-10" dirty="0">
                <a:solidFill>
                  <a:srgbClr val="202E3D"/>
                </a:solidFill>
                <a:latin typeface="Segoe UI Light"/>
                <a:cs typeface="Segoe UI Light"/>
              </a:rPr>
              <a:t> </a:t>
            </a:r>
            <a:r>
              <a:rPr sz="1800" b="0" u="heavy" dirty="0">
                <a:solidFill>
                  <a:srgbClr val="202E3D"/>
                </a:solidFill>
                <a:latin typeface="Segoe UI Light"/>
                <a:cs typeface="Segoe UI Light"/>
              </a:rPr>
              <a:t>all</a:t>
            </a:r>
            <a:r>
              <a:rPr sz="1800" b="0" u="heavy" spc="-25" dirty="0">
                <a:solidFill>
                  <a:srgbClr val="202E3D"/>
                </a:solidFill>
                <a:latin typeface="Segoe UI Light"/>
                <a:cs typeface="Segoe UI Light"/>
              </a:rPr>
              <a:t> </a:t>
            </a:r>
            <a:r>
              <a:rPr sz="1800" b="0" u="heavy" spc="10" dirty="0">
                <a:solidFill>
                  <a:srgbClr val="202E3D"/>
                </a:solidFill>
                <a:latin typeface="Segoe UI Light"/>
                <a:cs typeface="Segoe UI Light"/>
              </a:rPr>
              <a:t>the</a:t>
            </a:r>
            <a:r>
              <a:rPr sz="1800" b="0" u="heavy" spc="-10" dirty="0">
                <a:solidFill>
                  <a:srgbClr val="202E3D"/>
                </a:solidFill>
                <a:latin typeface="Segoe UI Light"/>
                <a:cs typeface="Segoe UI Light"/>
              </a:rPr>
              <a:t> </a:t>
            </a:r>
            <a:r>
              <a:rPr sz="1800" u="heavy" spc="-10" dirty="0">
                <a:solidFill>
                  <a:srgbClr val="202E3D"/>
                </a:solidFill>
                <a:latin typeface="Consolas"/>
                <a:cs typeface="Consolas"/>
              </a:rPr>
              <a:t>UITableViewCell</a:t>
            </a:r>
            <a:r>
              <a:rPr sz="1800" u="heavy" spc="-395" dirty="0">
                <a:solidFill>
                  <a:srgbClr val="202E3D"/>
                </a:solidFill>
                <a:latin typeface="Consolas"/>
                <a:cs typeface="Consolas"/>
              </a:rPr>
              <a:t> </a:t>
            </a:r>
            <a:r>
              <a:rPr sz="1800" b="0" u="heavy" dirty="0">
                <a:solidFill>
                  <a:srgbClr val="202E3D"/>
                </a:solidFill>
                <a:latin typeface="Segoe UI Light"/>
                <a:cs typeface="Segoe UI Light"/>
              </a:rPr>
              <a:t>sub-view</a:t>
            </a:r>
            <a:r>
              <a:rPr sz="1800" b="0" u="heavy" spc="-50" dirty="0">
                <a:solidFill>
                  <a:srgbClr val="202E3D"/>
                </a:solidFill>
                <a:latin typeface="Segoe UI Light"/>
                <a:cs typeface="Segoe UI Light"/>
              </a:rPr>
              <a:t> </a:t>
            </a:r>
            <a:r>
              <a:rPr sz="1800" b="0" u="heavy" spc="10" dirty="0">
                <a:solidFill>
                  <a:srgbClr val="202E3D"/>
                </a:solidFill>
                <a:latin typeface="Segoe UI Light"/>
                <a:cs typeface="Segoe UI Light"/>
              </a:rPr>
              <a:t>properties</a:t>
            </a:r>
            <a:r>
              <a:rPr sz="1800" b="0" u="heavy" spc="-55" dirty="0">
                <a:solidFill>
                  <a:srgbClr val="202E3D"/>
                </a:solidFill>
                <a:latin typeface="Segoe UI Light"/>
                <a:cs typeface="Segoe UI Light"/>
              </a:rPr>
              <a:t> </a:t>
            </a:r>
            <a:r>
              <a:rPr sz="1800" b="0" u="heavy" dirty="0">
                <a:solidFill>
                  <a:srgbClr val="202E3D"/>
                </a:solidFill>
                <a:latin typeface="Segoe UI Light"/>
                <a:cs typeface="Segoe UI Light"/>
              </a:rPr>
              <a:t>in</a:t>
            </a:r>
            <a:r>
              <a:rPr sz="1800" b="0" u="heavy" spc="20" dirty="0">
                <a:solidFill>
                  <a:srgbClr val="202E3D"/>
                </a:solidFill>
                <a:latin typeface="Segoe UI Light"/>
                <a:cs typeface="Segoe UI Light"/>
              </a:rPr>
              <a:t> </a:t>
            </a:r>
            <a:r>
              <a:rPr sz="1800" u="heavy" spc="-10" dirty="0">
                <a:solidFill>
                  <a:srgbClr val="202E3D"/>
                </a:solidFill>
                <a:latin typeface="Consolas"/>
                <a:cs typeface="Consolas"/>
              </a:rPr>
              <a:t>GetCell</a:t>
            </a:r>
            <a:r>
              <a:rPr sz="1800" u="heavy" spc="-459" dirty="0">
                <a:solidFill>
                  <a:srgbClr val="202E3D"/>
                </a:solidFill>
                <a:latin typeface="Consolas"/>
                <a:cs typeface="Consolas"/>
              </a:rPr>
              <a:t> </a:t>
            </a:r>
            <a:r>
              <a:rPr sz="1800" b="0" u="heavy" spc="-10" dirty="0">
                <a:solidFill>
                  <a:srgbClr val="202E3D"/>
                </a:solidFill>
                <a:latin typeface="Segoe UI Light"/>
                <a:cs typeface="Segoe UI Light"/>
              </a:rPr>
              <a:t>and</a:t>
            </a:r>
            <a:endParaRPr sz="1800">
              <a:latin typeface="Segoe UI Light"/>
              <a:cs typeface="Segoe UI Light"/>
            </a:endParaRPr>
          </a:p>
          <a:p>
            <a:pPr marL="812800">
              <a:lnSpc>
                <a:spcPct val="100000"/>
              </a:lnSpc>
              <a:spcBef>
                <a:spcPts val="40"/>
              </a:spcBef>
            </a:pPr>
            <a:r>
              <a:rPr sz="1800" b="0" u="sng" spc="-15" dirty="0">
                <a:solidFill>
                  <a:srgbClr val="202E3D"/>
                </a:solidFill>
                <a:latin typeface="Segoe UI Light"/>
                <a:cs typeface="Segoe UI Light"/>
              </a:rPr>
              <a:t>repopulate </a:t>
            </a:r>
            <a:r>
              <a:rPr sz="1800" b="0" u="sng" spc="-5" dirty="0">
                <a:solidFill>
                  <a:srgbClr val="202E3D"/>
                </a:solidFill>
                <a:latin typeface="Segoe UI Light"/>
                <a:cs typeface="Segoe UI Light"/>
              </a:rPr>
              <a:t>them in case </a:t>
            </a:r>
            <a:r>
              <a:rPr sz="1800" b="0" u="sng" spc="-30" dirty="0">
                <a:solidFill>
                  <a:srgbClr val="202E3D"/>
                </a:solidFill>
                <a:latin typeface="Segoe UI Light"/>
                <a:cs typeface="Segoe UI Light"/>
              </a:rPr>
              <a:t>of </a:t>
            </a:r>
            <a:r>
              <a:rPr sz="1800" b="0" u="sng" spc="-10" dirty="0">
                <a:solidFill>
                  <a:srgbClr val="202E3D"/>
                </a:solidFill>
                <a:latin typeface="Segoe UI Light"/>
                <a:cs typeface="Segoe UI Light"/>
              </a:rPr>
              <a:t>cell</a:t>
            </a:r>
            <a:r>
              <a:rPr sz="1800" b="0" u="sng" spc="155" dirty="0">
                <a:solidFill>
                  <a:srgbClr val="202E3D"/>
                </a:solidFill>
                <a:latin typeface="Segoe UI Light"/>
                <a:cs typeface="Segoe UI Light"/>
              </a:rPr>
              <a:t> </a:t>
            </a:r>
            <a:r>
              <a:rPr sz="1800" b="0" u="sng" spc="-15" dirty="0">
                <a:solidFill>
                  <a:srgbClr val="202E3D"/>
                </a:solidFill>
                <a:latin typeface="Segoe UI Light"/>
                <a:cs typeface="Segoe UI Light"/>
              </a:rPr>
              <a:t>reuse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Flash</a:t>
            </a:r>
            <a:r>
              <a:rPr spc="-95" dirty="0"/>
              <a:t> </a:t>
            </a:r>
            <a:r>
              <a:rPr dirty="0"/>
              <a:t>Quiz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591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12064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20">
            <a:solidFill>
              <a:srgbClr val="2A8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 txBox="1"/>
          <p:nvPr/>
        </p:nvSpPr>
        <p:spPr>
          <a:xfrm>
            <a:off x="5227065" y="1437640"/>
            <a:ext cx="3672204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0" dirty="0">
                <a:solidFill>
                  <a:srgbClr val="FFFFFF"/>
                </a:solidFill>
                <a:latin typeface="Segoe UI Light"/>
                <a:cs typeface="Segoe UI Light"/>
              </a:rPr>
              <a:t>Customizing </a:t>
            </a:r>
            <a:r>
              <a:rPr sz="2800" b="0" spc="-80" dirty="0">
                <a:solidFill>
                  <a:srgbClr val="FFFFFF"/>
                </a:solidFill>
                <a:latin typeface="Segoe UI Light"/>
                <a:cs typeface="Segoe UI Light"/>
              </a:rPr>
              <a:t>Table</a:t>
            </a:r>
            <a:r>
              <a:rPr sz="2800" b="0" spc="-19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b="0" spc="10" dirty="0">
                <a:solidFill>
                  <a:srgbClr val="FFFFFF"/>
                </a:solidFill>
                <a:latin typeface="Segoe UI Light"/>
                <a:cs typeface="Segoe UI Light"/>
              </a:rPr>
              <a:t>Views</a:t>
            </a:r>
            <a:endParaRPr sz="2800" dirty="0">
              <a:latin typeface="Segoe UI Light"/>
              <a:cs typeface="Segoe UI Light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2362200" y="1885950"/>
            <a:ext cx="47244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0" dirty="0">
                <a:latin typeface="Segoe UI Light"/>
                <a:cs typeface="Segoe UI Light"/>
              </a:rPr>
              <a:t>Customizing </a:t>
            </a:r>
            <a:r>
              <a:rPr sz="2800" b="0" spc="-80" dirty="0">
                <a:latin typeface="Segoe UI Light"/>
                <a:cs typeface="Segoe UI Light"/>
              </a:rPr>
              <a:t>Table</a:t>
            </a:r>
            <a:r>
              <a:rPr sz="2800" b="0" spc="-195" dirty="0">
                <a:latin typeface="Segoe UI Light"/>
                <a:cs typeface="Segoe UI Light"/>
              </a:rPr>
              <a:t> </a:t>
            </a:r>
            <a:r>
              <a:rPr sz="2800" b="0" spc="10" dirty="0">
                <a:latin typeface="Segoe UI Light"/>
                <a:cs typeface="Segoe UI Light"/>
              </a:rPr>
              <a:t>Views</a:t>
            </a:r>
            <a:endParaRPr sz="2800" dirty="0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4303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12064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20">
            <a:solidFill>
              <a:srgbClr val="2A8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 txBox="1"/>
          <p:nvPr/>
        </p:nvSpPr>
        <p:spPr>
          <a:xfrm>
            <a:off x="5227065" y="1437640"/>
            <a:ext cx="3672204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0" dirty="0">
                <a:solidFill>
                  <a:srgbClr val="FFFFFF"/>
                </a:solidFill>
                <a:latin typeface="Segoe UI Light"/>
                <a:cs typeface="Segoe UI Light"/>
              </a:rPr>
              <a:t>Customizing </a:t>
            </a:r>
            <a:r>
              <a:rPr sz="2800" b="0" spc="-80" dirty="0">
                <a:solidFill>
                  <a:srgbClr val="FFFFFF"/>
                </a:solidFill>
                <a:latin typeface="Segoe UI Light"/>
                <a:cs typeface="Segoe UI Light"/>
              </a:rPr>
              <a:t>Table</a:t>
            </a:r>
            <a:r>
              <a:rPr sz="2800" b="0" spc="-19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b="0" spc="10" dirty="0">
                <a:solidFill>
                  <a:srgbClr val="FFFFFF"/>
                </a:solidFill>
                <a:latin typeface="Segoe UI Light"/>
                <a:cs typeface="Segoe UI Light"/>
              </a:rPr>
              <a:t>Views</a:t>
            </a:r>
            <a:endParaRPr sz="2800" dirty="0">
              <a:latin typeface="Segoe UI Light"/>
              <a:cs typeface="Segoe UI Light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body" idx="1"/>
          </p:nvPr>
        </p:nvSpPr>
        <p:spPr>
          <a:xfrm>
            <a:off x="451802" y="1229740"/>
            <a:ext cx="8240394" cy="301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/>
              <a:t>Customize </a:t>
            </a:r>
            <a:r>
              <a:rPr spc="-5" dirty="0"/>
              <a:t>table view cells </a:t>
            </a:r>
            <a:r>
              <a:rPr dirty="0"/>
              <a:t>in</a:t>
            </a:r>
            <a:r>
              <a:rPr spc="-45" dirty="0"/>
              <a:t> </a:t>
            </a:r>
            <a:r>
              <a:rPr spc="-5" dirty="0"/>
              <a:t>code</a:t>
            </a: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900" algn="l"/>
              </a:tabLst>
            </a:pPr>
            <a:r>
              <a:rPr dirty="0"/>
              <a:t>Customize table </a:t>
            </a:r>
            <a:r>
              <a:rPr spc="-5" dirty="0"/>
              <a:t>view cells in</a:t>
            </a:r>
            <a:r>
              <a:rPr spc="-35" dirty="0"/>
              <a:t> </a:t>
            </a:r>
            <a:r>
              <a:rPr dirty="0"/>
              <a:t>the</a:t>
            </a:r>
          </a:p>
          <a:p>
            <a:pPr marL="469265">
              <a:lnSpc>
                <a:spcPct val="100000"/>
              </a:lnSpc>
            </a:pPr>
            <a:r>
              <a:rPr spc="-5" dirty="0"/>
              <a:t>designer</a:t>
            </a: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rabicPeriod" startAt="3"/>
              <a:tabLst>
                <a:tab pos="469900" algn="l"/>
              </a:tabLst>
            </a:pPr>
            <a:r>
              <a:rPr spc="-10" dirty="0"/>
              <a:t>Group </a:t>
            </a:r>
            <a:r>
              <a:rPr spc="-5" dirty="0"/>
              <a:t>data </a:t>
            </a:r>
            <a:r>
              <a:rPr dirty="0"/>
              <a:t>in the table</a:t>
            </a:r>
            <a:r>
              <a:rPr spc="-35" dirty="0"/>
              <a:t> </a:t>
            </a:r>
            <a:r>
              <a:rPr spc="-5" dirty="0"/>
              <a:t>view</a:t>
            </a: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6257" y="37680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390">
              <a:lnSpc>
                <a:spcPct val="100000"/>
              </a:lnSpc>
            </a:pPr>
            <a:r>
              <a:rPr spc="-5" dirty="0"/>
              <a:t>Objectives</a:t>
            </a:r>
          </a:p>
        </p:txBody>
      </p:sp>
      <p:sp>
        <p:nvSpPr>
          <p:cNvPr id="8" name="object 4"/>
          <p:cNvSpPr/>
          <p:nvPr/>
        </p:nvSpPr>
        <p:spPr>
          <a:xfrm>
            <a:off x="4724400" y="111190"/>
            <a:ext cx="4297679" cy="49834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/>
          <p:cNvSpPr/>
          <p:nvPr/>
        </p:nvSpPr>
        <p:spPr>
          <a:xfrm>
            <a:off x="0" y="-1905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097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pc="-5" dirty="0"/>
              <a:t>View </a:t>
            </a:r>
            <a:r>
              <a:rPr dirty="0"/>
              <a:t>the </a:t>
            </a:r>
            <a:r>
              <a:rPr spc="-5" dirty="0"/>
              <a:t>anatomy </a:t>
            </a:r>
            <a:r>
              <a:rPr spc="-35" dirty="0"/>
              <a:t>of </a:t>
            </a:r>
            <a:r>
              <a:rPr dirty="0"/>
              <a:t>a</a:t>
            </a:r>
            <a:r>
              <a:rPr spc="30" dirty="0"/>
              <a:t> </a:t>
            </a:r>
            <a:r>
              <a:rPr spc="-5" dirty="0"/>
              <a:t>cell</a:t>
            </a: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900" algn="l"/>
              </a:tabLst>
            </a:pPr>
            <a:r>
              <a:rPr dirty="0"/>
              <a:t>Customize the </a:t>
            </a:r>
            <a:r>
              <a:rPr spc="-5" dirty="0"/>
              <a:t>default</a:t>
            </a:r>
            <a:r>
              <a:rPr spc="-70" dirty="0"/>
              <a:t> </a:t>
            </a:r>
            <a:r>
              <a:rPr spc="-5" dirty="0"/>
              <a:t>cell</a:t>
            </a: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900" algn="l"/>
              </a:tabLst>
            </a:pPr>
            <a:r>
              <a:rPr spc="5" dirty="0"/>
              <a:t>Identify </a:t>
            </a:r>
            <a:r>
              <a:rPr dirty="0"/>
              <a:t>the </a:t>
            </a:r>
            <a:r>
              <a:rPr spc="-5" dirty="0"/>
              <a:t>steps </a:t>
            </a:r>
            <a:r>
              <a:rPr dirty="0"/>
              <a:t>to </a:t>
            </a:r>
            <a:r>
              <a:rPr spc="-10" dirty="0"/>
              <a:t>creating</a:t>
            </a:r>
            <a:r>
              <a:rPr spc="-25" dirty="0"/>
              <a:t> </a:t>
            </a:r>
            <a:r>
              <a:rPr dirty="0"/>
              <a:t>a</a:t>
            </a:r>
          </a:p>
          <a:p>
            <a:pPr marL="469265">
              <a:lnSpc>
                <a:spcPct val="100000"/>
              </a:lnSpc>
            </a:pPr>
            <a:r>
              <a:rPr dirty="0"/>
              <a:t>custom</a:t>
            </a:r>
            <a:r>
              <a:rPr spc="-95" dirty="0"/>
              <a:t> </a:t>
            </a:r>
            <a:r>
              <a:rPr spc="-5" dirty="0"/>
              <a:t>cell</a:t>
            </a: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rabicPeriod" startAt="4"/>
              <a:tabLst>
                <a:tab pos="469900" algn="l"/>
              </a:tabLst>
            </a:pPr>
            <a:r>
              <a:rPr spc="-15" dirty="0"/>
              <a:t>Create </a:t>
            </a:r>
            <a:r>
              <a:rPr dirty="0"/>
              <a:t>a </a:t>
            </a:r>
            <a:r>
              <a:rPr spc="-5" dirty="0"/>
              <a:t>custom</a:t>
            </a:r>
            <a:r>
              <a:rPr spc="-20" dirty="0"/>
              <a:t> </a:t>
            </a:r>
            <a:r>
              <a:rPr spc="-5" dirty="0"/>
              <a:t>cell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390">
              <a:lnSpc>
                <a:spcPct val="100000"/>
              </a:lnSpc>
            </a:pPr>
            <a:r>
              <a:rPr spc="-585" dirty="0"/>
              <a:t>T</a:t>
            </a:r>
            <a:r>
              <a:rPr spc="-5" dirty="0"/>
              <a:t>asks</a:t>
            </a:r>
          </a:p>
        </p:txBody>
      </p:sp>
      <p:sp>
        <p:nvSpPr>
          <p:cNvPr id="4" name="object 4"/>
          <p:cNvSpPr/>
          <p:nvPr/>
        </p:nvSpPr>
        <p:spPr>
          <a:xfrm>
            <a:off x="4846320" y="0"/>
            <a:ext cx="4300220" cy="5143500"/>
          </a:xfrm>
          <a:custGeom>
            <a:avLst/>
            <a:gdLst/>
            <a:ahLst/>
            <a:cxnLst/>
            <a:rect l="l" t="t" r="r" b="b"/>
            <a:pathLst>
              <a:path w="4300220" h="5143500">
                <a:moveTo>
                  <a:pt x="4297680" y="0"/>
                </a:moveTo>
                <a:lnTo>
                  <a:pt x="1074419" y="0"/>
                </a:lnTo>
                <a:lnTo>
                  <a:pt x="0" y="5143498"/>
                </a:lnTo>
                <a:lnTo>
                  <a:pt x="4300220" y="5143499"/>
                </a:lnTo>
                <a:lnTo>
                  <a:pt x="4297680" y="0"/>
                </a:lnTo>
                <a:close/>
              </a:path>
            </a:pathLst>
          </a:custGeom>
          <a:solidFill>
            <a:srgbClr val="2A8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5135" y="254038"/>
            <a:ext cx="4118864" cy="4749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765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12064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20">
            <a:solidFill>
              <a:srgbClr val="2A8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 txBox="1"/>
          <p:nvPr/>
        </p:nvSpPr>
        <p:spPr>
          <a:xfrm>
            <a:off x="5227065" y="1437640"/>
            <a:ext cx="3672204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0" dirty="0">
                <a:solidFill>
                  <a:srgbClr val="FFFFFF"/>
                </a:solidFill>
                <a:latin typeface="Segoe UI Light"/>
                <a:cs typeface="Segoe UI Light"/>
              </a:rPr>
              <a:t>Customizing </a:t>
            </a:r>
            <a:r>
              <a:rPr sz="2800" b="0" spc="-80" dirty="0">
                <a:solidFill>
                  <a:srgbClr val="FFFFFF"/>
                </a:solidFill>
                <a:latin typeface="Segoe UI Light"/>
                <a:cs typeface="Segoe UI Light"/>
              </a:rPr>
              <a:t>Table</a:t>
            </a:r>
            <a:r>
              <a:rPr sz="2800" b="0" spc="-19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b="0" spc="10" dirty="0">
                <a:solidFill>
                  <a:srgbClr val="FFFFFF"/>
                </a:solidFill>
                <a:latin typeface="Segoe UI Light"/>
                <a:cs typeface="Segoe UI Light"/>
              </a:rPr>
              <a:t>Views</a:t>
            </a:r>
            <a:endParaRPr sz="2800" dirty="0">
              <a:latin typeface="Segoe UI Light"/>
              <a:cs typeface="Segoe UI Light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609600" y="1276350"/>
            <a:ext cx="8455343" cy="6206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default </a:t>
            </a:r>
            <a:r>
              <a:rPr sz="2000" dirty="0">
                <a:solidFill>
                  <a:srgbClr val="0A111E"/>
                </a:solidFill>
                <a:latin typeface="Consolas"/>
                <a:cs typeface="Consolas"/>
              </a:rPr>
              <a:t>UITableViewCell</a:t>
            </a:r>
            <a:r>
              <a:rPr sz="2000" spc="-445" dirty="0">
                <a:solidFill>
                  <a:srgbClr val="0A111E"/>
                </a:solidFill>
                <a:latin typeface="Consolas"/>
                <a:cs typeface="Consolas"/>
              </a:rPr>
              <a:t>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is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composed </a:t>
            </a:r>
            <a:r>
              <a:rPr sz="2000" b="0" spc="-35" dirty="0">
                <a:solidFill>
                  <a:srgbClr val="0A111E"/>
                </a:solidFill>
                <a:latin typeface="Segoe UI Light"/>
                <a:cs typeface="Segoe UI Light"/>
              </a:rPr>
              <a:t>of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cell and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several</a:t>
            </a:r>
            <a:endParaRPr sz="2000" dirty="0">
              <a:latin typeface="Segoe UI Light"/>
              <a:cs typeface="Segoe UI Light"/>
            </a:endParaRPr>
          </a:p>
          <a:p>
            <a:pPr marL="354965">
              <a:lnSpc>
                <a:spcPct val="100000"/>
              </a:lnSpc>
              <a:spcBef>
                <a:spcPts val="40"/>
              </a:spcBef>
            </a:pPr>
            <a:r>
              <a:rPr sz="2000" b="0" spc="-5" dirty="0">
                <a:solidFill>
                  <a:srgbClr val="3333FF"/>
                </a:solidFill>
                <a:latin typeface="Segoe UI Light"/>
                <a:cs typeface="Segoe UI Light"/>
              </a:rPr>
              <a:t>subviews</a:t>
            </a:r>
            <a:r>
              <a:rPr sz="2000" b="0" spc="-5" dirty="0">
                <a:latin typeface="Segoe UI Light"/>
                <a:cs typeface="Segoe UI Light"/>
              </a:rPr>
              <a:t>,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which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allows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for a high </a:t>
            </a:r>
            <a:r>
              <a:rPr sz="20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degree </a:t>
            </a:r>
            <a:r>
              <a:rPr sz="2000" b="0" spc="-35" dirty="0">
                <a:solidFill>
                  <a:srgbClr val="0A111E"/>
                </a:solidFill>
                <a:latin typeface="Segoe UI Light"/>
                <a:cs typeface="Segoe UI Light"/>
              </a:rPr>
              <a:t>of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customization out </a:t>
            </a:r>
            <a:r>
              <a:rPr sz="2000" b="0" spc="-35" dirty="0">
                <a:solidFill>
                  <a:srgbClr val="0A111E"/>
                </a:solidFill>
                <a:latin typeface="Segoe UI Light"/>
                <a:cs typeface="Segoe UI Light"/>
              </a:rPr>
              <a:t>of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the</a:t>
            </a:r>
            <a:r>
              <a:rPr sz="2000" b="0" spc="21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20" dirty="0">
                <a:solidFill>
                  <a:srgbClr val="0A111E"/>
                </a:solidFill>
                <a:latin typeface="Segoe UI Light"/>
                <a:cs typeface="Segoe UI Light"/>
              </a:rPr>
              <a:t>box</a:t>
            </a:r>
            <a:endParaRPr sz="2000" dirty="0">
              <a:latin typeface="Segoe UI Light"/>
              <a:cs typeface="Segoe UI Light"/>
            </a:endParaRPr>
          </a:p>
        </p:txBody>
      </p:sp>
      <p:sp>
        <p:nvSpPr>
          <p:cNvPr id="6" name="object 3"/>
          <p:cNvSpPr txBox="1">
            <a:spLocks noGrp="1"/>
          </p:cNvSpPr>
          <p:nvPr>
            <p:ph type="title"/>
          </p:nvPr>
        </p:nvSpPr>
        <p:spPr>
          <a:xfrm>
            <a:off x="501967" y="548259"/>
            <a:ext cx="8444864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390">
              <a:lnSpc>
                <a:spcPct val="100000"/>
              </a:lnSpc>
            </a:pPr>
            <a:r>
              <a:rPr spc="-5" dirty="0"/>
              <a:t>Anatomy </a:t>
            </a:r>
            <a:r>
              <a:rPr spc="-55" dirty="0"/>
              <a:t>of </a:t>
            </a:r>
            <a:r>
              <a:rPr dirty="0"/>
              <a:t>a </a:t>
            </a:r>
            <a:r>
              <a:rPr spc="-5" dirty="0"/>
              <a:t>default</a:t>
            </a:r>
            <a:r>
              <a:rPr spc="-25" dirty="0"/>
              <a:t> </a:t>
            </a:r>
            <a:r>
              <a:rPr dirty="0"/>
              <a:t>cell</a:t>
            </a:r>
          </a:p>
        </p:txBody>
      </p:sp>
      <p:sp>
        <p:nvSpPr>
          <p:cNvPr id="7" name="object 4"/>
          <p:cNvSpPr/>
          <p:nvPr/>
        </p:nvSpPr>
        <p:spPr>
          <a:xfrm>
            <a:off x="1563369" y="3351529"/>
            <a:ext cx="6220460" cy="833119"/>
          </a:xfrm>
          <a:custGeom>
            <a:avLst/>
            <a:gdLst/>
            <a:ahLst/>
            <a:cxnLst/>
            <a:rect l="l" t="t" r="r" b="b"/>
            <a:pathLst>
              <a:path w="6220459" h="833120">
                <a:moveTo>
                  <a:pt x="0" y="833119"/>
                </a:moveTo>
                <a:lnTo>
                  <a:pt x="6220459" y="833119"/>
                </a:lnTo>
                <a:lnTo>
                  <a:pt x="6220459" y="0"/>
                </a:lnTo>
                <a:lnTo>
                  <a:pt x="0" y="0"/>
                </a:lnTo>
                <a:lnTo>
                  <a:pt x="0" y="833119"/>
                </a:lnTo>
                <a:close/>
              </a:path>
            </a:pathLst>
          </a:custGeom>
          <a:solidFill>
            <a:srgbClr val="DB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1563369" y="3351529"/>
            <a:ext cx="6220460" cy="833119"/>
          </a:xfrm>
          <a:custGeom>
            <a:avLst/>
            <a:gdLst/>
            <a:ahLst/>
            <a:cxnLst/>
            <a:rect l="l" t="t" r="r" b="b"/>
            <a:pathLst>
              <a:path w="6220459" h="833120">
                <a:moveTo>
                  <a:pt x="0" y="833119"/>
                </a:moveTo>
                <a:lnTo>
                  <a:pt x="6220459" y="833119"/>
                </a:lnTo>
                <a:lnTo>
                  <a:pt x="6220459" y="0"/>
                </a:lnTo>
                <a:lnTo>
                  <a:pt x="0" y="0"/>
                </a:lnTo>
                <a:lnTo>
                  <a:pt x="0" y="833119"/>
                </a:lnTo>
                <a:close/>
              </a:path>
            </a:pathLst>
          </a:custGeom>
          <a:ln w="7620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4531233" y="4184586"/>
            <a:ext cx="130175" cy="540385"/>
          </a:xfrm>
          <a:custGeom>
            <a:avLst/>
            <a:gdLst/>
            <a:ahLst/>
            <a:cxnLst/>
            <a:rect l="l" t="t" r="r" b="b"/>
            <a:pathLst>
              <a:path w="130175" h="540385">
                <a:moveTo>
                  <a:pt x="64896" y="55442"/>
                </a:moveTo>
                <a:lnTo>
                  <a:pt x="50926" y="79391"/>
                </a:lnTo>
                <a:lnTo>
                  <a:pt x="50926" y="539927"/>
                </a:lnTo>
                <a:lnTo>
                  <a:pt x="78866" y="539927"/>
                </a:lnTo>
                <a:lnTo>
                  <a:pt x="78866" y="79391"/>
                </a:lnTo>
                <a:lnTo>
                  <a:pt x="64896" y="55442"/>
                </a:lnTo>
                <a:close/>
              </a:path>
              <a:path w="130175" h="540385">
                <a:moveTo>
                  <a:pt x="64896" y="0"/>
                </a:moveTo>
                <a:lnTo>
                  <a:pt x="3937" y="104508"/>
                </a:lnTo>
                <a:lnTo>
                  <a:pt x="0" y="111175"/>
                </a:lnTo>
                <a:lnTo>
                  <a:pt x="2286" y="119722"/>
                </a:lnTo>
                <a:lnTo>
                  <a:pt x="9016" y="123609"/>
                </a:lnTo>
                <a:lnTo>
                  <a:pt x="15620" y="127495"/>
                </a:lnTo>
                <a:lnTo>
                  <a:pt x="24129" y="125247"/>
                </a:lnTo>
                <a:lnTo>
                  <a:pt x="28066" y="118579"/>
                </a:lnTo>
                <a:lnTo>
                  <a:pt x="50926" y="79391"/>
                </a:lnTo>
                <a:lnTo>
                  <a:pt x="50926" y="27724"/>
                </a:lnTo>
                <a:lnTo>
                  <a:pt x="81068" y="27724"/>
                </a:lnTo>
                <a:lnTo>
                  <a:pt x="64896" y="0"/>
                </a:lnTo>
                <a:close/>
              </a:path>
              <a:path w="130175" h="540385">
                <a:moveTo>
                  <a:pt x="81068" y="27724"/>
                </a:moveTo>
                <a:lnTo>
                  <a:pt x="78866" y="27724"/>
                </a:lnTo>
                <a:lnTo>
                  <a:pt x="78866" y="79391"/>
                </a:lnTo>
                <a:lnTo>
                  <a:pt x="101726" y="118579"/>
                </a:lnTo>
                <a:lnTo>
                  <a:pt x="105663" y="125247"/>
                </a:lnTo>
                <a:lnTo>
                  <a:pt x="114172" y="127495"/>
                </a:lnTo>
                <a:lnTo>
                  <a:pt x="120776" y="123609"/>
                </a:lnTo>
                <a:lnTo>
                  <a:pt x="127507" y="119722"/>
                </a:lnTo>
                <a:lnTo>
                  <a:pt x="129793" y="111175"/>
                </a:lnTo>
                <a:lnTo>
                  <a:pt x="125856" y="104508"/>
                </a:lnTo>
                <a:lnTo>
                  <a:pt x="81068" y="27724"/>
                </a:lnTo>
                <a:close/>
              </a:path>
              <a:path w="130175" h="540385">
                <a:moveTo>
                  <a:pt x="78866" y="27724"/>
                </a:moveTo>
                <a:lnTo>
                  <a:pt x="50926" y="27724"/>
                </a:lnTo>
                <a:lnTo>
                  <a:pt x="50926" y="79391"/>
                </a:lnTo>
                <a:lnTo>
                  <a:pt x="64896" y="55442"/>
                </a:lnTo>
                <a:lnTo>
                  <a:pt x="52831" y="34759"/>
                </a:lnTo>
                <a:lnTo>
                  <a:pt x="78866" y="34759"/>
                </a:lnTo>
                <a:lnTo>
                  <a:pt x="78866" y="27724"/>
                </a:lnTo>
                <a:close/>
              </a:path>
              <a:path w="130175" h="540385">
                <a:moveTo>
                  <a:pt x="78866" y="34759"/>
                </a:moveTo>
                <a:lnTo>
                  <a:pt x="76962" y="34759"/>
                </a:lnTo>
                <a:lnTo>
                  <a:pt x="64896" y="55442"/>
                </a:lnTo>
                <a:lnTo>
                  <a:pt x="78866" y="79391"/>
                </a:lnTo>
                <a:lnTo>
                  <a:pt x="78866" y="34759"/>
                </a:lnTo>
                <a:close/>
              </a:path>
              <a:path w="130175" h="540385">
                <a:moveTo>
                  <a:pt x="76962" y="34759"/>
                </a:moveTo>
                <a:lnTo>
                  <a:pt x="52831" y="34759"/>
                </a:lnTo>
                <a:lnTo>
                  <a:pt x="64896" y="55442"/>
                </a:lnTo>
                <a:lnTo>
                  <a:pt x="76962" y="34759"/>
                </a:lnTo>
                <a:close/>
              </a:path>
            </a:pathLst>
          </a:custGeom>
          <a:solidFill>
            <a:srgbClr val="47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/>
          <p:cNvSpPr/>
          <p:nvPr/>
        </p:nvSpPr>
        <p:spPr>
          <a:xfrm>
            <a:off x="3441700" y="4627879"/>
            <a:ext cx="2311400" cy="368300"/>
          </a:xfrm>
          <a:custGeom>
            <a:avLst/>
            <a:gdLst/>
            <a:ahLst/>
            <a:cxnLst/>
            <a:rect l="l" t="t" r="r" b="b"/>
            <a:pathLst>
              <a:path w="2311400" h="368300">
                <a:moveTo>
                  <a:pt x="0" y="368300"/>
                </a:moveTo>
                <a:lnTo>
                  <a:pt x="2311400" y="368300"/>
                </a:lnTo>
                <a:lnTo>
                  <a:pt x="2311400" y="0"/>
                </a:lnTo>
                <a:lnTo>
                  <a:pt x="0" y="0"/>
                </a:lnTo>
                <a:lnTo>
                  <a:pt x="0" y="368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/>
          <p:cNvSpPr txBox="1"/>
          <p:nvPr/>
        </p:nvSpPr>
        <p:spPr>
          <a:xfrm>
            <a:off x="3441700" y="4627879"/>
            <a:ext cx="2311400" cy="368300"/>
          </a:xfrm>
          <a:prstGeom prst="rect">
            <a:avLst/>
          </a:prstGeom>
          <a:ln w="10160">
            <a:solidFill>
              <a:srgbClr val="5F6D6E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229"/>
              </a:spcBef>
            </a:pPr>
            <a:r>
              <a:rPr sz="1800" spc="-10" dirty="0">
                <a:latin typeface="Consolas"/>
                <a:cs typeface="Consolas"/>
              </a:rPr>
              <a:t>UITableViewCell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4" name="object 9"/>
          <p:cNvSpPr/>
          <p:nvPr/>
        </p:nvSpPr>
        <p:spPr>
          <a:xfrm>
            <a:off x="1619250" y="3407409"/>
            <a:ext cx="5308600" cy="726440"/>
          </a:xfrm>
          <a:custGeom>
            <a:avLst/>
            <a:gdLst/>
            <a:ahLst/>
            <a:cxnLst/>
            <a:rect l="l" t="t" r="r" b="b"/>
            <a:pathLst>
              <a:path w="5308600" h="726439">
                <a:moveTo>
                  <a:pt x="0" y="726439"/>
                </a:moveTo>
                <a:lnTo>
                  <a:pt x="5308600" y="726439"/>
                </a:lnTo>
                <a:lnTo>
                  <a:pt x="5308600" y="0"/>
                </a:lnTo>
                <a:lnTo>
                  <a:pt x="0" y="0"/>
                </a:lnTo>
                <a:lnTo>
                  <a:pt x="0" y="726439"/>
                </a:lnTo>
                <a:close/>
              </a:path>
            </a:pathLst>
          </a:custGeom>
          <a:solidFill>
            <a:srgbClr val="EED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/>
          <p:cNvSpPr/>
          <p:nvPr/>
        </p:nvSpPr>
        <p:spPr>
          <a:xfrm>
            <a:off x="1619250" y="3407409"/>
            <a:ext cx="5308600" cy="726440"/>
          </a:xfrm>
          <a:custGeom>
            <a:avLst/>
            <a:gdLst/>
            <a:ahLst/>
            <a:cxnLst/>
            <a:rect l="l" t="t" r="r" b="b"/>
            <a:pathLst>
              <a:path w="5308600" h="726439">
                <a:moveTo>
                  <a:pt x="0" y="726439"/>
                </a:moveTo>
                <a:lnTo>
                  <a:pt x="5308600" y="726439"/>
                </a:lnTo>
                <a:lnTo>
                  <a:pt x="5308600" y="0"/>
                </a:lnTo>
                <a:lnTo>
                  <a:pt x="0" y="0"/>
                </a:lnTo>
                <a:lnTo>
                  <a:pt x="0" y="726439"/>
                </a:lnTo>
                <a:close/>
              </a:path>
            </a:pathLst>
          </a:custGeom>
          <a:ln w="7620">
            <a:solidFill>
              <a:srgbClr val="A239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/>
          <p:cNvSpPr/>
          <p:nvPr/>
        </p:nvSpPr>
        <p:spPr>
          <a:xfrm>
            <a:off x="6991350" y="3407409"/>
            <a:ext cx="731520" cy="726440"/>
          </a:xfrm>
          <a:custGeom>
            <a:avLst/>
            <a:gdLst/>
            <a:ahLst/>
            <a:cxnLst/>
            <a:rect l="l" t="t" r="r" b="b"/>
            <a:pathLst>
              <a:path w="731520" h="726439">
                <a:moveTo>
                  <a:pt x="0" y="726439"/>
                </a:moveTo>
                <a:lnTo>
                  <a:pt x="731520" y="726439"/>
                </a:lnTo>
                <a:lnTo>
                  <a:pt x="731520" y="0"/>
                </a:lnTo>
                <a:lnTo>
                  <a:pt x="0" y="0"/>
                </a:lnTo>
                <a:lnTo>
                  <a:pt x="0" y="726439"/>
                </a:lnTo>
                <a:close/>
              </a:path>
            </a:pathLst>
          </a:custGeom>
          <a:solidFill>
            <a:srgbClr val="EED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2"/>
          <p:cNvSpPr/>
          <p:nvPr/>
        </p:nvSpPr>
        <p:spPr>
          <a:xfrm>
            <a:off x="6991350" y="3407409"/>
            <a:ext cx="731520" cy="726440"/>
          </a:xfrm>
          <a:custGeom>
            <a:avLst/>
            <a:gdLst/>
            <a:ahLst/>
            <a:cxnLst/>
            <a:rect l="l" t="t" r="r" b="b"/>
            <a:pathLst>
              <a:path w="731520" h="726439">
                <a:moveTo>
                  <a:pt x="0" y="726439"/>
                </a:moveTo>
                <a:lnTo>
                  <a:pt x="731520" y="726439"/>
                </a:lnTo>
                <a:lnTo>
                  <a:pt x="731520" y="0"/>
                </a:lnTo>
                <a:lnTo>
                  <a:pt x="0" y="0"/>
                </a:lnTo>
                <a:lnTo>
                  <a:pt x="0" y="726439"/>
                </a:lnTo>
                <a:close/>
              </a:path>
            </a:pathLst>
          </a:custGeom>
          <a:ln w="7620">
            <a:solidFill>
              <a:srgbClr val="A239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3"/>
          <p:cNvSpPr/>
          <p:nvPr/>
        </p:nvSpPr>
        <p:spPr>
          <a:xfrm>
            <a:off x="5450713" y="3039110"/>
            <a:ext cx="130175" cy="394335"/>
          </a:xfrm>
          <a:custGeom>
            <a:avLst/>
            <a:gdLst/>
            <a:ahLst/>
            <a:cxnLst/>
            <a:rect l="l" t="t" r="r" b="b"/>
            <a:pathLst>
              <a:path w="130175" h="394335">
                <a:moveTo>
                  <a:pt x="15621" y="266445"/>
                </a:moveTo>
                <a:lnTo>
                  <a:pt x="9016" y="270382"/>
                </a:lnTo>
                <a:lnTo>
                  <a:pt x="2286" y="274192"/>
                </a:lnTo>
                <a:lnTo>
                  <a:pt x="0" y="282828"/>
                </a:lnTo>
                <a:lnTo>
                  <a:pt x="3937" y="289432"/>
                </a:lnTo>
                <a:lnTo>
                  <a:pt x="64897" y="393953"/>
                </a:lnTo>
                <a:lnTo>
                  <a:pt x="81044" y="366267"/>
                </a:lnTo>
                <a:lnTo>
                  <a:pt x="50926" y="366267"/>
                </a:lnTo>
                <a:lnTo>
                  <a:pt x="50926" y="314524"/>
                </a:lnTo>
                <a:lnTo>
                  <a:pt x="28066" y="275335"/>
                </a:lnTo>
                <a:lnTo>
                  <a:pt x="24129" y="268731"/>
                </a:lnTo>
                <a:lnTo>
                  <a:pt x="15621" y="266445"/>
                </a:lnTo>
                <a:close/>
              </a:path>
              <a:path w="130175" h="394335">
                <a:moveTo>
                  <a:pt x="50927" y="314524"/>
                </a:moveTo>
                <a:lnTo>
                  <a:pt x="50926" y="366267"/>
                </a:lnTo>
                <a:lnTo>
                  <a:pt x="78866" y="366267"/>
                </a:lnTo>
                <a:lnTo>
                  <a:pt x="78866" y="359156"/>
                </a:lnTo>
                <a:lnTo>
                  <a:pt x="52832" y="359156"/>
                </a:lnTo>
                <a:lnTo>
                  <a:pt x="64897" y="338473"/>
                </a:lnTo>
                <a:lnTo>
                  <a:pt x="50927" y="314524"/>
                </a:lnTo>
                <a:close/>
              </a:path>
              <a:path w="130175" h="394335">
                <a:moveTo>
                  <a:pt x="114173" y="266445"/>
                </a:moveTo>
                <a:lnTo>
                  <a:pt x="105663" y="268731"/>
                </a:lnTo>
                <a:lnTo>
                  <a:pt x="101726" y="275335"/>
                </a:lnTo>
                <a:lnTo>
                  <a:pt x="78866" y="314524"/>
                </a:lnTo>
                <a:lnTo>
                  <a:pt x="78866" y="366267"/>
                </a:lnTo>
                <a:lnTo>
                  <a:pt x="81044" y="366267"/>
                </a:lnTo>
                <a:lnTo>
                  <a:pt x="125857" y="289432"/>
                </a:lnTo>
                <a:lnTo>
                  <a:pt x="129794" y="282828"/>
                </a:lnTo>
                <a:lnTo>
                  <a:pt x="127508" y="274192"/>
                </a:lnTo>
                <a:lnTo>
                  <a:pt x="120776" y="270382"/>
                </a:lnTo>
                <a:lnTo>
                  <a:pt x="114173" y="266445"/>
                </a:lnTo>
                <a:close/>
              </a:path>
              <a:path w="130175" h="394335">
                <a:moveTo>
                  <a:pt x="64897" y="338473"/>
                </a:moveTo>
                <a:lnTo>
                  <a:pt x="52832" y="359156"/>
                </a:lnTo>
                <a:lnTo>
                  <a:pt x="76962" y="359156"/>
                </a:lnTo>
                <a:lnTo>
                  <a:pt x="64897" y="338473"/>
                </a:lnTo>
                <a:close/>
              </a:path>
              <a:path w="130175" h="394335">
                <a:moveTo>
                  <a:pt x="78866" y="314524"/>
                </a:moveTo>
                <a:lnTo>
                  <a:pt x="64897" y="338473"/>
                </a:lnTo>
                <a:lnTo>
                  <a:pt x="76962" y="359156"/>
                </a:lnTo>
                <a:lnTo>
                  <a:pt x="78866" y="359156"/>
                </a:lnTo>
                <a:lnTo>
                  <a:pt x="78866" y="314524"/>
                </a:lnTo>
                <a:close/>
              </a:path>
              <a:path w="130175" h="394335">
                <a:moveTo>
                  <a:pt x="78866" y="0"/>
                </a:moveTo>
                <a:lnTo>
                  <a:pt x="50926" y="0"/>
                </a:lnTo>
                <a:lnTo>
                  <a:pt x="50927" y="314524"/>
                </a:lnTo>
                <a:lnTo>
                  <a:pt x="64897" y="338473"/>
                </a:lnTo>
                <a:lnTo>
                  <a:pt x="78866" y="314524"/>
                </a:lnTo>
                <a:lnTo>
                  <a:pt x="78866" y="0"/>
                </a:lnTo>
                <a:close/>
              </a:path>
            </a:pathLst>
          </a:custGeom>
          <a:solidFill>
            <a:srgbClr val="A239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4"/>
          <p:cNvSpPr txBox="1"/>
          <p:nvPr/>
        </p:nvSpPr>
        <p:spPr>
          <a:xfrm>
            <a:off x="4808220" y="2669539"/>
            <a:ext cx="1572260" cy="368300"/>
          </a:xfrm>
          <a:prstGeom prst="rect">
            <a:avLst/>
          </a:prstGeom>
          <a:ln w="10160">
            <a:solidFill>
              <a:srgbClr val="A239A7"/>
            </a:solidFill>
          </a:ln>
        </p:spPr>
        <p:txBody>
          <a:bodyPr vert="horz" wrap="square" lIns="0" tIns="36194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284"/>
              </a:spcBef>
            </a:pPr>
            <a:r>
              <a:rPr sz="1800" b="0" spc="-10" dirty="0">
                <a:solidFill>
                  <a:srgbClr val="3333FF"/>
                </a:solidFill>
                <a:latin typeface="Segoe UI Light"/>
                <a:cs typeface="Segoe UI Light"/>
              </a:rPr>
              <a:t>Content</a:t>
            </a:r>
            <a:r>
              <a:rPr sz="1800" b="0" spc="-55" dirty="0">
                <a:solidFill>
                  <a:srgbClr val="3333FF"/>
                </a:solidFill>
                <a:latin typeface="Segoe UI Light"/>
                <a:cs typeface="Segoe UI Light"/>
              </a:rPr>
              <a:t> </a:t>
            </a:r>
            <a:r>
              <a:rPr sz="1800" b="0" spc="-10" dirty="0">
                <a:solidFill>
                  <a:srgbClr val="3333FF"/>
                </a:solidFill>
                <a:latin typeface="Segoe UI Light"/>
                <a:cs typeface="Segoe UI Light"/>
              </a:rPr>
              <a:t>View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20" name="object 15"/>
          <p:cNvSpPr/>
          <p:nvPr/>
        </p:nvSpPr>
        <p:spPr>
          <a:xfrm>
            <a:off x="7330313" y="3026410"/>
            <a:ext cx="130175" cy="394335"/>
          </a:xfrm>
          <a:custGeom>
            <a:avLst/>
            <a:gdLst/>
            <a:ahLst/>
            <a:cxnLst/>
            <a:rect l="l" t="t" r="r" b="b"/>
            <a:pathLst>
              <a:path w="130175" h="394335">
                <a:moveTo>
                  <a:pt x="15620" y="266445"/>
                </a:moveTo>
                <a:lnTo>
                  <a:pt x="9016" y="270382"/>
                </a:lnTo>
                <a:lnTo>
                  <a:pt x="2285" y="274192"/>
                </a:lnTo>
                <a:lnTo>
                  <a:pt x="0" y="282828"/>
                </a:lnTo>
                <a:lnTo>
                  <a:pt x="3936" y="289432"/>
                </a:lnTo>
                <a:lnTo>
                  <a:pt x="64896" y="393953"/>
                </a:lnTo>
                <a:lnTo>
                  <a:pt x="81044" y="366267"/>
                </a:lnTo>
                <a:lnTo>
                  <a:pt x="50926" y="366267"/>
                </a:lnTo>
                <a:lnTo>
                  <a:pt x="50926" y="314524"/>
                </a:lnTo>
                <a:lnTo>
                  <a:pt x="28066" y="275335"/>
                </a:lnTo>
                <a:lnTo>
                  <a:pt x="24129" y="268731"/>
                </a:lnTo>
                <a:lnTo>
                  <a:pt x="15620" y="266445"/>
                </a:lnTo>
                <a:close/>
              </a:path>
              <a:path w="130175" h="394335">
                <a:moveTo>
                  <a:pt x="50926" y="314524"/>
                </a:moveTo>
                <a:lnTo>
                  <a:pt x="50926" y="366267"/>
                </a:lnTo>
                <a:lnTo>
                  <a:pt x="78866" y="366267"/>
                </a:lnTo>
                <a:lnTo>
                  <a:pt x="78866" y="359156"/>
                </a:lnTo>
                <a:lnTo>
                  <a:pt x="52831" y="359156"/>
                </a:lnTo>
                <a:lnTo>
                  <a:pt x="64897" y="338473"/>
                </a:lnTo>
                <a:lnTo>
                  <a:pt x="50926" y="314524"/>
                </a:lnTo>
                <a:close/>
              </a:path>
              <a:path w="130175" h="394335">
                <a:moveTo>
                  <a:pt x="114172" y="266445"/>
                </a:moveTo>
                <a:lnTo>
                  <a:pt x="105663" y="268731"/>
                </a:lnTo>
                <a:lnTo>
                  <a:pt x="101726" y="275335"/>
                </a:lnTo>
                <a:lnTo>
                  <a:pt x="78866" y="314524"/>
                </a:lnTo>
                <a:lnTo>
                  <a:pt x="78866" y="366267"/>
                </a:lnTo>
                <a:lnTo>
                  <a:pt x="81044" y="366267"/>
                </a:lnTo>
                <a:lnTo>
                  <a:pt x="125856" y="289432"/>
                </a:lnTo>
                <a:lnTo>
                  <a:pt x="129793" y="282828"/>
                </a:lnTo>
                <a:lnTo>
                  <a:pt x="127507" y="274192"/>
                </a:lnTo>
                <a:lnTo>
                  <a:pt x="120776" y="270382"/>
                </a:lnTo>
                <a:lnTo>
                  <a:pt x="114172" y="266445"/>
                </a:lnTo>
                <a:close/>
              </a:path>
              <a:path w="130175" h="394335">
                <a:moveTo>
                  <a:pt x="64897" y="338473"/>
                </a:moveTo>
                <a:lnTo>
                  <a:pt x="52831" y="359156"/>
                </a:lnTo>
                <a:lnTo>
                  <a:pt x="76961" y="359156"/>
                </a:lnTo>
                <a:lnTo>
                  <a:pt x="64897" y="338473"/>
                </a:lnTo>
                <a:close/>
              </a:path>
              <a:path w="130175" h="394335">
                <a:moveTo>
                  <a:pt x="78866" y="314524"/>
                </a:moveTo>
                <a:lnTo>
                  <a:pt x="64897" y="338473"/>
                </a:lnTo>
                <a:lnTo>
                  <a:pt x="76961" y="359156"/>
                </a:lnTo>
                <a:lnTo>
                  <a:pt x="78866" y="359156"/>
                </a:lnTo>
                <a:lnTo>
                  <a:pt x="78866" y="314524"/>
                </a:lnTo>
                <a:close/>
              </a:path>
              <a:path w="130175" h="394335">
                <a:moveTo>
                  <a:pt x="78866" y="0"/>
                </a:moveTo>
                <a:lnTo>
                  <a:pt x="50926" y="0"/>
                </a:lnTo>
                <a:lnTo>
                  <a:pt x="50926" y="314524"/>
                </a:lnTo>
                <a:lnTo>
                  <a:pt x="64897" y="338473"/>
                </a:lnTo>
                <a:lnTo>
                  <a:pt x="78866" y="314524"/>
                </a:lnTo>
                <a:lnTo>
                  <a:pt x="78866" y="0"/>
                </a:lnTo>
                <a:close/>
              </a:path>
            </a:pathLst>
          </a:custGeom>
          <a:solidFill>
            <a:srgbClr val="A239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6"/>
          <p:cNvSpPr txBox="1"/>
          <p:nvPr/>
        </p:nvSpPr>
        <p:spPr>
          <a:xfrm>
            <a:off x="6687819" y="2656839"/>
            <a:ext cx="1945639" cy="368300"/>
          </a:xfrm>
          <a:prstGeom prst="rect">
            <a:avLst/>
          </a:prstGeom>
          <a:ln w="10160">
            <a:solidFill>
              <a:srgbClr val="A239A7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290"/>
              </a:spcBef>
            </a:pPr>
            <a:r>
              <a:rPr sz="1800" b="0" spc="10" dirty="0">
                <a:solidFill>
                  <a:srgbClr val="3333FF"/>
                </a:solidFill>
                <a:latin typeface="Segoe UI Light"/>
                <a:cs typeface="Segoe UI Light"/>
              </a:rPr>
              <a:t>Accessory</a:t>
            </a:r>
            <a:r>
              <a:rPr sz="1800" b="0" spc="-80" dirty="0">
                <a:solidFill>
                  <a:srgbClr val="3333FF"/>
                </a:solidFill>
                <a:latin typeface="Segoe UI Light"/>
                <a:cs typeface="Segoe UI Light"/>
              </a:rPr>
              <a:t> </a:t>
            </a:r>
            <a:r>
              <a:rPr sz="1800" b="0" spc="-10" dirty="0">
                <a:solidFill>
                  <a:srgbClr val="3333FF"/>
                </a:solidFill>
                <a:latin typeface="Segoe UI Light"/>
                <a:cs typeface="Segoe UI Light"/>
              </a:rPr>
              <a:t>View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22" name="object 17"/>
          <p:cNvSpPr/>
          <p:nvPr/>
        </p:nvSpPr>
        <p:spPr>
          <a:xfrm>
            <a:off x="1692910" y="3478529"/>
            <a:ext cx="563880" cy="594360"/>
          </a:xfrm>
          <a:custGeom>
            <a:avLst/>
            <a:gdLst/>
            <a:ahLst/>
            <a:cxnLst/>
            <a:rect l="l" t="t" r="r" b="b"/>
            <a:pathLst>
              <a:path w="563880" h="594360">
                <a:moveTo>
                  <a:pt x="0" y="594360"/>
                </a:moveTo>
                <a:lnTo>
                  <a:pt x="563879" y="594360"/>
                </a:lnTo>
                <a:lnTo>
                  <a:pt x="563879" y="0"/>
                </a:lnTo>
                <a:lnTo>
                  <a:pt x="0" y="0"/>
                </a:lnTo>
                <a:lnTo>
                  <a:pt x="0" y="594360"/>
                </a:lnTo>
                <a:close/>
              </a:path>
            </a:pathLst>
          </a:custGeom>
          <a:solidFill>
            <a:srgbClr val="C2EA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8"/>
          <p:cNvSpPr/>
          <p:nvPr/>
        </p:nvSpPr>
        <p:spPr>
          <a:xfrm>
            <a:off x="1692910" y="3478529"/>
            <a:ext cx="563880" cy="594360"/>
          </a:xfrm>
          <a:custGeom>
            <a:avLst/>
            <a:gdLst/>
            <a:ahLst/>
            <a:cxnLst/>
            <a:rect l="l" t="t" r="r" b="b"/>
            <a:pathLst>
              <a:path w="563880" h="594360">
                <a:moveTo>
                  <a:pt x="0" y="594360"/>
                </a:moveTo>
                <a:lnTo>
                  <a:pt x="563879" y="594360"/>
                </a:lnTo>
                <a:lnTo>
                  <a:pt x="563879" y="0"/>
                </a:lnTo>
                <a:lnTo>
                  <a:pt x="0" y="0"/>
                </a:lnTo>
                <a:lnTo>
                  <a:pt x="0" y="594360"/>
                </a:lnTo>
                <a:close/>
              </a:path>
            </a:pathLst>
          </a:custGeom>
          <a:ln w="7620">
            <a:solidFill>
              <a:srgbClr val="2D6C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9"/>
          <p:cNvSpPr/>
          <p:nvPr/>
        </p:nvSpPr>
        <p:spPr>
          <a:xfrm>
            <a:off x="1387919" y="3712464"/>
            <a:ext cx="466090" cy="130175"/>
          </a:xfrm>
          <a:custGeom>
            <a:avLst/>
            <a:gdLst/>
            <a:ahLst/>
            <a:cxnLst/>
            <a:rect l="l" t="t" r="r" b="b"/>
            <a:pathLst>
              <a:path w="466089" h="130175">
                <a:moveTo>
                  <a:pt x="441959" y="49657"/>
                </a:moveTo>
                <a:lnTo>
                  <a:pt x="438213" y="49657"/>
                </a:lnTo>
                <a:lnTo>
                  <a:pt x="438594" y="77597"/>
                </a:lnTo>
                <a:lnTo>
                  <a:pt x="386877" y="78331"/>
                </a:lnTo>
                <a:lnTo>
                  <a:pt x="341439" y="105664"/>
                </a:lnTo>
                <a:lnTo>
                  <a:pt x="339280" y="114300"/>
                </a:lnTo>
                <a:lnTo>
                  <a:pt x="343217" y="120904"/>
                </a:lnTo>
                <a:lnTo>
                  <a:pt x="347281" y="127508"/>
                </a:lnTo>
                <a:lnTo>
                  <a:pt x="355790" y="129667"/>
                </a:lnTo>
                <a:lnTo>
                  <a:pt x="466026" y="63246"/>
                </a:lnTo>
                <a:lnTo>
                  <a:pt x="441959" y="49657"/>
                </a:lnTo>
                <a:close/>
              </a:path>
              <a:path w="466089" h="130175">
                <a:moveTo>
                  <a:pt x="386514" y="50391"/>
                </a:moveTo>
                <a:lnTo>
                  <a:pt x="0" y="55880"/>
                </a:lnTo>
                <a:lnTo>
                  <a:pt x="381" y="83820"/>
                </a:lnTo>
                <a:lnTo>
                  <a:pt x="386877" y="78331"/>
                </a:lnTo>
                <a:lnTo>
                  <a:pt x="410625" y="64024"/>
                </a:lnTo>
                <a:lnTo>
                  <a:pt x="386514" y="50391"/>
                </a:lnTo>
                <a:close/>
              </a:path>
              <a:path w="466089" h="130175">
                <a:moveTo>
                  <a:pt x="410625" y="64024"/>
                </a:moveTo>
                <a:lnTo>
                  <a:pt x="386877" y="78331"/>
                </a:lnTo>
                <a:lnTo>
                  <a:pt x="438594" y="77597"/>
                </a:lnTo>
                <a:lnTo>
                  <a:pt x="438570" y="75819"/>
                </a:lnTo>
                <a:lnTo>
                  <a:pt x="431482" y="75819"/>
                </a:lnTo>
                <a:lnTo>
                  <a:pt x="410625" y="64024"/>
                </a:lnTo>
                <a:close/>
              </a:path>
              <a:path w="466089" h="130175">
                <a:moveTo>
                  <a:pt x="431101" y="51689"/>
                </a:moveTo>
                <a:lnTo>
                  <a:pt x="410625" y="64024"/>
                </a:lnTo>
                <a:lnTo>
                  <a:pt x="431482" y="75819"/>
                </a:lnTo>
                <a:lnTo>
                  <a:pt x="431101" y="51689"/>
                </a:lnTo>
                <a:close/>
              </a:path>
              <a:path w="466089" h="130175">
                <a:moveTo>
                  <a:pt x="438241" y="51689"/>
                </a:moveTo>
                <a:lnTo>
                  <a:pt x="431101" y="51689"/>
                </a:lnTo>
                <a:lnTo>
                  <a:pt x="431482" y="75819"/>
                </a:lnTo>
                <a:lnTo>
                  <a:pt x="438570" y="75819"/>
                </a:lnTo>
                <a:lnTo>
                  <a:pt x="438241" y="51689"/>
                </a:lnTo>
                <a:close/>
              </a:path>
              <a:path w="466089" h="130175">
                <a:moveTo>
                  <a:pt x="438213" y="49657"/>
                </a:moveTo>
                <a:lnTo>
                  <a:pt x="386514" y="50391"/>
                </a:lnTo>
                <a:lnTo>
                  <a:pt x="410625" y="64024"/>
                </a:lnTo>
                <a:lnTo>
                  <a:pt x="431101" y="51689"/>
                </a:lnTo>
                <a:lnTo>
                  <a:pt x="438241" y="51689"/>
                </a:lnTo>
                <a:lnTo>
                  <a:pt x="438213" y="49657"/>
                </a:lnTo>
                <a:close/>
              </a:path>
              <a:path w="466089" h="130175">
                <a:moveTo>
                  <a:pt x="354012" y="0"/>
                </a:moveTo>
                <a:lnTo>
                  <a:pt x="345503" y="2286"/>
                </a:lnTo>
                <a:lnTo>
                  <a:pt x="337883" y="15748"/>
                </a:lnTo>
                <a:lnTo>
                  <a:pt x="340296" y="24257"/>
                </a:lnTo>
                <a:lnTo>
                  <a:pt x="386514" y="50391"/>
                </a:lnTo>
                <a:lnTo>
                  <a:pt x="438213" y="49657"/>
                </a:lnTo>
                <a:lnTo>
                  <a:pt x="441959" y="49657"/>
                </a:lnTo>
                <a:lnTo>
                  <a:pt x="354012" y="0"/>
                </a:lnTo>
                <a:close/>
              </a:path>
            </a:pathLst>
          </a:custGeom>
          <a:solidFill>
            <a:srgbClr val="2D6C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0"/>
          <p:cNvSpPr txBox="1"/>
          <p:nvPr/>
        </p:nvSpPr>
        <p:spPr>
          <a:xfrm>
            <a:off x="431800" y="3591559"/>
            <a:ext cx="955040" cy="378460"/>
          </a:xfrm>
          <a:prstGeom prst="rect">
            <a:avLst/>
          </a:prstGeom>
          <a:ln w="10160">
            <a:solidFill>
              <a:srgbClr val="2D6C2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74625">
              <a:lnSpc>
                <a:spcPct val="100000"/>
              </a:lnSpc>
              <a:spcBef>
                <a:spcPts val="305"/>
              </a:spcBef>
            </a:pPr>
            <a:r>
              <a:rPr sz="1800" b="0" spc="-5" dirty="0">
                <a:solidFill>
                  <a:srgbClr val="3333FF"/>
                </a:solidFill>
                <a:latin typeface="Segoe UI Light"/>
                <a:cs typeface="Segoe UI Light"/>
              </a:rPr>
              <a:t>Image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26" name="object 21"/>
          <p:cNvSpPr/>
          <p:nvPr/>
        </p:nvSpPr>
        <p:spPr>
          <a:xfrm>
            <a:off x="2335529" y="3478529"/>
            <a:ext cx="4531360" cy="594360"/>
          </a:xfrm>
          <a:custGeom>
            <a:avLst/>
            <a:gdLst/>
            <a:ahLst/>
            <a:cxnLst/>
            <a:rect l="l" t="t" r="r" b="b"/>
            <a:pathLst>
              <a:path w="4531359" h="594360">
                <a:moveTo>
                  <a:pt x="0" y="594360"/>
                </a:moveTo>
                <a:lnTo>
                  <a:pt x="4531360" y="594360"/>
                </a:lnTo>
                <a:lnTo>
                  <a:pt x="4531360" y="0"/>
                </a:lnTo>
                <a:lnTo>
                  <a:pt x="0" y="0"/>
                </a:lnTo>
                <a:lnTo>
                  <a:pt x="0" y="594360"/>
                </a:lnTo>
                <a:close/>
              </a:path>
            </a:pathLst>
          </a:custGeom>
          <a:solidFill>
            <a:srgbClr val="C2EA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2"/>
          <p:cNvSpPr/>
          <p:nvPr/>
        </p:nvSpPr>
        <p:spPr>
          <a:xfrm>
            <a:off x="2335529" y="3478529"/>
            <a:ext cx="4531360" cy="594360"/>
          </a:xfrm>
          <a:custGeom>
            <a:avLst/>
            <a:gdLst/>
            <a:ahLst/>
            <a:cxnLst/>
            <a:rect l="l" t="t" r="r" b="b"/>
            <a:pathLst>
              <a:path w="4531359" h="594360">
                <a:moveTo>
                  <a:pt x="0" y="594360"/>
                </a:moveTo>
                <a:lnTo>
                  <a:pt x="4531360" y="594360"/>
                </a:lnTo>
                <a:lnTo>
                  <a:pt x="4531360" y="0"/>
                </a:lnTo>
                <a:lnTo>
                  <a:pt x="0" y="0"/>
                </a:lnTo>
                <a:lnTo>
                  <a:pt x="0" y="594360"/>
                </a:lnTo>
                <a:close/>
              </a:path>
            </a:pathLst>
          </a:custGeom>
          <a:ln w="7620">
            <a:solidFill>
              <a:srgbClr val="2D6C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3"/>
          <p:cNvSpPr/>
          <p:nvPr/>
        </p:nvSpPr>
        <p:spPr>
          <a:xfrm>
            <a:off x="3263773" y="3265170"/>
            <a:ext cx="130175" cy="329565"/>
          </a:xfrm>
          <a:custGeom>
            <a:avLst/>
            <a:gdLst/>
            <a:ahLst/>
            <a:cxnLst/>
            <a:rect l="l" t="t" r="r" b="b"/>
            <a:pathLst>
              <a:path w="130175" h="329564">
                <a:moveTo>
                  <a:pt x="15620" y="201803"/>
                </a:moveTo>
                <a:lnTo>
                  <a:pt x="9016" y="205740"/>
                </a:lnTo>
                <a:lnTo>
                  <a:pt x="2285" y="209677"/>
                </a:lnTo>
                <a:lnTo>
                  <a:pt x="0" y="218186"/>
                </a:lnTo>
                <a:lnTo>
                  <a:pt x="3937" y="224790"/>
                </a:lnTo>
                <a:lnTo>
                  <a:pt x="64896" y="329311"/>
                </a:lnTo>
                <a:lnTo>
                  <a:pt x="81044" y="301625"/>
                </a:lnTo>
                <a:lnTo>
                  <a:pt x="50926" y="301625"/>
                </a:lnTo>
                <a:lnTo>
                  <a:pt x="50926" y="250017"/>
                </a:lnTo>
                <a:lnTo>
                  <a:pt x="24129" y="204088"/>
                </a:lnTo>
                <a:lnTo>
                  <a:pt x="15620" y="201803"/>
                </a:lnTo>
                <a:close/>
              </a:path>
              <a:path w="130175" h="329564">
                <a:moveTo>
                  <a:pt x="50927" y="250017"/>
                </a:moveTo>
                <a:lnTo>
                  <a:pt x="50926" y="301625"/>
                </a:lnTo>
                <a:lnTo>
                  <a:pt x="78866" y="301625"/>
                </a:lnTo>
                <a:lnTo>
                  <a:pt x="78866" y="294640"/>
                </a:lnTo>
                <a:lnTo>
                  <a:pt x="52831" y="294640"/>
                </a:lnTo>
                <a:lnTo>
                  <a:pt x="64896" y="273961"/>
                </a:lnTo>
                <a:lnTo>
                  <a:pt x="50927" y="250017"/>
                </a:lnTo>
                <a:close/>
              </a:path>
              <a:path w="130175" h="329564">
                <a:moveTo>
                  <a:pt x="114172" y="201803"/>
                </a:moveTo>
                <a:lnTo>
                  <a:pt x="105663" y="204088"/>
                </a:lnTo>
                <a:lnTo>
                  <a:pt x="78866" y="250017"/>
                </a:lnTo>
                <a:lnTo>
                  <a:pt x="78866" y="301625"/>
                </a:lnTo>
                <a:lnTo>
                  <a:pt x="81044" y="301625"/>
                </a:lnTo>
                <a:lnTo>
                  <a:pt x="125856" y="224790"/>
                </a:lnTo>
                <a:lnTo>
                  <a:pt x="129793" y="218186"/>
                </a:lnTo>
                <a:lnTo>
                  <a:pt x="127507" y="209677"/>
                </a:lnTo>
                <a:lnTo>
                  <a:pt x="120776" y="205740"/>
                </a:lnTo>
                <a:lnTo>
                  <a:pt x="114172" y="201803"/>
                </a:lnTo>
                <a:close/>
              </a:path>
              <a:path w="130175" h="329564">
                <a:moveTo>
                  <a:pt x="64896" y="273961"/>
                </a:moveTo>
                <a:lnTo>
                  <a:pt x="52831" y="294640"/>
                </a:lnTo>
                <a:lnTo>
                  <a:pt x="76962" y="294640"/>
                </a:lnTo>
                <a:lnTo>
                  <a:pt x="64896" y="273961"/>
                </a:lnTo>
                <a:close/>
              </a:path>
              <a:path w="130175" h="329564">
                <a:moveTo>
                  <a:pt x="78866" y="250017"/>
                </a:moveTo>
                <a:lnTo>
                  <a:pt x="64896" y="273961"/>
                </a:lnTo>
                <a:lnTo>
                  <a:pt x="76962" y="294640"/>
                </a:lnTo>
                <a:lnTo>
                  <a:pt x="78866" y="294640"/>
                </a:lnTo>
                <a:lnTo>
                  <a:pt x="78866" y="250017"/>
                </a:lnTo>
                <a:close/>
              </a:path>
              <a:path w="130175" h="329564">
                <a:moveTo>
                  <a:pt x="78866" y="0"/>
                </a:moveTo>
                <a:lnTo>
                  <a:pt x="50926" y="0"/>
                </a:lnTo>
                <a:lnTo>
                  <a:pt x="50927" y="250017"/>
                </a:lnTo>
                <a:lnTo>
                  <a:pt x="64896" y="273961"/>
                </a:lnTo>
                <a:lnTo>
                  <a:pt x="78866" y="250017"/>
                </a:lnTo>
                <a:lnTo>
                  <a:pt x="78866" y="0"/>
                </a:lnTo>
                <a:close/>
              </a:path>
            </a:pathLst>
          </a:custGeom>
          <a:solidFill>
            <a:srgbClr val="2D6C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4"/>
          <p:cNvSpPr txBox="1"/>
          <p:nvPr/>
        </p:nvSpPr>
        <p:spPr>
          <a:xfrm>
            <a:off x="2656839" y="2893060"/>
            <a:ext cx="1341120" cy="370840"/>
          </a:xfrm>
          <a:prstGeom prst="rect">
            <a:avLst/>
          </a:prstGeom>
          <a:ln w="10160">
            <a:solidFill>
              <a:srgbClr val="2D6C2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300"/>
              </a:spcBef>
            </a:pPr>
            <a:r>
              <a:rPr sz="1800" b="0" spc="-75" dirty="0">
                <a:solidFill>
                  <a:srgbClr val="3333FF"/>
                </a:solidFill>
                <a:latin typeface="Segoe UI Light"/>
                <a:cs typeface="Segoe UI Light"/>
              </a:rPr>
              <a:t>Text</a:t>
            </a:r>
            <a:r>
              <a:rPr sz="1800" b="0" spc="-65" dirty="0">
                <a:solidFill>
                  <a:srgbClr val="3333FF"/>
                </a:solidFill>
                <a:latin typeface="Segoe UI Light"/>
                <a:cs typeface="Segoe UI Light"/>
              </a:rPr>
              <a:t> </a:t>
            </a:r>
            <a:r>
              <a:rPr sz="1800" b="0" spc="-10" dirty="0">
                <a:solidFill>
                  <a:srgbClr val="3333FF"/>
                </a:solidFill>
                <a:latin typeface="Segoe UI Light"/>
                <a:cs typeface="Segoe UI Light"/>
              </a:rPr>
              <a:t>Label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30" name="object 25"/>
          <p:cNvSpPr/>
          <p:nvPr/>
        </p:nvSpPr>
        <p:spPr>
          <a:xfrm>
            <a:off x="0" y="-1905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397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12064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20">
            <a:solidFill>
              <a:srgbClr val="2A8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 txBox="1"/>
          <p:nvPr/>
        </p:nvSpPr>
        <p:spPr>
          <a:xfrm>
            <a:off x="5227065" y="1437640"/>
            <a:ext cx="3672204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0" dirty="0">
                <a:solidFill>
                  <a:srgbClr val="FFFFFF"/>
                </a:solidFill>
                <a:latin typeface="Segoe UI Light"/>
                <a:cs typeface="Segoe UI Light"/>
              </a:rPr>
              <a:t>Customizing </a:t>
            </a:r>
            <a:r>
              <a:rPr sz="2800" b="0" spc="-80" dirty="0">
                <a:solidFill>
                  <a:srgbClr val="FFFFFF"/>
                </a:solidFill>
                <a:latin typeface="Segoe UI Light"/>
                <a:cs typeface="Segoe UI Light"/>
              </a:rPr>
              <a:t>Table</a:t>
            </a:r>
            <a:r>
              <a:rPr sz="2800" b="0" spc="-19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b="0" spc="10" dirty="0">
                <a:solidFill>
                  <a:srgbClr val="FFFFFF"/>
                </a:solidFill>
                <a:latin typeface="Segoe UI Light"/>
                <a:cs typeface="Segoe UI Light"/>
              </a:rPr>
              <a:t>Views</a:t>
            </a:r>
            <a:endParaRPr sz="2800" dirty="0">
              <a:latin typeface="Segoe UI Light"/>
              <a:cs typeface="Segoe UI Light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536257" y="1248790"/>
            <a:ext cx="7486015" cy="915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dirty="0">
                <a:latin typeface="Segoe UI Light"/>
                <a:cs typeface="Segoe UI Light"/>
              </a:rPr>
              <a:t>One </a:t>
            </a:r>
            <a:r>
              <a:rPr sz="2000" b="0" spc="-5" dirty="0">
                <a:latin typeface="Segoe UI Light"/>
                <a:cs typeface="Segoe UI Light"/>
              </a:rPr>
              <a:t>way </a:t>
            </a:r>
            <a:r>
              <a:rPr sz="2000" b="0" dirty="0">
                <a:latin typeface="Segoe UI Light"/>
                <a:cs typeface="Segoe UI Light"/>
              </a:rPr>
              <a:t>to </a:t>
            </a:r>
            <a:r>
              <a:rPr sz="2000" b="0" spc="-15" dirty="0">
                <a:latin typeface="Segoe UI Light"/>
                <a:cs typeface="Segoe UI Light"/>
              </a:rPr>
              <a:t>create </a:t>
            </a:r>
            <a:r>
              <a:rPr sz="2000" b="0" dirty="0">
                <a:latin typeface="Segoe UI Light"/>
                <a:cs typeface="Segoe UI Light"/>
              </a:rPr>
              <a:t>a </a:t>
            </a:r>
            <a:r>
              <a:rPr sz="2000" b="0" spc="-5" dirty="0">
                <a:latin typeface="Segoe UI Light"/>
                <a:cs typeface="Segoe UI Light"/>
              </a:rPr>
              <a:t>custom cell </a:t>
            </a:r>
            <a:r>
              <a:rPr sz="2000" b="0" dirty="0">
                <a:latin typeface="Segoe UI Light"/>
                <a:cs typeface="Segoe UI Light"/>
              </a:rPr>
              <a:t>is to </a:t>
            </a:r>
            <a:r>
              <a:rPr sz="2000" b="0" spc="-5" dirty="0">
                <a:latin typeface="Segoe UI Light"/>
                <a:cs typeface="Segoe UI Light"/>
              </a:rPr>
              <a:t>style </a:t>
            </a:r>
            <a:r>
              <a:rPr sz="2000" b="0" dirty="0">
                <a:latin typeface="Segoe UI Light"/>
                <a:cs typeface="Segoe UI Light"/>
              </a:rPr>
              <a:t>the </a:t>
            </a:r>
            <a:r>
              <a:rPr sz="2000" b="0" spc="-5" dirty="0">
                <a:latin typeface="Segoe UI Light"/>
                <a:cs typeface="Segoe UI Light"/>
              </a:rPr>
              <a:t>default content </a:t>
            </a:r>
            <a:r>
              <a:rPr sz="2000" b="0" spc="-30" dirty="0">
                <a:latin typeface="Segoe UI Light"/>
                <a:cs typeface="Segoe UI Light"/>
              </a:rPr>
              <a:t>view,  </a:t>
            </a:r>
            <a:r>
              <a:rPr sz="2000" b="0" dirty="0">
                <a:latin typeface="Segoe UI Light"/>
                <a:cs typeface="Segoe UI Light"/>
              </a:rPr>
              <a:t>taking </a:t>
            </a:r>
            <a:r>
              <a:rPr sz="2000" b="0" spc="-5" dirty="0">
                <a:latin typeface="Segoe UI Light"/>
                <a:cs typeface="Segoe UI Light"/>
              </a:rPr>
              <a:t>advantage </a:t>
            </a:r>
            <a:r>
              <a:rPr sz="2000" b="0" spc="-35" dirty="0">
                <a:latin typeface="Segoe UI Light"/>
                <a:cs typeface="Segoe UI Light"/>
              </a:rPr>
              <a:t>of </a:t>
            </a:r>
            <a:r>
              <a:rPr sz="2000" b="0" dirty="0">
                <a:latin typeface="Segoe UI Light"/>
                <a:cs typeface="Segoe UI Light"/>
              </a:rPr>
              <a:t>the </a:t>
            </a:r>
            <a:r>
              <a:rPr sz="2000" b="0" spc="5" dirty="0">
                <a:latin typeface="Segoe UI Light"/>
                <a:cs typeface="Segoe UI Light"/>
              </a:rPr>
              <a:t>built-in </a:t>
            </a:r>
            <a:r>
              <a:rPr sz="2000" b="0" spc="-5" dirty="0">
                <a:latin typeface="Segoe UI Light"/>
                <a:cs typeface="Segoe UI Light"/>
              </a:rPr>
              <a:t>classes </a:t>
            </a:r>
            <a:r>
              <a:rPr sz="2000" b="0" dirty="0">
                <a:latin typeface="Segoe UI Light"/>
                <a:cs typeface="Segoe UI Light"/>
              </a:rPr>
              <a:t>to </a:t>
            </a:r>
            <a:r>
              <a:rPr sz="2000" b="0" spc="-5" dirty="0">
                <a:latin typeface="Segoe UI Light"/>
                <a:cs typeface="Segoe UI Light"/>
              </a:rPr>
              <a:t>adjust </a:t>
            </a:r>
            <a:r>
              <a:rPr sz="2000" b="0" dirty="0">
                <a:latin typeface="Segoe UI Light"/>
                <a:cs typeface="Segoe UI Light"/>
              </a:rPr>
              <a:t>fonts, colors, </a:t>
            </a:r>
            <a:r>
              <a:rPr sz="2000" b="0" spc="-5" dirty="0">
                <a:latin typeface="Segoe UI Light"/>
                <a:cs typeface="Segoe UI Light"/>
              </a:rPr>
              <a:t>and  change </a:t>
            </a:r>
            <a:r>
              <a:rPr sz="2000" b="0" dirty="0">
                <a:latin typeface="Segoe UI Light"/>
                <a:cs typeface="Segoe UI Light"/>
              </a:rPr>
              <a:t>the </a:t>
            </a:r>
            <a:r>
              <a:rPr sz="2000" b="0" spc="5" dirty="0">
                <a:latin typeface="Segoe UI Light"/>
                <a:cs typeface="Segoe UI Light"/>
              </a:rPr>
              <a:t>accessory</a:t>
            </a:r>
            <a:r>
              <a:rPr sz="2000" b="0" dirty="0">
                <a:latin typeface="Segoe UI Light"/>
                <a:cs typeface="Segoe UI Light"/>
              </a:rPr>
              <a:t> </a:t>
            </a:r>
            <a:r>
              <a:rPr sz="2000" b="0" spc="-5" dirty="0">
                <a:latin typeface="Segoe UI Light"/>
                <a:cs typeface="Segoe UI Light"/>
              </a:rPr>
              <a:t>image</a:t>
            </a:r>
            <a:endParaRPr sz="2000" dirty="0">
              <a:latin typeface="Segoe UI Light"/>
              <a:cs typeface="Segoe UI Light"/>
            </a:endParaRPr>
          </a:p>
        </p:txBody>
      </p:sp>
      <p:sp>
        <p:nvSpPr>
          <p:cNvPr id="6" name="object 3"/>
          <p:cNvSpPr txBox="1">
            <a:spLocks noGrp="1"/>
          </p:cNvSpPr>
          <p:nvPr>
            <p:ph type="title"/>
          </p:nvPr>
        </p:nvSpPr>
        <p:spPr>
          <a:xfrm>
            <a:off x="349567" y="395859"/>
            <a:ext cx="8444864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390">
              <a:lnSpc>
                <a:spcPct val="100000"/>
              </a:lnSpc>
            </a:pPr>
            <a:r>
              <a:rPr spc="-5" dirty="0"/>
              <a:t>Subviews</a:t>
            </a:r>
          </a:p>
        </p:txBody>
      </p:sp>
      <p:sp>
        <p:nvSpPr>
          <p:cNvPr id="7" name="object 4"/>
          <p:cNvSpPr/>
          <p:nvPr/>
        </p:nvSpPr>
        <p:spPr>
          <a:xfrm>
            <a:off x="1720850" y="3188970"/>
            <a:ext cx="5572760" cy="746760"/>
          </a:xfrm>
          <a:custGeom>
            <a:avLst/>
            <a:gdLst/>
            <a:ahLst/>
            <a:cxnLst/>
            <a:rect l="l" t="t" r="r" b="b"/>
            <a:pathLst>
              <a:path w="5572759" h="746760">
                <a:moveTo>
                  <a:pt x="0" y="746759"/>
                </a:moveTo>
                <a:lnTo>
                  <a:pt x="5572759" y="746759"/>
                </a:lnTo>
                <a:lnTo>
                  <a:pt x="5572759" y="0"/>
                </a:lnTo>
                <a:lnTo>
                  <a:pt x="0" y="0"/>
                </a:lnTo>
                <a:lnTo>
                  <a:pt x="0" y="746759"/>
                </a:lnTo>
                <a:close/>
              </a:path>
            </a:pathLst>
          </a:custGeom>
          <a:solidFill>
            <a:srgbClr val="DB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1720850" y="3188970"/>
            <a:ext cx="5572760" cy="746760"/>
          </a:xfrm>
          <a:custGeom>
            <a:avLst/>
            <a:gdLst/>
            <a:ahLst/>
            <a:cxnLst/>
            <a:rect l="l" t="t" r="r" b="b"/>
            <a:pathLst>
              <a:path w="5572759" h="746760">
                <a:moveTo>
                  <a:pt x="0" y="746759"/>
                </a:moveTo>
                <a:lnTo>
                  <a:pt x="5572759" y="746759"/>
                </a:lnTo>
                <a:lnTo>
                  <a:pt x="5572759" y="0"/>
                </a:lnTo>
                <a:lnTo>
                  <a:pt x="0" y="0"/>
                </a:lnTo>
                <a:lnTo>
                  <a:pt x="0" y="746759"/>
                </a:lnTo>
                <a:close/>
              </a:path>
            </a:pathLst>
          </a:custGeom>
          <a:ln w="7620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1771650" y="3239770"/>
            <a:ext cx="4754880" cy="650240"/>
          </a:xfrm>
          <a:custGeom>
            <a:avLst/>
            <a:gdLst/>
            <a:ahLst/>
            <a:cxnLst/>
            <a:rect l="l" t="t" r="r" b="b"/>
            <a:pathLst>
              <a:path w="4754880" h="650239">
                <a:moveTo>
                  <a:pt x="0" y="650240"/>
                </a:moveTo>
                <a:lnTo>
                  <a:pt x="4754880" y="650240"/>
                </a:lnTo>
                <a:lnTo>
                  <a:pt x="4754880" y="0"/>
                </a:lnTo>
                <a:lnTo>
                  <a:pt x="0" y="0"/>
                </a:lnTo>
                <a:lnTo>
                  <a:pt x="0" y="650240"/>
                </a:lnTo>
                <a:close/>
              </a:path>
            </a:pathLst>
          </a:custGeom>
          <a:solidFill>
            <a:srgbClr val="EED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/>
          <p:cNvSpPr/>
          <p:nvPr/>
        </p:nvSpPr>
        <p:spPr>
          <a:xfrm>
            <a:off x="1771650" y="3239770"/>
            <a:ext cx="4754880" cy="650240"/>
          </a:xfrm>
          <a:custGeom>
            <a:avLst/>
            <a:gdLst/>
            <a:ahLst/>
            <a:cxnLst/>
            <a:rect l="l" t="t" r="r" b="b"/>
            <a:pathLst>
              <a:path w="4754880" h="650239">
                <a:moveTo>
                  <a:pt x="0" y="650240"/>
                </a:moveTo>
                <a:lnTo>
                  <a:pt x="4754880" y="650240"/>
                </a:lnTo>
                <a:lnTo>
                  <a:pt x="4754880" y="0"/>
                </a:lnTo>
                <a:lnTo>
                  <a:pt x="0" y="0"/>
                </a:lnTo>
                <a:lnTo>
                  <a:pt x="0" y="650240"/>
                </a:lnTo>
                <a:close/>
              </a:path>
            </a:pathLst>
          </a:custGeom>
          <a:ln w="7620">
            <a:solidFill>
              <a:srgbClr val="A239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/>
          <p:cNvSpPr/>
          <p:nvPr/>
        </p:nvSpPr>
        <p:spPr>
          <a:xfrm>
            <a:off x="6582409" y="3239770"/>
            <a:ext cx="655320" cy="650240"/>
          </a:xfrm>
          <a:custGeom>
            <a:avLst/>
            <a:gdLst/>
            <a:ahLst/>
            <a:cxnLst/>
            <a:rect l="l" t="t" r="r" b="b"/>
            <a:pathLst>
              <a:path w="655320" h="650239">
                <a:moveTo>
                  <a:pt x="0" y="650240"/>
                </a:moveTo>
                <a:lnTo>
                  <a:pt x="655320" y="650240"/>
                </a:lnTo>
                <a:lnTo>
                  <a:pt x="655320" y="0"/>
                </a:lnTo>
                <a:lnTo>
                  <a:pt x="0" y="0"/>
                </a:lnTo>
                <a:lnTo>
                  <a:pt x="0" y="650240"/>
                </a:lnTo>
                <a:close/>
              </a:path>
            </a:pathLst>
          </a:custGeom>
          <a:solidFill>
            <a:srgbClr val="EED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/>
          <p:cNvSpPr/>
          <p:nvPr/>
        </p:nvSpPr>
        <p:spPr>
          <a:xfrm>
            <a:off x="6582409" y="3239770"/>
            <a:ext cx="655320" cy="650240"/>
          </a:xfrm>
          <a:custGeom>
            <a:avLst/>
            <a:gdLst/>
            <a:ahLst/>
            <a:cxnLst/>
            <a:rect l="l" t="t" r="r" b="b"/>
            <a:pathLst>
              <a:path w="655320" h="650239">
                <a:moveTo>
                  <a:pt x="0" y="650240"/>
                </a:moveTo>
                <a:lnTo>
                  <a:pt x="655320" y="650240"/>
                </a:lnTo>
                <a:lnTo>
                  <a:pt x="655320" y="0"/>
                </a:lnTo>
                <a:lnTo>
                  <a:pt x="0" y="0"/>
                </a:lnTo>
                <a:lnTo>
                  <a:pt x="0" y="650240"/>
                </a:lnTo>
                <a:close/>
              </a:path>
            </a:pathLst>
          </a:custGeom>
          <a:ln w="7620">
            <a:solidFill>
              <a:srgbClr val="A239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/>
          <p:cNvSpPr/>
          <p:nvPr/>
        </p:nvSpPr>
        <p:spPr>
          <a:xfrm>
            <a:off x="4371216" y="3935666"/>
            <a:ext cx="130175" cy="483870"/>
          </a:xfrm>
          <a:custGeom>
            <a:avLst/>
            <a:gdLst/>
            <a:ahLst/>
            <a:cxnLst/>
            <a:rect l="l" t="t" r="r" b="b"/>
            <a:pathLst>
              <a:path w="130175" h="483870">
                <a:moveTo>
                  <a:pt x="64893" y="55442"/>
                </a:moveTo>
                <a:lnTo>
                  <a:pt x="50923" y="79391"/>
                </a:lnTo>
                <a:lnTo>
                  <a:pt x="50923" y="483666"/>
                </a:lnTo>
                <a:lnTo>
                  <a:pt x="78863" y="483666"/>
                </a:lnTo>
                <a:lnTo>
                  <a:pt x="78863" y="79391"/>
                </a:lnTo>
                <a:lnTo>
                  <a:pt x="64893" y="55442"/>
                </a:lnTo>
                <a:close/>
              </a:path>
              <a:path w="130175" h="483870">
                <a:moveTo>
                  <a:pt x="64893" y="0"/>
                </a:moveTo>
                <a:lnTo>
                  <a:pt x="3933" y="104508"/>
                </a:lnTo>
                <a:lnTo>
                  <a:pt x="0" y="111175"/>
                </a:lnTo>
                <a:lnTo>
                  <a:pt x="2282" y="119722"/>
                </a:lnTo>
                <a:lnTo>
                  <a:pt x="9013" y="123609"/>
                </a:lnTo>
                <a:lnTo>
                  <a:pt x="15617" y="127495"/>
                </a:lnTo>
                <a:lnTo>
                  <a:pt x="24126" y="125247"/>
                </a:lnTo>
                <a:lnTo>
                  <a:pt x="28063" y="118579"/>
                </a:lnTo>
                <a:lnTo>
                  <a:pt x="50923" y="79391"/>
                </a:lnTo>
                <a:lnTo>
                  <a:pt x="50923" y="27724"/>
                </a:lnTo>
                <a:lnTo>
                  <a:pt x="81065" y="27724"/>
                </a:lnTo>
                <a:lnTo>
                  <a:pt x="64893" y="0"/>
                </a:lnTo>
                <a:close/>
              </a:path>
              <a:path w="130175" h="483870">
                <a:moveTo>
                  <a:pt x="81065" y="27724"/>
                </a:moveTo>
                <a:lnTo>
                  <a:pt x="78863" y="27724"/>
                </a:lnTo>
                <a:lnTo>
                  <a:pt x="78863" y="79391"/>
                </a:lnTo>
                <a:lnTo>
                  <a:pt x="101723" y="118579"/>
                </a:lnTo>
                <a:lnTo>
                  <a:pt x="105660" y="125247"/>
                </a:lnTo>
                <a:lnTo>
                  <a:pt x="114169" y="127495"/>
                </a:lnTo>
                <a:lnTo>
                  <a:pt x="120773" y="123609"/>
                </a:lnTo>
                <a:lnTo>
                  <a:pt x="127504" y="119722"/>
                </a:lnTo>
                <a:lnTo>
                  <a:pt x="129783" y="111163"/>
                </a:lnTo>
                <a:lnTo>
                  <a:pt x="125853" y="104508"/>
                </a:lnTo>
                <a:lnTo>
                  <a:pt x="81065" y="27724"/>
                </a:lnTo>
                <a:close/>
              </a:path>
              <a:path w="130175" h="483870">
                <a:moveTo>
                  <a:pt x="78863" y="27724"/>
                </a:moveTo>
                <a:lnTo>
                  <a:pt x="50923" y="27724"/>
                </a:lnTo>
                <a:lnTo>
                  <a:pt x="50923" y="79391"/>
                </a:lnTo>
                <a:lnTo>
                  <a:pt x="64893" y="55442"/>
                </a:lnTo>
                <a:lnTo>
                  <a:pt x="52828" y="34759"/>
                </a:lnTo>
                <a:lnTo>
                  <a:pt x="78863" y="34759"/>
                </a:lnTo>
                <a:lnTo>
                  <a:pt x="78863" y="27724"/>
                </a:lnTo>
                <a:close/>
              </a:path>
              <a:path w="130175" h="483870">
                <a:moveTo>
                  <a:pt x="78863" y="34759"/>
                </a:moveTo>
                <a:lnTo>
                  <a:pt x="76958" y="34759"/>
                </a:lnTo>
                <a:lnTo>
                  <a:pt x="64893" y="55442"/>
                </a:lnTo>
                <a:lnTo>
                  <a:pt x="78863" y="79391"/>
                </a:lnTo>
                <a:lnTo>
                  <a:pt x="78863" y="34759"/>
                </a:lnTo>
                <a:close/>
              </a:path>
              <a:path w="130175" h="483870">
                <a:moveTo>
                  <a:pt x="76958" y="34759"/>
                </a:moveTo>
                <a:lnTo>
                  <a:pt x="52828" y="34759"/>
                </a:lnTo>
                <a:lnTo>
                  <a:pt x="64893" y="55442"/>
                </a:lnTo>
                <a:lnTo>
                  <a:pt x="76958" y="34759"/>
                </a:lnTo>
                <a:close/>
              </a:path>
            </a:pathLst>
          </a:custGeom>
          <a:solidFill>
            <a:srgbClr val="47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/>
          <p:cNvSpPr/>
          <p:nvPr/>
        </p:nvSpPr>
        <p:spPr>
          <a:xfrm>
            <a:off x="3401059" y="4330700"/>
            <a:ext cx="2070100" cy="370840"/>
          </a:xfrm>
          <a:custGeom>
            <a:avLst/>
            <a:gdLst/>
            <a:ahLst/>
            <a:cxnLst/>
            <a:rect l="l" t="t" r="r" b="b"/>
            <a:pathLst>
              <a:path w="2070100" h="370839">
                <a:moveTo>
                  <a:pt x="0" y="370840"/>
                </a:moveTo>
                <a:lnTo>
                  <a:pt x="2070100" y="370840"/>
                </a:lnTo>
                <a:lnTo>
                  <a:pt x="207010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2"/>
          <p:cNvSpPr txBox="1"/>
          <p:nvPr/>
        </p:nvSpPr>
        <p:spPr>
          <a:xfrm>
            <a:off x="3401059" y="4330700"/>
            <a:ext cx="2070100" cy="370840"/>
          </a:xfrm>
          <a:prstGeom prst="rect">
            <a:avLst/>
          </a:prstGeom>
          <a:ln w="10160">
            <a:solidFill>
              <a:srgbClr val="5F6D6E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4"/>
              </a:spcBef>
            </a:pPr>
            <a:r>
              <a:rPr sz="1800" spc="-10" dirty="0">
                <a:latin typeface="Consolas"/>
                <a:cs typeface="Consolas"/>
              </a:rPr>
              <a:t>UITableViewCell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8" name="object 13"/>
          <p:cNvSpPr/>
          <p:nvPr/>
        </p:nvSpPr>
        <p:spPr>
          <a:xfrm>
            <a:off x="4300092" y="2950210"/>
            <a:ext cx="130175" cy="353060"/>
          </a:xfrm>
          <a:custGeom>
            <a:avLst/>
            <a:gdLst/>
            <a:ahLst/>
            <a:cxnLst/>
            <a:rect l="l" t="t" r="r" b="b"/>
            <a:pathLst>
              <a:path w="130175" h="353060">
                <a:moveTo>
                  <a:pt x="15621" y="225425"/>
                </a:moveTo>
                <a:lnTo>
                  <a:pt x="9017" y="229362"/>
                </a:lnTo>
                <a:lnTo>
                  <a:pt x="2286" y="233171"/>
                </a:lnTo>
                <a:lnTo>
                  <a:pt x="0" y="241807"/>
                </a:lnTo>
                <a:lnTo>
                  <a:pt x="3937" y="248412"/>
                </a:lnTo>
                <a:lnTo>
                  <a:pt x="64897" y="352932"/>
                </a:lnTo>
                <a:lnTo>
                  <a:pt x="81044" y="325246"/>
                </a:lnTo>
                <a:lnTo>
                  <a:pt x="50927" y="325246"/>
                </a:lnTo>
                <a:lnTo>
                  <a:pt x="50927" y="273503"/>
                </a:lnTo>
                <a:lnTo>
                  <a:pt x="28067" y="234314"/>
                </a:lnTo>
                <a:lnTo>
                  <a:pt x="24130" y="227710"/>
                </a:lnTo>
                <a:lnTo>
                  <a:pt x="15621" y="225425"/>
                </a:lnTo>
                <a:close/>
              </a:path>
              <a:path w="130175" h="353060">
                <a:moveTo>
                  <a:pt x="50927" y="273503"/>
                </a:moveTo>
                <a:lnTo>
                  <a:pt x="50927" y="325246"/>
                </a:lnTo>
                <a:lnTo>
                  <a:pt x="78867" y="325246"/>
                </a:lnTo>
                <a:lnTo>
                  <a:pt x="78867" y="318134"/>
                </a:lnTo>
                <a:lnTo>
                  <a:pt x="52832" y="318134"/>
                </a:lnTo>
                <a:lnTo>
                  <a:pt x="64897" y="297452"/>
                </a:lnTo>
                <a:lnTo>
                  <a:pt x="50927" y="273503"/>
                </a:lnTo>
                <a:close/>
              </a:path>
              <a:path w="130175" h="353060">
                <a:moveTo>
                  <a:pt x="114173" y="225425"/>
                </a:moveTo>
                <a:lnTo>
                  <a:pt x="105664" y="227710"/>
                </a:lnTo>
                <a:lnTo>
                  <a:pt x="101727" y="234314"/>
                </a:lnTo>
                <a:lnTo>
                  <a:pt x="78867" y="273503"/>
                </a:lnTo>
                <a:lnTo>
                  <a:pt x="78867" y="325246"/>
                </a:lnTo>
                <a:lnTo>
                  <a:pt x="81044" y="325246"/>
                </a:lnTo>
                <a:lnTo>
                  <a:pt x="125857" y="248412"/>
                </a:lnTo>
                <a:lnTo>
                  <a:pt x="129794" y="241807"/>
                </a:lnTo>
                <a:lnTo>
                  <a:pt x="127508" y="233171"/>
                </a:lnTo>
                <a:lnTo>
                  <a:pt x="120777" y="229362"/>
                </a:lnTo>
                <a:lnTo>
                  <a:pt x="114173" y="225425"/>
                </a:lnTo>
                <a:close/>
              </a:path>
              <a:path w="130175" h="353060">
                <a:moveTo>
                  <a:pt x="64897" y="297452"/>
                </a:moveTo>
                <a:lnTo>
                  <a:pt x="52832" y="318134"/>
                </a:lnTo>
                <a:lnTo>
                  <a:pt x="76962" y="318134"/>
                </a:lnTo>
                <a:lnTo>
                  <a:pt x="64897" y="297452"/>
                </a:lnTo>
                <a:close/>
              </a:path>
              <a:path w="130175" h="353060">
                <a:moveTo>
                  <a:pt x="78867" y="273503"/>
                </a:moveTo>
                <a:lnTo>
                  <a:pt x="64897" y="297452"/>
                </a:lnTo>
                <a:lnTo>
                  <a:pt x="76962" y="318134"/>
                </a:lnTo>
                <a:lnTo>
                  <a:pt x="78867" y="318134"/>
                </a:lnTo>
                <a:lnTo>
                  <a:pt x="78867" y="273503"/>
                </a:lnTo>
                <a:close/>
              </a:path>
              <a:path w="130175" h="353060">
                <a:moveTo>
                  <a:pt x="78867" y="0"/>
                </a:moveTo>
                <a:lnTo>
                  <a:pt x="50927" y="0"/>
                </a:lnTo>
                <a:lnTo>
                  <a:pt x="50927" y="273503"/>
                </a:lnTo>
                <a:lnTo>
                  <a:pt x="64897" y="297452"/>
                </a:lnTo>
                <a:lnTo>
                  <a:pt x="78867" y="273503"/>
                </a:lnTo>
                <a:lnTo>
                  <a:pt x="78867" y="0"/>
                </a:lnTo>
                <a:close/>
              </a:path>
            </a:pathLst>
          </a:custGeom>
          <a:solidFill>
            <a:srgbClr val="A239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4"/>
          <p:cNvSpPr txBox="1"/>
          <p:nvPr/>
        </p:nvSpPr>
        <p:spPr>
          <a:xfrm>
            <a:off x="3731259" y="2618739"/>
            <a:ext cx="1277620" cy="307340"/>
          </a:xfrm>
          <a:prstGeom prst="rect">
            <a:avLst/>
          </a:prstGeom>
          <a:ln w="10160">
            <a:solidFill>
              <a:srgbClr val="5F6D6E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290"/>
              </a:spcBef>
            </a:pPr>
            <a:r>
              <a:rPr sz="1400" b="0" spc="-10" dirty="0">
                <a:solidFill>
                  <a:srgbClr val="3333FF"/>
                </a:solidFill>
                <a:latin typeface="Segoe UI Light"/>
                <a:cs typeface="Segoe UI Light"/>
              </a:rPr>
              <a:t>Content</a:t>
            </a:r>
            <a:r>
              <a:rPr sz="1400" b="0" spc="-25" dirty="0">
                <a:solidFill>
                  <a:srgbClr val="3333FF"/>
                </a:solidFill>
                <a:latin typeface="Segoe UI Light"/>
                <a:cs typeface="Segoe UI Light"/>
              </a:rPr>
              <a:t> </a:t>
            </a:r>
            <a:r>
              <a:rPr sz="1400" b="0" spc="-10" dirty="0">
                <a:solidFill>
                  <a:srgbClr val="3333FF"/>
                </a:solidFill>
                <a:latin typeface="Segoe UI Light"/>
                <a:cs typeface="Segoe UI Light"/>
              </a:rPr>
              <a:t>View</a:t>
            </a:r>
            <a:endParaRPr sz="1400">
              <a:latin typeface="Segoe UI Light"/>
              <a:cs typeface="Segoe UI Light"/>
            </a:endParaRPr>
          </a:p>
        </p:txBody>
      </p:sp>
      <p:sp>
        <p:nvSpPr>
          <p:cNvPr id="20" name="object 15"/>
          <p:cNvSpPr txBox="1"/>
          <p:nvPr/>
        </p:nvSpPr>
        <p:spPr>
          <a:xfrm>
            <a:off x="2497454" y="3315970"/>
            <a:ext cx="1693546" cy="503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-75" dirty="0">
                <a:latin typeface="Segoe UI Light"/>
                <a:cs typeface="Segoe UI Light"/>
              </a:rPr>
              <a:t>Text</a:t>
            </a:r>
            <a:r>
              <a:rPr sz="1800" b="0" spc="-65" dirty="0">
                <a:latin typeface="Segoe UI Light"/>
                <a:cs typeface="Segoe UI Light"/>
              </a:rPr>
              <a:t> </a:t>
            </a:r>
            <a:r>
              <a:rPr sz="1800" b="0" spc="-10" dirty="0">
                <a:latin typeface="Segoe UI Light"/>
                <a:cs typeface="Segoe UI Light"/>
              </a:rPr>
              <a:t>Label</a:t>
            </a:r>
            <a:endParaRPr sz="1800" dirty="0">
              <a:latin typeface="Segoe UI Light"/>
              <a:cs typeface="Segoe UI Light"/>
            </a:endParaRPr>
          </a:p>
          <a:p>
            <a:pPr marL="15875">
              <a:lnSpc>
                <a:spcPct val="100000"/>
              </a:lnSpc>
              <a:spcBef>
                <a:spcPts val="275"/>
              </a:spcBef>
            </a:pPr>
            <a:r>
              <a:rPr sz="1200" b="0" spc="-5" dirty="0">
                <a:solidFill>
                  <a:srgbClr val="2F3737"/>
                </a:solidFill>
                <a:latin typeface="Segoe UI Light"/>
                <a:cs typeface="Segoe UI Light"/>
              </a:rPr>
              <a:t>Detail text</a:t>
            </a:r>
            <a:r>
              <a:rPr sz="1200" b="0" spc="-60" dirty="0">
                <a:solidFill>
                  <a:srgbClr val="2F3737"/>
                </a:solidFill>
                <a:latin typeface="Segoe UI Light"/>
                <a:cs typeface="Segoe UI Light"/>
              </a:rPr>
              <a:t> </a:t>
            </a:r>
            <a:r>
              <a:rPr sz="1200" b="0" spc="-5" dirty="0">
                <a:solidFill>
                  <a:srgbClr val="2F3737"/>
                </a:solidFill>
                <a:latin typeface="Segoe UI Light"/>
                <a:cs typeface="Segoe UI Light"/>
              </a:rPr>
              <a:t>label</a:t>
            </a:r>
            <a:endParaRPr sz="1200" dirty="0">
              <a:latin typeface="Segoe UI Light"/>
              <a:cs typeface="Segoe UI Light"/>
            </a:endParaRPr>
          </a:p>
        </p:txBody>
      </p:sp>
      <p:sp>
        <p:nvSpPr>
          <p:cNvPr id="21" name="object 16"/>
          <p:cNvSpPr/>
          <p:nvPr/>
        </p:nvSpPr>
        <p:spPr>
          <a:xfrm>
            <a:off x="1802129" y="3267709"/>
            <a:ext cx="566420" cy="594360"/>
          </a:xfrm>
          <a:custGeom>
            <a:avLst/>
            <a:gdLst/>
            <a:ahLst/>
            <a:cxnLst/>
            <a:rect l="l" t="t" r="r" b="b"/>
            <a:pathLst>
              <a:path w="566419" h="594360">
                <a:moveTo>
                  <a:pt x="0" y="594359"/>
                </a:moveTo>
                <a:lnTo>
                  <a:pt x="566419" y="594359"/>
                </a:lnTo>
                <a:lnTo>
                  <a:pt x="566419" y="0"/>
                </a:lnTo>
                <a:lnTo>
                  <a:pt x="0" y="0"/>
                </a:lnTo>
                <a:lnTo>
                  <a:pt x="0" y="594359"/>
                </a:lnTo>
                <a:close/>
              </a:path>
            </a:pathLst>
          </a:custGeom>
          <a:solidFill>
            <a:srgbClr val="C2EA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7"/>
          <p:cNvSpPr/>
          <p:nvPr/>
        </p:nvSpPr>
        <p:spPr>
          <a:xfrm>
            <a:off x="1802129" y="3267709"/>
            <a:ext cx="566420" cy="594360"/>
          </a:xfrm>
          <a:custGeom>
            <a:avLst/>
            <a:gdLst/>
            <a:ahLst/>
            <a:cxnLst/>
            <a:rect l="l" t="t" r="r" b="b"/>
            <a:pathLst>
              <a:path w="566419" h="594360">
                <a:moveTo>
                  <a:pt x="0" y="594359"/>
                </a:moveTo>
                <a:lnTo>
                  <a:pt x="566419" y="594359"/>
                </a:lnTo>
                <a:lnTo>
                  <a:pt x="566419" y="0"/>
                </a:lnTo>
                <a:lnTo>
                  <a:pt x="0" y="0"/>
                </a:lnTo>
                <a:lnTo>
                  <a:pt x="0" y="594359"/>
                </a:lnTo>
                <a:close/>
              </a:path>
            </a:pathLst>
          </a:custGeom>
          <a:ln w="7620">
            <a:solidFill>
              <a:srgbClr val="2D6C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8"/>
          <p:cNvSpPr txBox="1"/>
          <p:nvPr/>
        </p:nvSpPr>
        <p:spPr>
          <a:xfrm>
            <a:off x="1872995" y="3348354"/>
            <a:ext cx="48920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" marR="5080" indent="-48260">
              <a:lnSpc>
                <a:spcPct val="100000"/>
              </a:lnSpc>
            </a:pPr>
            <a:r>
              <a:rPr sz="1200" b="0" dirty="0">
                <a:latin typeface="Segoe UI Light"/>
                <a:cs typeface="Segoe UI Light"/>
              </a:rPr>
              <a:t>I</a:t>
            </a:r>
            <a:r>
              <a:rPr sz="1200" b="0" spc="-10" dirty="0">
                <a:latin typeface="Segoe UI Light"/>
                <a:cs typeface="Segoe UI Light"/>
              </a:rPr>
              <a:t>m</a:t>
            </a:r>
            <a:r>
              <a:rPr sz="1200" b="0" spc="5" dirty="0">
                <a:latin typeface="Segoe UI Light"/>
                <a:cs typeface="Segoe UI Light"/>
              </a:rPr>
              <a:t>ag</a:t>
            </a:r>
            <a:r>
              <a:rPr sz="1200" b="0" dirty="0">
                <a:latin typeface="Segoe UI Light"/>
                <a:cs typeface="Segoe UI Light"/>
              </a:rPr>
              <a:t>e  </a:t>
            </a:r>
            <a:r>
              <a:rPr sz="1200" b="0" spc="-10" dirty="0">
                <a:latin typeface="Segoe UI Light"/>
                <a:cs typeface="Segoe UI Light"/>
              </a:rPr>
              <a:t>View</a:t>
            </a:r>
            <a:endParaRPr sz="1200" dirty="0">
              <a:latin typeface="Segoe UI Light"/>
              <a:cs typeface="Segoe UI Light"/>
            </a:endParaRPr>
          </a:p>
        </p:txBody>
      </p:sp>
      <p:sp>
        <p:nvSpPr>
          <p:cNvPr id="24" name="object 19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532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97779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45720">
            <a:solidFill>
              <a:srgbClr val="2A8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6257" y="1243584"/>
            <a:ext cx="8379143" cy="6206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spc="-35" dirty="0">
                <a:solidFill>
                  <a:srgbClr val="0A111E"/>
                </a:solidFill>
                <a:latin typeface="Segoe UI Light"/>
                <a:cs typeface="Segoe UI Light"/>
              </a:rPr>
              <a:t>We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can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change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the properties on the </a:t>
            </a:r>
            <a:r>
              <a:rPr sz="2000" b="0" spc="5" dirty="0">
                <a:solidFill>
                  <a:srgbClr val="0A111E"/>
                </a:solidFill>
                <a:latin typeface="Segoe UI Light"/>
                <a:cs typeface="Segoe UI Light"/>
              </a:rPr>
              <a:t>built-in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subviews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in the</a:t>
            </a:r>
            <a:r>
              <a:rPr sz="2000" b="0" spc="114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0A111E"/>
                </a:solidFill>
                <a:latin typeface="Consolas"/>
                <a:cs typeface="Consolas"/>
              </a:rPr>
              <a:t>GetCell</a:t>
            </a:r>
            <a:endParaRPr sz="2000" dirty="0">
              <a:latin typeface="Consolas"/>
              <a:cs typeface="Consolas"/>
            </a:endParaRPr>
          </a:p>
          <a:p>
            <a:pPr marL="354965">
              <a:lnSpc>
                <a:spcPct val="100000"/>
              </a:lnSpc>
              <a:spcBef>
                <a:spcPts val="40"/>
              </a:spcBef>
            </a:pP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implementation</a:t>
            </a:r>
            <a:endParaRPr sz="2000" dirty="0">
              <a:latin typeface="Segoe UI Light"/>
              <a:cs typeface="Segoe U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390">
              <a:lnSpc>
                <a:spcPct val="100000"/>
              </a:lnSpc>
            </a:pPr>
            <a:r>
              <a:rPr spc="-5" dirty="0"/>
              <a:t>Customize </a:t>
            </a:r>
            <a:r>
              <a:rPr spc="-10" dirty="0"/>
              <a:t>the </a:t>
            </a:r>
            <a:r>
              <a:rPr spc="-5" dirty="0"/>
              <a:t>default</a:t>
            </a:r>
            <a:r>
              <a:rPr spc="-15" dirty="0"/>
              <a:t> </a:t>
            </a:r>
            <a:r>
              <a:rPr spc="-5" dirty="0"/>
              <a:t>views</a:t>
            </a:r>
          </a:p>
        </p:txBody>
      </p:sp>
      <p:sp>
        <p:nvSpPr>
          <p:cNvPr id="7" name="object 7"/>
          <p:cNvSpPr/>
          <p:nvPr/>
        </p:nvSpPr>
        <p:spPr>
          <a:xfrm>
            <a:off x="1720850" y="3188970"/>
            <a:ext cx="5572760" cy="746760"/>
          </a:xfrm>
          <a:custGeom>
            <a:avLst/>
            <a:gdLst/>
            <a:ahLst/>
            <a:cxnLst/>
            <a:rect l="l" t="t" r="r" b="b"/>
            <a:pathLst>
              <a:path w="5572759" h="746760">
                <a:moveTo>
                  <a:pt x="0" y="746759"/>
                </a:moveTo>
                <a:lnTo>
                  <a:pt x="5572759" y="746759"/>
                </a:lnTo>
                <a:lnTo>
                  <a:pt x="5572759" y="0"/>
                </a:lnTo>
                <a:lnTo>
                  <a:pt x="0" y="0"/>
                </a:lnTo>
                <a:lnTo>
                  <a:pt x="0" y="746759"/>
                </a:lnTo>
                <a:close/>
              </a:path>
            </a:pathLst>
          </a:custGeom>
          <a:solidFill>
            <a:srgbClr val="DB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0850" y="3188970"/>
            <a:ext cx="5572760" cy="746760"/>
          </a:xfrm>
          <a:custGeom>
            <a:avLst/>
            <a:gdLst/>
            <a:ahLst/>
            <a:cxnLst/>
            <a:rect l="l" t="t" r="r" b="b"/>
            <a:pathLst>
              <a:path w="5572759" h="746760">
                <a:moveTo>
                  <a:pt x="0" y="746759"/>
                </a:moveTo>
                <a:lnTo>
                  <a:pt x="5572759" y="746759"/>
                </a:lnTo>
                <a:lnTo>
                  <a:pt x="5572759" y="0"/>
                </a:lnTo>
                <a:lnTo>
                  <a:pt x="0" y="0"/>
                </a:lnTo>
                <a:lnTo>
                  <a:pt x="0" y="746759"/>
                </a:lnTo>
                <a:close/>
              </a:path>
            </a:pathLst>
          </a:custGeom>
          <a:ln w="7620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1650" y="3239770"/>
            <a:ext cx="4754880" cy="650240"/>
          </a:xfrm>
          <a:custGeom>
            <a:avLst/>
            <a:gdLst/>
            <a:ahLst/>
            <a:cxnLst/>
            <a:rect l="l" t="t" r="r" b="b"/>
            <a:pathLst>
              <a:path w="4754880" h="650239">
                <a:moveTo>
                  <a:pt x="0" y="650240"/>
                </a:moveTo>
                <a:lnTo>
                  <a:pt x="4754880" y="650240"/>
                </a:lnTo>
                <a:lnTo>
                  <a:pt x="4754880" y="0"/>
                </a:lnTo>
                <a:lnTo>
                  <a:pt x="0" y="0"/>
                </a:lnTo>
                <a:lnTo>
                  <a:pt x="0" y="650240"/>
                </a:lnTo>
                <a:close/>
              </a:path>
            </a:pathLst>
          </a:custGeom>
          <a:solidFill>
            <a:srgbClr val="A9CE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71650" y="3239770"/>
            <a:ext cx="4754880" cy="650240"/>
          </a:xfrm>
          <a:custGeom>
            <a:avLst/>
            <a:gdLst/>
            <a:ahLst/>
            <a:cxnLst/>
            <a:rect l="l" t="t" r="r" b="b"/>
            <a:pathLst>
              <a:path w="4754880" h="650239">
                <a:moveTo>
                  <a:pt x="0" y="650240"/>
                </a:moveTo>
                <a:lnTo>
                  <a:pt x="4754880" y="650240"/>
                </a:lnTo>
                <a:lnTo>
                  <a:pt x="4754880" y="0"/>
                </a:lnTo>
                <a:lnTo>
                  <a:pt x="0" y="0"/>
                </a:lnTo>
                <a:lnTo>
                  <a:pt x="0" y="650240"/>
                </a:lnTo>
                <a:close/>
              </a:path>
            </a:pathLst>
          </a:custGeom>
          <a:ln w="7620">
            <a:solidFill>
              <a:srgbClr val="2A8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82409" y="3239770"/>
            <a:ext cx="655320" cy="650240"/>
          </a:xfrm>
          <a:custGeom>
            <a:avLst/>
            <a:gdLst/>
            <a:ahLst/>
            <a:cxnLst/>
            <a:rect l="l" t="t" r="r" b="b"/>
            <a:pathLst>
              <a:path w="655320" h="650239">
                <a:moveTo>
                  <a:pt x="0" y="650240"/>
                </a:moveTo>
                <a:lnTo>
                  <a:pt x="655320" y="650240"/>
                </a:lnTo>
                <a:lnTo>
                  <a:pt x="655320" y="0"/>
                </a:lnTo>
                <a:lnTo>
                  <a:pt x="0" y="0"/>
                </a:lnTo>
                <a:lnTo>
                  <a:pt x="0" y="650240"/>
                </a:lnTo>
                <a:close/>
              </a:path>
            </a:pathLst>
          </a:custGeom>
          <a:solidFill>
            <a:srgbClr val="A9CE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82409" y="3239770"/>
            <a:ext cx="655320" cy="650240"/>
          </a:xfrm>
          <a:custGeom>
            <a:avLst/>
            <a:gdLst/>
            <a:ahLst/>
            <a:cxnLst/>
            <a:rect l="l" t="t" r="r" b="b"/>
            <a:pathLst>
              <a:path w="655320" h="650239">
                <a:moveTo>
                  <a:pt x="0" y="650240"/>
                </a:moveTo>
                <a:lnTo>
                  <a:pt x="655320" y="650240"/>
                </a:lnTo>
                <a:lnTo>
                  <a:pt x="655320" y="0"/>
                </a:lnTo>
                <a:lnTo>
                  <a:pt x="0" y="0"/>
                </a:lnTo>
                <a:lnTo>
                  <a:pt x="0" y="650240"/>
                </a:lnTo>
                <a:close/>
              </a:path>
            </a:pathLst>
          </a:custGeom>
          <a:ln w="7620">
            <a:solidFill>
              <a:srgbClr val="2A8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71650" y="3239770"/>
            <a:ext cx="4754880" cy="650240"/>
          </a:xfrm>
          <a:prstGeom prst="rect">
            <a:avLst/>
          </a:prstGeom>
          <a:ln w="7620">
            <a:solidFill>
              <a:srgbClr val="2A84D2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643255">
              <a:lnSpc>
                <a:spcPct val="100000"/>
              </a:lnSpc>
              <a:spcBef>
                <a:spcPts val="570"/>
              </a:spcBef>
            </a:pPr>
            <a:r>
              <a:rPr sz="1800" b="1" spc="-45" dirty="0">
                <a:solidFill>
                  <a:srgbClr val="A239A7"/>
                </a:solidFill>
                <a:latin typeface="Arial"/>
                <a:cs typeface="Arial"/>
              </a:rPr>
              <a:t>Text </a:t>
            </a:r>
            <a:r>
              <a:rPr sz="1800" b="1" spc="-5" dirty="0">
                <a:solidFill>
                  <a:srgbClr val="A239A7"/>
                </a:solidFill>
                <a:latin typeface="Arial"/>
                <a:cs typeface="Arial"/>
              </a:rPr>
              <a:t>Label</a:t>
            </a:r>
            <a:endParaRPr sz="1800" dirty="0">
              <a:latin typeface="Arial"/>
              <a:cs typeface="Arial"/>
            </a:endParaRPr>
          </a:p>
          <a:p>
            <a:pPr marL="699135">
              <a:lnSpc>
                <a:spcPct val="100000"/>
              </a:lnSpc>
              <a:spcBef>
                <a:spcPts val="275"/>
              </a:spcBef>
            </a:pPr>
            <a:r>
              <a:rPr sz="1200" b="0" i="1" dirty="0">
                <a:solidFill>
                  <a:srgbClr val="2F3737"/>
                </a:solidFill>
                <a:latin typeface="Segoe UI Light"/>
                <a:cs typeface="Segoe UI Light"/>
              </a:rPr>
              <a:t>Detail text</a:t>
            </a:r>
            <a:r>
              <a:rPr sz="1200" b="0" i="1" spc="-100" dirty="0">
                <a:solidFill>
                  <a:srgbClr val="2F3737"/>
                </a:solidFill>
                <a:latin typeface="Segoe UI Light"/>
                <a:cs typeface="Segoe UI Light"/>
              </a:rPr>
              <a:t> </a:t>
            </a:r>
            <a:r>
              <a:rPr sz="1200" b="0" i="1" spc="-5" dirty="0">
                <a:solidFill>
                  <a:srgbClr val="2F3737"/>
                </a:solidFill>
                <a:latin typeface="Segoe UI Light"/>
                <a:cs typeface="Segoe UI Light"/>
              </a:rPr>
              <a:t>label</a:t>
            </a:r>
            <a:endParaRPr sz="1200" dirty="0">
              <a:latin typeface="Segoe UI Light"/>
              <a:cs typeface="Segoe UI Ligh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4450079"/>
            <a:ext cx="9144000" cy="693420"/>
          </a:xfrm>
          <a:custGeom>
            <a:avLst/>
            <a:gdLst/>
            <a:ahLst/>
            <a:cxnLst/>
            <a:rect l="l" t="t" r="r" b="b"/>
            <a:pathLst>
              <a:path w="9144000" h="693420">
                <a:moveTo>
                  <a:pt x="9144000" y="693418"/>
                </a:moveTo>
                <a:lnTo>
                  <a:pt x="9144000" y="0"/>
                </a:lnTo>
                <a:lnTo>
                  <a:pt x="0" y="0"/>
                </a:lnTo>
                <a:lnTo>
                  <a:pt x="0" y="693418"/>
                </a:lnTo>
                <a:lnTo>
                  <a:pt x="9144000" y="693418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4450079"/>
            <a:ext cx="9144000" cy="693420"/>
          </a:xfrm>
          <a:custGeom>
            <a:avLst/>
            <a:gdLst/>
            <a:ahLst/>
            <a:cxnLst/>
            <a:rect l="l" t="t" r="r" b="b"/>
            <a:pathLst>
              <a:path w="9144000" h="693420">
                <a:moveTo>
                  <a:pt x="9144000" y="693418"/>
                </a:moveTo>
                <a:lnTo>
                  <a:pt x="9144000" y="0"/>
                </a:lnTo>
                <a:lnTo>
                  <a:pt x="0" y="0"/>
                </a:lnTo>
                <a:lnTo>
                  <a:pt x="0" y="693418"/>
                </a:lnTo>
              </a:path>
            </a:pathLst>
          </a:custGeom>
          <a:ln w="10160">
            <a:solidFill>
              <a:srgbClr val="4945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6256" y="4486275"/>
            <a:ext cx="8607743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-5" dirty="0">
                <a:latin typeface="Segoe UI Light"/>
                <a:cs typeface="Segoe UI Light"/>
              </a:rPr>
              <a:t>All </a:t>
            </a:r>
            <a:r>
              <a:rPr sz="1800" b="0" spc="-10" dirty="0">
                <a:latin typeface="Segoe UI Light"/>
                <a:cs typeface="Segoe UI Light"/>
              </a:rPr>
              <a:t>default cells all contain </a:t>
            </a:r>
            <a:r>
              <a:rPr sz="1800" b="0" dirty="0">
                <a:latin typeface="Segoe UI Light"/>
                <a:cs typeface="Segoe UI Light"/>
              </a:rPr>
              <a:t>the </a:t>
            </a:r>
            <a:r>
              <a:rPr sz="1800" spc="-15" dirty="0">
                <a:latin typeface="Consolas"/>
                <a:cs typeface="Consolas"/>
              </a:rPr>
              <a:t>DetailTextLabel</a:t>
            </a:r>
            <a:r>
              <a:rPr sz="1800" b="0" spc="-15" dirty="0">
                <a:latin typeface="Segoe UI Light"/>
                <a:cs typeface="Segoe UI Light"/>
              </a:rPr>
              <a:t>, </a:t>
            </a:r>
            <a:r>
              <a:rPr sz="1800" b="0" spc="-10" dirty="0">
                <a:latin typeface="Segoe UI Light"/>
                <a:cs typeface="Segoe UI Light"/>
              </a:rPr>
              <a:t>and </a:t>
            </a:r>
            <a:r>
              <a:rPr sz="1800" spc="-15" dirty="0">
                <a:latin typeface="Consolas"/>
                <a:cs typeface="Consolas"/>
              </a:rPr>
              <a:t>ImageView </a:t>
            </a:r>
            <a:r>
              <a:rPr sz="1800" b="0" spc="-5" dirty="0">
                <a:latin typeface="Segoe UI Light"/>
                <a:cs typeface="Segoe UI Light"/>
              </a:rPr>
              <a:t>properties but</a:t>
            </a:r>
            <a:r>
              <a:rPr sz="1800" b="0" spc="90" dirty="0">
                <a:latin typeface="Segoe UI Light"/>
                <a:cs typeface="Segoe UI Light"/>
              </a:rPr>
              <a:t> </a:t>
            </a:r>
            <a:r>
              <a:rPr sz="1800" b="0" spc="-5" dirty="0">
                <a:latin typeface="Segoe UI Light"/>
                <a:cs typeface="Segoe UI Light"/>
              </a:rPr>
              <a:t>they</a:t>
            </a:r>
            <a:endParaRPr sz="1800" dirty="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</a:pPr>
            <a:r>
              <a:rPr sz="1800" b="0" spc="-5" dirty="0">
                <a:latin typeface="Segoe UI Light"/>
                <a:cs typeface="Segoe UI Light"/>
              </a:rPr>
              <a:t>will be </a:t>
            </a:r>
            <a:r>
              <a:rPr sz="1800" spc="-10" dirty="0">
                <a:latin typeface="Consolas"/>
                <a:cs typeface="Consolas"/>
              </a:rPr>
              <a:t>null</a:t>
            </a:r>
            <a:r>
              <a:rPr sz="1800" spc="-365" dirty="0">
                <a:latin typeface="Consolas"/>
                <a:cs typeface="Consolas"/>
              </a:rPr>
              <a:t> </a:t>
            </a:r>
            <a:r>
              <a:rPr sz="1800" b="0" spc="-5" dirty="0">
                <a:latin typeface="Segoe UI Light"/>
                <a:cs typeface="Segoe UI Light"/>
              </a:rPr>
              <a:t>for styles that </a:t>
            </a:r>
            <a:r>
              <a:rPr sz="1800" b="0" spc="-10" dirty="0">
                <a:latin typeface="Segoe UI Light"/>
                <a:cs typeface="Segoe UI Light"/>
              </a:rPr>
              <a:t>don’t </a:t>
            </a:r>
            <a:r>
              <a:rPr sz="1800" b="0" spc="5" dirty="0">
                <a:latin typeface="Segoe UI Light"/>
                <a:cs typeface="Segoe UI Light"/>
              </a:rPr>
              <a:t>support </a:t>
            </a:r>
            <a:r>
              <a:rPr sz="1800" b="0" spc="-5" dirty="0">
                <a:latin typeface="Segoe UI Light"/>
                <a:cs typeface="Segoe UI Light"/>
              </a:rPr>
              <a:t>these visualizations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4315459"/>
            <a:ext cx="655320" cy="764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0860" y="3302000"/>
            <a:ext cx="574039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90359" y="3319779"/>
            <a:ext cx="447040" cy="449580"/>
          </a:xfrm>
          <a:custGeom>
            <a:avLst/>
            <a:gdLst/>
            <a:ahLst/>
            <a:cxnLst/>
            <a:rect l="l" t="t" r="r" b="b"/>
            <a:pathLst>
              <a:path w="447040" h="449579">
                <a:moveTo>
                  <a:pt x="447040" y="171704"/>
                </a:moveTo>
                <a:lnTo>
                  <a:pt x="0" y="171704"/>
                </a:lnTo>
                <a:lnTo>
                  <a:pt x="138175" y="277876"/>
                </a:lnTo>
                <a:lnTo>
                  <a:pt x="85344" y="449580"/>
                </a:lnTo>
                <a:lnTo>
                  <a:pt x="223520" y="343408"/>
                </a:lnTo>
                <a:lnTo>
                  <a:pt x="329027" y="343408"/>
                </a:lnTo>
                <a:lnTo>
                  <a:pt x="308864" y="277876"/>
                </a:lnTo>
                <a:lnTo>
                  <a:pt x="447040" y="171704"/>
                </a:lnTo>
                <a:close/>
              </a:path>
              <a:path w="447040" h="449579">
                <a:moveTo>
                  <a:pt x="329027" y="343408"/>
                </a:moveTo>
                <a:lnTo>
                  <a:pt x="223520" y="343408"/>
                </a:lnTo>
                <a:lnTo>
                  <a:pt x="361696" y="449580"/>
                </a:lnTo>
                <a:lnTo>
                  <a:pt x="329027" y="343408"/>
                </a:lnTo>
                <a:close/>
              </a:path>
              <a:path w="447040" h="449579">
                <a:moveTo>
                  <a:pt x="223520" y="0"/>
                </a:moveTo>
                <a:lnTo>
                  <a:pt x="170815" y="171704"/>
                </a:lnTo>
                <a:lnTo>
                  <a:pt x="276225" y="171704"/>
                </a:lnTo>
                <a:lnTo>
                  <a:pt x="22352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90359" y="3319779"/>
            <a:ext cx="447040" cy="449580"/>
          </a:xfrm>
          <a:custGeom>
            <a:avLst/>
            <a:gdLst/>
            <a:ahLst/>
            <a:cxnLst/>
            <a:rect l="l" t="t" r="r" b="b"/>
            <a:pathLst>
              <a:path w="447040" h="449579">
                <a:moveTo>
                  <a:pt x="0" y="171704"/>
                </a:moveTo>
                <a:lnTo>
                  <a:pt x="170815" y="171704"/>
                </a:lnTo>
                <a:lnTo>
                  <a:pt x="223520" y="0"/>
                </a:lnTo>
                <a:lnTo>
                  <a:pt x="276225" y="171704"/>
                </a:lnTo>
                <a:lnTo>
                  <a:pt x="447040" y="171704"/>
                </a:lnTo>
                <a:lnTo>
                  <a:pt x="308864" y="277876"/>
                </a:lnTo>
                <a:lnTo>
                  <a:pt x="361696" y="449580"/>
                </a:lnTo>
                <a:lnTo>
                  <a:pt x="223520" y="343408"/>
                </a:lnTo>
                <a:lnTo>
                  <a:pt x="85344" y="449580"/>
                </a:lnTo>
                <a:lnTo>
                  <a:pt x="138175" y="277876"/>
                </a:lnTo>
                <a:lnTo>
                  <a:pt x="0" y="171704"/>
                </a:lnTo>
                <a:close/>
              </a:path>
            </a:pathLst>
          </a:custGeom>
          <a:ln w="25400">
            <a:solidFill>
              <a:srgbClr val="202E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354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 txBox="1"/>
          <p:nvPr/>
        </p:nvSpPr>
        <p:spPr>
          <a:xfrm>
            <a:off x="536257" y="1248790"/>
            <a:ext cx="815054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Can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add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a </a:t>
            </a:r>
            <a:r>
              <a:rPr sz="2000" b="0" spc="-70" dirty="0">
                <a:solidFill>
                  <a:srgbClr val="0A111E"/>
                </a:solidFill>
                <a:latin typeface="Segoe UI Light"/>
                <a:cs typeface="Segoe UI Light"/>
              </a:rPr>
              <a:t>Table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View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into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your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UI in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code, or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through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the</a:t>
            </a:r>
            <a:r>
              <a:rPr sz="2000" b="0" spc="204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designer</a:t>
            </a:r>
            <a:endParaRPr sz="2000" dirty="0">
              <a:latin typeface="Segoe UI Light"/>
              <a:cs typeface="Segoe UI Light"/>
            </a:endParaRPr>
          </a:p>
        </p:txBody>
      </p:sp>
      <p:sp>
        <p:nvSpPr>
          <p:cNvPr id="10" name="object 3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Adding a </a:t>
            </a:r>
            <a:r>
              <a:rPr spc="-120" dirty="0"/>
              <a:t>Table </a:t>
            </a:r>
            <a:r>
              <a:rPr dirty="0"/>
              <a:t>View to </a:t>
            </a:r>
            <a:r>
              <a:rPr spc="-5" dirty="0"/>
              <a:t>your</a:t>
            </a:r>
            <a:r>
              <a:rPr spc="5" dirty="0"/>
              <a:t> </a:t>
            </a:r>
            <a:r>
              <a:rPr dirty="0"/>
              <a:t>UI</a:t>
            </a:r>
          </a:p>
        </p:txBody>
      </p:sp>
      <p:sp>
        <p:nvSpPr>
          <p:cNvPr id="11" name="object 4"/>
          <p:cNvSpPr/>
          <p:nvPr/>
        </p:nvSpPr>
        <p:spPr>
          <a:xfrm>
            <a:off x="1770379" y="2123439"/>
            <a:ext cx="1727199" cy="1729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"/>
          <p:cNvSpPr/>
          <p:nvPr/>
        </p:nvSpPr>
        <p:spPr>
          <a:xfrm>
            <a:off x="4831079" y="2123439"/>
            <a:ext cx="1859279" cy="1859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791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97779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45720">
            <a:solidFill>
              <a:srgbClr val="2A8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6257" y="1248790"/>
            <a:ext cx="8307070" cy="604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38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The </a:t>
            </a:r>
            <a:r>
              <a:rPr sz="2000" b="0" spc="5" dirty="0">
                <a:solidFill>
                  <a:srgbClr val="0A111E"/>
                </a:solidFill>
                <a:latin typeface="Segoe UI Light"/>
                <a:cs typeface="Segoe UI Light"/>
              </a:rPr>
              <a:t>accessory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view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is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used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to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indicate state or behavior when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a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cell</a:t>
            </a:r>
            <a:r>
              <a:rPr sz="2000" b="0" spc="15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is</a:t>
            </a:r>
            <a:endParaRPr sz="2000">
              <a:latin typeface="Segoe UI Light"/>
              <a:cs typeface="Segoe UI Light"/>
            </a:endParaRPr>
          </a:p>
          <a:p>
            <a:pPr marL="354965">
              <a:lnSpc>
                <a:spcPts val="2380"/>
              </a:lnSpc>
            </a:pP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tapped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–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you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can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customize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image or </a:t>
            </a:r>
            <a:r>
              <a:rPr sz="20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replace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it with a custom</a:t>
            </a:r>
            <a:r>
              <a:rPr sz="2000" b="0" spc="20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0A111E"/>
                </a:solidFill>
                <a:latin typeface="Consolas"/>
                <a:cs typeface="Consolas"/>
              </a:rPr>
              <a:t>UIView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390">
              <a:lnSpc>
                <a:spcPct val="100000"/>
              </a:lnSpc>
            </a:pPr>
            <a:r>
              <a:rPr spc="20" dirty="0"/>
              <a:t>Accessory</a:t>
            </a:r>
            <a:r>
              <a:rPr spc="-50" dirty="0"/>
              <a:t> </a:t>
            </a:r>
            <a:r>
              <a:rPr spc="-5" dirty="0"/>
              <a:t>view</a:t>
            </a:r>
          </a:p>
        </p:txBody>
      </p:sp>
      <p:sp>
        <p:nvSpPr>
          <p:cNvPr id="7" name="object 7"/>
          <p:cNvSpPr/>
          <p:nvPr/>
        </p:nvSpPr>
        <p:spPr>
          <a:xfrm>
            <a:off x="1410969" y="3199129"/>
            <a:ext cx="6220460" cy="833119"/>
          </a:xfrm>
          <a:custGeom>
            <a:avLst/>
            <a:gdLst/>
            <a:ahLst/>
            <a:cxnLst/>
            <a:rect l="l" t="t" r="r" b="b"/>
            <a:pathLst>
              <a:path w="6220459" h="833120">
                <a:moveTo>
                  <a:pt x="0" y="833119"/>
                </a:moveTo>
                <a:lnTo>
                  <a:pt x="6220459" y="833119"/>
                </a:lnTo>
                <a:lnTo>
                  <a:pt x="6220459" y="0"/>
                </a:lnTo>
                <a:lnTo>
                  <a:pt x="0" y="0"/>
                </a:lnTo>
                <a:lnTo>
                  <a:pt x="0" y="833119"/>
                </a:lnTo>
                <a:close/>
              </a:path>
            </a:pathLst>
          </a:custGeom>
          <a:solidFill>
            <a:srgbClr val="DB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10969" y="3199129"/>
            <a:ext cx="6220460" cy="833119"/>
          </a:xfrm>
          <a:custGeom>
            <a:avLst/>
            <a:gdLst/>
            <a:ahLst/>
            <a:cxnLst/>
            <a:rect l="l" t="t" r="r" b="b"/>
            <a:pathLst>
              <a:path w="6220459" h="833120">
                <a:moveTo>
                  <a:pt x="0" y="833119"/>
                </a:moveTo>
                <a:lnTo>
                  <a:pt x="6220459" y="833119"/>
                </a:lnTo>
                <a:lnTo>
                  <a:pt x="6220459" y="0"/>
                </a:lnTo>
                <a:lnTo>
                  <a:pt x="0" y="0"/>
                </a:lnTo>
                <a:lnTo>
                  <a:pt x="0" y="833119"/>
                </a:lnTo>
                <a:close/>
              </a:path>
            </a:pathLst>
          </a:custGeom>
          <a:ln w="7620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38950" y="3255009"/>
            <a:ext cx="731520" cy="726440"/>
          </a:xfrm>
          <a:custGeom>
            <a:avLst/>
            <a:gdLst/>
            <a:ahLst/>
            <a:cxnLst/>
            <a:rect l="l" t="t" r="r" b="b"/>
            <a:pathLst>
              <a:path w="731520" h="726439">
                <a:moveTo>
                  <a:pt x="0" y="726439"/>
                </a:moveTo>
                <a:lnTo>
                  <a:pt x="731520" y="726439"/>
                </a:lnTo>
                <a:lnTo>
                  <a:pt x="731520" y="0"/>
                </a:lnTo>
                <a:lnTo>
                  <a:pt x="0" y="0"/>
                </a:lnTo>
                <a:lnTo>
                  <a:pt x="0" y="726439"/>
                </a:lnTo>
                <a:close/>
              </a:path>
            </a:pathLst>
          </a:custGeom>
          <a:solidFill>
            <a:srgbClr val="EED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38950" y="3255009"/>
            <a:ext cx="731520" cy="726440"/>
          </a:xfrm>
          <a:custGeom>
            <a:avLst/>
            <a:gdLst/>
            <a:ahLst/>
            <a:cxnLst/>
            <a:rect l="l" t="t" r="r" b="b"/>
            <a:pathLst>
              <a:path w="731520" h="726439">
                <a:moveTo>
                  <a:pt x="0" y="726439"/>
                </a:moveTo>
                <a:lnTo>
                  <a:pt x="731520" y="726439"/>
                </a:lnTo>
                <a:lnTo>
                  <a:pt x="731520" y="0"/>
                </a:lnTo>
                <a:lnTo>
                  <a:pt x="0" y="0"/>
                </a:lnTo>
                <a:lnTo>
                  <a:pt x="0" y="726439"/>
                </a:lnTo>
                <a:close/>
              </a:path>
            </a:pathLst>
          </a:custGeom>
          <a:ln w="7620">
            <a:solidFill>
              <a:srgbClr val="A239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37272" y="2922270"/>
            <a:ext cx="130175" cy="394335"/>
          </a:xfrm>
          <a:custGeom>
            <a:avLst/>
            <a:gdLst/>
            <a:ahLst/>
            <a:cxnLst/>
            <a:rect l="l" t="t" r="r" b="b"/>
            <a:pathLst>
              <a:path w="130175" h="394335">
                <a:moveTo>
                  <a:pt x="15621" y="266446"/>
                </a:moveTo>
                <a:lnTo>
                  <a:pt x="9017" y="270382"/>
                </a:lnTo>
                <a:lnTo>
                  <a:pt x="2285" y="274193"/>
                </a:lnTo>
                <a:lnTo>
                  <a:pt x="0" y="282829"/>
                </a:lnTo>
                <a:lnTo>
                  <a:pt x="3936" y="289432"/>
                </a:lnTo>
                <a:lnTo>
                  <a:pt x="64897" y="393954"/>
                </a:lnTo>
                <a:lnTo>
                  <a:pt x="81044" y="366268"/>
                </a:lnTo>
                <a:lnTo>
                  <a:pt x="50926" y="366268"/>
                </a:lnTo>
                <a:lnTo>
                  <a:pt x="50926" y="314524"/>
                </a:lnTo>
                <a:lnTo>
                  <a:pt x="28067" y="275336"/>
                </a:lnTo>
                <a:lnTo>
                  <a:pt x="24129" y="268731"/>
                </a:lnTo>
                <a:lnTo>
                  <a:pt x="15621" y="266446"/>
                </a:lnTo>
                <a:close/>
              </a:path>
              <a:path w="130175" h="394335">
                <a:moveTo>
                  <a:pt x="50926" y="314524"/>
                </a:moveTo>
                <a:lnTo>
                  <a:pt x="50926" y="366268"/>
                </a:lnTo>
                <a:lnTo>
                  <a:pt x="78867" y="366268"/>
                </a:lnTo>
                <a:lnTo>
                  <a:pt x="78867" y="359156"/>
                </a:lnTo>
                <a:lnTo>
                  <a:pt x="52831" y="359156"/>
                </a:lnTo>
                <a:lnTo>
                  <a:pt x="64897" y="338473"/>
                </a:lnTo>
                <a:lnTo>
                  <a:pt x="50926" y="314524"/>
                </a:lnTo>
                <a:close/>
              </a:path>
              <a:path w="130175" h="394335">
                <a:moveTo>
                  <a:pt x="114173" y="266446"/>
                </a:moveTo>
                <a:lnTo>
                  <a:pt x="105663" y="268731"/>
                </a:lnTo>
                <a:lnTo>
                  <a:pt x="101726" y="275336"/>
                </a:lnTo>
                <a:lnTo>
                  <a:pt x="78867" y="314524"/>
                </a:lnTo>
                <a:lnTo>
                  <a:pt x="78867" y="366268"/>
                </a:lnTo>
                <a:lnTo>
                  <a:pt x="81044" y="366268"/>
                </a:lnTo>
                <a:lnTo>
                  <a:pt x="125856" y="289432"/>
                </a:lnTo>
                <a:lnTo>
                  <a:pt x="129794" y="282829"/>
                </a:lnTo>
                <a:lnTo>
                  <a:pt x="127507" y="274193"/>
                </a:lnTo>
                <a:lnTo>
                  <a:pt x="120776" y="270382"/>
                </a:lnTo>
                <a:lnTo>
                  <a:pt x="114173" y="266446"/>
                </a:lnTo>
                <a:close/>
              </a:path>
              <a:path w="130175" h="394335">
                <a:moveTo>
                  <a:pt x="64897" y="338473"/>
                </a:moveTo>
                <a:lnTo>
                  <a:pt x="52831" y="359156"/>
                </a:lnTo>
                <a:lnTo>
                  <a:pt x="76961" y="359156"/>
                </a:lnTo>
                <a:lnTo>
                  <a:pt x="64897" y="338473"/>
                </a:lnTo>
                <a:close/>
              </a:path>
              <a:path w="130175" h="394335">
                <a:moveTo>
                  <a:pt x="78867" y="314524"/>
                </a:moveTo>
                <a:lnTo>
                  <a:pt x="64897" y="338473"/>
                </a:lnTo>
                <a:lnTo>
                  <a:pt x="76961" y="359156"/>
                </a:lnTo>
                <a:lnTo>
                  <a:pt x="78867" y="359156"/>
                </a:lnTo>
                <a:lnTo>
                  <a:pt x="78867" y="314524"/>
                </a:lnTo>
                <a:close/>
              </a:path>
              <a:path w="130175" h="394335">
                <a:moveTo>
                  <a:pt x="78867" y="0"/>
                </a:moveTo>
                <a:lnTo>
                  <a:pt x="50926" y="0"/>
                </a:lnTo>
                <a:lnTo>
                  <a:pt x="50926" y="314524"/>
                </a:lnTo>
                <a:lnTo>
                  <a:pt x="64897" y="338473"/>
                </a:lnTo>
                <a:lnTo>
                  <a:pt x="78867" y="314524"/>
                </a:lnTo>
                <a:lnTo>
                  <a:pt x="78867" y="0"/>
                </a:lnTo>
                <a:close/>
              </a:path>
            </a:pathLst>
          </a:custGeom>
          <a:solidFill>
            <a:srgbClr val="A239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97500" y="2550160"/>
            <a:ext cx="1945639" cy="370840"/>
          </a:xfrm>
          <a:prstGeom prst="rect">
            <a:avLst/>
          </a:prstGeom>
          <a:ln w="10160">
            <a:solidFill>
              <a:srgbClr val="5F6D6E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290"/>
              </a:spcBef>
            </a:pPr>
            <a:r>
              <a:rPr sz="1800" b="0" spc="10" dirty="0">
                <a:solidFill>
                  <a:srgbClr val="3333FF"/>
                </a:solidFill>
                <a:latin typeface="Segoe UI Light"/>
                <a:cs typeface="Segoe UI Light"/>
              </a:rPr>
              <a:t>Accessory</a:t>
            </a:r>
            <a:r>
              <a:rPr sz="1800" b="0" spc="-85" dirty="0">
                <a:solidFill>
                  <a:srgbClr val="3333FF"/>
                </a:solidFill>
                <a:latin typeface="Segoe UI Light"/>
                <a:cs typeface="Segoe UI Light"/>
              </a:rPr>
              <a:t> </a:t>
            </a:r>
            <a:r>
              <a:rPr sz="1800" b="0" spc="-10" dirty="0">
                <a:solidFill>
                  <a:srgbClr val="3333FF"/>
                </a:solidFill>
                <a:latin typeface="Segoe UI Light"/>
                <a:cs typeface="Segoe UI Light"/>
              </a:rPr>
              <a:t>View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4432300"/>
            <a:ext cx="9144000" cy="711200"/>
          </a:xfrm>
          <a:custGeom>
            <a:avLst/>
            <a:gdLst/>
            <a:ahLst/>
            <a:cxnLst/>
            <a:rect l="l" t="t" r="r" b="b"/>
            <a:pathLst>
              <a:path w="9144000" h="711200">
                <a:moveTo>
                  <a:pt x="0" y="711200"/>
                </a:moveTo>
                <a:lnTo>
                  <a:pt x="9144000" y="711200"/>
                </a:lnTo>
                <a:lnTo>
                  <a:pt x="9144000" y="0"/>
                </a:lnTo>
                <a:lnTo>
                  <a:pt x="0" y="0"/>
                </a:lnTo>
                <a:lnTo>
                  <a:pt x="0" y="71120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4432300"/>
            <a:ext cx="9144000" cy="711200"/>
          </a:xfrm>
          <a:custGeom>
            <a:avLst/>
            <a:gdLst/>
            <a:ahLst/>
            <a:cxnLst/>
            <a:rect l="l" t="t" r="r" b="b"/>
            <a:pathLst>
              <a:path w="9144000" h="711200">
                <a:moveTo>
                  <a:pt x="0" y="711200"/>
                </a:moveTo>
                <a:lnTo>
                  <a:pt x="9144000" y="711200"/>
                </a:lnTo>
                <a:lnTo>
                  <a:pt x="9144000" y="0"/>
                </a:lnTo>
                <a:lnTo>
                  <a:pt x="0" y="0"/>
                </a:lnTo>
                <a:lnTo>
                  <a:pt x="0" y="711200"/>
                </a:lnTo>
                <a:close/>
              </a:path>
            </a:pathLst>
          </a:custGeom>
          <a:ln w="10160">
            <a:solidFill>
              <a:srgbClr val="4945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57200" y="4476432"/>
            <a:ext cx="883634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-5" dirty="0">
                <a:latin typeface="Segoe UI Light"/>
                <a:cs typeface="Segoe UI Light"/>
              </a:rPr>
              <a:t>The </a:t>
            </a:r>
            <a:r>
              <a:rPr sz="1800" b="0" spc="5" dirty="0">
                <a:latin typeface="Segoe UI Light"/>
                <a:cs typeface="Segoe UI Light"/>
              </a:rPr>
              <a:t>accessory </a:t>
            </a:r>
            <a:r>
              <a:rPr sz="1800" b="0" spc="-10" dirty="0">
                <a:latin typeface="Segoe UI Light"/>
                <a:cs typeface="Segoe UI Light"/>
              </a:rPr>
              <a:t>view </a:t>
            </a:r>
            <a:r>
              <a:rPr sz="1800" b="0" spc="-5" dirty="0">
                <a:latin typeface="Segoe UI Light"/>
                <a:cs typeface="Segoe UI Light"/>
              </a:rPr>
              <a:t>shows </a:t>
            </a:r>
            <a:r>
              <a:rPr sz="1800" b="0" spc="-10" dirty="0">
                <a:latin typeface="Segoe UI Light"/>
                <a:cs typeface="Segoe UI Light"/>
              </a:rPr>
              <a:t>additional information </a:t>
            </a:r>
            <a:r>
              <a:rPr sz="1800" b="0" spc="-5" dirty="0">
                <a:latin typeface="Segoe UI Light"/>
                <a:cs typeface="Segoe UI Light"/>
              </a:rPr>
              <a:t>like state (checkmark) or it</a:t>
            </a:r>
            <a:r>
              <a:rPr sz="1800" b="0" spc="340" dirty="0">
                <a:latin typeface="Segoe UI Light"/>
                <a:cs typeface="Segoe UI Light"/>
              </a:rPr>
              <a:t> </a:t>
            </a:r>
            <a:r>
              <a:rPr sz="1800" b="0" spc="-10" dirty="0">
                <a:latin typeface="Segoe UI Light"/>
                <a:cs typeface="Segoe UI Light"/>
              </a:rPr>
              <a:t>indicates</a:t>
            </a:r>
            <a:endParaRPr sz="1800" dirty="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tabLst>
                <a:tab pos="3366135" algn="l"/>
              </a:tabLst>
            </a:pPr>
            <a:r>
              <a:rPr sz="1800" b="0" spc="-10" dirty="0">
                <a:latin typeface="Segoe UI Light"/>
                <a:cs typeface="Segoe UI Light"/>
              </a:rPr>
              <a:t>behavior  (chevron</a:t>
            </a:r>
            <a:r>
              <a:rPr sz="1800" b="0" spc="405" dirty="0">
                <a:latin typeface="Segoe UI Light"/>
                <a:cs typeface="Segoe UI Light"/>
              </a:rPr>
              <a:t> </a:t>
            </a:r>
            <a:r>
              <a:rPr sz="1800" b="0" spc="-5" dirty="0">
                <a:latin typeface="Segoe UI Light"/>
                <a:cs typeface="Segoe UI Light"/>
              </a:rPr>
              <a:t>for</a:t>
            </a:r>
            <a:r>
              <a:rPr sz="1800" b="0" spc="390" dirty="0">
                <a:latin typeface="Segoe UI Light"/>
                <a:cs typeface="Segoe UI Light"/>
              </a:rPr>
              <a:t> </a:t>
            </a:r>
            <a:r>
              <a:rPr sz="1800" b="0" spc="-10" dirty="0">
                <a:latin typeface="Segoe UI Light"/>
                <a:cs typeface="Segoe UI Light"/>
              </a:rPr>
              <a:t>navigation).	</a:t>
            </a:r>
            <a:r>
              <a:rPr sz="1800" b="0" i="1" dirty="0">
                <a:latin typeface="Segoe UI Light"/>
                <a:cs typeface="Segoe UI Light"/>
              </a:rPr>
              <a:t>It shouldn’t be used for cell</a:t>
            </a:r>
            <a:r>
              <a:rPr sz="1800" b="0" i="1" spc="-80" dirty="0">
                <a:latin typeface="Segoe UI Light"/>
                <a:cs typeface="Segoe UI Light"/>
              </a:rPr>
              <a:t> </a:t>
            </a:r>
            <a:r>
              <a:rPr sz="1800" b="0" i="1" dirty="0">
                <a:latin typeface="Segoe UI Light"/>
                <a:cs typeface="Segoe UI Light"/>
              </a:rPr>
              <a:t>content.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4297679"/>
            <a:ext cx="655320" cy="764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79919" y="3390900"/>
            <a:ext cx="447040" cy="447040"/>
          </a:xfrm>
          <a:custGeom>
            <a:avLst/>
            <a:gdLst/>
            <a:ahLst/>
            <a:cxnLst/>
            <a:rect l="l" t="t" r="r" b="b"/>
            <a:pathLst>
              <a:path w="447040" h="447039">
                <a:moveTo>
                  <a:pt x="447039" y="170815"/>
                </a:moveTo>
                <a:lnTo>
                  <a:pt x="0" y="170815"/>
                </a:lnTo>
                <a:lnTo>
                  <a:pt x="138175" y="276225"/>
                </a:lnTo>
                <a:lnTo>
                  <a:pt x="85344" y="447040"/>
                </a:lnTo>
                <a:lnTo>
                  <a:pt x="223520" y="341503"/>
                </a:lnTo>
                <a:lnTo>
                  <a:pt x="329054" y="341503"/>
                </a:lnTo>
                <a:lnTo>
                  <a:pt x="308863" y="276225"/>
                </a:lnTo>
                <a:lnTo>
                  <a:pt x="447039" y="170815"/>
                </a:lnTo>
                <a:close/>
              </a:path>
              <a:path w="447040" h="447039">
                <a:moveTo>
                  <a:pt x="329054" y="341503"/>
                </a:moveTo>
                <a:lnTo>
                  <a:pt x="223520" y="341503"/>
                </a:lnTo>
                <a:lnTo>
                  <a:pt x="361696" y="447040"/>
                </a:lnTo>
                <a:lnTo>
                  <a:pt x="329054" y="341503"/>
                </a:lnTo>
                <a:close/>
              </a:path>
              <a:path w="447040" h="447039">
                <a:moveTo>
                  <a:pt x="223520" y="0"/>
                </a:moveTo>
                <a:lnTo>
                  <a:pt x="170814" y="170815"/>
                </a:lnTo>
                <a:lnTo>
                  <a:pt x="276225" y="170815"/>
                </a:lnTo>
                <a:lnTo>
                  <a:pt x="22352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79919" y="3390900"/>
            <a:ext cx="447040" cy="447040"/>
          </a:xfrm>
          <a:custGeom>
            <a:avLst/>
            <a:gdLst/>
            <a:ahLst/>
            <a:cxnLst/>
            <a:rect l="l" t="t" r="r" b="b"/>
            <a:pathLst>
              <a:path w="447040" h="447039">
                <a:moveTo>
                  <a:pt x="0" y="170815"/>
                </a:moveTo>
                <a:lnTo>
                  <a:pt x="170814" y="170815"/>
                </a:lnTo>
                <a:lnTo>
                  <a:pt x="223520" y="0"/>
                </a:lnTo>
                <a:lnTo>
                  <a:pt x="276225" y="170815"/>
                </a:lnTo>
                <a:lnTo>
                  <a:pt x="447039" y="170815"/>
                </a:lnTo>
                <a:lnTo>
                  <a:pt x="308863" y="276225"/>
                </a:lnTo>
                <a:lnTo>
                  <a:pt x="361696" y="447040"/>
                </a:lnTo>
                <a:lnTo>
                  <a:pt x="223520" y="341503"/>
                </a:lnTo>
                <a:lnTo>
                  <a:pt x="85344" y="447040"/>
                </a:lnTo>
                <a:lnTo>
                  <a:pt x="138175" y="276225"/>
                </a:lnTo>
                <a:lnTo>
                  <a:pt x="0" y="170815"/>
                </a:lnTo>
                <a:close/>
              </a:path>
            </a:pathLst>
          </a:custGeom>
          <a:ln w="25400">
            <a:solidFill>
              <a:srgbClr val="202E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436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12064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20">
            <a:solidFill>
              <a:srgbClr val="2A8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 txBox="1"/>
          <p:nvPr/>
        </p:nvSpPr>
        <p:spPr>
          <a:xfrm>
            <a:off x="5227065" y="1437640"/>
            <a:ext cx="3672204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0" dirty="0">
                <a:solidFill>
                  <a:srgbClr val="FFFFFF"/>
                </a:solidFill>
                <a:latin typeface="Segoe UI Light"/>
                <a:cs typeface="Segoe UI Light"/>
              </a:rPr>
              <a:t>Customizing </a:t>
            </a:r>
            <a:r>
              <a:rPr sz="2800" b="0" spc="-80" dirty="0">
                <a:solidFill>
                  <a:srgbClr val="FFFFFF"/>
                </a:solidFill>
                <a:latin typeface="Segoe UI Light"/>
                <a:cs typeface="Segoe UI Light"/>
              </a:rPr>
              <a:t>Table</a:t>
            </a:r>
            <a:r>
              <a:rPr sz="2800" b="0" spc="-19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b="0" spc="10" dirty="0">
                <a:solidFill>
                  <a:srgbClr val="FFFFFF"/>
                </a:solidFill>
                <a:latin typeface="Segoe UI Light"/>
                <a:cs typeface="Segoe UI Light"/>
              </a:rPr>
              <a:t>Views</a:t>
            </a:r>
            <a:endParaRPr sz="2800" dirty="0">
              <a:latin typeface="Segoe UI Light"/>
              <a:cs typeface="Segoe UI Light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536257" y="1229740"/>
            <a:ext cx="7947659" cy="915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Built-in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cell styles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cover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common scenarios,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but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sometimes you need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to 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display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information in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ways that </a:t>
            </a:r>
            <a:r>
              <a:rPr sz="2000" b="0" spc="-20" dirty="0">
                <a:solidFill>
                  <a:srgbClr val="0A111E"/>
                </a:solidFill>
                <a:latin typeface="Segoe UI Light"/>
                <a:cs typeface="Segoe UI Light"/>
              </a:rPr>
              <a:t>are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not </a:t>
            </a:r>
            <a:r>
              <a:rPr sz="2000" b="0" spc="5" dirty="0">
                <a:solidFill>
                  <a:srgbClr val="0A111E"/>
                </a:solidFill>
                <a:latin typeface="Segoe UI Light"/>
                <a:cs typeface="Segoe UI Light"/>
              </a:rPr>
              <a:t>supported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by default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-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when 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this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happens you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can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turn to a </a:t>
            </a:r>
            <a:r>
              <a:rPr sz="2000" b="0" spc="10" dirty="0">
                <a:solidFill>
                  <a:srgbClr val="0A111E"/>
                </a:solidFill>
                <a:latin typeface="Segoe UI Light"/>
                <a:cs typeface="Segoe UI Light"/>
              </a:rPr>
              <a:t>custom </a:t>
            </a:r>
            <a:r>
              <a:rPr sz="2000" b="0" spc="5" dirty="0">
                <a:solidFill>
                  <a:srgbClr val="0A111E"/>
                </a:solidFill>
                <a:latin typeface="Segoe UI Light"/>
                <a:cs typeface="Segoe UI Light"/>
              </a:rPr>
              <a:t>table </a:t>
            </a:r>
            <a:r>
              <a:rPr sz="2000" b="0" spc="10" dirty="0">
                <a:solidFill>
                  <a:srgbClr val="0A111E"/>
                </a:solidFill>
                <a:latin typeface="Segoe UI Light"/>
                <a:cs typeface="Segoe UI Light"/>
              </a:rPr>
              <a:t>view</a:t>
            </a:r>
            <a:r>
              <a:rPr sz="2000" b="0" spc="-14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10" dirty="0">
                <a:solidFill>
                  <a:srgbClr val="0A111E"/>
                </a:solidFill>
                <a:latin typeface="Segoe UI Light"/>
                <a:cs typeface="Segoe UI Light"/>
              </a:rPr>
              <a:t>cell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6" name="object 3"/>
          <p:cNvSpPr txBox="1">
            <a:spLocks noGrp="1"/>
          </p:cNvSpPr>
          <p:nvPr>
            <p:ph type="title"/>
          </p:nvPr>
        </p:nvSpPr>
        <p:spPr>
          <a:xfrm>
            <a:off x="349567" y="376809"/>
            <a:ext cx="8444864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390">
              <a:lnSpc>
                <a:spcPct val="100000"/>
              </a:lnSpc>
            </a:pPr>
            <a:r>
              <a:rPr spc="-5" dirty="0"/>
              <a:t>Custom </a:t>
            </a:r>
            <a:r>
              <a:rPr spc="-120" dirty="0"/>
              <a:t>Table </a:t>
            </a:r>
            <a:r>
              <a:rPr dirty="0"/>
              <a:t>View</a:t>
            </a:r>
            <a:r>
              <a:rPr spc="30" dirty="0"/>
              <a:t> </a:t>
            </a:r>
            <a:r>
              <a:rPr dirty="0"/>
              <a:t>cells</a:t>
            </a:r>
          </a:p>
        </p:txBody>
      </p:sp>
      <p:sp>
        <p:nvSpPr>
          <p:cNvPr id="7" name="object 4"/>
          <p:cNvSpPr/>
          <p:nvPr/>
        </p:nvSpPr>
        <p:spPr>
          <a:xfrm>
            <a:off x="1440180" y="2485389"/>
            <a:ext cx="830580" cy="1640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1435100" y="2480310"/>
            <a:ext cx="840740" cy="1651000"/>
          </a:xfrm>
          <a:custGeom>
            <a:avLst/>
            <a:gdLst/>
            <a:ahLst/>
            <a:cxnLst/>
            <a:rect l="l" t="t" r="r" b="b"/>
            <a:pathLst>
              <a:path w="840739" h="1651000">
                <a:moveTo>
                  <a:pt x="0" y="1651000"/>
                </a:moveTo>
                <a:lnTo>
                  <a:pt x="840739" y="1651000"/>
                </a:lnTo>
                <a:lnTo>
                  <a:pt x="840739" y="0"/>
                </a:lnTo>
                <a:lnTo>
                  <a:pt x="0" y="0"/>
                </a:lnTo>
                <a:lnTo>
                  <a:pt x="0" y="1651000"/>
                </a:lnTo>
                <a:close/>
              </a:path>
            </a:pathLst>
          </a:custGeom>
          <a:ln w="10160">
            <a:solidFill>
              <a:srgbClr val="A4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1724660" y="2713989"/>
            <a:ext cx="835660" cy="1645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/>
          <p:cNvSpPr/>
          <p:nvPr/>
        </p:nvSpPr>
        <p:spPr>
          <a:xfrm>
            <a:off x="1719579" y="2708910"/>
            <a:ext cx="845819" cy="1656080"/>
          </a:xfrm>
          <a:custGeom>
            <a:avLst/>
            <a:gdLst/>
            <a:ahLst/>
            <a:cxnLst/>
            <a:rect l="l" t="t" r="r" b="b"/>
            <a:pathLst>
              <a:path w="845819" h="1656079">
                <a:moveTo>
                  <a:pt x="0" y="1656079"/>
                </a:moveTo>
                <a:lnTo>
                  <a:pt x="845819" y="1656079"/>
                </a:lnTo>
                <a:lnTo>
                  <a:pt x="845819" y="0"/>
                </a:lnTo>
                <a:lnTo>
                  <a:pt x="0" y="0"/>
                </a:lnTo>
                <a:lnTo>
                  <a:pt x="0" y="1656079"/>
                </a:lnTo>
                <a:close/>
              </a:path>
            </a:pathLst>
          </a:custGeom>
          <a:ln w="10160">
            <a:solidFill>
              <a:srgbClr val="A4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/>
          <p:cNvSpPr/>
          <p:nvPr/>
        </p:nvSpPr>
        <p:spPr>
          <a:xfrm>
            <a:off x="2024379" y="2937510"/>
            <a:ext cx="838200" cy="16535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/>
          <p:cNvSpPr/>
          <p:nvPr/>
        </p:nvSpPr>
        <p:spPr>
          <a:xfrm>
            <a:off x="2019300" y="2932429"/>
            <a:ext cx="848360" cy="1663700"/>
          </a:xfrm>
          <a:custGeom>
            <a:avLst/>
            <a:gdLst/>
            <a:ahLst/>
            <a:cxnLst/>
            <a:rect l="l" t="t" r="r" b="b"/>
            <a:pathLst>
              <a:path w="848360" h="1663700">
                <a:moveTo>
                  <a:pt x="0" y="1663700"/>
                </a:moveTo>
                <a:lnTo>
                  <a:pt x="848360" y="1663700"/>
                </a:lnTo>
                <a:lnTo>
                  <a:pt x="848360" y="0"/>
                </a:lnTo>
                <a:lnTo>
                  <a:pt x="0" y="0"/>
                </a:lnTo>
                <a:lnTo>
                  <a:pt x="0" y="1663700"/>
                </a:lnTo>
                <a:close/>
              </a:path>
            </a:pathLst>
          </a:custGeom>
          <a:ln w="10160">
            <a:solidFill>
              <a:srgbClr val="A4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/>
          <p:cNvSpPr/>
          <p:nvPr/>
        </p:nvSpPr>
        <p:spPr>
          <a:xfrm>
            <a:off x="2270760" y="3115310"/>
            <a:ext cx="838200" cy="16560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/>
          <p:cNvSpPr/>
          <p:nvPr/>
        </p:nvSpPr>
        <p:spPr>
          <a:xfrm>
            <a:off x="2265679" y="3110229"/>
            <a:ext cx="848360" cy="1666239"/>
          </a:xfrm>
          <a:custGeom>
            <a:avLst/>
            <a:gdLst/>
            <a:ahLst/>
            <a:cxnLst/>
            <a:rect l="l" t="t" r="r" b="b"/>
            <a:pathLst>
              <a:path w="848360" h="1666239">
                <a:moveTo>
                  <a:pt x="0" y="1666239"/>
                </a:moveTo>
                <a:lnTo>
                  <a:pt x="848359" y="1666239"/>
                </a:lnTo>
                <a:lnTo>
                  <a:pt x="848359" y="0"/>
                </a:lnTo>
                <a:lnTo>
                  <a:pt x="0" y="0"/>
                </a:lnTo>
                <a:lnTo>
                  <a:pt x="0" y="1666239"/>
                </a:lnTo>
                <a:close/>
              </a:path>
            </a:pathLst>
          </a:custGeom>
          <a:ln w="10160">
            <a:solidFill>
              <a:srgbClr val="A4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2"/>
          <p:cNvSpPr txBox="1"/>
          <p:nvPr/>
        </p:nvSpPr>
        <p:spPr>
          <a:xfrm>
            <a:off x="3392551" y="3157854"/>
            <a:ext cx="1865249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0" spc="-5" dirty="0">
                <a:latin typeface="Segoe UI Light"/>
                <a:cs typeface="Segoe UI Light"/>
              </a:rPr>
              <a:t>What if </a:t>
            </a:r>
            <a:r>
              <a:rPr sz="1800" b="0" dirty="0">
                <a:latin typeface="Segoe UI Light"/>
                <a:cs typeface="Segoe UI Light"/>
              </a:rPr>
              <a:t>we</a:t>
            </a:r>
            <a:r>
              <a:rPr sz="1800" b="0" spc="-85" dirty="0">
                <a:latin typeface="Segoe UI Light"/>
                <a:cs typeface="Segoe UI Light"/>
              </a:rPr>
              <a:t> </a:t>
            </a:r>
            <a:r>
              <a:rPr sz="1800" b="0" spc="-5" dirty="0">
                <a:latin typeface="Segoe UI Light"/>
                <a:cs typeface="Segoe UI Light"/>
              </a:rPr>
              <a:t>want  the </a:t>
            </a:r>
            <a:r>
              <a:rPr sz="1800" b="0" spc="-10" dirty="0">
                <a:latin typeface="Segoe UI Light"/>
                <a:cs typeface="Segoe UI Light"/>
              </a:rPr>
              <a:t>image </a:t>
            </a:r>
            <a:r>
              <a:rPr sz="1800" b="0" spc="-5" dirty="0">
                <a:latin typeface="Segoe UI Light"/>
                <a:cs typeface="Segoe UI Light"/>
              </a:rPr>
              <a:t>on  </a:t>
            </a:r>
            <a:r>
              <a:rPr sz="1800" b="0" dirty="0">
                <a:latin typeface="Segoe UI Light"/>
                <a:cs typeface="Segoe UI Light"/>
              </a:rPr>
              <a:t>the </a:t>
            </a:r>
            <a:r>
              <a:rPr sz="1800" b="0" spc="-5" dirty="0">
                <a:latin typeface="Segoe UI Light"/>
                <a:cs typeface="Segoe UI Light"/>
              </a:rPr>
              <a:t>right</a:t>
            </a:r>
            <a:r>
              <a:rPr sz="1800" b="0" spc="-70" dirty="0">
                <a:latin typeface="Segoe UI Light"/>
                <a:cs typeface="Segoe UI Light"/>
              </a:rPr>
              <a:t> </a:t>
            </a:r>
            <a:r>
              <a:rPr sz="1800" b="0" spc="-10" dirty="0">
                <a:latin typeface="Segoe UI Light"/>
                <a:cs typeface="Segoe UI Light"/>
              </a:rPr>
              <a:t>side?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18" name="object 13"/>
          <p:cNvSpPr/>
          <p:nvPr/>
        </p:nvSpPr>
        <p:spPr>
          <a:xfrm>
            <a:off x="6050279" y="2289810"/>
            <a:ext cx="1653539" cy="24815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4"/>
          <p:cNvSpPr/>
          <p:nvPr/>
        </p:nvSpPr>
        <p:spPr>
          <a:xfrm>
            <a:off x="6045200" y="2284729"/>
            <a:ext cx="1663700" cy="2491740"/>
          </a:xfrm>
          <a:custGeom>
            <a:avLst/>
            <a:gdLst/>
            <a:ahLst/>
            <a:cxnLst/>
            <a:rect l="l" t="t" r="r" b="b"/>
            <a:pathLst>
              <a:path w="1663700" h="2491740">
                <a:moveTo>
                  <a:pt x="0" y="2491740"/>
                </a:moveTo>
                <a:lnTo>
                  <a:pt x="1663700" y="2491740"/>
                </a:lnTo>
                <a:lnTo>
                  <a:pt x="1663700" y="0"/>
                </a:lnTo>
                <a:lnTo>
                  <a:pt x="0" y="0"/>
                </a:lnTo>
                <a:lnTo>
                  <a:pt x="0" y="2491740"/>
                </a:lnTo>
                <a:close/>
              </a:path>
            </a:pathLst>
          </a:custGeom>
          <a:ln w="10160">
            <a:solidFill>
              <a:srgbClr val="A4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5"/>
          <p:cNvSpPr/>
          <p:nvPr/>
        </p:nvSpPr>
        <p:spPr>
          <a:xfrm>
            <a:off x="5262879" y="3427729"/>
            <a:ext cx="500380" cy="365760"/>
          </a:xfrm>
          <a:custGeom>
            <a:avLst/>
            <a:gdLst/>
            <a:ahLst/>
            <a:cxnLst/>
            <a:rect l="l" t="t" r="r" b="b"/>
            <a:pathLst>
              <a:path w="500379" h="365760">
                <a:moveTo>
                  <a:pt x="317500" y="0"/>
                </a:moveTo>
                <a:lnTo>
                  <a:pt x="317500" y="91440"/>
                </a:lnTo>
                <a:lnTo>
                  <a:pt x="0" y="91440"/>
                </a:lnTo>
                <a:lnTo>
                  <a:pt x="0" y="274320"/>
                </a:lnTo>
                <a:lnTo>
                  <a:pt x="317500" y="274320"/>
                </a:lnTo>
                <a:lnTo>
                  <a:pt x="317500" y="365760"/>
                </a:lnTo>
                <a:lnTo>
                  <a:pt x="500380" y="182880"/>
                </a:lnTo>
                <a:lnTo>
                  <a:pt x="317500" y="0"/>
                </a:lnTo>
                <a:close/>
              </a:path>
            </a:pathLst>
          </a:custGeom>
          <a:solidFill>
            <a:srgbClr val="A239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6"/>
          <p:cNvSpPr/>
          <p:nvPr/>
        </p:nvSpPr>
        <p:spPr>
          <a:xfrm>
            <a:off x="1724728" y="2985770"/>
            <a:ext cx="1226820" cy="1226820"/>
          </a:xfrm>
          <a:custGeom>
            <a:avLst/>
            <a:gdLst/>
            <a:ahLst/>
            <a:cxnLst/>
            <a:rect l="l" t="t" r="r" b="b"/>
            <a:pathLst>
              <a:path w="1226820" h="1226820">
                <a:moveTo>
                  <a:pt x="613341" y="0"/>
                </a:moveTo>
                <a:lnTo>
                  <a:pt x="565396" y="1845"/>
                </a:lnTo>
                <a:lnTo>
                  <a:pt x="518461" y="7289"/>
                </a:lnTo>
                <a:lnTo>
                  <a:pt x="472674" y="16197"/>
                </a:lnTo>
                <a:lnTo>
                  <a:pt x="428169" y="28432"/>
                </a:lnTo>
                <a:lnTo>
                  <a:pt x="385083" y="43857"/>
                </a:lnTo>
                <a:lnTo>
                  <a:pt x="343553" y="62337"/>
                </a:lnTo>
                <a:lnTo>
                  <a:pt x="303715" y="83735"/>
                </a:lnTo>
                <a:lnTo>
                  <a:pt x="265706" y="107915"/>
                </a:lnTo>
                <a:lnTo>
                  <a:pt x="229660" y="134740"/>
                </a:lnTo>
                <a:lnTo>
                  <a:pt x="195715" y="164075"/>
                </a:lnTo>
                <a:lnTo>
                  <a:pt x="164007" y="195783"/>
                </a:lnTo>
                <a:lnTo>
                  <a:pt x="134672" y="229728"/>
                </a:lnTo>
                <a:lnTo>
                  <a:pt x="107847" y="265774"/>
                </a:lnTo>
                <a:lnTo>
                  <a:pt x="83667" y="303783"/>
                </a:lnTo>
                <a:lnTo>
                  <a:pt x="62269" y="343622"/>
                </a:lnTo>
                <a:lnTo>
                  <a:pt x="43789" y="385151"/>
                </a:lnTo>
                <a:lnTo>
                  <a:pt x="28364" y="428237"/>
                </a:lnTo>
                <a:lnTo>
                  <a:pt x="16129" y="472742"/>
                </a:lnTo>
                <a:lnTo>
                  <a:pt x="7221" y="518530"/>
                </a:lnTo>
                <a:lnTo>
                  <a:pt x="1777" y="565464"/>
                </a:lnTo>
                <a:lnTo>
                  <a:pt x="0" y="611641"/>
                </a:lnTo>
                <a:lnTo>
                  <a:pt x="0" y="615177"/>
                </a:lnTo>
                <a:lnTo>
                  <a:pt x="1777" y="661347"/>
                </a:lnTo>
                <a:lnTo>
                  <a:pt x="7221" y="708275"/>
                </a:lnTo>
                <a:lnTo>
                  <a:pt x="16129" y="754057"/>
                </a:lnTo>
                <a:lnTo>
                  <a:pt x="28364" y="798558"/>
                </a:lnTo>
                <a:lnTo>
                  <a:pt x="43789" y="841641"/>
                </a:lnTo>
                <a:lnTo>
                  <a:pt x="62269" y="883170"/>
                </a:lnTo>
                <a:lnTo>
                  <a:pt x="83667" y="923007"/>
                </a:lnTo>
                <a:lnTo>
                  <a:pt x="107847" y="961018"/>
                </a:lnTo>
                <a:lnTo>
                  <a:pt x="134672" y="997064"/>
                </a:lnTo>
                <a:lnTo>
                  <a:pt x="164007" y="1031011"/>
                </a:lnTo>
                <a:lnTo>
                  <a:pt x="195715" y="1062721"/>
                </a:lnTo>
                <a:lnTo>
                  <a:pt x="229660" y="1092059"/>
                </a:lnTo>
                <a:lnTo>
                  <a:pt x="265706" y="1118887"/>
                </a:lnTo>
                <a:lnTo>
                  <a:pt x="303715" y="1143070"/>
                </a:lnTo>
                <a:lnTo>
                  <a:pt x="343553" y="1164471"/>
                </a:lnTo>
                <a:lnTo>
                  <a:pt x="385083" y="1182954"/>
                </a:lnTo>
                <a:lnTo>
                  <a:pt x="428169" y="1198382"/>
                </a:lnTo>
                <a:lnTo>
                  <a:pt x="472674" y="1210619"/>
                </a:lnTo>
                <a:lnTo>
                  <a:pt x="518461" y="1219528"/>
                </a:lnTo>
                <a:lnTo>
                  <a:pt x="565396" y="1224974"/>
                </a:lnTo>
                <a:lnTo>
                  <a:pt x="613341" y="1226820"/>
                </a:lnTo>
                <a:lnTo>
                  <a:pt x="661287" y="1224974"/>
                </a:lnTo>
                <a:lnTo>
                  <a:pt x="708221" y="1219528"/>
                </a:lnTo>
                <a:lnTo>
                  <a:pt x="754009" y="1210619"/>
                </a:lnTo>
                <a:lnTo>
                  <a:pt x="798514" y="1198382"/>
                </a:lnTo>
                <a:lnTo>
                  <a:pt x="841600" y="1182954"/>
                </a:lnTo>
                <a:lnTo>
                  <a:pt x="883129" y="1164471"/>
                </a:lnTo>
                <a:lnTo>
                  <a:pt x="922967" y="1143070"/>
                </a:lnTo>
                <a:lnTo>
                  <a:pt x="960977" y="1118887"/>
                </a:lnTo>
                <a:lnTo>
                  <a:pt x="997023" y="1092059"/>
                </a:lnTo>
                <a:lnTo>
                  <a:pt x="1030968" y="1062721"/>
                </a:lnTo>
                <a:lnTo>
                  <a:pt x="1062676" y="1031011"/>
                </a:lnTo>
                <a:lnTo>
                  <a:pt x="1092011" y="997064"/>
                </a:lnTo>
                <a:lnTo>
                  <a:pt x="1092217" y="996788"/>
                </a:lnTo>
                <a:lnTo>
                  <a:pt x="613341" y="996788"/>
                </a:lnTo>
                <a:lnTo>
                  <a:pt x="566545" y="993924"/>
                </a:lnTo>
                <a:lnTo>
                  <a:pt x="520294" y="985331"/>
                </a:lnTo>
                <a:lnTo>
                  <a:pt x="475132" y="971011"/>
                </a:lnTo>
                <a:lnTo>
                  <a:pt x="431604" y="950963"/>
                </a:lnTo>
                <a:lnTo>
                  <a:pt x="390677" y="925522"/>
                </a:lnTo>
                <a:lnTo>
                  <a:pt x="354039" y="895881"/>
                </a:lnTo>
                <a:lnTo>
                  <a:pt x="321835" y="862528"/>
                </a:lnTo>
                <a:lnTo>
                  <a:pt x="294213" y="825947"/>
                </a:lnTo>
                <a:lnTo>
                  <a:pt x="271317" y="786625"/>
                </a:lnTo>
                <a:lnTo>
                  <a:pt x="253292" y="745047"/>
                </a:lnTo>
                <a:lnTo>
                  <a:pt x="240286" y="701700"/>
                </a:lnTo>
                <a:lnTo>
                  <a:pt x="232443" y="657070"/>
                </a:lnTo>
                <a:lnTo>
                  <a:pt x="229908" y="611641"/>
                </a:lnTo>
                <a:lnTo>
                  <a:pt x="232829" y="565902"/>
                </a:lnTo>
                <a:lnTo>
                  <a:pt x="241350" y="520336"/>
                </a:lnTo>
                <a:lnTo>
                  <a:pt x="255617" y="475431"/>
                </a:lnTo>
                <a:lnTo>
                  <a:pt x="275775" y="431673"/>
                </a:lnTo>
                <a:lnTo>
                  <a:pt x="587433" y="431673"/>
                </a:lnTo>
                <a:lnTo>
                  <a:pt x="431604" y="275844"/>
                </a:lnTo>
                <a:lnTo>
                  <a:pt x="475132" y="255799"/>
                </a:lnTo>
                <a:lnTo>
                  <a:pt x="520294" y="241482"/>
                </a:lnTo>
                <a:lnTo>
                  <a:pt x="566545" y="232892"/>
                </a:lnTo>
                <a:lnTo>
                  <a:pt x="613341" y="230028"/>
                </a:lnTo>
                <a:lnTo>
                  <a:pt x="1092234" y="230028"/>
                </a:lnTo>
                <a:lnTo>
                  <a:pt x="1092011" y="229728"/>
                </a:lnTo>
                <a:lnTo>
                  <a:pt x="1062676" y="195783"/>
                </a:lnTo>
                <a:lnTo>
                  <a:pt x="1030968" y="164075"/>
                </a:lnTo>
                <a:lnTo>
                  <a:pt x="997023" y="134740"/>
                </a:lnTo>
                <a:lnTo>
                  <a:pt x="960977" y="107915"/>
                </a:lnTo>
                <a:lnTo>
                  <a:pt x="922967" y="83735"/>
                </a:lnTo>
                <a:lnTo>
                  <a:pt x="883129" y="62337"/>
                </a:lnTo>
                <a:lnTo>
                  <a:pt x="841600" y="43857"/>
                </a:lnTo>
                <a:lnTo>
                  <a:pt x="798514" y="28432"/>
                </a:lnTo>
                <a:lnTo>
                  <a:pt x="754009" y="16197"/>
                </a:lnTo>
                <a:lnTo>
                  <a:pt x="708221" y="7289"/>
                </a:lnTo>
                <a:lnTo>
                  <a:pt x="661287" y="1845"/>
                </a:lnTo>
                <a:lnTo>
                  <a:pt x="613341" y="0"/>
                </a:lnTo>
                <a:close/>
              </a:path>
              <a:path w="1226820" h="1226820">
                <a:moveTo>
                  <a:pt x="587433" y="431673"/>
                </a:moveTo>
                <a:lnTo>
                  <a:pt x="275775" y="431673"/>
                </a:lnTo>
                <a:lnTo>
                  <a:pt x="795078" y="950963"/>
                </a:lnTo>
                <a:lnTo>
                  <a:pt x="751551" y="971011"/>
                </a:lnTo>
                <a:lnTo>
                  <a:pt x="706389" y="985331"/>
                </a:lnTo>
                <a:lnTo>
                  <a:pt x="660137" y="993924"/>
                </a:lnTo>
                <a:lnTo>
                  <a:pt x="613341" y="996788"/>
                </a:lnTo>
                <a:lnTo>
                  <a:pt x="1092217" y="996788"/>
                </a:lnTo>
                <a:lnTo>
                  <a:pt x="1118836" y="961018"/>
                </a:lnTo>
                <a:lnTo>
                  <a:pt x="1143016" y="923007"/>
                </a:lnTo>
                <a:lnTo>
                  <a:pt x="1164414" y="883170"/>
                </a:lnTo>
                <a:lnTo>
                  <a:pt x="1182894" y="841641"/>
                </a:lnTo>
                <a:lnTo>
                  <a:pt x="1198319" y="798558"/>
                </a:lnTo>
                <a:lnTo>
                  <a:pt x="1199257" y="795147"/>
                </a:lnTo>
                <a:lnTo>
                  <a:pt x="950907" y="795147"/>
                </a:lnTo>
                <a:lnTo>
                  <a:pt x="587433" y="431673"/>
                </a:lnTo>
                <a:close/>
              </a:path>
              <a:path w="1226820" h="1226820">
                <a:moveTo>
                  <a:pt x="1092234" y="230028"/>
                </a:moveTo>
                <a:lnTo>
                  <a:pt x="613341" y="230028"/>
                </a:lnTo>
                <a:lnTo>
                  <a:pt x="660137" y="232892"/>
                </a:lnTo>
                <a:lnTo>
                  <a:pt x="706389" y="241482"/>
                </a:lnTo>
                <a:lnTo>
                  <a:pt x="751551" y="255799"/>
                </a:lnTo>
                <a:lnTo>
                  <a:pt x="795078" y="275844"/>
                </a:lnTo>
                <a:lnTo>
                  <a:pt x="836006" y="301287"/>
                </a:lnTo>
                <a:lnTo>
                  <a:pt x="872644" y="330930"/>
                </a:lnTo>
                <a:lnTo>
                  <a:pt x="904848" y="364285"/>
                </a:lnTo>
                <a:lnTo>
                  <a:pt x="932470" y="400868"/>
                </a:lnTo>
                <a:lnTo>
                  <a:pt x="955366" y="440191"/>
                </a:lnTo>
                <a:lnTo>
                  <a:pt x="973391" y="481770"/>
                </a:lnTo>
                <a:lnTo>
                  <a:pt x="986397" y="525118"/>
                </a:lnTo>
                <a:lnTo>
                  <a:pt x="994240" y="569749"/>
                </a:lnTo>
                <a:lnTo>
                  <a:pt x="996775" y="615177"/>
                </a:lnTo>
                <a:lnTo>
                  <a:pt x="993854" y="660917"/>
                </a:lnTo>
                <a:lnTo>
                  <a:pt x="985333" y="706483"/>
                </a:lnTo>
                <a:lnTo>
                  <a:pt x="971066" y="751388"/>
                </a:lnTo>
                <a:lnTo>
                  <a:pt x="950907" y="795147"/>
                </a:lnTo>
                <a:lnTo>
                  <a:pt x="1199257" y="795147"/>
                </a:lnTo>
                <a:lnTo>
                  <a:pt x="1210554" y="754057"/>
                </a:lnTo>
                <a:lnTo>
                  <a:pt x="1219462" y="708275"/>
                </a:lnTo>
                <a:lnTo>
                  <a:pt x="1224906" y="661347"/>
                </a:lnTo>
                <a:lnTo>
                  <a:pt x="1226683" y="615177"/>
                </a:lnTo>
                <a:lnTo>
                  <a:pt x="1226683" y="611641"/>
                </a:lnTo>
                <a:lnTo>
                  <a:pt x="1224906" y="565464"/>
                </a:lnTo>
                <a:lnTo>
                  <a:pt x="1219462" y="518530"/>
                </a:lnTo>
                <a:lnTo>
                  <a:pt x="1210554" y="472742"/>
                </a:lnTo>
                <a:lnTo>
                  <a:pt x="1198319" y="428237"/>
                </a:lnTo>
                <a:lnTo>
                  <a:pt x="1182894" y="385151"/>
                </a:lnTo>
                <a:lnTo>
                  <a:pt x="1164414" y="343622"/>
                </a:lnTo>
                <a:lnTo>
                  <a:pt x="1143016" y="303784"/>
                </a:lnTo>
                <a:lnTo>
                  <a:pt x="1118836" y="265774"/>
                </a:lnTo>
                <a:lnTo>
                  <a:pt x="1092234" y="23002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7"/>
          <p:cNvSpPr/>
          <p:nvPr/>
        </p:nvSpPr>
        <p:spPr>
          <a:xfrm>
            <a:off x="1724660" y="2985770"/>
            <a:ext cx="1226820" cy="1226820"/>
          </a:xfrm>
          <a:custGeom>
            <a:avLst/>
            <a:gdLst/>
            <a:ahLst/>
            <a:cxnLst/>
            <a:rect l="l" t="t" r="r" b="b"/>
            <a:pathLst>
              <a:path w="1226820" h="1226820">
                <a:moveTo>
                  <a:pt x="0" y="613410"/>
                </a:moveTo>
                <a:lnTo>
                  <a:pt x="1845" y="565464"/>
                </a:lnTo>
                <a:lnTo>
                  <a:pt x="7289" y="518530"/>
                </a:lnTo>
                <a:lnTo>
                  <a:pt x="16197" y="472742"/>
                </a:lnTo>
                <a:lnTo>
                  <a:pt x="28432" y="428237"/>
                </a:lnTo>
                <a:lnTo>
                  <a:pt x="43857" y="385151"/>
                </a:lnTo>
                <a:lnTo>
                  <a:pt x="62337" y="343622"/>
                </a:lnTo>
                <a:lnTo>
                  <a:pt x="83735" y="303783"/>
                </a:lnTo>
                <a:lnTo>
                  <a:pt x="107915" y="265774"/>
                </a:lnTo>
                <a:lnTo>
                  <a:pt x="134740" y="229728"/>
                </a:lnTo>
                <a:lnTo>
                  <a:pt x="164075" y="195783"/>
                </a:lnTo>
                <a:lnTo>
                  <a:pt x="195783" y="164075"/>
                </a:lnTo>
                <a:lnTo>
                  <a:pt x="229728" y="134740"/>
                </a:lnTo>
                <a:lnTo>
                  <a:pt x="265774" y="107915"/>
                </a:lnTo>
                <a:lnTo>
                  <a:pt x="303783" y="83735"/>
                </a:lnTo>
                <a:lnTo>
                  <a:pt x="343622" y="62337"/>
                </a:lnTo>
                <a:lnTo>
                  <a:pt x="385151" y="43857"/>
                </a:lnTo>
                <a:lnTo>
                  <a:pt x="428237" y="28432"/>
                </a:lnTo>
                <a:lnTo>
                  <a:pt x="472742" y="16197"/>
                </a:lnTo>
                <a:lnTo>
                  <a:pt x="518530" y="7289"/>
                </a:lnTo>
                <a:lnTo>
                  <a:pt x="565464" y="1845"/>
                </a:lnTo>
                <a:lnTo>
                  <a:pt x="613409" y="0"/>
                </a:lnTo>
                <a:lnTo>
                  <a:pt x="661355" y="1845"/>
                </a:lnTo>
                <a:lnTo>
                  <a:pt x="708289" y="7289"/>
                </a:lnTo>
                <a:lnTo>
                  <a:pt x="754077" y="16197"/>
                </a:lnTo>
                <a:lnTo>
                  <a:pt x="798582" y="28432"/>
                </a:lnTo>
                <a:lnTo>
                  <a:pt x="841668" y="43857"/>
                </a:lnTo>
                <a:lnTo>
                  <a:pt x="883197" y="62337"/>
                </a:lnTo>
                <a:lnTo>
                  <a:pt x="923036" y="83735"/>
                </a:lnTo>
                <a:lnTo>
                  <a:pt x="961045" y="107915"/>
                </a:lnTo>
                <a:lnTo>
                  <a:pt x="997091" y="134740"/>
                </a:lnTo>
                <a:lnTo>
                  <a:pt x="1031036" y="164075"/>
                </a:lnTo>
                <a:lnTo>
                  <a:pt x="1062744" y="195783"/>
                </a:lnTo>
                <a:lnTo>
                  <a:pt x="1092079" y="229728"/>
                </a:lnTo>
                <a:lnTo>
                  <a:pt x="1118904" y="265774"/>
                </a:lnTo>
                <a:lnTo>
                  <a:pt x="1143084" y="303784"/>
                </a:lnTo>
                <a:lnTo>
                  <a:pt x="1164482" y="343622"/>
                </a:lnTo>
                <a:lnTo>
                  <a:pt x="1182962" y="385151"/>
                </a:lnTo>
                <a:lnTo>
                  <a:pt x="1198387" y="428237"/>
                </a:lnTo>
                <a:lnTo>
                  <a:pt x="1210622" y="472742"/>
                </a:lnTo>
                <a:lnTo>
                  <a:pt x="1219530" y="518530"/>
                </a:lnTo>
                <a:lnTo>
                  <a:pt x="1224974" y="565464"/>
                </a:lnTo>
                <a:lnTo>
                  <a:pt x="1226820" y="613410"/>
                </a:lnTo>
                <a:lnTo>
                  <a:pt x="1224974" y="661347"/>
                </a:lnTo>
                <a:lnTo>
                  <a:pt x="1219530" y="708275"/>
                </a:lnTo>
                <a:lnTo>
                  <a:pt x="1210622" y="754057"/>
                </a:lnTo>
                <a:lnTo>
                  <a:pt x="1198387" y="798558"/>
                </a:lnTo>
                <a:lnTo>
                  <a:pt x="1182962" y="841641"/>
                </a:lnTo>
                <a:lnTo>
                  <a:pt x="1164482" y="883170"/>
                </a:lnTo>
                <a:lnTo>
                  <a:pt x="1143084" y="923007"/>
                </a:lnTo>
                <a:lnTo>
                  <a:pt x="1118904" y="961018"/>
                </a:lnTo>
                <a:lnTo>
                  <a:pt x="1092079" y="997064"/>
                </a:lnTo>
                <a:lnTo>
                  <a:pt x="1062744" y="1031011"/>
                </a:lnTo>
                <a:lnTo>
                  <a:pt x="1031036" y="1062721"/>
                </a:lnTo>
                <a:lnTo>
                  <a:pt x="997091" y="1092059"/>
                </a:lnTo>
                <a:lnTo>
                  <a:pt x="961045" y="1118887"/>
                </a:lnTo>
                <a:lnTo>
                  <a:pt x="923035" y="1143070"/>
                </a:lnTo>
                <a:lnTo>
                  <a:pt x="883197" y="1164471"/>
                </a:lnTo>
                <a:lnTo>
                  <a:pt x="841668" y="1182954"/>
                </a:lnTo>
                <a:lnTo>
                  <a:pt x="798582" y="1198382"/>
                </a:lnTo>
                <a:lnTo>
                  <a:pt x="754077" y="1210619"/>
                </a:lnTo>
                <a:lnTo>
                  <a:pt x="708289" y="1219528"/>
                </a:lnTo>
                <a:lnTo>
                  <a:pt x="661355" y="1224974"/>
                </a:lnTo>
                <a:lnTo>
                  <a:pt x="613409" y="1226820"/>
                </a:lnTo>
                <a:lnTo>
                  <a:pt x="565464" y="1224974"/>
                </a:lnTo>
                <a:lnTo>
                  <a:pt x="518530" y="1219528"/>
                </a:lnTo>
                <a:lnTo>
                  <a:pt x="472742" y="1210619"/>
                </a:lnTo>
                <a:lnTo>
                  <a:pt x="428237" y="1198382"/>
                </a:lnTo>
                <a:lnTo>
                  <a:pt x="385151" y="1182954"/>
                </a:lnTo>
                <a:lnTo>
                  <a:pt x="343622" y="1164471"/>
                </a:lnTo>
                <a:lnTo>
                  <a:pt x="303783" y="1143070"/>
                </a:lnTo>
                <a:lnTo>
                  <a:pt x="265774" y="1118887"/>
                </a:lnTo>
                <a:lnTo>
                  <a:pt x="229728" y="1092059"/>
                </a:lnTo>
                <a:lnTo>
                  <a:pt x="195783" y="1062721"/>
                </a:lnTo>
                <a:lnTo>
                  <a:pt x="164075" y="1031011"/>
                </a:lnTo>
                <a:lnTo>
                  <a:pt x="134740" y="997064"/>
                </a:lnTo>
                <a:lnTo>
                  <a:pt x="107915" y="961018"/>
                </a:lnTo>
                <a:lnTo>
                  <a:pt x="83735" y="923007"/>
                </a:lnTo>
                <a:lnTo>
                  <a:pt x="62337" y="883170"/>
                </a:lnTo>
                <a:lnTo>
                  <a:pt x="43857" y="841641"/>
                </a:lnTo>
                <a:lnTo>
                  <a:pt x="28432" y="798558"/>
                </a:lnTo>
                <a:lnTo>
                  <a:pt x="16197" y="754057"/>
                </a:lnTo>
                <a:lnTo>
                  <a:pt x="7289" y="708275"/>
                </a:lnTo>
                <a:lnTo>
                  <a:pt x="1845" y="661347"/>
                </a:lnTo>
                <a:lnTo>
                  <a:pt x="0" y="613410"/>
                </a:lnTo>
                <a:close/>
              </a:path>
            </a:pathLst>
          </a:custGeom>
          <a:ln w="25399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8"/>
          <p:cNvSpPr/>
          <p:nvPr/>
        </p:nvSpPr>
        <p:spPr>
          <a:xfrm>
            <a:off x="2156332" y="3215798"/>
            <a:ext cx="565785" cy="565150"/>
          </a:xfrm>
          <a:custGeom>
            <a:avLst/>
            <a:gdLst/>
            <a:ahLst/>
            <a:cxnLst/>
            <a:rect l="l" t="t" r="r" b="b"/>
            <a:pathLst>
              <a:path w="565785" h="565150">
                <a:moveTo>
                  <a:pt x="519303" y="565118"/>
                </a:moveTo>
                <a:lnTo>
                  <a:pt x="539461" y="521359"/>
                </a:lnTo>
                <a:lnTo>
                  <a:pt x="553728" y="476454"/>
                </a:lnTo>
                <a:lnTo>
                  <a:pt x="562249" y="430888"/>
                </a:lnTo>
                <a:lnTo>
                  <a:pt x="565170" y="385148"/>
                </a:lnTo>
                <a:lnTo>
                  <a:pt x="562635" y="339720"/>
                </a:lnTo>
                <a:lnTo>
                  <a:pt x="554792" y="295089"/>
                </a:lnTo>
                <a:lnTo>
                  <a:pt x="541786" y="251741"/>
                </a:lnTo>
                <a:lnTo>
                  <a:pt x="523761" y="210162"/>
                </a:lnTo>
                <a:lnTo>
                  <a:pt x="500865" y="170839"/>
                </a:lnTo>
                <a:lnTo>
                  <a:pt x="473243" y="134257"/>
                </a:lnTo>
                <a:lnTo>
                  <a:pt x="441039" y="100901"/>
                </a:lnTo>
                <a:lnTo>
                  <a:pt x="404401" y="71259"/>
                </a:lnTo>
                <a:lnTo>
                  <a:pt x="363474" y="45815"/>
                </a:lnTo>
                <a:lnTo>
                  <a:pt x="319946" y="25771"/>
                </a:lnTo>
                <a:lnTo>
                  <a:pt x="274784" y="11453"/>
                </a:lnTo>
                <a:lnTo>
                  <a:pt x="228533" y="2863"/>
                </a:lnTo>
                <a:lnTo>
                  <a:pt x="181737" y="0"/>
                </a:lnTo>
                <a:lnTo>
                  <a:pt x="134940" y="2863"/>
                </a:lnTo>
                <a:lnTo>
                  <a:pt x="88689" y="11453"/>
                </a:lnTo>
                <a:lnTo>
                  <a:pt x="43527" y="25771"/>
                </a:lnTo>
                <a:lnTo>
                  <a:pt x="0" y="45815"/>
                </a:lnTo>
                <a:lnTo>
                  <a:pt x="519303" y="565118"/>
                </a:lnTo>
                <a:close/>
              </a:path>
            </a:pathLst>
          </a:custGeom>
          <a:ln w="25400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9"/>
          <p:cNvSpPr/>
          <p:nvPr/>
        </p:nvSpPr>
        <p:spPr>
          <a:xfrm>
            <a:off x="1954636" y="3417442"/>
            <a:ext cx="565785" cy="565150"/>
          </a:xfrm>
          <a:custGeom>
            <a:avLst/>
            <a:gdLst/>
            <a:ahLst/>
            <a:cxnLst/>
            <a:rect l="l" t="t" r="r" b="b"/>
            <a:pathLst>
              <a:path w="565785" h="565150">
                <a:moveTo>
                  <a:pt x="45867" y="0"/>
                </a:moveTo>
                <a:lnTo>
                  <a:pt x="25708" y="43758"/>
                </a:lnTo>
                <a:lnTo>
                  <a:pt x="11441" y="88663"/>
                </a:lnTo>
                <a:lnTo>
                  <a:pt x="2920" y="134229"/>
                </a:lnTo>
                <a:lnTo>
                  <a:pt x="0" y="179968"/>
                </a:lnTo>
                <a:lnTo>
                  <a:pt x="2534" y="225397"/>
                </a:lnTo>
                <a:lnTo>
                  <a:pt x="10377" y="270027"/>
                </a:lnTo>
                <a:lnTo>
                  <a:pt x="23383" y="313374"/>
                </a:lnTo>
                <a:lnTo>
                  <a:pt x="41408" y="354952"/>
                </a:lnTo>
                <a:lnTo>
                  <a:pt x="64304" y="394274"/>
                </a:lnTo>
                <a:lnTo>
                  <a:pt x="91926" y="430855"/>
                </a:lnTo>
                <a:lnTo>
                  <a:pt x="124130" y="464208"/>
                </a:lnTo>
                <a:lnTo>
                  <a:pt x="160768" y="493849"/>
                </a:lnTo>
                <a:lnTo>
                  <a:pt x="201696" y="519290"/>
                </a:lnTo>
                <a:lnTo>
                  <a:pt x="245223" y="539338"/>
                </a:lnTo>
                <a:lnTo>
                  <a:pt x="290385" y="553658"/>
                </a:lnTo>
                <a:lnTo>
                  <a:pt x="336637" y="562251"/>
                </a:lnTo>
                <a:lnTo>
                  <a:pt x="383433" y="565115"/>
                </a:lnTo>
                <a:lnTo>
                  <a:pt x="430229" y="562251"/>
                </a:lnTo>
                <a:lnTo>
                  <a:pt x="476480" y="553658"/>
                </a:lnTo>
                <a:lnTo>
                  <a:pt x="521642" y="539338"/>
                </a:lnTo>
                <a:lnTo>
                  <a:pt x="565170" y="519290"/>
                </a:lnTo>
                <a:lnTo>
                  <a:pt x="45867" y="0"/>
                </a:lnTo>
                <a:close/>
              </a:path>
            </a:pathLst>
          </a:custGeom>
          <a:ln w="25399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0"/>
          <p:cNvSpPr/>
          <p:nvPr/>
        </p:nvSpPr>
        <p:spPr>
          <a:xfrm>
            <a:off x="0" y="-1905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221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12064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20">
            <a:solidFill>
              <a:srgbClr val="2A8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 txBox="1"/>
          <p:nvPr/>
        </p:nvSpPr>
        <p:spPr>
          <a:xfrm>
            <a:off x="5227065" y="1437640"/>
            <a:ext cx="3672204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0" dirty="0">
                <a:solidFill>
                  <a:srgbClr val="FFFFFF"/>
                </a:solidFill>
                <a:latin typeface="Segoe UI Light"/>
                <a:cs typeface="Segoe UI Light"/>
              </a:rPr>
              <a:t>Customizing </a:t>
            </a:r>
            <a:r>
              <a:rPr sz="2800" b="0" spc="-80" dirty="0">
                <a:solidFill>
                  <a:srgbClr val="FFFFFF"/>
                </a:solidFill>
                <a:latin typeface="Segoe UI Light"/>
                <a:cs typeface="Segoe UI Light"/>
              </a:rPr>
              <a:t>Table</a:t>
            </a:r>
            <a:r>
              <a:rPr sz="2800" b="0" spc="-19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b="0" spc="10" dirty="0">
                <a:solidFill>
                  <a:srgbClr val="FFFFFF"/>
                </a:solidFill>
                <a:latin typeface="Segoe UI Light"/>
                <a:cs typeface="Segoe UI Light"/>
              </a:rPr>
              <a:t>Views</a:t>
            </a:r>
            <a:endParaRPr sz="2800" dirty="0">
              <a:latin typeface="Segoe UI Light"/>
              <a:cs typeface="Segoe UI Light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536257" y="1229740"/>
            <a:ext cx="814641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Custom cells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can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be </a:t>
            </a:r>
            <a:r>
              <a:rPr sz="20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created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either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in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code, or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in the Storyboard</a:t>
            </a:r>
            <a:r>
              <a:rPr sz="2000" b="0" spc="27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designer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6" name="object 3"/>
          <p:cNvSpPr txBox="1">
            <a:spLocks noGrp="1"/>
          </p:cNvSpPr>
          <p:nvPr>
            <p:ph type="title"/>
          </p:nvPr>
        </p:nvSpPr>
        <p:spPr>
          <a:xfrm>
            <a:off x="349567" y="376809"/>
            <a:ext cx="8444864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390">
              <a:lnSpc>
                <a:spcPct val="100000"/>
              </a:lnSpc>
            </a:pPr>
            <a:r>
              <a:rPr spc="-15" dirty="0"/>
              <a:t>Creating </a:t>
            </a:r>
            <a:r>
              <a:rPr dirty="0"/>
              <a:t>a </a:t>
            </a:r>
            <a:r>
              <a:rPr spc="-5" dirty="0"/>
              <a:t>custom </a:t>
            </a:r>
            <a:r>
              <a:rPr dirty="0"/>
              <a:t>table </a:t>
            </a:r>
            <a:r>
              <a:rPr spc="-5" dirty="0"/>
              <a:t>view</a:t>
            </a:r>
            <a:r>
              <a:rPr spc="-45" dirty="0"/>
              <a:t> </a:t>
            </a:r>
            <a:r>
              <a:rPr dirty="0"/>
              <a:t>cell</a:t>
            </a:r>
          </a:p>
        </p:txBody>
      </p:sp>
      <p:sp>
        <p:nvSpPr>
          <p:cNvPr id="7" name="object 4"/>
          <p:cNvSpPr/>
          <p:nvPr/>
        </p:nvSpPr>
        <p:spPr>
          <a:xfrm>
            <a:off x="1770379" y="2429510"/>
            <a:ext cx="1727199" cy="1729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4831079" y="2366010"/>
            <a:ext cx="1859279" cy="186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0" y="-1905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73320" y="1209039"/>
            <a:ext cx="0" cy="3200400"/>
          </a:xfrm>
          <a:custGeom>
            <a:avLst/>
            <a:gdLst/>
            <a:ahLst/>
            <a:cxnLst/>
            <a:rect l="l" t="t" r="r" b="b"/>
            <a:pathLst>
              <a:path h="3200400">
                <a:moveTo>
                  <a:pt x="0" y="0"/>
                </a:moveTo>
                <a:lnTo>
                  <a:pt x="0" y="3200400"/>
                </a:lnTo>
              </a:path>
            </a:pathLst>
          </a:custGeom>
          <a:ln w="10160">
            <a:solidFill>
              <a:srgbClr val="248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12064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20">
            <a:solidFill>
              <a:srgbClr val="2A8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6257" y="1248790"/>
            <a:ext cx="3992245" cy="1961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778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Sometimes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data you want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to  display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doesn’t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fit within the  confines </a:t>
            </a:r>
            <a:r>
              <a:rPr sz="2000" b="0" spc="-35" dirty="0">
                <a:solidFill>
                  <a:srgbClr val="0A111E"/>
                </a:solidFill>
                <a:latin typeface="Segoe UI Light"/>
                <a:cs typeface="Segoe UI Light"/>
              </a:rPr>
              <a:t>of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default</a:t>
            </a:r>
            <a:r>
              <a:rPr sz="2000" b="0" spc="-2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cell</a:t>
            </a:r>
            <a:endParaRPr sz="20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Clr>
                <a:srgbClr val="0A111E"/>
              </a:buClr>
              <a:buFont typeface="Wingdings"/>
              <a:buChar char=""/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When this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happens,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it is</a:t>
            </a:r>
            <a:r>
              <a:rPr sz="2000" b="0" spc="-4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5" dirty="0">
                <a:solidFill>
                  <a:srgbClr val="0A111E"/>
                </a:solidFill>
                <a:latin typeface="Segoe UI Light"/>
                <a:cs typeface="Segoe UI Light"/>
              </a:rPr>
              <a:t>necessary</a:t>
            </a:r>
            <a:endParaRPr sz="2000">
              <a:latin typeface="Segoe UI Light"/>
              <a:cs typeface="Segoe UI Light"/>
            </a:endParaRPr>
          </a:p>
          <a:p>
            <a:pPr marL="354965">
              <a:lnSpc>
                <a:spcPct val="100000"/>
              </a:lnSpc>
            </a:pP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to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make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a </a:t>
            </a:r>
            <a:r>
              <a:rPr sz="2000" b="0" i="1" spc="-5" dirty="0">
                <a:solidFill>
                  <a:srgbClr val="0A111E"/>
                </a:solidFill>
                <a:latin typeface="Segoe UI Light"/>
                <a:cs typeface="Segoe UI Light"/>
              </a:rPr>
              <a:t>custom</a:t>
            </a:r>
            <a:r>
              <a:rPr sz="2000" b="0" i="1" spc="-4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i="1" spc="-5" dirty="0">
                <a:solidFill>
                  <a:srgbClr val="0A111E"/>
                </a:solidFill>
                <a:latin typeface="Segoe UI Light"/>
                <a:cs typeface="Segoe UI Light"/>
              </a:rPr>
              <a:t>cell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390">
              <a:lnSpc>
                <a:spcPct val="100000"/>
              </a:lnSpc>
            </a:pPr>
            <a:r>
              <a:rPr spc="-5" dirty="0"/>
              <a:t>Completely customized</a:t>
            </a:r>
            <a:r>
              <a:rPr spc="-25" dirty="0"/>
              <a:t> </a:t>
            </a:r>
            <a:r>
              <a:rPr dirty="0"/>
              <a:t>cells</a:t>
            </a:r>
          </a:p>
        </p:txBody>
      </p:sp>
      <p:sp>
        <p:nvSpPr>
          <p:cNvPr id="8" name="object 8"/>
          <p:cNvSpPr/>
          <p:nvPr/>
        </p:nvSpPr>
        <p:spPr>
          <a:xfrm>
            <a:off x="5897879" y="988060"/>
            <a:ext cx="2100579" cy="3642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07759" y="2387600"/>
            <a:ext cx="1577340" cy="187960"/>
          </a:xfrm>
          <a:custGeom>
            <a:avLst/>
            <a:gdLst/>
            <a:ahLst/>
            <a:cxnLst/>
            <a:rect l="l" t="t" r="r" b="b"/>
            <a:pathLst>
              <a:path w="1577340" h="187960">
                <a:moveTo>
                  <a:pt x="0" y="187960"/>
                </a:moveTo>
                <a:lnTo>
                  <a:pt x="1577339" y="187960"/>
                </a:lnTo>
                <a:lnTo>
                  <a:pt x="1577339" y="0"/>
                </a:lnTo>
                <a:lnTo>
                  <a:pt x="0" y="0"/>
                </a:lnTo>
                <a:lnTo>
                  <a:pt x="0" y="187960"/>
                </a:lnTo>
                <a:close/>
              </a:path>
            </a:pathLst>
          </a:custGeom>
          <a:ln w="25400">
            <a:solidFill>
              <a:srgbClr val="A239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3719" y="4119879"/>
            <a:ext cx="4130040" cy="355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369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12064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20">
            <a:solidFill>
              <a:srgbClr val="2A8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 txBox="1"/>
          <p:nvPr/>
        </p:nvSpPr>
        <p:spPr>
          <a:xfrm>
            <a:off x="5227065" y="1437640"/>
            <a:ext cx="3672204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0" dirty="0">
                <a:solidFill>
                  <a:srgbClr val="FFFFFF"/>
                </a:solidFill>
                <a:latin typeface="Segoe UI Light"/>
                <a:cs typeface="Segoe UI Light"/>
              </a:rPr>
              <a:t>Customizing </a:t>
            </a:r>
            <a:r>
              <a:rPr sz="2800" b="0" spc="-80" dirty="0">
                <a:solidFill>
                  <a:srgbClr val="FFFFFF"/>
                </a:solidFill>
                <a:latin typeface="Segoe UI Light"/>
                <a:cs typeface="Segoe UI Light"/>
              </a:rPr>
              <a:t>Table</a:t>
            </a:r>
            <a:r>
              <a:rPr sz="2800" b="0" spc="-19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b="0" spc="10" dirty="0">
                <a:solidFill>
                  <a:srgbClr val="FFFFFF"/>
                </a:solidFill>
                <a:latin typeface="Segoe UI Light"/>
                <a:cs typeface="Segoe UI Light"/>
              </a:rPr>
              <a:t>Views</a:t>
            </a:r>
            <a:endParaRPr sz="2800" dirty="0">
              <a:latin typeface="Segoe UI Light"/>
              <a:cs typeface="Segoe UI Light"/>
            </a:endParaRPr>
          </a:p>
        </p:txBody>
      </p:sp>
      <p:sp>
        <p:nvSpPr>
          <p:cNvPr id="36" name="object 2"/>
          <p:cNvSpPr txBox="1"/>
          <p:nvPr/>
        </p:nvSpPr>
        <p:spPr>
          <a:xfrm>
            <a:off x="536257" y="1229740"/>
            <a:ext cx="8226743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content view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is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blank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in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a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custom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cell, </a:t>
            </a:r>
            <a:r>
              <a:rPr sz="2000" b="0" spc="-50" dirty="0">
                <a:solidFill>
                  <a:srgbClr val="0A111E"/>
                </a:solidFill>
                <a:latin typeface="Segoe UI Light"/>
                <a:cs typeface="Segoe UI Light"/>
              </a:rPr>
              <a:t>it’s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up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to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you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to populate</a:t>
            </a:r>
            <a:r>
              <a:rPr sz="2000" b="0" spc="16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it</a:t>
            </a:r>
            <a:endParaRPr sz="2000" dirty="0">
              <a:latin typeface="Segoe UI Light"/>
              <a:cs typeface="Segoe UI Light"/>
            </a:endParaRPr>
          </a:p>
          <a:p>
            <a:pPr marL="354965">
              <a:lnSpc>
                <a:spcPct val="100000"/>
              </a:lnSpc>
            </a:pP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with custom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controls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and</a:t>
            </a:r>
            <a:r>
              <a:rPr sz="2000" b="0" spc="-2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visuals</a:t>
            </a:r>
            <a:endParaRPr sz="2000" dirty="0">
              <a:latin typeface="Segoe UI Light"/>
              <a:cs typeface="Segoe UI Light"/>
            </a:endParaRPr>
          </a:p>
        </p:txBody>
      </p:sp>
      <p:sp>
        <p:nvSpPr>
          <p:cNvPr id="37" name="object 3"/>
          <p:cNvSpPr txBox="1">
            <a:spLocks noGrp="1"/>
          </p:cNvSpPr>
          <p:nvPr>
            <p:ph type="title"/>
          </p:nvPr>
        </p:nvSpPr>
        <p:spPr>
          <a:xfrm>
            <a:off x="349567" y="376809"/>
            <a:ext cx="8444864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390">
              <a:lnSpc>
                <a:spcPct val="100000"/>
              </a:lnSpc>
            </a:pPr>
            <a:r>
              <a:rPr spc="-5" dirty="0"/>
              <a:t>Anatomy </a:t>
            </a:r>
            <a:r>
              <a:rPr spc="-55" dirty="0"/>
              <a:t>of </a:t>
            </a:r>
            <a:r>
              <a:rPr dirty="0"/>
              <a:t>a </a:t>
            </a:r>
            <a:r>
              <a:rPr spc="-5" dirty="0"/>
              <a:t>custom</a:t>
            </a:r>
            <a:r>
              <a:rPr spc="35" dirty="0"/>
              <a:t> </a:t>
            </a:r>
            <a:r>
              <a:rPr dirty="0"/>
              <a:t>cell</a:t>
            </a:r>
          </a:p>
        </p:txBody>
      </p:sp>
      <p:sp>
        <p:nvSpPr>
          <p:cNvPr id="38" name="object 4"/>
          <p:cNvSpPr/>
          <p:nvPr/>
        </p:nvSpPr>
        <p:spPr>
          <a:xfrm>
            <a:off x="1410969" y="3180079"/>
            <a:ext cx="6220460" cy="833119"/>
          </a:xfrm>
          <a:custGeom>
            <a:avLst/>
            <a:gdLst/>
            <a:ahLst/>
            <a:cxnLst/>
            <a:rect l="l" t="t" r="r" b="b"/>
            <a:pathLst>
              <a:path w="6220459" h="833120">
                <a:moveTo>
                  <a:pt x="0" y="833119"/>
                </a:moveTo>
                <a:lnTo>
                  <a:pt x="6220459" y="833119"/>
                </a:lnTo>
                <a:lnTo>
                  <a:pt x="6220459" y="0"/>
                </a:lnTo>
                <a:lnTo>
                  <a:pt x="0" y="0"/>
                </a:lnTo>
                <a:lnTo>
                  <a:pt x="0" y="833119"/>
                </a:lnTo>
                <a:close/>
              </a:path>
            </a:pathLst>
          </a:custGeom>
          <a:solidFill>
            <a:srgbClr val="DB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5"/>
          <p:cNvSpPr/>
          <p:nvPr/>
        </p:nvSpPr>
        <p:spPr>
          <a:xfrm>
            <a:off x="1410969" y="3180079"/>
            <a:ext cx="6220460" cy="833119"/>
          </a:xfrm>
          <a:custGeom>
            <a:avLst/>
            <a:gdLst/>
            <a:ahLst/>
            <a:cxnLst/>
            <a:rect l="l" t="t" r="r" b="b"/>
            <a:pathLst>
              <a:path w="6220459" h="833120">
                <a:moveTo>
                  <a:pt x="0" y="833119"/>
                </a:moveTo>
                <a:lnTo>
                  <a:pt x="6220459" y="833119"/>
                </a:lnTo>
                <a:lnTo>
                  <a:pt x="6220459" y="0"/>
                </a:lnTo>
                <a:lnTo>
                  <a:pt x="0" y="0"/>
                </a:lnTo>
                <a:lnTo>
                  <a:pt x="0" y="833119"/>
                </a:lnTo>
                <a:close/>
              </a:path>
            </a:pathLst>
          </a:custGeom>
          <a:ln w="7620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6"/>
          <p:cNvSpPr/>
          <p:nvPr/>
        </p:nvSpPr>
        <p:spPr>
          <a:xfrm>
            <a:off x="1466850" y="3235959"/>
            <a:ext cx="5308600" cy="726440"/>
          </a:xfrm>
          <a:custGeom>
            <a:avLst/>
            <a:gdLst/>
            <a:ahLst/>
            <a:cxnLst/>
            <a:rect l="l" t="t" r="r" b="b"/>
            <a:pathLst>
              <a:path w="5308600" h="726439">
                <a:moveTo>
                  <a:pt x="0" y="726439"/>
                </a:moveTo>
                <a:lnTo>
                  <a:pt x="5308600" y="726439"/>
                </a:lnTo>
                <a:lnTo>
                  <a:pt x="5308600" y="0"/>
                </a:lnTo>
                <a:lnTo>
                  <a:pt x="0" y="0"/>
                </a:lnTo>
                <a:lnTo>
                  <a:pt x="0" y="726439"/>
                </a:lnTo>
                <a:close/>
              </a:path>
            </a:pathLst>
          </a:custGeom>
          <a:solidFill>
            <a:srgbClr val="EED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7"/>
          <p:cNvSpPr/>
          <p:nvPr/>
        </p:nvSpPr>
        <p:spPr>
          <a:xfrm>
            <a:off x="1466850" y="3235959"/>
            <a:ext cx="5308600" cy="726440"/>
          </a:xfrm>
          <a:custGeom>
            <a:avLst/>
            <a:gdLst/>
            <a:ahLst/>
            <a:cxnLst/>
            <a:rect l="l" t="t" r="r" b="b"/>
            <a:pathLst>
              <a:path w="5308600" h="726439">
                <a:moveTo>
                  <a:pt x="0" y="726439"/>
                </a:moveTo>
                <a:lnTo>
                  <a:pt x="5308600" y="726439"/>
                </a:lnTo>
                <a:lnTo>
                  <a:pt x="5308600" y="0"/>
                </a:lnTo>
                <a:lnTo>
                  <a:pt x="0" y="0"/>
                </a:lnTo>
                <a:lnTo>
                  <a:pt x="0" y="726439"/>
                </a:lnTo>
                <a:close/>
              </a:path>
            </a:pathLst>
          </a:custGeom>
          <a:ln w="7620">
            <a:solidFill>
              <a:srgbClr val="A239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8"/>
          <p:cNvSpPr/>
          <p:nvPr/>
        </p:nvSpPr>
        <p:spPr>
          <a:xfrm>
            <a:off x="6838950" y="3235959"/>
            <a:ext cx="731520" cy="726440"/>
          </a:xfrm>
          <a:custGeom>
            <a:avLst/>
            <a:gdLst/>
            <a:ahLst/>
            <a:cxnLst/>
            <a:rect l="l" t="t" r="r" b="b"/>
            <a:pathLst>
              <a:path w="731520" h="726439">
                <a:moveTo>
                  <a:pt x="0" y="726439"/>
                </a:moveTo>
                <a:lnTo>
                  <a:pt x="731520" y="726439"/>
                </a:lnTo>
                <a:lnTo>
                  <a:pt x="731520" y="0"/>
                </a:lnTo>
                <a:lnTo>
                  <a:pt x="0" y="0"/>
                </a:lnTo>
                <a:lnTo>
                  <a:pt x="0" y="726439"/>
                </a:lnTo>
                <a:close/>
              </a:path>
            </a:pathLst>
          </a:custGeom>
          <a:solidFill>
            <a:srgbClr val="EED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9"/>
          <p:cNvSpPr/>
          <p:nvPr/>
        </p:nvSpPr>
        <p:spPr>
          <a:xfrm>
            <a:off x="6838950" y="3235959"/>
            <a:ext cx="731520" cy="726440"/>
          </a:xfrm>
          <a:custGeom>
            <a:avLst/>
            <a:gdLst/>
            <a:ahLst/>
            <a:cxnLst/>
            <a:rect l="l" t="t" r="r" b="b"/>
            <a:pathLst>
              <a:path w="731520" h="726439">
                <a:moveTo>
                  <a:pt x="0" y="726439"/>
                </a:moveTo>
                <a:lnTo>
                  <a:pt x="731520" y="726439"/>
                </a:lnTo>
                <a:lnTo>
                  <a:pt x="731520" y="0"/>
                </a:lnTo>
                <a:lnTo>
                  <a:pt x="0" y="0"/>
                </a:lnTo>
                <a:lnTo>
                  <a:pt x="0" y="726439"/>
                </a:lnTo>
                <a:close/>
              </a:path>
            </a:pathLst>
          </a:custGeom>
          <a:ln w="7620">
            <a:solidFill>
              <a:srgbClr val="A239A7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0"/>
          <p:cNvSpPr/>
          <p:nvPr/>
        </p:nvSpPr>
        <p:spPr>
          <a:xfrm>
            <a:off x="4378833" y="4013136"/>
            <a:ext cx="130175" cy="540385"/>
          </a:xfrm>
          <a:custGeom>
            <a:avLst/>
            <a:gdLst/>
            <a:ahLst/>
            <a:cxnLst/>
            <a:rect l="l" t="t" r="r" b="b"/>
            <a:pathLst>
              <a:path w="130175" h="540385">
                <a:moveTo>
                  <a:pt x="64896" y="55442"/>
                </a:moveTo>
                <a:lnTo>
                  <a:pt x="50926" y="79391"/>
                </a:lnTo>
                <a:lnTo>
                  <a:pt x="50926" y="539927"/>
                </a:lnTo>
                <a:lnTo>
                  <a:pt x="78866" y="539927"/>
                </a:lnTo>
                <a:lnTo>
                  <a:pt x="78866" y="79391"/>
                </a:lnTo>
                <a:lnTo>
                  <a:pt x="64896" y="55442"/>
                </a:lnTo>
                <a:close/>
              </a:path>
              <a:path w="130175" h="540385">
                <a:moveTo>
                  <a:pt x="64896" y="0"/>
                </a:moveTo>
                <a:lnTo>
                  <a:pt x="3937" y="104508"/>
                </a:lnTo>
                <a:lnTo>
                  <a:pt x="0" y="111175"/>
                </a:lnTo>
                <a:lnTo>
                  <a:pt x="2286" y="119722"/>
                </a:lnTo>
                <a:lnTo>
                  <a:pt x="9016" y="123609"/>
                </a:lnTo>
                <a:lnTo>
                  <a:pt x="15620" y="127495"/>
                </a:lnTo>
                <a:lnTo>
                  <a:pt x="24129" y="125247"/>
                </a:lnTo>
                <a:lnTo>
                  <a:pt x="28066" y="118579"/>
                </a:lnTo>
                <a:lnTo>
                  <a:pt x="50926" y="79391"/>
                </a:lnTo>
                <a:lnTo>
                  <a:pt x="50926" y="27724"/>
                </a:lnTo>
                <a:lnTo>
                  <a:pt x="81068" y="27724"/>
                </a:lnTo>
                <a:lnTo>
                  <a:pt x="64896" y="0"/>
                </a:lnTo>
                <a:close/>
              </a:path>
              <a:path w="130175" h="540385">
                <a:moveTo>
                  <a:pt x="81068" y="27724"/>
                </a:moveTo>
                <a:lnTo>
                  <a:pt x="78866" y="27724"/>
                </a:lnTo>
                <a:lnTo>
                  <a:pt x="78866" y="79391"/>
                </a:lnTo>
                <a:lnTo>
                  <a:pt x="101726" y="118579"/>
                </a:lnTo>
                <a:lnTo>
                  <a:pt x="105663" y="125247"/>
                </a:lnTo>
                <a:lnTo>
                  <a:pt x="114172" y="127495"/>
                </a:lnTo>
                <a:lnTo>
                  <a:pt x="120776" y="123609"/>
                </a:lnTo>
                <a:lnTo>
                  <a:pt x="127507" y="119722"/>
                </a:lnTo>
                <a:lnTo>
                  <a:pt x="129793" y="111175"/>
                </a:lnTo>
                <a:lnTo>
                  <a:pt x="125856" y="104508"/>
                </a:lnTo>
                <a:lnTo>
                  <a:pt x="81068" y="27724"/>
                </a:lnTo>
                <a:close/>
              </a:path>
              <a:path w="130175" h="540385">
                <a:moveTo>
                  <a:pt x="78866" y="27724"/>
                </a:moveTo>
                <a:lnTo>
                  <a:pt x="50926" y="27724"/>
                </a:lnTo>
                <a:lnTo>
                  <a:pt x="50926" y="79391"/>
                </a:lnTo>
                <a:lnTo>
                  <a:pt x="64896" y="55442"/>
                </a:lnTo>
                <a:lnTo>
                  <a:pt x="52831" y="34759"/>
                </a:lnTo>
                <a:lnTo>
                  <a:pt x="78866" y="34759"/>
                </a:lnTo>
                <a:lnTo>
                  <a:pt x="78866" y="27724"/>
                </a:lnTo>
                <a:close/>
              </a:path>
              <a:path w="130175" h="540385">
                <a:moveTo>
                  <a:pt x="78866" y="34759"/>
                </a:moveTo>
                <a:lnTo>
                  <a:pt x="76962" y="34759"/>
                </a:lnTo>
                <a:lnTo>
                  <a:pt x="64896" y="55442"/>
                </a:lnTo>
                <a:lnTo>
                  <a:pt x="78866" y="79391"/>
                </a:lnTo>
                <a:lnTo>
                  <a:pt x="78866" y="34759"/>
                </a:lnTo>
                <a:close/>
              </a:path>
              <a:path w="130175" h="540385">
                <a:moveTo>
                  <a:pt x="76962" y="34759"/>
                </a:moveTo>
                <a:lnTo>
                  <a:pt x="52831" y="34759"/>
                </a:lnTo>
                <a:lnTo>
                  <a:pt x="64896" y="55442"/>
                </a:lnTo>
                <a:lnTo>
                  <a:pt x="76962" y="34759"/>
                </a:lnTo>
                <a:close/>
              </a:path>
            </a:pathLst>
          </a:custGeom>
          <a:solidFill>
            <a:srgbClr val="47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1"/>
          <p:cNvSpPr/>
          <p:nvPr/>
        </p:nvSpPr>
        <p:spPr>
          <a:xfrm>
            <a:off x="3289300" y="4456429"/>
            <a:ext cx="2311400" cy="368300"/>
          </a:xfrm>
          <a:custGeom>
            <a:avLst/>
            <a:gdLst/>
            <a:ahLst/>
            <a:cxnLst/>
            <a:rect l="l" t="t" r="r" b="b"/>
            <a:pathLst>
              <a:path w="2311400" h="368300">
                <a:moveTo>
                  <a:pt x="0" y="368300"/>
                </a:moveTo>
                <a:lnTo>
                  <a:pt x="2311400" y="368300"/>
                </a:lnTo>
                <a:lnTo>
                  <a:pt x="2311400" y="0"/>
                </a:lnTo>
                <a:lnTo>
                  <a:pt x="0" y="0"/>
                </a:lnTo>
                <a:lnTo>
                  <a:pt x="0" y="368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2"/>
          <p:cNvSpPr txBox="1"/>
          <p:nvPr/>
        </p:nvSpPr>
        <p:spPr>
          <a:xfrm>
            <a:off x="3289300" y="4456429"/>
            <a:ext cx="2311400" cy="368300"/>
          </a:xfrm>
          <a:prstGeom prst="rect">
            <a:avLst/>
          </a:prstGeom>
          <a:ln w="10160">
            <a:solidFill>
              <a:srgbClr val="5F6D6E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229"/>
              </a:spcBef>
            </a:pPr>
            <a:r>
              <a:rPr sz="1800" spc="-10" dirty="0">
                <a:latin typeface="Consolas"/>
                <a:cs typeface="Consolas"/>
              </a:rPr>
              <a:t>UITableViewCell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7" name="object 13"/>
          <p:cNvSpPr/>
          <p:nvPr/>
        </p:nvSpPr>
        <p:spPr>
          <a:xfrm>
            <a:off x="5298313" y="2867660"/>
            <a:ext cx="130175" cy="394335"/>
          </a:xfrm>
          <a:custGeom>
            <a:avLst/>
            <a:gdLst/>
            <a:ahLst/>
            <a:cxnLst/>
            <a:rect l="l" t="t" r="r" b="b"/>
            <a:pathLst>
              <a:path w="130175" h="394335">
                <a:moveTo>
                  <a:pt x="15621" y="266445"/>
                </a:moveTo>
                <a:lnTo>
                  <a:pt x="9016" y="270382"/>
                </a:lnTo>
                <a:lnTo>
                  <a:pt x="2286" y="274192"/>
                </a:lnTo>
                <a:lnTo>
                  <a:pt x="0" y="282828"/>
                </a:lnTo>
                <a:lnTo>
                  <a:pt x="3937" y="289432"/>
                </a:lnTo>
                <a:lnTo>
                  <a:pt x="64897" y="393953"/>
                </a:lnTo>
                <a:lnTo>
                  <a:pt x="81044" y="366267"/>
                </a:lnTo>
                <a:lnTo>
                  <a:pt x="50926" y="366267"/>
                </a:lnTo>
                <a:lnTo>
                  <a:pt x="50926" y="314524"/>
                </a:lnTo>
                <a:lnTo>
                  <a:pt x="28066" y="275335"/>
                </a:lnTo>
                <a:lnTo>
                  <a:pt x="24129" y="268731"/>
                </a:lnTo>
                <a:lnTo>
                  <a:pt x="15621" y="266445"/>
                </a:lnTo>
                <a:close/>
              </a:path>
              <a:path w="130175" h="394335">
                <a:moveTo>
                  <a:pt x="50927" y="314524"/>
                </a:moveTo>
                <a:lnTo>
                  <a:pt x="50926" y="366267"/>
                </a:lnTo>
                <a:lnTo>
                  <a:pt x="78866" y="366267"/>
                </a:lnTo>
                <a:lnTo>
                  <a:pt x="78866" y="359156"/>
                </a:lnTo>
                <a:lnTo>
                  <a:pt x="52832" y="359156"/>
                </a:lnTo>
                <a:lnTo>
                  <a:pt x="64897" y="338473"/>
                </a:lnTo>
                <a:lnTo>
                  <a:pt x="50927" y="314524"/>
                </a:lnTo>
                <a:close/>
              </a:path>
              <a:path w="130175" h="394335">
                <a:moveTo>
                  <a:pt x="114173" y="266445"/>
                </a:moveTo>
                <a:lnTo>
                  <a:pt x="105663" y="268731"/>
                </a:lnTo>
                <a:lnTo>
                  <a:pt x="101726" y="275335"/>
                </a:lnTo>
                <a:lnTo>
                  <a:pt x="78866" y="314524"/>
                </a:lnTo>
                <a:lnTo>
                  <a:pt x="78866" y="366267"/>
                </a:lnTo>
                <a:lnTo>
                  <a:pt x="81044" y="366267"/>
                </a:lnTo>
                <a:lnTo>
                  <a:pt x="125857" y="289432"/>
                </a:lnTo>
                <a:lnTo>
                  <a:pt x="129794" y="282828"/>
                </a:lnTo>
                <a:lnTo>
                  <a:pt x="127508" y="274192"/>
                </a:lnTo>
                <a:lnTo>
                  <a:pt x="120776" y="270382"/>
                </a:lnTo>
                <a:lnTo>
                  <a:pt x="114173" y="266445"/>
                </a:lnTo>
                <a:close/>
              </a:path>
              <a:path w="130175" h="394335">
                <a:moveTo>
                  <a:pt x="64897" y="338473"/>
                </a:moveTo>
                <a:lnTo>
                  <a:pt x="52832" y="359156"/>
                </a:lnTo>
                <a:lnTo>
                  <a:pt x="76962" y="359156"/>
                </a:lnTo>
                <a:lnTo>
                  <a:pt x="64897" y="338473"/>
                </a:lnTo>
                <a:close/>
              </a:path>
              <a:path w="130175" h="394335">
                <a:moveTo>
                  <a:pt x="78866" y="314524"/>
                </a:moveTo>
                <a:lnTo>
                  <a:pt x="64897" y="338473"/>
                </a:lnTo>
                <a:lnTo>
                  <a:pt x="76962" y="359156"/>
                </a:lnTo>
                <a:lnTo>
                  <a:pt x="78866" y="359156"/>
                </a:lnTo>
                <a:lnTo>
                  <a:pt x="78866" y="314524"/>
                </a:lnTo>
                <a:close/>
              </a:path>
              <a:path w="130175" h="394335">
                <a:moveTo>
                  <a:pt x="78866" y="0"/>
                </a:moveTo>
                <a:lnTo>
                  <a:pt x="50926" y="0"/>
                </a:lnTo>
                <a:lnTo>
                  <a:pt x="50927" y="314524"/>
                </a:lnTo>
                <a:lnTo>
                  <a:pt x="64897" y="338473"/>
                </a:lnTo>
                <a:lnTo>
                  <a:pt x="78866" y="314524"/>
                </a:lnTo>
                <a:lnTo>
                  <a:pt x="78866" y="0"/>
                </a:lnTo>
                <a:close/>
              </a:path>
            </a:pathLst>
          </a:custGeom>
          <a:solidFill>
            <a:srgbClr val="A239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4"/>
          <p:cNvSpPr txBox="1"/>
          <p:nvPr/>
        </p:nvSpPr>
        <p:spPr>
          <a:xfrm>
            <a:off x="4655820" y="2498089"/>
            <a:ext cx="1572260" cy="368300"/>
          </a:xfrm>
          <a:prstGeom prst="rect">
            <a:avLst/>
          </a:prstGeom>
          <a:ln w="10160">
            <a:solidFill>
              <a:srgbClr val="5F6D6E"/>
            </a:solidFill>
          </a:ln>
        </p:spPr>
        <p:txBody>
          <a:bodyPr vert="horz" wrap="square" lIns="0" tIns="36194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284"/>
              </a:spcBef>
            </a:pPr>
            <a:r>
              <a:rPr sz="1800" b="0" spc="-10" dirty="0">
                <a:solidFill>
                  <a:srgbClr val="3333FF"/>
                </a:solidFill>
                <a:latin typeface="Segoe UI Light"/>
                <a:cs typeface="Segoe UI Light"/>
              </a:rPr>
              <a:t>Content</a:t>
            </a:r>
            <a:r>
              <a:rPr sz="1800" b="0" spc="-55" dirty="0">
                <a:solidFill>
                  <a:srgbClr val="3333FF"/>
                </a:solidFill>
                <a:latin typeface="Segoe UI Light"/>
                <a:cs typeface="Segoe UI Light"/>
              </a:rPr>
              <a:t> </a:t>
            </a:r>
            <a:r>
              <a:rPr sz="1800" b="0" spc="-10" dirty="0">
                <a:solidFill>
                  <a:srgbClr val="3333FF"/>
                </a:solidFill>
                <a:latin typeface="Segoe UI Light"/>
                <a:cs typeface="Segoe UI Light"/>
              </a:rPr>
              <a:t>View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49" name="object 15"/>
          <p:cNvSpPr/>
          <p:nvPr/>
        </p:nvSpPr>
        <p:spPr>
          <a:xfrm>
            <a:off x="7177913" y="2854960"/>
            <a:ext cx="130175" cy="394335"/>
          </a:xfrm>
          <a:custGeom>
            <a:avLst/>
            <a:gdLst/>
            <a:ahLst/>
            <a:cxnLst/>
            <a:rect l="l" t="t" r="r" b="b"/>
            <a:pathLst>
              <a:path w="130175" h="394335">
                <a:moveTo>
                  <a:pt x="15620" y="266445"/>
                </a:moveTo>
                <a:lnTo>
                  <a:pt x="9016" y="270382"/>
                </a:lnTo>
                <a:lnTo>
                  <a:pt x="2285" y="274192"/>
                </a:lnTo>
                <a:lnTo>
                  <a:pt x="0" y="282828"/>
                </a:lnTo>
                <a:lnTo>
                  <a:pt x="3936" y="289432"/>
                </a:lnTo>
                <a:lnTo>
                  <a:pt x="64896" y="393953"/>
                </a:lnTo>
                <a:lnTo>
                  <a:pt x="81044" y="366267"/>
                </a:lnTo>
                <a:lnTo>
                  <a:pt x="50926" y="366267"/>
                </a:lnTo>
                <a:lnTo>
                  <a:pt x="50926" y="314524"/>
                </a:lnTo>
                <a:lnTo>
                  <a:pt x="28066" y="275335"/>
                </a:lnTo>
                <a:lnTo>
                  <a:pt x="24129" y="268731"/>
                </a:lnTo>
                <a:lnTo>
                  <a:pt x="15620" y="266445"/>
                </a:lnTo>
                <a:close/>
              </a:path>
              <a:path w="130175" h="394335">
                <a:moveTo>
                  <a:pt x="50926" y="314524"/>
                </a:moveTo>
                <a:lnTo>
                  <a:pt x="50926" y="366267"/>
                </a:lnTo>
                <a:lnTo>
                  <a:pt x="78866" y="366267"/>
                </a:lnTo>
                <a:lnTo>
                  <a:pt x="78866" y="359156"/>
                </a:lnTo>
                <a:lnTo>
                  <a:pt x="52831" y="359156"/>
                </a:lnTo>
                <a:lnTo>
                  <a:pt x="64897" y="338473"/>
                </a:lnTo>
                <a:lnTo>
                  <a:pt x="50926" y="314524"/>
                </a:lnTo>
                <a:close/>
              </a:path>
              <a:path w="130175" h="394335">
                <a:moveTo>
                  <a:pt x="114172" y="266445"/>
                </a:moveTo>
                <a:lnTo>
                  <a:pt x="105663" y="268731"/>
                </a:lnTo>
                <a:lnTo>
                  <a:pt x="101726" y="275335"/>
                </a:lnTo>
                <a:lnTo>
                  <a:pt x="78866" y="314524"/>
                </a:lnTo>
                <a:lnTo>
                  <a:pt x="78866" y="366267"/>
                </a:lnTo>
                <a:lnTo>
                  <a:pt x="81044" y="366267"/>
                </a:lnTo>
                <a:lnTo>
                  <a:pt x="125856" y="289432"/>
                </a:lnTo>
                <a:lnTo>
                  <a:pt x="129793" y="282828"/>
                </a:lnTo>
                <a:lnTo>
                  <a:pt x="127507" y="274192"/>
                </a:lnTo>
                <a:lnTo>
                  <a:pt x="120776" y="270382"/>
                </a:lnTo>
                <a:lnTo>
                  <a:pt x="114172" y="266445"/>
                </a:lnTo>
                <a:close/>
              </a:path>
              <a:path w="130175" h="394335">
                <a:moveTo>
                  <a:pt x="64897" y="338473"/>
                </a:moveTo>
                <a:lnTo>
                  <a:pt x="52831" y="359156"/>
                </a:lnTo>
                <a:lnTo>
                  <a:pt x="76961" y="359156"/>
                </a:lnTo>
                <a:lnTo>
                  <a:pt x="64897" y="338473"/>
                </a:lnTo>
                <a:close/>
              </a:path>
              <a:path w="130175" h="394335">
                <a:moveTo>
                  <a:pt x="78866" y="314524"/>
                </a:moveTo>
                <a:lnTo>
                  <a:pt x="64897" y="338473"/>
                </a:lnTo>
                <a:lnTo>
                  <a:pt x="76961" y="359156"/>
                </a:lnTo>
                <a:lnTo>
                  <a:pt x="78866" y="359156"/>
                </a:lnTo>
                <a:lnTo>
                  <a:pt x="78866" y="314524"/>
                </a:lnTo>
                <a:close/>
              </a:path>
              <a:path w="130175" h="394335">
                <a:moveTo>
                  <a:pt x="78866" y="0"/>
                </a:moveTo>
                <a:lnTo>
                  <a:pt x="50926" y="0"/>
                </a:lnTo>
                <a:lnTo>
                  <a:pt x="50926" y="314524"/>
                </a:lnTo>
                <a:lnTo>
                  <a:pt x="64897" y="338473"/>
                </a:lnTo>
                <a:lnTo>
                  <a:pt x="78866" y="314524"/>
                </a:lnTo>
                <a:lnTo>
                  <a:pt x="78866" y="0"/>
                </a:lnTo>
                <a:close/>
              </a:path>
            </a:pathLst>
          </a:custGeom>
          <a:solidFill>
            <a:srgbClr val="A239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6"/>
          <p:cNvSpPr txBox="1"/>
          <p:nvPr/>
        </p:nvSpPr>
        <p:spPr>
          <a:xfrm>
            <a:off x="6535419" y="2485389"/>
            <a:ext cx="1945639" cy="368300"/>
          </a:xfrm>
          <a:prstGeom prst="rect">
            <a:avLst/>
          </a:prstGeom>
          <a:ln w="10160">
            <a:solidFill>
              <a:srgbClr val="5F6D6E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290"/>
              </a:spcBef>
            </a:pPr>
            <a:r>
              <a:rPr sz="1800" b="0" spc="10" dirty="0">
                <a:solidFill>
                  <a:srgbClr val="3333FF"/>
                </a:solidFill>
                <a:latin typeface="Segoe UI Light"/>
                <a:cs typeface="Segoe UI Light"/>
              </a:rPr>
              <a:t>Accessory</a:t>
            </a:r>
            <a:r>
              <a:rPr sz="1800" b="0" spc="-80" dirty="0">
                <a:solidFill>
                  <a:srgbClr val="3333FF"/>
                </a:solidFill>
                <a:latin typeface="Segoe UI Light"/>
                <a:cs typeface="Segoe UI Light"/>
              </a:rPr>
              <a:t> </a:t>
            </a:r>
            <a:r>
              <a:rPr sz="1800" b="0" spc="-10" dirty="0">
                <a:solidFill>
                  <a:srgbClr val="3333FF"/>
                </a:solidFill>
                <a:latin typeface="Segoe UI Light"/>
                <a:cs typeface="Segoe UI Light"/>
              </a:rPr>
              <a:t>View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51" name="object 17"/>
          <p:cNvSpPr/>
          <p:nvPr/>
        </p:nvSpPr>
        <p:spPr>
          <a:xfrm>
            <a:off x="1540510" y="3307079"/>
            <a:ext cx="563880" cy="594360"/>
          </a:xfrm>
          <a:custGeom>
            <a:avLst/>
            <a:gdLst/>
            <a:ahLst/>
            <a:cxnLst/>
            <a:rect l="l" t="t" r="r" b="b"/>
            <a:pathLst>
              <a:path w="563880" h="594360">
                <a:moveTo>
                  <a:pt x="0" y="594360"/>
                </a:moveTo>
                <a:lnTo>
                  <a:pt x="563879" y="594360"/>
                </a:lnTo>
                <a:lnTo>
                  <a:pt x="563879" y="0"/>
                </a:lnTo>
                <a:lnTo>
                  <a:pt x="0" y="0"/>
                </a:lnTo>
                <a:lnTo>
                  <a:pt x="0" y="594360"/>
                </a:lnTo>
                <a:close/>
              </a:path>
            </a:pathLst>
          </a:custGeom>
          <a:solidFill>
            <a:srgbClr val="C2EA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8"/>
          <p:cNvSpPr/>
          <p:nvPr/>
        </p:nvSpPr>
        <p:spPr>
          <a:xfrm>
            <a:off x="1540510" y="3307079"/>
            <a:ext cx="563880" cy="594360"/>
          </a:xfrm>
          <a:custGeom>
            <a:avLst/>
            <a:gdLst/>
            <a:ahLst/>
            <a:cxnLst/>
            <a:rect l="l" t="t" r="r" b="b"/>
            <a:pathLst>
              <a:path w="563880" h="594360">
                <a:moveTo>
                  <a:pt x="0" y="594360"/>
                </a:moveTo>
                <a:lnTo>
                  <a:pt x="563879" y="594360"/>
                </a:lnTo>
                <a:lnTo>
                  <a:pt x="563879" y="0"/>
                </a:lnTo>
                <a:lnTo>
                  <a:pt x="0" y="0"/>
                </a:lnTo>
                <a:lnTo>
                  <a:pt x="0" y="594360"/>
                </a:lnTo>
                <a:close/>
              </a:path>
            </a:pathLst>
          </a:custGeom>
          <a:ln w="7620">
            <a:solidFill>
              <a:srgbClr val="2D6C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9"/>
          <p:cNvSpPr/>
          <p:nvPr/>
        </p:nvSpPr>
        <p:spPr>
          <a:xfrm>
            <a:off x="1235519" y="3541014"/>
            <a:ext cx="466090" cy="130175"/>
          </a:xfrm>
          <a:custGeom>
            <a:avLst/>
            <a:gdLst/>
            <a:ahLst/>
            <a:cxnLst/>
            <a:rect l="l" t="t" r="r" b="b"/>
            <a:pathLst>
              <a:path w="466089" h="130175">
                <a:moveTo>
                  <a:pt x="441959" y="49657"/>
                </a:moveTo>
                <a:lnTo>
                  <a:pt x="438213" y="49657"/>
                </a:lnTo>
                <a:lnTo>
                  <a:pt x="438594" y="77597"/>
                </a:lnTo>
                <a:lnTo>
                  <a:pt x="386877" y="78331"/>
                </a:lnTo>
                <a:lnTo>
                  <a:pt x="341439" y="105664"/>
                </a:lnTo>
                <a:lnTo>
                  <a:pt x="339280" y="114300"/>
                </a:lnTo>
                <a:lnTo>
                  <a:pt x="343217" y="120904"/>
                </a:lnTo>
                <a:lnTo>
                  <a:pt x="347281" y="127508"/>
                </a:lnTo>
                <a:lnTo>
                  <a:pt x="355790" y="129667"/>
                </a:lnTo>
                <a:lnTo>
                  <a:pt x="466026" y="63246"/>
                </a:lnTo>
                <a:lnTo>
                  <a:pt x="441959" y="49657"/>
                </a:lnTo>
                <a:close/>
              </a:path>
              <a:path w="466089" h="130175">
                <a:moveTo>
                  <a:pt x="386514" y="50391"/>
                </a:moveTo>
                <a:lnTo>
                  <a:pt x="0" y="55880"/>
                </a:lnTo>
                <a:lnTo>
                  <a:pt x="381" y="83820"/>
                </a:lnTo>
                <a:lnTo>
                  <a:pt x="386877" y="78331"/>
                </a:lnTo>
                <a:lnTo>
                  <a:pt x="410625" y="64024"/>
                </a:lnTo>
                <a:lnTo>
                  <a:pt x="386514" y="50391"/>
                </a:lnTo>
                <a:close/>
              </a:path>
              <a:path w="466089" h="130175">
                <a:moveTo>
                  <a:pt x="410625" y="64024"/>
                </a:moveTo>
                <a:lnTo>
                  <a:pt x="386877" y="78331"/>
                </a:lnTo>
                <a:lnTo>
                  <a:pt x="438594" y="77597"/>
                </a:lnTo>
                <a:lnTo>
                  <a:pt x="438570" y="75819"/>
                </a:lnTo>
                <a:lnTo>
                  <a:pt x="431482" y="75819"/>
                </a:lnTo>
                <a:lnTo>
                  <a:pt x="410625" y="64024"/>
                </a:lnTo>
                <a:close/>
              </a:path>
              <a:path w="466089" h="130175">
                <a:moveTo>
                  <a:pt x="431101" y="51689"/>
                </a:moveTo>
                <a:lnTo>
                  <a:pt x="410625" y="64024"/>
                </a:lnTo>
                <a:lnTo>
                  <a:pt x="431482" y="75819"/>
                </a:lnTo>
                <a:lnTo>
                  <a:pt x="431101" y="51689"/>
                </a:lnTo>
                <a:close/>
              </a:path>
              <a:path w="466089" h="130175">
                <a:moveTo>
                  <a:pt x="438241" y="51689"/>
                </a:moveTo>
                <a:lnTo>
                  <a:pt x="431101" y="51689"/>
                </a:lnTo>
                <a:lnTo>
                  <a:pt x="431482" y="75819"/>
                </a:lnTo>
                <a:lnTo>
                  <a:pt x="438570" y="75819"/>
                </a:lnTo>
                <a:lnTo>
                  <a:pt x="438241" y="51689"/>
                </a:lnTo>
                <a:close/>
              </a:path>
              <a:path w="466089" h="130175">
                <a:moveTo>
                  <a:pt x="438213" y="49657"/>
                </a:moveTo>
                <a:lnTo>
                  <a:pt x="386514" y="50391"/>
                </a:lnTo>
                <a:lnTo>
                  <a:pt x="410625" y="64024"/>
                </a:lnTo>
                <a:lnTo>
                  <a:pt x="431101" y="51689"/>
                </a:lnTo>
                <a:lnTo>
                  <a:pt x="438241" y="51689"/>
                </a:lnTo>
                <a:lnTo>
                  <a:pt x="438213" y="49657"/>
                </a:lnTo>
                <a:close/>
              </a:path>
              <a:path w="466089" h="130175">
                <a:moveTo>
                  <a:pt x="354012" y="0"/>
                </a:moveTo>
                <a:lnTo>
                  <a:pt x="345503" y="2286"/>
                </a:lnTo>
                <a:lnTo>
                  <a:pt x="337883" y="15748"/>
                </a:lnTo>
                <a:lnTo>
                  <a:pt x="340296" y="24257"/>
                </a:lnTo>
                <a:lnTo>
                  <a:pt x="386514" y="50391"/>
                </a:lnTo>
                <a:lnTo>
                  <a:pt x="438213" y="49657"/>
                </a:lnTo>
                <a:lnTo>
                  <a:pt x="441959" y="49657"/>
                </a:lnTo>
                <a:lnTo>
                  <a:pt x="354012" y="0"/>
                </a:lnTo>
                <a:close/>
              </a:path>
            </a:pathLst>
          </a:custGeom>
          <a:solidFill>
            <a:srgbClr val="2D6C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20"/>
          <p:cNvSpPr txBox="1"/>
          <p:nvPr/>
        </p:nvSpPr>
        <p:spPr>
          <a:xfrm>
            <a:off x="279400" y="3420109"/>
            <a:ext cx="955040" cy="378460"/>
          </a:xfrm>
          <a:prstGeom prst="rect">
            <a:avLst/>
          </a:prstGeom>
          <a:ln w="10160">
            <a:solidFill>
              <a:srgbClr val="5F6D6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74625">
              <a:lnSpc>
                <a:spcPct val="100000"/>
              </a:lnSpc>
              <a:spcBef>
                <a:spcPts val="305"/>
              </a:spcBef>
            </a:pPr>
            <a:r>
              <a:rPr sz="1800" b="0" spc="-5" dirty="0">
                <a:solidFill>
                  <a:srgbClr val="3333FF"/>
                </a:solidFill>
                <a:latin typeface="Segoe UI Light"/>
                <a:cs typeface="Segoe UI Light"/>
              </a:rPr>
              <a:t>Image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55" name="object 21"/>
          <p:cNvSpPr/>
          <p:nvPr/>
        </p:nvSpPr>
        <p:spPr>
          <a:xfrm>
            <a:off x="2160270" y="3307079"/>
            <a:ext cx="4531360" cy="594360"/>
          </a:xfrm>
          <a:custGeom>
            <a:avLst/>
            <a:gdLst/>
            <a:ahLst/>
            <a:cxnLst/>
            <a:rect l="l" t="t" r="r" b="b"/>
            <a:pathLst>
              <a:path w="4531359" h="594360">
                <a:moveTo>
                  <a:pt x="0" y="594360"/>
                </a:moveTo>
                <a:lnTo>
                  <a:pt x="4531359" y="594360"/>
                </a:lnTo>
                <a:lnTo>
                  <a:pt x="4531359" y="0"/>
                </a:lnTo>
                <a:lnTo>
                  <a:pt x="0" y="0"/>
                </a:lnTo>
                <a:lnTo>
                  <a:pt x="0" y="594360"/>
                </a:lnTo>
                <a:close/>
              </a:path>
            </a:pathLst>
          </a:custGeom>
          <a:solidFill>
            <a:srgbClr val="C2EA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22"/>
          <p:cNvSpPr/>
          <p:nvPr/>
        </p:nvSpPr>
        <p:spPr>
          <a:xfrm>
            <a:off x="2160270" y="3307079"/>
            <a:ext cx="4531360" cy="594360"/>
          </a:xfrm>
          <a:custGeom>
            <a:avLst/>
            <a:gdLst/>
            <a:ahLst/>
            <a:cxnLst/>
            <a:rect l="l" t="t" r="r" b="b"/>
            <a:pathLst>
              <a:path w="4531359" h="594360">
                <a:moveTo>
                  <a:pt x="0" y="594360"/>
                </a:moveTo>
                <a:lnTo>
                  <a:pt x="4531359" y="594360"/>
                </a:lnTo>
                <a:lnTo>
                  <a:pt x="4531359" y="0"/>
                </a:lnTo>
                <a:lnTo>
                  <a:pt x="0" y="0"/>
                </a:lnTo>
                <a:lnTo>
                  <a:pt x="0" y="594360"/>
                </a:lnTo>
                <a:close/>
              </a:path>
            </a:pathLst>
          </a:custGeom>
          <a:ln w="7620">
            <a:solidFill>
              <a:srgbClr val="2D6C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3"/>
          <p:cNvSpPr/>
          <p:nvPr/>
        </p:nvSpPr>
        <p:spPr>
          <a:xfrm>
            <a:off x="3167252" y="3093720"/>
            <a:ext cx="130175" cy="329565"/>
          </a:xfrm>
          <a:custGeom>
            <a:avLst/>
            <a:gdLst/>
            <a:ahLst/>
            <a:cxnLst/>
            <a:rect l="l" t="t" r="r" b="b"/>
            <a:pathLst>
              <a:path w="130175" h="329564">
                <a:moveTo>
                  <a:pt x="15621" y="201803"/>
                </a:moveTo>
                <a:lnTo>
                  <a:pt x="9017" y="205740"/>
                </a:lnTo>
                <a:lnTo>
                  <a:pt x="2286" y="209677"/>
                </a:lnTo>
                <a:lnTo>
                  <a:pt x="0" y="218186"/>
                </a:lnTo>
                <a:lnTo>
                  <a:pt x="3937" y="224790"/>
                </a:lnTo>
                <a:lnTo>
                  <a:pt x="64897" y="329311"/>
                </a:lnTo>
                <a:lnTo>
                  <a:pt x="81044" y="301625"/>
                </a:lnTo>
                <a:lnTo>
                  <a:pt x="50927" y="301625"/>
                </a:lnTo>
                <a:lnTo>
                  <a:pt x="50927" y="250017"/>
                </a:lnTo>
                <a:lnTo>
                  <a:pt x="24130" y="204088"/>
                </a:lnTo>
                <a:lnTo>
                  <a:pt x="15621" y="201803"/>
                </a:lnTo>
                <a:close/>
              </a:path>
              <a:path w="130175" h="329564">
                <a:moveTo>
                  <a:pt x="50927" y="250017"/>
                </a:moveTo>
                <a:lnTo>
                  <a:pt x="50927" y="301625"/>
                </a:lnTo>
                <a:lnTo>
                  <a:pt x="78867" y="301625"/>
                </a:lnTo>
                <a:lnTo>
                  <a:pt x="78867" y="294640"/>
                </a:lnTo>
                <a:lnTo>
                  <a:pt x="52832" y="294640"/>
                </a:lnTo>
                <a:lnTo>
                  <a:pt x="64897" y="273961"/>
                </a:lnTo>
                <a:lnTo>
                  <a:pt x="50927" y="250017"/>
                </a:lnTo>
                <a:close/>
              </a:path>
              <a:path w="130175" h="329564">
                <a:moveTo>
                  <a:pt x="114173" y="201803"/>
                </a:moveTo>
                <a:lnTo>
                  <a:pt x="105663" y="204088"/>
                </a:lnTo>
                <a:lnTo>
                  <a:pt x="78867" y="250017"/>
                </a:lnTo>
                <a:lnTo>
                  <a:pt x="78867" y="301625"/>
                </a:lnTo>
                <a:lnTo>
                  <a:pt x="81044" y="301625"/>
                </a:lnTo>
                <a:lnTo>
                  <a:pt x="125857" y="224790"/>
                </a:lnTo>
                <a:lnTo>
                  <a:pt x="129794" y="218186"/>
                </a:lnTo>
                <a:lnTo>
                  <a:pt x="127508" y="209677"/>
                </a:lnTo>
                <a:lnTo>
                  <a:pt x="120776" y="205740"/>
                </a:lnTo>
                <a:lnTo>
                  <a:pt x="114173" y="201803"/>
                </a:lnTo>
                <a:close/>
              </a:path>
              <a:path w="130175" h="329564">
                <a:moveTo>
                  <a:pt x="64897" y="273961"/>
                </a:moveTo>
                <a:lnTo>
                  <a:pt x="52832" y="294640"/>
                </a:lnTo>
                <a:lnTo>
                  <a:pt x="76962" y="294640"/>
                </a:lnTo>
                <a:lnTo>
                  <a:pt x="64897" y="273961"/>
                </a:lnTo>
                <a:close/>
              </a:path>
              <a:path w="130175" h="329564">
                <a:moveTo>
                  <a:pt x="78867" y="250017"/>
                </a:moveTo>
                <a:lnTo>
                  <a:pt x="64897" y="273961"/>
                </a:lnTo>
                <a:lnTo>
                  <a:pt x="76962" y="294640"/>
                </a:lnTo>
                <a:lnTo>
                  <a:pt x="78867" y="294640"/>
                </a:lnTo>
                <a:lnTo>
                  <a:pt x="78867" y="250017"/>
                </a:lnTo>
                <a:close/>
              </a:path>
              <a:path w="130175" h="329564">
                <a:moveTo>
                  <a:pt x="78867" y="0"/>
                </a:moveTo>
                <a:lnTo>
                  <a:pt x="50927" y="0"/>
                </a:lnTo>
                <a:lnTo>
                  <a:pt x="50927" y="250017"/>
                </a:lnTo>
                <a:lnTo>
                  <a:pt x="64897" y="273961"/>
                </a:lnTo>
                <a:lnTo>
                  <a:pt x="78867" y="250017"/>
                </a:lnTo>
                <a:lnTo>
                  <a:pt x="78867" y="0"/>
                </a:lnTo>
                <a:close/>
              </a:path>
            </a:pathLst>
          </a:custGeom>
          <a:solidFill>
            <a:srgbClr val="2D6C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24"/>
          <p:cNvSpPr txBox="1"/>
          <p:nvPr/>
        </p:nvSpPr>
        <p:spPr>
          <a:xfrm>
            <a:off x="2560320" y="2721610"/>
            <a:ext cx="1341120" cy="370840"/>
          </a:xfrm>
          <a:prstGeom prst="rect">
            <a:avLst/>
          </a:prstGeom>
          <a:ln w="10160">
            <a:solidFill>
              <a:srgbClr val="5F6D6E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300"/>
              </a:spcBef>
            </a:pPr>
            <a:r>
              <a:rPr sz="1800" b="0" spc="-75" dirty="0">
                <a:solidFill>
                  <a:srgbClr val="3333FF"/>
                </a:solidFill>
                <a:latin typeface="Segoe UI Light"/>
                <a:cs typeface="Segoe UI Light"/>
              </a:rPr>
              <a:t>Text</a:t>
            </a:r>
            <a:r>
              <a:rPr sz="1800" b="0" spc="-65" dirty="0">
                <a:solidFill>
                  <a:srgbClr val="3333FF"/>
                </a:solidFill>
                <a:latin typeface="Segoe UI Light"/>
                <a:cs typeface="Segoe UI Light"/>
              </a:rPr>
              <a:t> </a:t>
            </a:r>
            <a:r>
              <a:rPr sz="1800" b="0" spc="-10" dirty="0">
                <a:solidFill>
                  <a:srgbClr val="3333FF"/>
                </a:solidFill>
                <a:latin typeface="Segoe UI Light"/>
                <a:cs typeface="Segoe UI Light"/>
              </a:rPr>
              <a:t>Label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59" name="object 25"/>
          <p:cNvSpPr/>
          <p:nvPr/>
        </p:nvSpPr>
        <p:spPr>
          <a:xfrm>
            <a:off x="3888740" y="2866389"/>
            <a:ext cx="3006090" cy="970280"/>
          </a:xfrm>
          <a:custGeom>
            <a:avLst/>
            <a:gdLst/>
            <a:ahLst/>
            <a:cxnLst/>
            <a:rect l="l" t="t" r="r" b="b"/>
            <a:pathLst>
              <a:path w="3006090" h="970279">
                <a:moveTo>
                  <a:pt x="2646680" y="0"/>
                </a:moveTo>
                <a:lnTo>
                  <a:pt x="0" y="0"/>
                </a:lnTo>
                <a:lnTo>
                  <a:pt x="0" y="970280"/>
                </a:lnTo>
                <a:lnTo>
                  <a:pt x="2646680" y="970280"/>
                </a:lnTo>
                <a:lnTo>
                  <a:pt x="2646680" y="808609"/>
                </a:lnTo>
                <a:lnTo>
                  <a:pt x="3005582" y="690118"/>
                </a:lnTo>
                <a:lnTo>
                  <a:pt x="2646680" y="566039"/>
                </a:lnTo>
                <a:lnTo>
                  <a:pt x="2646680" y="0"/>
                </a:lnTo>
                <a:close/>
              </a:path>
            </a:pathLst>
          </a:custGeom>
          <a:solidFill>
            <a:srgbClr val="154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26"/>
          <p:cNvSpPr/>
          <p:nvPr/>
        </p:nvSpPr>
        <p:spPr>
          <a:xfrm>
            <a:off x="3888740" y="2866389"/>
            <a:ext cx="3006090" cy="970280"/>
          </a:xfrm>
          <a:custGeom>
            <a:avLst/>
            <a:gdLst/>
            <a:ahLst/>
            <a:cxnLst/>
            <a:rect l="l" t="t" r="r" b="b"/>
            <a:pathLst>
              <a:path w="3006090" h="970279">
                <a:moveTo>
                  <a:pt x="0" y="0"/>
                </a:moveTo>
                <a:lnTo>
                  <a:pt x="1543939" y="0"/>
                </a:lnTo>
                <a:lnTo>
                  <a:pt x="2205609" y="0"/>
                </a:lnTo>
                <a:lnTo>
                  <a:pt x="2646680" y="0"/>
                </a:lnTo>
                <a:lnTo>
                  <a:pt x="2646680" y="566039"/>
                </a:lnTo>
                <a:lnTo>
                  <a:pt x="3005582" y="690118"/>
                </a:lnTo>
                <a:lnTo>
                  <a:pt x="2646680" y="808609"/>
                </a:lnTo>
                <a:lnTo>
                  <a:pt x="2646680" y="970280"/>
                </a:lnTo>
                <a:lnTo>
                  <a:pt x="2205609" y="970280"/>
                </a:lnTo>
                <a:lnTo>
                  <a:pt x="1543939" y="970280"/>
                </a:lnTo>
                <a:lnTo>
                  <a:pt x="0" y="970280"/>
                </a:lnTo>
                <a:lnTo>
                  <a:pt x="0" y="808609"/>
                </a:lnTo>
                <a:lnTo>
                  <a:pt x="0" y="56603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E44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7"/>
          <p:cNvSpPr txBox="1"/>
          <p:nvPr/>
        </p:nvSpPr>
        <p:spPr>
          <a:xfrm>
            <a:off x="4152264" y="2936620"/>
            <a:ext cx="23247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The </a:t>
            </a:r>
            <a:r>
              <a:rPr sz="1800" b="0" spc="10" dirty="0">
                <a:solidFill>
                  <a:srgbClr val="FFFFFF"/>
                </a:solidFill>
                <a:latin typeface="Segoe UI Light"/>
                <a:cs typeface="Segoe UI Light"/>
              </a:rPr>
              <a:t>Accessory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View</a:t>
            </a:r>
            <a:r>
              <a:rPr sz="1800" b="0" spc="-6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is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62" name="object 28"/>
          <p:cNvSpPr txBox="1"/>
          <p:nvPr/>
        </p:nvSpPr>
        <p:spPr>
          <a:xfrm>
            <a:off x="4017645" y="3211194"/>
            <a:ext cx="253555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optional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when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creating</a:t>
            </a:r>
            <a:r>
              <a:rPr sz="1800" b="0" spc="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63" name="object 29"/>
          <p:cNvSpPr txBox="1"/>
          <p:nvPr/>
        </p:nvSpPr>
        <p:spPr>
          <a:xfrm>
            <a:off x="4665726" y="3485515"/>
            <a:ext cx="135407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custom</a:t>
            </a:r>
            <a:r>
              <a:rPr sz="1800" b="0" spc="-7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cell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64" name="object 30"/>
          <p:cNvSpPr/>
          <p:nvPr/>
        </p:nvSpPr>
        <p:spPr>
          <a:xfrm>
            <a:off x="0" y="-1905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502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bject 2"/>
          <p:cNvSpPr txBox="1"/>
          <p:nvPr/>
        </p:nvSpPr>
        <p:spPr>
          <a:xfrm>
            <a:off x="536257" y="1248790"/>
            <a:ext cx="594074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There </a:t>
            </a:r>
            <a:r>
              <a:rPr sz="2000" b="0" spc="-20" dirty="0">
                <a:solidFill>
                  <a:srgbClr val="0A111E"/>
                </a:solidFill>
                <a:latin typeface="Segoe UI Light"/>
                <a:cs typeface="Segoe UI Light"/>
              </a:rPr>
              <a:t>are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three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steps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to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creating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a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custom</a:t>
            </a:r>
            <a:r>
              <a:rPr sz="2000" b="0" spc="10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cell</a:t>
            </a:r>
            <a:endParaRPr sz="2000" dirty="0">
              <a:latin typeface="Segoe UI Light"/>
              <a:cs typeface="Segoe UI Light"/>
            </a:endParaRPr>
          </a:p>
        </p:txBody>
      </p:sp>
      <p:sp>
        <p:nvSpPr>
          <p:cNvPr id="74" name="object 3"/>
          <p:cNvSpPr txBox="1">
            <a:spLocks noGrp="1"/>
          </p:cNvSpPr>
          <p:nvPr>
            <p:ph type="title"/>
          </p:nvPr>
        </p:nvSpPr>
        <p:spPr>
          <a:xfrm>
            <a:off x="349567" y="395859"/>
            <a:ext cx="8444864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390">
              <a:lnSpc>
                <a:spcPct val="100000"/>
              </a:lnSpc>
            </a:pPr>
            <a:r>
              <a:rPr spc="-5" dirty="0"/>
              <a:t>Steps </a:t>
            </a:r>
            <a:r>
              <a:rPr dirty="0"/>
              <a:t>to </a:t>
            </a:r>
            <a:r>
              <a:rPr spc="-15" dirty="0"/>
              <a:t>creating </a:t>
            </a:r>
            <a:r>
              <a:rPr dirty="0"/>
              <a:t>a </a:t>
            </a:r>
            <a:r>
              <a:rPr spc="-5" dirty="0"/>
              <a:t>custom</a:t>
            </a:r>
            <a:r>
              <a:rPr spc="-10" dirty="0"/>
              <a:t> </a:t>
            </a:r>
            <a:r>
              <a:rPr dirty="0"/>
              <a:t>cell</a:t>
            </a:r>
          </a:p>
        </p:txBody>
      </p:sp>
      <p:sp>
        <p:nvSpPr>
          <p:cNvPr id="75" name="object 4"/>
          <p:cNvSpPr/>
          <p:nvPr/>
        </p:nvSpPr>
        <p:spPr>
          <a:xfrm>
            <a:off x="457200" y="2656839"/>
            <a:ext cx="2649220" cy="952500"/>
          </a:xfrm>
          <a:custGeom>
            <a:avLst/>
            <a:gdLst/>
            <a:ahLst/>
            <a:cxnLst/>
            <a:rect l="l" t="t" r="r" b="b"/>
            <a:pathLst>
              <a:path w="2649220" h="952500">
                <a:moveTo>
                  <a:pt x="2649220" y="0"/>
                </a:moveTo>
                <a:lnTo>
                  <a:pt x="238125" y="0"/>
                </a:lnTo>
                <a:lnTo>
                  <a:pt x="0" y="952500"/>
                </a:lnTo>
                <a:lnTo>
                  <a:pt x="2411095" y="952500"/>
                </a:lnTo>
                <a:lnTo>
                  <a:pt x="2649220" y="0"/>
                </a:lnTo>
                <a:close/>
              </a:path>
            </a:pathLst>
          </a:custGeom>
          <a:solidFill>
            <a:srgbClr val="2A8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5"/>
          <p:cNvSpPr txBox="1"/>
          <p:nvPr/>
        </p:nvSpPr>
        <p:spPr>
          <a:xfrm>
            <a:off x="990917" y="2856229"/>
            <a:ext cx="1752283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Create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1800" b="0" spc="-1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custom</a:t>
            </a:r>
            <a:endParaRPr sz="1800" dirty="0">
              <a:latin typeface="Segoe UI Light"/>
              <a:cs typeface="Segoe UI Light"/>
            </a:endParaRPr>
          </a:p>
          <a:p>
            <a:pPr algn="ctr">
              <a:lnSpc>
                <a:spcPct val="100000"/>
              </a:lnSpc>
            </a:pP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cell</a:t>
            </a:r>
            <a:r>
              <a:rPr sz="1800" b="0" spc="-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class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77" name="object 6"/>
          <p:cNvSpPr/>
          <p:nvPr/>
        </p:nvSpPr>
        <p:spPr>
          <a:xfrm>
            <a:off x="3233420" y="2656839"/>
            <a:ext cx="2608580" cy="952500"/>
          </a:xfrm>
          <a:custGeom>
            <a:avLst/>
            <a:gdLst/>
            <a:ahLst/>
            <a:cxnLst/>
            <a:rect l="l" t="t" r="r" b="b"/>
            <a:pathLst>
              <a:path w="2608579" h="952500">
                <a:moveTo>
                  <a:pt x="2608580" y="0"/>
                </a:moveTo>
                <a:lnTo>
                  <a:pt x="238125" y="0"/>
                </a:lnTo>
                <a:lnTo>
                  <a:pt x="0" y="952500"/>
                </a:lnTo>
                <a:lnTo>
                  <a:pt x="2370455" y="952500"/>
                </a:lnTo>
                <a:lnTo>
                  <a:pt x="2608580" y="0"/>
                </a:lnTo>
                <a:close/>
              </a:path>
            </a:pathLst>
          </a:custGeom>
          <a:solidFill>
            <a:srgbClr val="A239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"/>
          <p:cNvSpPr txBox="1"/>
          <p:nvPr/>
        </p:nvSpPr>
        <p:spPr>
          <a:xfrm>
            <a:off x="3629659" y="2856229"/>
            <a:ext cx="2009141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Add the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custom</a:t>
            </a:r>
            <a:r>
              <a:rPr sz="1800" b="0" spc="-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UI</a:t>
            </a:r>
            <a:endParaRPr sz="1800" dirty="0">
              <a:latin typeface="Segoe UI Light"/>
              <a:cs typeface="Segoe UI Light"/>
            </a:endParaRPr>
          </a:p>
          <a:p>
            <a:pPr marL="1905" algn="ctr">
              <a:lnSpc>
                <a:spcPct val="100000"/>
              </a:lnSpc>
            </a:pP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views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to the</a:t>
            </a:r>
            <a:r>
              <a:rPr sz="1800" b="0" spc="-8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cell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79" name="object 8"/>
          <p:cNvSpPr/>
          <p:nvPr/>
        </p:nvSpPr>
        <p:spPr>
          <a:xfrm>
            <a:off x="5986779" y="2656839"/>
            <a:ext cx="2534920" cy="952500"/>
          </a:xfrm>
          <a:custGeom>
            <a:avLst/>
            <a:gdLst/>
            <a:ahLst/>
            <a:cxnLst/>
            <a:rect l="l" t="t" r="r" b="b"/>
            <a:pathLst>
              <a:path w="2534920" h="952500">
                <a:moveTo>
                  <a:pt x="2534920" y="0"/>
                </a:moveTo>
                <a:lnTo>
                  <a:pt x="238125" y="0"/>
                </a:lnTo>
                <a:lnTo>
                  <a:pt x="0" y="952500"/>
                </a:lnTo>
                <a:lnTo>
                  <a:pt x="2296795" y="952500"/>
                </a:lnTo>
                <a:lnTo>
                  <a:pt x="2534920" y="0"/>
                </a:lnTo>
                <a:close/>
              </a:path>
            </a:pathLst>
          </a:custGeom>
          <a:solidFill>
            <a:srgbClr val="2D6C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9"/>
          <p:cNvSpPr txBox="1"/>
          <p:nvPr/>
        </p:nvSpPr>
        <p:spPr>
          <a:xfrm>
            <a:off x="6380226" y="2719070"/>
            <a:ext cx="1849374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175" algn="ctr">
              <a:lnSpc>
                <a:spcPct val="100000"/>
              </a:lnSpc>
            </a:pPr>
            <a:r>
              <a:rPr sz="1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Populate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the 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custom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views</a:t>
            </a:r>
            <a:r>
              <a:rPr sz="1800" b="0" spc="-8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with  data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81" name="object 10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233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/>
        </p:nvSpPr>
        <p:spPr>
          <a:xfrm>
            <a:off x="536257" y="1243584"/>
            <a:ext cx="845534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A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custom cell class derives </a:t>
            </a:r>
            <a:r>
              <a:rPr sz="20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from </a:t>
            </a:r>
            <a:r>
              <a:rPr sz="2000" dirty="0">
                <a:solidFill>
                  <a:srgbClr val="0A111E"/>
                </a:solidFill>
                <a:latin typeface="Consolas"/>
                <a:cs typeface="Consolas"/>
              </a:rPr>
              <a:t>UITableViewCell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and defines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the</a:t>
            </a:r>
            <a:r>
              <a:rPr sz="2000" b="0" spc="10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UI</a:t>
            </a:r>
            <a:endParaRPr sz="2000" dirty="0">
              <a:latin typeface="Segoe UI Light"/>
              <a:cs typeface="Segoe UI Light"/>
            </a:endParaRPr>
          </a:p>
          <a:p>
            <a:pPr marL="354965">
              <a:lnSpc>
                <a:spcPct val="100000"/>
              </a:lnSpc>
            </a:pP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and behavior </a:t>
            </a:r>
            <a:r>
              <a:rPr sz="2000" b="0" spc="-35" dirty="0">
                <a:solidFill>
                  <a:srgbClr val="0A111E"/>
                </a:solidFill>
                <a:latin typeface="Segoe UI Light"/>
                <a:cs typeface="Segoe UI Light"/>
              </a:rPr>
              <a:t>of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the</a:t>
            </a:r>
            <a:r>
              <a:rPr sz="2000" b="0" spc="1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cell</a:t>
            </a:r>
            <a:endParaRPr sz="2000" dirty="0">
              <a:latin typeface="Segoe UI Light"/>
              <a:cs typeface="Segoe UI Light"/>
            </a:endParaRPr>
          </a:p>
        </p:txBody>
      </p:sp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349567" y="395859"/>
            <a:ext cx="8444864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390">
              <a:lnSpc>
                <a:spcPct val="100000"/>
              </a:lnSpc>
            </a:pPr>
            <a:r>
              <a:rPr spc="-15" dirty="0"/>
              <a:t>Create </a:t>
            </a:r>
            <a:r>
              <a:rPr dirty="0"/>
              <a:t>a </a:t>
            </a:r>
            <a:r>
              <a:rPr spc="-5" dirty="0"/>
              <a:t>custom </a:t>
            </a:r>
            <a:r>
              <a:rPr dirty="0"/>
              <a:t>cell</a:t>
            </a:r>
            <a:r>
              <a:rPr spc="-60" dirty="0"/>
              <a:t> </a:t>
            </a:r>
            <a:r>
              <a:rPr dirty="0"/>
              <a:t>class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457200" y="2570479"/>
            <a:ext cx="8229600" cy="1201420"/>
          </a:xfrm>
          <a:prstGeom prst="rect">
            <a:avLst/>
          </a:prstGeom>
          <a:ln w="10160">
            <a:solidFill>
              <a:srgbClr val="5F6D6E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class </a:t>
            </a:r>
            <a:r>
              <a:rPr sz="1800" spc="-10" dirty="0">
                <a:solidFill>
                  <a:srgbClr val="2B8FAE"/>
                </a:solidFill>
                <a:latin typeface="Consolas"/>
                <a:cs typeface="Consolas"/>
              </a:rPr>
              <a:t>PlantTableViewCell </a:t>
            </a:r>
            <a:r>
              <a:rPr sz="1800" dirty="0">
                <a:solidFill>
                  <a:srgbClr val="333333"/>
                </a:solidFill>
                <a:latin typeface="Consolas"/>
                <a:cs typeface="Consolas"/>
              </a:rPr>
              <a:t>:</a:t>
            </a:r>
            <a:r>
              <a:rPr sz="1800" spc="4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2B8FAE"/>
                </a:solidFill>
                <a:latin typeface="Consolas"/>
                <a:cs typeface="Consolas"/>
              </a:rPr>
              <a:t>UITableViewCell</a:t>
            </a:r>
            <a:endParaRPr sz="1800">
              <a:latin typeface="Consolas"/>
              <a:cs typeface="Consolas"/>
            </a:endParaRPr>
          </a:p>
          <a:p>
            <a:pPr marL="86360">
              <a:lnSpc>
                <a:spcPct val="100000"/>
              </a:lnSpc>
            </a:pPr>
            <a:r>
              <a:rPr sz="1800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462280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...</a:t>
            </a:r>
            <a:endParaRPr sz="1800">
              <a:latin typeface="Consolas"/>
              <a:cs typeface="Consolas"/>
            </a:endParaRPr>
          </a:p>
          <a:p>
            <a:pPr marL="86360">
              <a:lnSpc>
                <a:spcPct val="100000"/>
              </a:lnSpc>
            </a:pPr>
            <a:r>
              <a:rPr sz="1800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240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/>
        </p:nvSpPr>
        <p:spPr>
          <a:xfrm>
            <a:off x="536257" y="1248790"/>
            <a:ext cx="7998143" cy="61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38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If the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cell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is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used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within a </a:t>
            </a:r>
            <a:r>
              <a:rPr sz="2000" b="0" spc="-70" dirty="0">
                <a:solidFill>
                  <a:srgbClr val="0A111E"/>
                </a:solidFill>
                <a:latin typeface="Segoe UI Light"/>
                <a:cs typeface="Segoe UI Light"/>
              </a:rPr>
              <a:t>Table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View </a:t>
            </a:r>
            <a:r>
              <a:rPr sz="20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created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in the </a:t>
            </a:r>
            <a:r>
              <a:rPr sz="2000" b="0" spc="-30" dirty="0">
                <a:solidFill>
                  <a:srgbClr val="0A111E"/>
                </a:solidFill>
                <a:latin typeface="Segoe UI Light"/>
                <a:cs typeface="Segoe UI Light"/>
              </a:rPr>
              <a:t>designer,</a:t>
            </a:r>
            <a:r>
              <a:rPr sz="2000" b="0" spc="15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the</a:t>
            </a:r>
            <a:endParaRPr sz="2000" dirty="0">
              <a:latin typeface="Segoe UI Light"/>
              <a:cs typeface="Segoe UI Light"/>
            </a:endParaRPr>
          </a:p>
          <a:p>
            <a:pPr marL="354965">
              <a:lnSpc>
                <a:spcPts val="2380"/>
              </a:lnSpc>
            </a:pP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constructor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must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but</a:t>
            </a:r>
            <a:r>
              <a:rPr sz="2000" b="0" spc="-3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updated</a:t>
            </a:r>
            <a:endParaRPr sz="2000" dirty="0">
              <a:latin typeface="Segoe UI Light"/>
              <a:cs typeface="Segoe UI Light"/>
            </a:endParaRPr>
          </a:p>
        </p:txBody>
      </p:sp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349567" y="395859"/>
            <a:ext cx="8444864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390">
              <a:lnSpc>
                <a:spcPct val="100000"/>
              </a:lnSpc>
            </a:pPr>
            <a:r>
              <a:rPr spc="-15" dirty="0"/>
              <a:t>Create </a:t>
            </a:r>
            <a:r>
              <a:rPr dirty="0"/>
              <a:t>a </a:t>
            </a:r>
            <a:r>
              <a:rPr spc="-5" dirty="0"/>
              <a:t>custom </a:t>
            </a:r>
            <a:r>
              <a:rPr dirty="0"/>
              <a:t>cell</a:t>
            </a:r>
            <a:r>
              <a:rPr spc="-60" dirty="0"/>
              <a:t> </a:t>
            </a:r>
            <a:r>
              <a:rPr dirty="0"/>
              <a:t>class</a:t>
            </a:r>
          </a:p>
        </p:txBody>
      </p:sp>
      <p:sp>
        <p:nvSpPr>
          <p:cNvPr id="5" name="object 4"/>
          <p:cNvSpPr/>
          <p:nvPr/>
        </p:nvSpPr>
        <p:spPr>
          <a:xfrm>
            <a:off x="449580" y="2298700"/>
            <a:ext cx="8229600" cy="2032000"/>
          </a:xfrm>
          <a:custGeom>
            <a:avLst/>
            <a:gdLst/>
            <a:ahLst/>
            <a:cxnLst/>
            <a:rect l="l" t="t" r="r" b="b"/>
            <a:pathLst>
              <a:path w="8229600" h="2032000">
                <a:moveTo>
                  <a:pt x="0" y="2032000"/>
                </a:moveTo>
                <a:lnTo>
                  <a:pt x="8229600" y="2032000"/>
                </a:lnTo>
                <a:lnTo>
                  <a:pt x="8229600" y="0"/>
                </a:lnTo>
                <a:lnTo>
                  <a:pt x="0" y="0"/>
                </a:lnTo>
                <a:lnTo>
                  <a:pt x="0" y="2032000"/>
                </a:lnTo>
                <a:close/>
              </a:path>
            </a:pathLst>
          </a:custGeom>
          <a:ln w="10160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 txBox="1">
            <a:spLocks noGrp="1"/>
          </p:cNvSpPr>
          <p:nvPr>
            <p:ph type="body" idx="1"/>
          </p:nvPr>
        </p:nvSpPr>
        <p:spPr>
          <a:xfrm>
            <a:off x="536257" y="1248790"/>
            <a:ext cx="8071485" cy="3059429"/>
          </a:xfrm>
          <a:prstGeom prst="rect">
            <a:avLst/>
          </a:prstGeom>
        </p:spPr>
        <p:txBody>
          <a:bodyPr vert="horz" wrap="square" lIns="0" tIns="1083564" rIns="0" bIns="0" rtlCol="0">
            <a:spAutoFit/>
          </a:bodyPr>
          <a:lstStyle/>
          <a:p>
            <a:pPr marL="5080">
              <a:lnSpc>
                <a:spcPct val="100000"/>
              </a:lnSpc>
            </a:pPr>
            <a:r>
              <a:rPr sz="1800" b="0" spc="-1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sz="1800" b="0" spc="-5" dirty="0">
                <a:solidFill>
                  <a:srgbClr val="0000FF"/>
                </a:solidFill>
                <a:latin typeface="Consolas"/>
                <a:cs typeface="Consolas"/>
              </a:rPr>
              <a:t>class </a:t>
            </a:r>
            <a:r>
              <a:rPr sz="1800" b="0" spc="-10" dirty="0">
                <a:solidFill>
                  <a:srgbClr val="2B8FAE"/>
                </a:solidFill>
                <a:latin typeface="Consolas"/>
                <a:cs typeface="Consolas"/>
              </a:rPr>
              <a:t>PlantTableViewCell </a:t>
            </a:r>
            <a:r>
              <a:rPr sz="1800" b="0" dirty="0">
                <a:solidFill>
                  <a:srgbClr val="333333"/>
                </a:solidFill>
                <a:latin typeface="Consolas"/>
                <a:cs typeface="Consolas"/>
              </a:rPr>
              <a:t>:</a:t>
            </a:r>
            <a:r>
              <a:rPr sz="1800" b="0" spc="4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00" b="0" spc="-10" dirty="0">
                <a:solidFill>
                  <a:srgbClr val="2B8FAE"/>
                </a:solidFill>
                <a:latin typeface="Consolas"/>
                <a:cs typeface="Consolas"/>
              </a:rPr>
              <a:t>UITableViewCell</a:t>
            </a:r>
            <a:endParaRPr sz="1800">
              <a:latin typeface="Consolas"/>
              <a:cs typeface="Consolas"/>
            </a:endParaRPr>
          </a:p>
          <a:p>
            <a:pPr marL="5080">
              <a:lnSpc>
                <a:spcPct val="100000"/>
              </a:lnSpc>
            </a:pPr>
            <a:r>
              <a:rPr sz="1800" b="0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462280">
              <a:lnSpc>
                <a:spcPct val="100000"/>
              </a:lnSpc>
            </a:pPr>
            <a:r>
              <a:rPr sz="1800" b="0" spc="-1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sz="1800" b="0" spc="-10" dirty="0">
                <a:solidFill>
                  <a:srgbClr val="2B8FAE"/>
                </a:solidFill>
                <a:latin typeface="Consolas"/>
                <a:cs typeface="Consolas"/>
              </a:rPr>
              <a:t>PlantTableViewCell</a:t>
            </a:r>
            <a:r>
              <a:rPr sz="1800" b="0" spc="-1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800" b="0" spc="-10" dirty="0">
                <a:solidFill>
                  <a:srgbClr val="2B8FAE"/>
                </a:solidFill>
                <a:latin typeface="Consolas"/>
                <a:cs typeface="Consolas"/>
              </a:rPr>
              <a:t>IntPtr </a:t>
            </a:r>
            <a:r>
              <a:rPr sz="1800" b="0" spc="-5" dirty="0">
                <a:solidFill>
                  <a:srgbClr val="000000"/>
                </a:solidFill>
                <a:latin typeface="Consolas"/>
                <a:cs typeface="Consolas"/>
              </a:rPr>
              <a:t>handle) </a:t>
            </a:r>
            <a:r>
              <a:rPr sz="1800" b="0" dirty="0">
                <a:solidFill>
                  <a:srgbClr val="000000"/>
                </a:solidFill>
                <a:latin typeface="Consolas"/>
                <a:cs typeface="Consolas"/>
              </a:rPr>
              <a:t>: </a:t>
            </a:r>
            <a:r>
              <a:rPr sz="1800" b="0" spc="-10" dirty="0">
                <a:solidFill>
                  <a:srgbClr val="0000FF"/>
                </a:solidFill>
                <a:latin typeface="Consolas"/>
                <a:cs typeface="Consolas"/>
              </a:rPr>
              <a:t>base</a:t>
            </a:r>
            <a:r>
              <a:rPr sz="1800" b="0" spc="5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Consolas"/>
                <a:cs typeface="Consolas"/>
              </a:rPr>
              <a:t>(handle)</a:t>
            </a:r>
            <a:endParaRPr sz="1800">
              <a:latin typeface="Consolas"/>
              <a:cs typeface="Consolas"/>
            </a:endParaRPr>
          </a:p>
          <a:p>
            <a:pPr marL="505459">
              <a:lnSpc>
                <a:spcPct val="100000"/>
              </a:lnSpc>
            </a:pPr>
            <a:r>
              <a:rPr sz="1800" b="0" dirty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05459">
              <a:lnSpc>
                <a:spcPct val="100000"/>
              </a:lnSpc>
            </a:pPr>
            <a:r>
              <a:rPr sz="1800" b="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505459">
              <a:lnSpc>
                <a:spcPct val="100000"/>
              </a:lnSpc>
            </a:pPr>
            <a:r>
              <a:rPr sz="1800" b="0" spc="-5" dirty="0">
                <a:solidFill>
                  <a:srgbClr val="000000"/>
                </a:solidFill>
                <a:latin typeface="Consolas"/>
                <a:cs typeface="Consolas"/>
              </a:rPr>
              <a:t>...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528955" y="3979227"/>
            <a:ext cx="151130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2606039" y="3188842"/>
            <a:ext cx="3644900" cy="1703705"/>
          </a:xfrm>
          <a:custGeom>
            <a:avLst/>
            <a:gdLst/>
            <a:ahLst/>
            <a:cxnLst/>
            <a:rect l="l" t="t" r="r" b="b"/>
            <a:pathLst>
              <a:path w="3644900" h="1703704">
                <a:moveTo>
                  <a:pt x="3644900" y="577976"/>
                </a:moveTo>
                <a:lnTo>
                  <a:pt x="0" y="577976"/>
                </a:lnTo>
                <a:lnTo>
                  <a:pt x="0" y="1703196"/>
                </a:lnTo>
                <a:lnTo>
                  <a:pt x="3644900" y="1703196"/>
                </a:lnTo>
                <a:lnTo>
                  <a:pt x="3644900" y="577976"/>
                </a:lnTo>
                <a:close/>
              </a:path>
              <a:path w="3644900" h="1703704">
                <a:moveTo>
                  <a:pt x="2905252" y="0"/>
                </a:moveTo>
                <a:lnTo>
                  <a:pt x="2126234" y="577976"/>
                </a:lnTo>
                <a:lnTo>
                  <a:pt x="3037459" y="577976"/>
                </a:lnTo>
                <a:lnTo>
                  <a:pt x="2905252" y="0"/>
                </a:lnTo>
                <a:close/>
              </a:path>
            </a:pathLst>
          </a:custGeom>
          <a:solidFill>
            <a:srgbClr val="154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/>
          <p:nvPr/>
        </p:nvSpPr>
        <p:spPr>
          <a:xfrm>
            <a:off x="2606039" y="3188842"/>
            <a:ext cx="3644900" cy="1703705"/>
          </a:xfrm>
          <a:custGeom>
            <a:avLst/>
            <a:gdLst/>
            <a:ahLst/>
            <a:cxnLst/>
            <a:rect l="l" t="t" r="r" b="b"/>
            <a:pathLst>
              <a:path w="3644900" h="1703704">
                <a:moveTo>
                  <a:pt x="0" y="577976"/>
                </a:moveTo>
                <a:lnTo>
                  <a:pt x="2126234" y="577976"/>
                </a:lnTo>
                <a:lnTo>
                  <a:pt x="2905252" y="0"/>
                </a:lnTo>
                <a:lnTo>
                  <a:pt x="3037459" y="577976"/>
                </a:lnTo>
                <a:lnTo>
                  <a:pt x="3644900" y="577976"/>
                </a:lnTo>
                <a:lnTo>
                  <a:pt x="3644900" y="765517"/>
                </a:lnTo>
                <a:lnTo>
                  <a:pt x="3644900" y="1046822"/>
                </a:lnTo>
                <a:lnTo>
                  <a:pt x="3644900" y="1703196"/>
                </a:lnTo>
                <a:lnTo>
                  <a:pt x="3037459" y="1703196"/>
                </a:lnTo>
                <a:lnTo>
                  <a:pt x="2126234" y="1703196"/>
                </a:lnTo>
                <a:lnTo>
                  <a:pt x="0" y="1703196"/>
                </a:lnTo>
                <a:lnTo>
                  <a:pt x="0" y="1046822"/>
                </a:lnTo>
                <a:lnTo>
                  <a:pt x="0" y="765517"/>
                </a:lnTo>
                <a:lnTo>
                  <a:pt x="0" y="577976"/>
                </a:lnTo>
                <a:close/>
              </a:path>
            </a:pathLst>
          </a:custGeom>
          <a:ln w="25399">
            <a:solidFill>
              <a:srgbClr val="2E44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 txBox="1"/>
          <p:nvPr/>
        </p:nvSpPr>
        <p:spPr>
          <a:xfrm>
            <a:off x="2709544" y="3914775"/>
            <a:ext cx="361505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" algn="ctr">
              <a:lnSpc>
                <a:spcPct val="100000"/>
              </a:lnSpc>
            </a:pP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Constructor is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passed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a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native</a:t>
            </a:r>
            <a:endParaRPr sz="1800" dirty="0">
              <a:latin typeface="Segoe UI Light"/>
              <a:cs typeface="Segoe UI Light"/>
            </a:endParaRPr>
          </a:p>
          <a:p>
            <a:pPr algn="ctr">
              <a:lnSpc>
                <a:spcPct val="100000"/>
              </a:lnSpc>
            </a:pP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handle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and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must </a:t>
            </a:r>
            <a:r>
              <a:rPr sz="1800" b="0" spc="5" dirty="0">
                <a:solidFill>
                  <a:srgbClr val="FFFFFF"/>
                </a:solidFill>
                <a:latin typeface="Segoe UI Light"/>
                <a:cs typeface="Segoe UI Light"/>
              </a:rPr>
              <a:t>forward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the call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 to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3758946" y="4463733"/>
            <a:ext cx="203225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the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base</a:t>
            </a:r>
            <a:r>
              <a:rPr sz="1800" b="0" spc="-6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class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12" name="object 11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952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56" y="1248790"/>
            <a:ext cx="8302944" cy="61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38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Create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custom subview(s)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to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display data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within the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cell and add</a:t>
            </a:r>
            <a:r>
              <a:rPr sz="2000" b="0" spc="13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them</a:t>
            </a:r>
            <a:endParaRPr sz="2000" dirty="0">
              <a:latin typeface="Segoe UI Light"/>
              <a:cs typeface="Segoe UI Light"/>
            </a:endParaRPr>
          </a:p>
          <a:p>
            <a:pPr marL="354965">
              <a:lnSpc>
                <a:spcPts val="2380"/>
              </a:lnSpc>
            </a:pP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to the</a:t>
            </a:r>
            <a:r>
              <a:rPr sz="2000" b="0" spc="-55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0A111E"/>
                </a:solidFill>
                <a:latin typeface="Consolas"/>
                <a:cs typeface="Consolas"/>
              </a:rPr>
              <a:t>ContentView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9567" y="395859"/>
            <a:ext cx="8444864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390">
              <a:lnSpc>
                <a:spcPct val="100000"/>
              </a:lnSpc>
            </a:pPr>
            <a:r>
              <a:rPr dirty="0"/>
              <a:t>Add </a:t>
            </a:r>
            <a:r>
              <a:rPr spc="-10" dirty="0"/>
              <a:t>the </a:t>
            </a:r>
            <a:r>
              <a:rPr dirty="0"/>
              <a:t>custom UI </a:t>
            </a:r>
            <a:r>
              <a:rPr spc="-5" dirty="0"/>
              <a:t>visuals </a:t>
            </a:r>
            <a:r>
              <a:rPr spc="-10" dirty="0"/>
              <a:t>to the</a:t>
            </a:r>
            <a:r>
              <a:rPr dirty="0"/>
              <a:t> cell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2222500"/>
            <a:ext cx="8229600" cy="2032000"/>
          </a:xfrm>
          <a:prstGeom prst="rect">
            <a:avLst/>
          </a:prstGeom>
          <a:ln w="10160">
            <a:solidFill>
              <a:srgbClr val="5F6D6E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229"/>
              </a:spcBef>
              <a:tabLst>
                <a:tab pos="2596515" algn="l"/>
              </a:tabLst>
            </a:pPr>
            <a:r>
              <a:rPr sz="1800" spc="-10" dirty="0">
                <a:solidFill>
                  <a:srgbClr val="2B8FAE"/>
                </a:solidFill>
                <a:latin typeface="Consolas"/>
                <a:cs typeface="Consolas"/>
              </a:rPr>
              <a:t>UILabel </a:t>
            </a:r>
            <a:r>
              <a:rPr sz="1800" spc="105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plantName;	</a:t>
            </a:r>
            <a:r>
              <a:rPr sz="1800" spc="-10" dirty="0">
                <a:solidFill>
                  <a:srgbClr val="2D6C20"/>
                </a:solidFill>
                <a:latin typeface="Consolas"/>
                <a:cs typeface="Consolas"/>
              </a:rPr>
              <a:t>// hold reference </a:t>
            </a:r>
            <a:r>
              <a:rPr sz="1800" dirty="0">
                <a:solidFill>
                  <a:srgbClr val="2D6C20"/>
                </a:solidFill>
                <a:latin typeface="Consolas"/>
                <a:cs typeface="Consolas"/>
              </a:rPr>
              <a:t>to</a:t>
            </a:r>
            <a:r>
              <a:rPr sz="1800" spc="-30" dirty="0">
                <a:solidFill>
                  <a:srgbClr val="2D6C2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2D6C20"/>
                </a:solidFill>
                <a:latin typeface="Consolas"/>
                <a:cs typeface="Consolas"/>
              </a:rPr>
              <a:t>update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8636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sz="1800" spc="-5" dirty="0">
                <a:solidFill>
                  <a:srgbClr val="2B8FAE"/>
                </a:solidFill>
                <a:latin typeface="Consolas"/>
                <a:cs typeface="Consolas"/>
              </a:rPr>
              <a:t>PlantTableViewCell 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2B8FAE"/>
                </a:solidFill>
                <a:latin typeface="Consolas"/>
                <a:cs typeface="Consolas"/>
              </a:rPr>
              <a:t>IntPtr </a:t>
            </a:r>
            <a:r>
              <a:rPr sz="1800" spc="-5" dirty="0">
                <a:latin typeface="Consolas"/>
                <a:cs typeface="Consolas"/>
              </a:rPr>
              <a:t>handle) </a:t>
            </a:r>
            <a:r>
              <a:rPr sz="1800" dirty="0"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base </a:t>
            </a:r>
            <a:r>
              <a:rPr sz="1800" spc="-10" dirty="0">
                <a:latin typeface="Consolas"/>
                <a:cs typeface="Consolas"/>
              </a:rPr>
              <a:t>(handle)</a:t>
            </a:r>
            <a:endParaRPr sz="1800" dirty="0">
              <a:latin typeface="Consolas"/>
              <a:cs typeface="Consolas"/>
            </a:endParaRPr>
          </a:p>
          <a:p>
            <a:pPr marL="8636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{</a:t>
            </a:r>
          </a:p>
          <a:p>
            <a:pPr marL="54356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plantName </a:t>
            </a:r>
            <a:r>
              <a:rPr sz="1800" dirty="0">
                <a:latin typeface="Consolas"/>
                <a:cs typeface="Consolas"/>
              </a:rPr>
              <a:t>=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1800" spc="-3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2B8FAE"/>
                </a:solidFill>
                <a:latin typeface="Consolas"/>
                <a:cs typeface="Consolas"/>
              </a:rPr>
              <a:t>UILabel</a:t>
            </a:r>
            <a:r>
              <a:rPr sz="1800" spc="-10" dirty="0">
                <a:latin typeface="Consolas"/>
                <a:cs typeface="Consolas"/>
              </a:rPr>
              <a:t>();</a:t>
            </a:r>
            <a:endParaRPr sz="1800" dirty="0">
              <a:latin typeface="Consolas"/>
              <a:cs typeface="Consolas"/>
            </a:endParaRPr>
          </a:p>
          <a:p>
            <a:pPr marL="54356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ContentView.AddSubview</a:t>
            </a:r>
            <a:r>
              <a:rPr sz="180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(plantName);</a:t>
            </a:r>
            <a:endParaRPr sz="1800" dirty="0">
              <a:latin typeface="Consolas"/>
              <a:cs typeface="Consolas"/>
            </a:endParaRPr>
          </a:p>
          <a:p>
            <a:pPr marL="8636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81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56" y="1243584"/>
            <a:ext cx="8150543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Override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the </a:t>
            </a:r>
            <a:r>
              <a:rPr sz="2000" dirty="0">
                <a:solidFill>
                  <a:srgbClr val="0A111E"/>
                </a:solidFill>
                <a:latin typeface="Consolas"/>
                <a:cs typeface="Consolas"/>
              </a:rPr>
              <a:t>LayoutSubviews</a:t>
            </a:r>
            <a:r>
              <a:rPr sz="2000" spc="-470" dirty="0">
                <a:solidFill>
                  <a:srgbClr val="0A111E"/>
                </a:solidFill>
                <a:latin typeface="Consolas"/>
                <a:cs typeface="Consolas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method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to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size and position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the child</a:t>
            </a:r>
            <a:endParaRPr sz="2000" dirty="0">
              <a:latin typeface="Segoe UI Light"/>
              <a:cs typeface="Segoe UI Light"/>
            </a:endParaRPr>
          </a:p>
          <a:p>
            <a:pPr marL="354965">
              <a:lnSpc>
                <a:spcPct val="100000"/>
              </a:lnSpc>
              <a:spcBef>
                <a:spcPts val="40"/>
              </a:spcBef>
            </a:pP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views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in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your</a:t>
            </a:r>
            <a:r>
              <a:rPr sz="2000" b="0" spc="-5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cell</a:t>
            </a:r>
            <a:endParaRPr sz="2000" dirty="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9567" y="395859"/>
            <a:ext cx="8444864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390">
              <a:lnSpc>
                <a:spcPct val="100000"/>
              </a:lnSpc>
            </a:pPr>
            <a:r>
              <a:rPr dirty="0"/>
              <a:t>Layout </a:t>
            </a:r>
            <a:r>
              <a:rPr spc="-10" dirty="0"/>
              <a:t>the</a:t>
            </a:r>
            <a:r>
              <a:rPr spc="-60" dirty="0"/>
              <a:t> </a:t>
            </a:r>
            <a:r>
              <a:rPr dirty="0"/>
              <a:t>cell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2222500"/>
            <a:ext cx="8229600" cy="2308860"/>
          </a:xfrm>
          <a:prstGeom prst="rect">
            <a:avLst/>
          </a:prstGeom>
          <a:ln w="10160">
            <a:solidFill>
              <a:srgbClr val="5F6D6E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229"/>
              </a:spcBef>
              <a:tabLst>
                <a:tab pos="2596515" algn="l"/>
              </a:tabLst>
            </a:pPr>
            <a:r>
              <a:rPr sz="1800" spc="-10" dirty="0">
                <a:solidFill>
                  <a:srgbClr val="2B8FAE"/>
                </a:solidFill>
                <a:latin typeface="Consolas"/>
                <a:cs typeface="Consolas"/>
              </a:rPr>
              <a:t>UILabel </a:t>
            </a:r>
            <a:r>
              <a:rPr sz="1800" spc="105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plantName;	</a:t>
            </a:r>
            <a:r>
              <a:rPr sz="1800" spc="-10" dirty="0">
                <a:solidFill>
                  <a:srgbClr val="2D6C20"/>
                </a:solidFill>
                <a:latin typeface="Consolas"/>
                <a:cs typeface="Consolas"/>
              </a:rPr>
              <a:t>// hold reference </a:t>
            </a:r>
            <a:r>
              <a:rPr sz="1800" dirty="0">
                <a:solidFill>
                  <a:srgbClr val="2D6C20"/>
                </a:solidFill>
                <a:latin typeface="Consolas"/>
                <a:cs typeface="Consolas"/>
              </a:rPr>
              <a:t>to</a:t>
            </a:r>
            <a:r>
              <a:rPr sz="1800" spc="-5" dirty="0">
                <a:solidFill>
                  <a:srgbClr val="2D6C2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2D6C20"/>
                </a:solidFill>
                <a:latin typeface="Consolas"/>
                <a:cs typeface="Consolas"/>
              </a:rPr>
              <a:t>update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850">
              <a:latin typeface="Times New Roman"/>
              <a:cs typeface="Times New Roman"/>
            </a:endParaRPr>
          </a:p>
          <a:p>
            <a:pPr marL="8636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override 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sz="1800" spc="-3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LayoutSubviews()</a:t>
            </a:r>
            <a:endParaRPr sz="1800">
              <a:latin typeface="Consolas"/>
              <a:cs typeface="Consolas"/>
            </a:endParaRPr>
          </a:p>
          <a:p>
            <a:pPr marL="8636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4356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base</a:t>
            </a:r>
            <a:r>
              <a:rPr sz="1800" spc="-5" dirty="0">
                <a:latin typeface="Consolas"/>
                <a:cs typeface="Consolas"/>
              </a:rPr>
              <a:t>.LayoutSubviews</a:t>
            </a:r>
            <a:r>
              <a:rPr sz="1800" spc="-80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();</a:t>
            </a:r>
            <a:endParaRPr sz="1800">
              <a:latin typeface="Consolas"/>
              <a:cs typeface="Consolas"/>
            </a:endParaRPr>
          </a:p>
          <a:p>
            <a:pPr marL="54356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plantName.Frame </a:t>
            </a:r>
            <a:r>
              <a:rPr sz="1800" dirty="0">
                <a:latin typeface="Consolas"/>
                <a:cs typeface="Consolas"/>
              </a:rPr>
              <a:t>= </a:t>
            </a:r>
            <a:r>
              <a:rPr sz="1800" spc="5" dirty="0">
                <a:solidFill>
                  <a:srgbClr val="0000FF"/>
                </a:solidFill>
                <a:latin typeface="Consolas"/>
                <a:cs typeface="Consolas"/>
              </a:rPr>
              <a:t>new </a:t>
            </a:r>
            <a:r>
              <a:rPr sz="1800" spc="-5" dirty="0">
                <a:solidFill>
                  <a:srgbClr val="2B8FAE"/>
                </a:solidFill>
                <a:latin typeface="Consolas"/>
                <a:cs typeface="Consolas"/>
              </a:rPr>
              <a:t>CGRect</a:t>
            </a:r>
            <a:r>
              <a:rPr sz="1800" spc="-5" dirty="0">
                <a:latin typeface="Consolas"/>
                <a:cs typeface="Consolas"/>
              </a:rPr>
              <a:t>(10, 18, 100,</a:t>
            </a:r>
            <a:r>
              <a:rPr sz="1800" spc="-8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20);</a:t>
            </a:r>
            <a:endParaRPr sz="1800">
              <a:latin typeface="Consolas"/>
              <a:cs typeface="Consolas"/>
            </a:endParaRPr>
          </a:p>
          <a:p>
            <a:pPr marL="54356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...</a:t>
            </a:r>
            <a:endParaRPr sz="1800">
              <a:latin typeface="Consolas"/>
              <a:cs typeface="Consolas"/>
            </a:endParaRPr>
          </a:p>
          <a:p>
            <a:pPr marL="8636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406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56" y="1243584"/>
            <a:ext cx="815054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Can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instantiate the </a:t>
            </a:r>
            <a:r>
              <a:rPr sz="2000" dirty="0">
                <a:solidFill>
                  <a:srgbClr val="0A111E"/>
                </a:solidFill>
                <a:latin typeface="Consolas"/>
                <a:cs typeface="Consolas"/>
              </a:rPr>
              <a:t>UITableView</a:t>
            </a:r>
            <a:r>
              <a:rPr sz="2000" spc="-470" dirty="0">
                <a:solidFill>
                  <a:srgbClr val="0A111E"/>
                </a:solidFill>
                <a:latin typeface="Consolas"/>
                <a:cs typeface="Consolas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and add as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a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subview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to a </a:t>
            </a:r>
            <a:r>
              <a:rPr sz="20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screen</a:t>
            </a:r>
            <a:endParaRPr sz="2000" dirty="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Adding a </a:t>
            </a:r>
            <a:r>
              <a:rPr spc="-120" dirty="0"/>
              <a:t>Table </a:t>
            </a:r>
            <a:r>
              <a:rPr dirty="0"/>
              <a:t>View </a:t>
            </a:r>
            <a:r>
              <a:rPr spc="-5" dirty="0"/>
              <a:t>in</a:t>
            </a:r>
            <a:r>
              <a:rPr spc="-10" dirty="0"/>
              <a:t> </a:t>
            </a:r>
            <a:r>
              <a:rPr dirty="0"/>
              <a:t>code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0419" y="1899920"/>
            <a:ext cx="7503159" cy="2583180"/>
          </a:xfrm>
          <a:prstGeom prst="rect">
            <a:avLst/>
          </a:prstGeom>
          <a:ln w="10160">
            <a:solidFill>
              <a:srgbClr val="5F6D6E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219"/>
              </a:spcBef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private </a:t>
            </a:r>
            <a:r>
              <a:rPr sz="1800" spc="-10" dirty="0">
                <a:solidFill>
                  <a:srgbClr val="2B8FAE"/>
                </a:solidFill>
                <a:latin typeface="Consolas"/>
                <a:cs typeface="Consolas"/>
              </a:rPr>
              <a:t>UITableView</a:t>
            </a:r>
            <a:r>
              <a:rPr sz="1800" spc="25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tableView;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override 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sz="1800" spc="-5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ViewDidLoad()</a:t>
            </a:r>
            <a:endParaRPr sz="1800" dirty="0">
              <a:latin typeface="Consolas"/>
              <a:cs typeface="Consolas"/>
            </a:endParaRPr>
          </a:p>
          <a:p>
            <a:pPr marL="86995">
              <a:lnSpc>
                <a:spcPts val="2160"/>
              </a:lnSpc>
            </a:pPr>
            <a:r>
              <a:rPr sz="1800" dirty="0">
                <a:latin typeface="Consolas"/>
                <a:cs typeface="Consolas"/>
              </a:rPr>
              <a:t>{</a:t>
            </a:r>
          </a:p>
          <a:p>
            <a:pPr marL="58801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base</a:t>
            </a:r>
            <a:r>
              <a:rPr sz="1800" spc="-10" dirty="0">
                <a:latin typeface="Consolas"/>
                <a:cs typeface="Consolas"/>
              </a:rPr>
              <a:t>.ViewDidLoad();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58801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tableView </a:t>
            </a:r>
            <a:r>
              <a:rPr sz="1800" dirty="0">
                <a:latin typeface="Consolas"/>
                <a:cs typeface="Consolas"/>
              </a:rPr>
              <a:t>=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1800" spc="-4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2B8FAE"/>
                </a:solidFill>
                <a:latin typeface="Consolas"/>
                <a:cs typeface="Consolas"/>
              </a:rPr>
              <a:t>UITableView</a:t>
            </a:r>
            <a:r>
              <a:rPr sz="1800" spc="-5" dirty="0">
                <a:latin typeface="Consolas"/>
                <a:cs typeface="Consolas"/>
              </a:rPr>
              <a:t>(View.Frame);</a:t>
            </a:r>
            <a:endParaRPr sz="1800" dirty="0">
              <a:latin typeface="Consolas"/>
              <a:cs typeface="Consolas"/>
            </a:endParaRPr>
          </a:p>
          <a:p>
            <a:pPr marL="588010">
              <a:lnSpc>
                <a:spcPts val="2150"/>
              </a:lnSpc>
            </a:pPr>
            <a:r>
              <a:rPr sz="1800" spc="-10" dirty="0">
                <a:latin typeface="Consolas"/>
                <a:cs typeface="Consolas"/>
              </a:rPr>
              <a:t>Add(tableView);</a:t>
            </a:r>
            <a:endParaRPr sz="1800" dirty="0">
              <a:latin typeface="Consolas"/>
              <a:cs typeface="Consolas"/>
            </a:endParaRPr>
          </a:p>
          <a:p>
            <a:pPr marL="86995">
              <a:lnSpc>
                <a:spcPts val="215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209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97779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45720">
            <a:solidFill>
              <a:srgbClr val="2A8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390">
              <a:lnSpc>
                <a:spcPct val="100000"/>
              </a:lnSpc>
            </a:pPr>
            <a:r>
              <a:rPr spc="-5" dirty="0"/>
              <a:t>Register </a:t>
            </a:r>
            <a:r>
              <a:rPr spc="-10" dirty="0"/>
              <a:t>the </a:t>
            </a:r>
            <a:r>
              <a:rPr dirty="0"/>
              <a:t>cell with </a:t>
            </a:r>
            <a:r>
              <a:rPr spc="-10" dirty="0"/>
              <a:t>the </a:t>
            </a:r>
            <a:r>
              <a:rPr spc="-55" dirty="0"/>
              <a:t>UITableView</a:t>
            </a:r>
          </a:p>
        </p:txBody>
      </p:sp>
      <p:sp>
        <p:nvSpPr>
          <p:cNvPr id="6" name="object 6"/>
          <p:cNvSpPr/>
          <p:nvPr/>
        </p:nvSpPr>
        <p:spPr>
          <a:xfrm>
            <a:off x="457200" y="1920239"/>
            <a:ext cx="8229600" cy="2583180"/>
          </a:xfrm>
          <a:custGeom>
            <a:avLst/>
            <a:gdLst/>
            <a:ahLst/>
            <a:cxnLst/>
            <a:rect l="l" t="t" r="r" b="b"/>
            <a:pathLst>
              <a:path w="8229600" h="2583179">
                <a:moveTo>
                  <a:pt x="0" y="2583180"/>
                </a:moveTo>
                <a:lnTo>
                  <a:pt x="8229600" y="2583180"/>
                </a:lnTo>
                <a:lnTo>
                  <a:pt x="8229600" y="0"/>
                </a:lnTo>
                <a:lnTo>
                  <a:pt x="0" y="0"/>
                </a:lnTo>
                <a:lnTo>
                  <a:pt x="0" y="2583180"/>
                </a:lnTo>
                <a:close/>
              </a:path>
            </a:pathLst>
          </a:custGeom>
          <a:ln w="10160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442459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39">
                <a:moveTo>
                  <a:pt x="9144000" y="701039"/>
                </a:moveTo>
                <a:lnTo>
                  <a:pt x="9144000" y="0"/>
                </a:lnTo>
                <a:lnTo>
                  <a:pt x="0" y="0"/>
                </a:lnTo>
                <a:lnTo>
                  <a:pt x="0" y="701039"/>
                </a:lnTo>
                <a:lnTo>
                  <a:pt x="9144000" y="701039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4442459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39">
                <a:moveTo>
                  <a:pt x="9144000" y="701039"/>
                </a:moveTo>
                <a:lnTo>
                  <a:pt x="9144000" y="0"/>
                </a:lnTo>
                <a:lnTo>
                  <a:pt x="0" y="0"/>
                </a:lnTo>
                <a:lnTo>
                  <a:pt x="0" y="701039"/>
                </a:lnTo>
              </a:path>
            </a:pathLst>
          </a:custGeom>
          <a:ln w="10160">
            <a:solidFill>
              <a:srgbClr val="4945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6257" y="1243584"/>
            <a:ext cx="8206740" cy="380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Register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cell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for </a:t>
            </a:r>
            <a:r>
              <a:rPr sz="2000" b="0" i="1" spc="-10" dirty="0">
                <a:solidFill>
                  <a:srgbClr val="0A111E"/>
                </a:solidFill>
                <a:latin typeface="Segoe UI Light"/>
                <a:cs typeface="Segoe UI Light"/>
              </a:rPr>
              <a:t>reuse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using the</a:t>
            </a:r>
            <a:r>
              <a:rPr sz="2000" b="0" spc="3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0A111E"/>
                </a:solidFill>
                <a:latin typeface="Consolas"/>
                <a:cs typeface="Consolas"/>
              </a:rPr>
              <a:t>RegisterClassForCellReuse</a:t>
            </a:r>
            <a:endParaRPr sz="2000" dirty="0">
              <a:latin typeface="Consolas"/>
              <a:cs typeface="Consolas"/>
            </a:endParaRPr>
          </a:p>
          <a:p>
            <a:pPr marL="354965">
              <a:lnSpc>
                <a:spcPct val="100000"/>
              </a:lnSpc>
            </a:pP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method on your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0A111E"/>
                </a:solidFill>
                <a:latin typeface="Consolas"/>
                <a:cs typeface="Consolas"/>
              </a:rPr>
              <a:t>UITableView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class </a:t>
            </a:r>
            <a:r>
              <a:rPr sz="1800" spc="-5" dirty="0">
                <a:solidFill>
                  <a:srgbClr val="2B8FAE"/>
                </a:solidFill>
                <a:latin typeface="Consolas"/>
                <a:cs typeface="Consolas"/>
              </a:rPr>
              <a:t>PlantTVC </a:t>
            </a:r>
            <a:r>
              <a:rPr sz="1800" dirty="0">
                <a:solidFill>
                  <a:srgbClr val="333333"/>
                </a:solidFill>
                <a:latin typeface="Consolas"/>
                <a:cs typeface="Consolas"/>
              </a:rPr>
              <a:t>:</a:t>
            </a:r>
            <a:r>
              <a:rPr sz="1800" spc="-1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2B8FAE"/>
                </a:solidFill>
                <a:latin typeface="Consolas"/>
                <a:cs typeface="Consolas"/>
              </a:rPr>
              <a:t>UITableViewController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sz="1800" spc="-10" dirty="0">
                <a:solidFill>
                  <a:srgbClr val="2B8FAE"/>
                </a:solidFill>
                <a:latin typeface="Consolas"/>
                <a:cs typeface="Consolas"/>
              </a:rPr>
              <a:t>PlantTVC</a:t>
            </a:r>
            <a:r>
              <a:rPr sz="1800" spc="-55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1800" spc="5" dirty="0">
                <a:latin typeface="Consolas"/>
                <a:cs typeface="Consolas"/>
              </a:rPr>
              <a:t>()</a:t>
            </a:r>
            <a:endParaRPr sz="1800" dirty="0"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{</a:t>
            </a:r>
          </a:p>
          <a:p>
            <a:pPr marL="1264920" marR="2165350" indent="-338455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TableView.RegisterClassForCellReuse</a:t>
            </a:r>
            <a:r>
              <a:rPr sz="1800" spc="-10" dirty="0" smtClean="0">
                <a:latin typeface="Consolas"/>
                <a:cs typeface="Consolas"/>
              </a:rPr>
              <a:t>(</a:t>
            </a:r>
            <a:endParaRPr lang="en-US" sz="1800" spc="-10" dirty="0" smtClean="0">
              <a:latin typeface="Consolas"/>
              <a:cs typeface="Consolas"/>
            </a:endParaRPr>
          </a:p>
          <a:p>
            <a:pPr marL="1264920" marR="2165350" indent="-338455">
              <a:lnSpc>
                <a:spcPct val="100000"/>
              </a:lnSpc>
            </a:pPr>
            <a:r>
              <a:rPr sz="1800" spc="-5" dirty="0" smtClean="0">
                <a:solidFill>
                  <a:srgbClr val="0000FF"/>
                </a:solidFill>
                <a:latin typeface="Consolas"/>
                <a:cs typeface="Consolas"/>
              </a:rPr>
              <a:t>typeof</a:t>
            </a:r>
            <a:r>
              <a:rPr sz="1800" spc="-5" dirty="0">
                <a:latin typeface="Consolas"/>
                <a:cs typeface="Consolas"/>
              </a:rPr>
              <a:t>(PlantCellView),</a:t>
            </a:r>
            <a:r>
              <a:rPr sz="1800" spc="-114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onsolas"/>
                <a:cs typeface="Consolas"/>
              </a:rPr>
              <a:t>"PlantCellId"</a:t>
            </a:r>
            <a:r>
              <a:rPr sz="1800" spc="-5" dirty="0">
                <a:latin typeface="Consolas"/>
                <a:cs typeface="Consolas"/>
              </a:rPr>
              <a:t>);</a:t>
            </a:r>
            <a:endParaRPr sz="1800" dirty="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...</a:t>
            </a:r>
            <a:endParaRPr sz="1800" dirty="0"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  <a:spcBef>
                <a:spcPts val="484"/>
              </a:spcBef>
            </a:pPr>
            <a:r>
              <a:rPr sz="1800" b="0" spc="-10" dirty="0">
                <a:latin typeface="Segoe UI Light"/>
                <a:cs typeface="Segoe UI Light"/>
              </a:rPr>
              <a:t>Recall </a:t>
            </a:r>
            <a:r>
              <a:rPr sz="1800" b="0" spc="-5" dirty="0">
                <a:latin typeface="Segoe UI Light"/>
                <a:cs typeface="Segoe UI Light"/>
              </a:rPr>
              <a:t>that </a:t>
            </a:r>
            <a:r>
              <a:rPr sz="1800" b="0" spc="-15" dirty="0">
                <a:latin typeface="Segoe UI Light"/>
                <a:cs typeface="Segoe UI Light"/>
              </a:rPr>
              <a:t>reusing </a:t>
            </a:r>
            <a:r>
              <a:rPr sz="1800" b="0" spc="-10" dirty="0">
                <a:latin typeface="Segoe UI Light"/>
                <a:cs typeface="Segoe UI Light"/>
              </a:rPr>
              <a:t>cells </a:t>
            </a:r>
            <a:r>
              <a:rPr sz="1800" b="0" spc="-5" dirty="0">
                <a:latin typeface="Segoe UI Light"/>
                <a:cs typeface="Segoe UI Light"/>
              </a:rPr>
              <a:t>optimizes the </a:t>
            </a:r>
            <a:r>
              <a:rPr sz="1800" b="0" spc="15" dirty="0">
                <a:latin typeface="Segoe UI Light"/>
                <a:cs typeface="Segoe UI Light"/>
              </a:rPr>
              <a:t>memory </a:t>
            </a:r>
            <a:r>
              <a:rPr sz="1800" b="0" spc="-5" dirty="0">
                <a:latin typeface="Segoe UI Light"/>
                <a:cs typeface="Segoe UI Light"/>
              </a:rPr>
              <a:t>and </a:t>
            </a:r>
            <a:r>
              <a:rPr sz="1800" b="0" dirty="0">
                <a:latin typeface="Segoe UI Light"/>
                <a:cs typeface="Segoe UI Light"/>
              </a:rPr>
              <a:t>performance </a:t>
            </a:r>
            <a:r>
              <a:rPr sz="1800" b="0" spc="-30" dirty="0">
                <a:latin typeface="Segoe UI Light"/>
                <a:cs typeface="Segoe UI Light"/>
              </a:rPr>
              <a:t>of </a:t>
            </a:r>
            <a:r>
              <a:rPr sz="1800" b="0" spc="-5" dirty="0">
                <a:latin typeface="Segoe UI Light"/>
                <a:cs typeface="Segoe UI Light"/>
              </a:rPr>
              <a:t>your </a:t>
            </a:r>
            <a:r>
              <a:rPr sz="1800" b="0" spc="-10" dirty="0">
                <a:latin typeface="Segoe UI Light"/>
                <a:cs typeface="Segoe UI Light"/>
              </a:rPr>
              <a:t>application </a:t>
            </a:r>
            <a:r>
              <a:rPr sz="1800" b="0" dirty="0">
                <a:latin typeface="Segoe UI Light"/>
                <a:cs typeface="Segoe UI Light"/>
              </a:rPr>
              <a:t>–  </a:t>
            </a:r>
            <a:r>
              <a:rPr sz="1800" b="0" spc="-5" dirty="0">
                <a:latin typeface="Segoe UI Light"/>
                <a:cs typeface="Segoe UI Light"/>
              </a:rPr>
              <a:t>you </a:t>
            </a:r>
            <a:r>
              <a:rPr sz="1800" b="0" spc="-10" dirty="0">
                <a:latin typeface="Segoe UI Light"/>
                <a:cs typeface="Segoe UI Light"/>
              </a:rPr>
              <a:t>should always utilize </a:t>
            </a:r>
            <a:r>
              <a:rPr sz="1800" b="0" spc="-5" dirty="0">
                <a:latin typeface="Segoe UI Light"/>
                <a:cs typeface="Segoe UI Light"/>
              </a:rPr>
              <a:t>this iOS</a:t>
            </a:r>
            <a:r>
              <a:rPr sz="1800" b="0" spc="120" dirty="0">
                <a:latin typeface="Segoe UI Light"/>
                <a:cs typeface="Segoe UI Light"/>
              </a:rPr>
              <a:t> </a:t>
            </a:r>
            <a:r>
              <a:rPr sz="1800" b="0" spc="-10" dirty="0">
                <a:latin typeface="Segoe UI Light"/>
                <a:cs typeface="Segoe UI Light"/>
              </a:rPr>
              <a:t>feature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05300"/>
            <a:ext cx="655320" cy="764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384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57" y="1248790"/>
            <a:ext cx="799814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spc="-35" dirty="0">
                <a:solidFill>
                  <a:srgbClr val="0A111E"/>
                </a:solidFill>
                <a:latin typeface="Segoe UI Light"/>
                <a:cs typeface="Segoe UI Light"/>
              </a:rPr>
              <a:t>We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expose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a public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method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to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update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content </a:t>
            </a:r>
            <a:r>
              <a:rPr sz="2000" b="0" spc="-35" dirty="0">
                <a:solidFill>
                  <a:srgbClr val="0A111E"/>
                </a:solidFill>
                <a:latin typeface="Segoe UI Light"/>
                <a:cs typeface="Segoe UI Light"/>
              </a:rPr>
              <a:t>of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the child</a:t>
            </a:r>
            <a:r>
              <a:rPr sz="2000" b="0" spc="12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views</a:t>
            </a:r>
            <a:endParaRPr sz="2000" dirty="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9567" y="395859"/>
            <a:ext cx="8444864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390">
              <a:lnSpc>
                <a:spcPct val="100000"/>
              </a:lnSpc>
            </a:pPr>
            <a:r>
              <a:rPr dirty="0"/>
              <a:t>Visualize </a:t>
            </a:r>
            <a:r>
              <a:rPr spc="-10" dirty="0"/>
              <a:t>the </a:t>
            </a:r>
            <a:r>
              <a:rPr spc="-5" dirty="0"/>
              <a:t>data in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cell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2123439"/>
            <a:ext cx="8394700" cy="2585720"/>
          </a:xfrm>
          <a:prstGeom prst="rect">
            <a:avLst/>
          </a:prstGeom>
          <a:ln w="10160">
            <a:solidFill>
              <a:srgbClr val="5F6D6E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234"/>
              </a:spcBef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class </a:t>
            </a:r>
            <a:r>
              <a:rPr sz="1800" spc="-10" dirty="0">
                <a:solidFill>
                  <a:srgbClr val="2B8FAE"/>
                </a:solidFill>
                <a:latin typeface="Consolas"/>
                <a:cs typeface="Consolas"/>
              </a:rPr>
              <a:t>PlantTableViewCell </a:t>
            </a:r>
            <a:r>
              <a:rPr sz="1800" dirty="0">
                <a:solidFill>
                  <a:srgbClr val="333333"/>
                </a:solidFill>
                <a:latin typeface="Consolas"/>
                <a:cs typeface="Consolas"/>
              </a:rPr>
              <a:t>:</a:t>
            </a:r>
            <a:r>
              <a:rPr sz="1800" spc="4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2B8FAE"/>
                </a:solidFill>
                <a:latin typeface="Consolas"/>
                <a:cs typeface="Consolas"/>
              </a:rPr>
              <a:t>UITableViewCell</a:t>
            </a:r>
            <a:endParaRPr sz="1800">
              <a:latin typeface="Consolas"/>
              <a:cs typeface="Consolas"/>
            </a:endParaRPr>
          </a:p>
          <a:p>
            <a:pPr marL="86360">
              <a:lnSpc>
                <a:spcPct val="100000"/>
              </a:lnSpc>
            </a:pPr>
            <a:r>
              <a:rPr sz="1800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43560">
              <a:lnSpc>
                <a:spcPct val="100000"/>
              </a:lnSpc>
            </a:pPr>
            <a:r>
              <a:rPr sz="1800" spc="-10" dirty="0">
                <a:solidFill>
                  <a:srgbClr val="333333"/>
                </a:solidFill>
                <a:latin typeface="Consolas"/>
                <a:cs typeface="Consolas"/>
              </a:rPr>
              <a:t>...</a:t>
            </a:r>
            <a:endParaRPr sz="1800">
              <a:latin typeface="Consolas"/>
              <a:cs typeface="Consolas"/>
            </a:endParaRPr>
          </a:p>
          <a:p>
            <a:pPr marL="54356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void </a:t>
            </a:r>
            <a:r>
              <a:rPr sz="1800" spc="-5" dirty="0">
                <a:latin typeface="Consolas"/>
                <a:cs typeface="Consolas"/>
              </a:rPr>
              <a:t>UpdateCell 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2B8FAE"/>
                </a:solidFill>
                <a:latin typeface="Consolas"/>
                <a:cs typeface="Consolas"/>
              </a:rPr>
              <a:t>Plant</a:t>
            </a:r>
            <a:r>
              <a:rPr sz="1800" spc="-35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plant)</a:t>
            </a:r>
            <a:endParaRPr sz="1800">
              <a:latin typeface="Consolas"/>
              <a:cs typeface="Consolas"/>
            </a:endParaRPr>
          </a:p>
          <a:p>
            <a:pPr marL="54356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00076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plantName.Text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plant.Name;</a:t>
            </a:r>
            <a:endParaRPr sz="1800">
              <a:latin typeface="Consolas"/>
              <a:cs typeface="Consolas"/>
            </a:endParaRPr>
          </a:p>
          <a:p>
            <a:pPr marL="96266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plantImage.Image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10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LoadImageFromUrl(plant.ImageUrl);</a:t>
            </a:r>
            <a:endParaRPr sz="1800">
              <a:latin typeface="Consolas"/>
              <a:cs typeface="Consolas"/>
            </a:endParaRPr>
          </a:p>
          <a:p>
            <a:pPr marL="54356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86360">
              <a:lnSpc>
                <a:spcPct val="100000"/>
              </a:lnSpc>
            </a:pPr>
            <a:r>
              <a:rPr sz="1800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015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/>
          <p:cNvSpPr/>
          <p:nvPr/>
        </p:nvSpPr>
        <p:spPr>
          <a:xfrm>
            <a:off x="916939" y="3843020"/>
            <a:ext cx="3106420" cy="271780"/>
          </a:xfrm>
          <a:custGeom>
            <a:avLst/>
            <a:gdLst/>
            <a:ahLst/>
            <a:cxnLst/>
            <a:rect l="l" t="t" r="r" b="b"/>
            <a:pathLst>
              <a:path w="3106420" h="271779">
                <a:moveTo>
                  <a:pt x="0" y="271779"/>
                </a:moveTo>
                <a:lnTo>
                  <a:pt x="3106420" y="271779"/>
                </a:lnTo>
                <a:lnTo>
                  <a:pt x="3106420" y="0"/>
                </a:lnTo>
                <a:lnTo>
                  <a:pt x="0" y="0"/>
                </a:lnTo>
                <a:lnTo>
                  <a:pt x="0" y="27177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2"/>
          <p:cNvSpPr txBox="1"/>
          <p:nvPr/>
        </p:nvSpPr>
        <p:spPr>
          <a:xfrm>
            <a:off x="536257" y="1243584"/>
            <a:ext cx="8226743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Call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update method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on the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custom cell </a:t>
            </a:r>
            <a:r>
              <a:rPr sz="20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from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the </a:t>
            </a:r>
            <a:r>
              <a:rPr sz="2000" dirty="0">
                <a:solidFill>
                  <a:srgbClr val="0A111E"/>
                </a:solidFill>
                <a:latin typeface="Consolas"/>
                <a:cs typeface="Consolas"/>
              </a:rPr>
              <a:t>GetCell</a:t>
            </a:r>
            <a:r>
              <a:rPr sz="2000" spc="-440" dirty="0">
                <a:solidFill>
                  <a:srgbClr val="0A111E"/>
                </a:solidFill>
                <a:latin typeface="Consolas"/>
                <a:cs typeface="Consolas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method</a:t>
            </a:r>
            <a:endParaRPr sz="2000" dirty="0">
              <a:latin typeface="Segoe UI Light"/>
              <a:cs typeface="Segoe UI Light"/>
            </a:endParaRPr>
          </a:p>
          <a:p>
            <a:pPr marL="354965">
              <a:lnSpc>
                <a:spcPct val="100000"/>
              </a:lnSpc>
              <a:spcBef>
                <a:spcPts val="40"/>
              </a:spcBef>
            </a:pP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in the table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view</a:t>
            </a:r>
            <a:r>
              <a:rPr sz="2000" b="0" spc="-7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controller</a:t>
            </a:r>
            <a:endParaRPr sz="2000" dirty="0">
              <a:latin typeface="Segoe UI Light"/>
              <a:cs typeface="Segoe UI Light"/>
            </a:endParaRPr>
          </a:p>
        </p:txBody>
      </p:sp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349567" y="395859"/>
            <a:ext cx="8444864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390">
              <a:lnSpc>
                <a:spcPct val="100000"/>
              </a:lnSpc>
            </a:pPr>
            <a:r>
              <a:rPr dirty="0"/>
              <a:t>Visualize </a:t>
            </a:r>
            <a:r>
              <a:rPr spc="-10" dirty="0"/>
              <a:t>the </a:t>
            </a:r>
            <a:r>
              <a:rPr spc="-5" dirty="0"/>
              <a:t>data in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cell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916939" y="3843020"/>
            <a:ext cx="3106420" cy="27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914"/>
              </a:lnSpc>
            </a:pPr>
            <a:r>
              <a:rPr sz="1800" spc="-10" dirty="0">
                <a:latin typeface="Consolas"/>
                <a:cs typeface="Consolas"/>
              </a:rPr>
              <a:t>cell.UpdateCell(plant);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457200" y="2131060"/>
            <a:ext cx="8229600" cy="2585720"/>
          </a:xfrm>
          <a:prstGeom prst="rect">
            <a:avLst/>
          </a:prstGeom>
          <a:ln w="10160">
            <a:solidFill>
              <a:srgbClr val="5F6D6E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225"/>
              </a:spcBef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override </a:t>
            </a:r>
            <a:r>
              <a:rPr sz="1800" spc="-5" dirty="0">
                <a:solidFill>
                  <a:srgbClr val="2B8FAE"/>
                </a:solidFill>
                <a:latin typeface="Consolas"/>
                <a:cs typeface="Consolas"/>
              </a:rPr>
              <a:t>UITableViewCell </a:t>
            </a:r>
            <a:r>
              <a:rPr sz="1800" spc="-10" dirty="0">
                <a:latin typeface="Consolas"/>
                <a:cs typeface="Consolas"/>
              </a:rPr>
              <a:t>GetCell(</a:t>
            </a:r>
            <a:r>
              <a:rPr sz="1800" spc="-10" dirty="0">
                <a:solidFill>
                  <a:srgbClr val="2B8FAE"/>
                </a:solidFill>
                <a:latin typeface="Consolas"/>
                <a:cs typeface="Consolas"/>
              </a:rPr>
              <a:t>UITableView</a:t>
            </a:r>
            <a:r>
              <a:rPr sz="1800" spc="35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tableView,</a:t>
            </a:r>
            <a:endParaRPr sz="1800" dirty="0">
              <a:latin typeface="Consolas"/>
              <a:cs typeface="Consolas"/>
            </a:endParaRPr>
          </a:p>
          <a:p>
            <a:pPr marL="4578350">
              <a:lnSpc>
                <a:spcPct val="100000"/>
              </a:lnSpc>
            </a:pPr>
            <a:r>
              <a:rPr sz="1800" spc="-10" dirty="0">
                <a:solidFill>
                  <a:srgbClr val="2B8FAE"/>
                </a:solidFill>
                <a:latin typeface="Consolas"/>
                <a:cs typeface="Consolas"/>
              </a:rPr>
              <a:t>NSIndexPath</a:t>
            </a:r>
            <a:r>
              <a:rPr sz="1800" spc="-6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indexPath)</a:t>
            </a:r>
            <a:endParaRPr sz="1800" dirty="0">
              <a:latin typeface="Consolas"/>
              <a:cs typeface="Consolas"/>
            </a:endParaRPr>
          </a:p>
          <a:p>
            <a:pPr marL="8636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{</a:t>
            </a:r>
          </a:p>
          <a:p>
            <a:pPr marL="543560">
              <a:lnSpc>
                <a:spcPct val="100000"/>
              </a:lnSpc>
            </a:pPr>
            <a:r>
              <a:rPr sz="1800" spc="-10" dirty="0">
                <a:solidFill>
                  <a:srgbClr val="2B8FAE"/>
                </a:solidFill>
                <a:latin typeface="Consolas"/>
                <a:cs typeface="Consolas"/>
              </a:rPr>
              <a:t>Plant </a:t>
            </a:r>
            <a:r>
              <a:rPr sz="1800" spc="-10" dirty="0">
                <a:latin typeface="Consolas"/>
                <a:cs typeface="Consolas"/>
              </a:rPr>
              <a:t>plant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4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plants[indexPath.Row];</a:t>
            </a:r>
            <a:endParaRPr sz="1800" dirty="0">
              <a:latin typeface="Consolas"/>
              <a:cs typeface="Consolas"/>
            </a:endParaRPr>
          </a:p>
          <a:p>
            <a:pPr marL="54356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var </a:t>
            </a:r>
            <a:r>
              <a:rPr sz="1800" spc="-5" dirty="0">
                <a:latin typeface="Consolas"/>
                <a:cs typeface="Consolas"/>
              </a:rPr>
              <a:t>cell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12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tableView.DequeueReusableCell(</a:t>
            </a:r>
            <a:r>
              <a:rPr sz="1800" spc="-10" dirty="0">
                <a:solidFill>
                  <a:srgbClr val="C00000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8A2B44"/>
                </a:solidFill>
                <a:latin typeface="Consolas"/>
                <a:cs typeface="Consolas"/>
              </a:rPr>
              <a:t>PlantCellId</a:t>
            </a:r>
            <a:r>
              <a:rPr sz="1800" spc="-10" dirty="0">
                <a:solidFill>
                  <a:srgbClr val="C00000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latin typeface="Consolas"/>
                <a:cs typeface="Consolas"/>
              </a:rPr>
              <a:t>);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54356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800" spc="-8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cell;</a:t>
            </a:r>
            <a:endParaRPr sz="1800" dirty="0">
              <a:latin typeface="Consolas"/>
              <a:cs typeface="Consolas"/>
            </a:endParaRPr>
          </a:p>
          <a:p>
            <a:pPr marL="8636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314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1504950"/>
            <a:ext cx="4145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Q &amp;A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6252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0" y="1733550"/>
            <a:ext cx="5992178" cy="1099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-5" dirty="0">
                <a:solidFill>
                  <a:srgbClr val="FFFFFF"/>
                </a:solidFill>
              </a:rPr>
              <a:t>Thank</a:t>
            </a:r>
            <a:r>
              <a:rPr sz="7200" spc="-55" dirty="0">
                <a:solidFill>
                  <a:srgbClr val="FFFFFF"/>
                </a:solidFill>
              </a:rPr>
              <a:t> </a:t>
            </a:r>
            <a:r>
              <a:rPr sz="7200" spc="-250" dirty="0">
                <a:solidFill>
                  <a:srgbClr val="FFFFFF"/>
                </a:solidFill>
              </a:rPr>
              <a:t>You!</a:t>
            </a:r>
            <a:endParaRPr sz="7200" dirty="0"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56" y="1123950"/>
            <a:ext cx="8379144" cy="931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899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Can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also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use a </a:t>
            </a:r>
            <a:r>
              <a:rPr sz="2000" dirty="0">
                <a:solidFill>
                  <a:srgbClr val="0A111E"/>
                </a:solidFill>
                <a:latin typeface="Consolas"/>
                <a:cs typeface="Consolas"/>
              </a:rPr>
              <a:t>UITableViewController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– this is a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standard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view  controller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with a </a:t>
            </a:r>
            <a:r>
              <a:rPr sz="2000" b="0" spc="5" dirty="0">
                <a:solidFill>
                  <a:srgbClr val="0A111E"/>
                </a:solidFill>
                <a:latin typeface="Segoe UI Light"/>
                <a:cs typeface="Segoe UI Light"/>
              </a:rPr>
              <a:t>built-in </a:t>
            </a:r>
            <a:r>
              <a:rPr sz="2000" spc="-5" dirty="0">
                <a:solidFill>
                  <a:srgbClr val="0A111E"/>
                </a:solidFill>
                <a:latin typeface="Consolas"/>
                <a:cs typeface="Consolas"/>
              </a:rPr>
              <a:t>UITableView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;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can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use a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derived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version </a:t>
            </a:r>
            <a:r>
              <a:rPr sz="2000" b="0" spc="-35" dirty="0">
                <a:solidFill>
                  <a:srgbClr val="0A111E"/>
                </a:solidFill>
                <a:latin typeface="Segoe UI Light"/>
                <a:cs typeface="Segoe UI Light"/>
              </a:rPr>
              <a:t>of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this 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class as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a </a:t>
            </a:r>
            <a:r>
              <a:rPr sz="2000" b="0" spc="-15" dirty="0">
                <a:solidFill>
                  <a:srgbClr val="0A111E"/>
                </a:solidFill>
                <a:latin typeface="Segoe UI Light"/>
                <a:cs typeface="Segoe UI Light"/>
              </a:rPr>
              <a:t>root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view </a:t>
            </a:r>
            <a:r>
              <a:rPr sz="2000" b="0" spc="-30" dirty="0">
                <a:solidFill>
                  <a:srgbClr val="0A111E"/>
                </a:solidFill>
                <a:latin typeface="Segoe UI Light"/>
                <a:cs typeface="Segoe UI Light"/>
              </a:rPr>
              <a:t>controller, </a:t>
            </a:r>
            <a:r>
              <a:rPr sz="2000" b="0" spc="-5" dirty="0">
                <a:solidFill>
                  <a:srgbClr val="0A111E"/>
                </a:solidFill>
                <a:latin typeface="Segoe UI Light"/>
                <a:cs typeface="Segoe UI Light"/>
              </a:rPr>
              <a:t>or navigate </a:t>
            </a:r>
            <a:r>
              <a:rPr sz="2000" b="0" dirty="0">
                <a:solidFill>
                  <a:srgbClr val="0A111E"/>
                </a:solidFill>
                <a:latin typeface="Segoe UI Light"/>
                <a:cs typeface="Segoe UI Light"/>
              </a:rPr>
              <a:t>to one for </a:t>
            </a:r>
            <a:r>
              <a:rPr sz="2000" b="0" spc="5" dirty="0">
                <a:solidFill>
                  <a:srgbClr val="0A111E"/>
                </a:solidFill>
                <a:latin typeface="Segoe UI Light"/>
                <a:cs typeface="Segoe UI Light"/>
              </a:rPr>
              <a:t>secondary</a:t>
            </a:r>
            <a:r>
              <a:rPr sz="2000" b="0" spc="210" dirty="0">
                <a:solidFill>
                  <a:srgbClr val="0A111E"/>
                </a:solidFill>
                <a:latin typeface="Segoe UI Light"/>
                <a:cs typeface="Segoe UI Light"/>
              </a:rPr>
              <a:t> </a:t>
            </a:r>
            <a:r>
              <a:rPr sz="2000" b="0" spc="-10" dirty="0">
                <a:solidFill>
                  <a:srgbClr val="0A111E"/>
                </a:solidFill>
                <a:latin typeface="Segoe UI Light"/>
                <a:cs typeface="Segoe UI Light"/>
              </a:rPr>
              <a:t>pages</a:t>
            </a:r>
            <a:endParaRPr sz="2000" dirty="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57" y="395859"/>
            <a:ext cx="80714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Adding a </a:t>
            </a:r>
            <a:r>
              <a:rPr spc="-120" dirty="0"/>
              <a:t>Table </a:t>
            </a:r>
            <a:r>
              <a:rPr dirty="0"/>
              <a:t>View </a:t>
            </a:r>
            <a:r>
              <a:rPr spc="-5" dirty="0"/>
              <a:t>in</a:t>
            </a:r>
            <a:r>
              <a:rPr spc="-10" dirty="0"/>
              <a:t> </a:t>
            </a:r>
            <a:r>
              <a:rPr dirty="0"/>
              <a:t>code</a:t>
            </a:r>
          </a:p>
        </p:txBody>
      </p:sp>
      <p:sp>
        <p:nvSpPr>
          <p:cNvPr id="4" name="object 4"/>
          <p:cNvSpPr/>
          <p:nvPr/>
        </p:nvSpPr>
        <p:spPr>
          <a:xfrm>
            <a:off x="820419" y="2418079"/>
            <a:ext cx="7503159" cy="2062480"/>
          </a:xfrm>
          <a:custGeom>
            <a:avLst/>
            <a:gdLst/>
            <a:ahLst/>
            <a:cxnLst/>
            <a:rect l="l" t="t" r="r" b="b"/>
            <a:pathLst>
              <a:path w="7503159" h="2062479">
                <a:moveTo>
                  <a:pt x="0" y="2062480"/>
                </a:moveTo>
                <a:lnTo>
                  <a:pt x="7503159" y="2062480"/>
                </a:lnTo>
                <a:lnTo>
                  <a:pt x="7503159" y="0"/>
                </a:lnTo>
                <a:lnTo>
                  <a:pt x="0" y="0"/>
                </a:lnTo>
                <a:lnTo>
                  <a:pt x="0" y="2062480"/>
                </a:lnTo>
                <a:close/>
              </a:path>
            </a:pathLst>
          </a:custGeom>
          <a:ln w="10160">
            <a:solidFill>
              <a:srgbClr val="5F6D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0112" y="2452623"/>
            <a:ext cx="6809740" cy="2454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class </a:t>
            </a:r>
            <a:r>
              <a:rPr sz="1600" spc="-10" dirty="0">
                <a:solidFill>
                  <a:srgbClr val="2B8FAE"/>
                </a:solidFill>
                <a:latin typeface="Consolas"/>
                <a:cs typeface="Consolas"/>
              </a:rPr>
              <a:t>MyTableViewController </a:t>
            </a:r>
            <a:r>
              <a:rPr sz="1600" dirty="0">
                <a:latin typeface="Consolas"/>
                <a:cs typeface="Consolas"/>
              </a:rPr>
              <a:t>:</a:t>
            </a:r>
            <a:r>
              <a:rPr sz="1600" spc="35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2B8FAE"/>
                </a:solidFill>
                <a:latin typeface="Consolas"/>
                <a:cs typeface="Consolas"/>
              </a:rPr>
              <a:t>UITableViewController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nsolas"/>
                <a:cs typeface="Consolas"/>
              </a:rPr>
              <a:t>{</a:t>
            </a:r>
          </a:p>
          <a:p>
            <a:pPr marL="347980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public override 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sz="1600" spc="-9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ViewDidLoad()</a:t>
            </a:r>
            <a:endParaRPr sz="1600" dirty="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</a:pPr>
            <a:r>
              <a:rPr sz="1600" dirty="0">
                <a:latin typeface="Consolas"/>
                <a:cs typeface="Consolas"/>
              </a:rPr>
              <a:t>{</a:t>
            </a:r>
          </a:p>
          <a:p>
            <a:pPr marL="680720">
              <a:lnSpc>
                <a:spcPct val="100000"/>
              </a:lnSpc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base</a:t>
            </a:r>
            <a:r>
              <a:rPr sz="1600" spc="-10" dirty="0">
                <a:latin typeface="Consolas"/>
                <a:cs typeface="Consolas"/>
              </a:rPr>
              <a:t>.ViewDidLoad();</a:t>
            </a:r>
            <a:endParaRPr sz="1600" dirty="0">
              <a:latin typeface="Consolas"/>
              <a:cs typeface="Consolas"/>
            </a:endParaRPr>
          </a:p>
          <a:p>
            <a:pPr marL="68072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TableView.ContentInset </a:t>
            </a:r>
            <a:r>
              <a:rPr sz="1600" dirty="0">
                <a:latin typeface="Consolas"/>
                <a:cs typeface="Consolas"/>
              </a:rPr>
              <a:t>= 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new </a:t>
            </a:r>
            <a:r>
              <a:rPr sz="1600" spc="-10" dirty="0">
                <a:solidFill>
                  <a:srgbClr val="2B8FAE"/>
                </a:solidFill>
                <a:latin typeface="Consolas"/>
                <a:cs typeface="Consolas"/>
              </a:rPr>
              <a:t>UIEdgeInsets</a:t>
            </a:r>
            <a:r>
              <a:rPr sz="1600" spc="-10" dirty="0">
                <a:latin typeface="Consolas"/>
                <a:cs typeface="Consolas"/>
              </a:rPr>
              <a:t>(20, </a:t>
            </a:r>
            <a:r>
              <a:rPr sz="1600" dirty="0">
                <a:latin typeface="Consolas"/>
                <a:cs typeface="Consolas"/>
              </a:rPr>
              <a:t>0, </a:t>
            </a:r>
            <a:r>
              <a:rPr sz="1600" spc="-10" dirty="0">
                <a:latin typeface="Consolas"/>
                <a:cs typeface="Consolas"/>
              </a:rPr>
              <a:t>0,</a:t>
            </a:r>
            <a:r>
              <a:rPr sz="1600" spc="8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0);</a:t>
            </a:r>
            <a:endParaRPr sz="1600" dirty="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</a:pPr>
            <a:r>
              <a:rPr sz="16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160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1800" b="0" spc="-5" dirty="0">
                <a:latin typeface="Segoe UI Light"/>
                <a:cs typeface="Segoe UI Light"/>
              </a:rPr>
              <a:t>Has </a:t>
            </a:r>
            <a:r>
              <a:rPr sz="1800" b="0" dirty="0">
                <a:latin typeface="Segoe UI Light"/>
                <a:cs typeface="Segoe UI Light"/>
              </a:rPr>
              <a:t>property to </a:t>
            </a:r>
            <a:r>
              <a:rPr sz="1800" b="0" spc="-5" dirty="0">
                <a:latin typeface="Segoe UI Light"/>
                <a:cs typeface="Segoe UI Light"/>
              </a:rPr>
              <a:t>access </a:t>
            </a:r>
            <a:r>
              <a:rPr sz="1800" b="0" spc="-10" dirty="0">
                <a:latin typeface="Segoe UI Light"/>
                <a:cs typeface="Segoe UI Light"/>
              </a:rPr>
              <a:t>created </a:t>
            </a:r>
            <a:r>
              <a:rPr sz="1800" b="0" spc="-70" dirty="0">
                <a:latin typeface="Segoe UI Light"/>
                <a:cs typeface="Segoe UI Light"/>
              </a:rPr>
              <a:t>Table</a:t>
            </a:r>
            <a:r>
              <a:rPr sz="1800" b="0" spc="80" dirty="0">
                <a:latin typeface="Segoe UI Light"/>
                <a:cs typeface="Segoe UI Light"/>
              </a:rPr>
              <a:t> </a:t>
            </a:r>
            <a:r>
              <a:rPr sz="1800" b="0" spc="-10" dirty="0">
                <a:latin typeface="Segoe UI Light"/>
                <a:cs typeface="Segoe UI Light"/>
              </a:rPr>
              <a:t>View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89352" y="3963606"/>
            <a:ext cx="130175" cy="617220"/>
          </a:xfrm>
          <a:custGeom>
            <a:avLst/>
            <a:gdLst/>
            <a:ahLst/>
            <a:cxnLst/>
            <a:rect l="l" t="t" r="r" b="b"/>
            <a:pathLst>
              <a:path w="130175" h="617220">
                <a:moveTo>
                  <a:pt x="64897" y="55442"/>
                </a:moveTo>
                <a:lnTo>
                  <a:pt x="50927" y="79391"/>
                </a:lnTo>
                <a:lnTo>
                  <a:pt x="50927" y="616711"/>
                </a:lnTo>
                <a:lnTo>
                  <a:pt x="78867" y="616711"/>
                </a:lnTo>
                <a:lnTo>
                  <a:pt x="78867" y="79391"/>
                </a:lnTo>
                <a:lnTo>
                  <a:pt x="64897" y="55442"/>
                </a:lnTo>
                <a:close/>
              </a:path>
              <a:path w="130175" h="617220">
                <a:moveTo>
                  <a:pt x="64897" y="0"/>
                </a:moveTo>
                <a:lnTo>
                  <a:pt x="3937" y="104508"/>
                </a:lnTo>
                <a:lnTo>
                  <a:pt x="0" y="111163"/>
                </a:lnTo>
                <a:lnTo>
                  <a:pt x="2286" y="119722"/>
                </a:lnTo>
                <a:lnTo>
                  <a:pt x="9017" y="123609"/>
                </a:lnTo>
                <a:lnTo>
                  <a:pt x="15621" y="127495"/>
                </a:lnTo>
                <a:lnTo>
                  <a:pt x="24130" y="125247"/>
                </a:lnTo>
                <a:lnTo>
                  <a:pt x="28067" y="118579"/>
                </a:lnTo>
                <a:lnTo>
                  <a:pt x="50927" y="79391"/>
                </a:lnTo>
                <a:lnTo>
                  <a:pt x="50927" y="27724"/>
                </a:lnTo>
                <a:lnTo>
                  <a:pt x="81068" y="27724"/>
                </a:lnTo>
                <a:lnTo>
                  <a:pt x="64897" y="0"/>
                </a:lnTo>
                <a:close/>
              </a:path>
              <a:path w="130175" h="617220">
                <a:moveTo>
                  <a:pt x="81068" y="27724"/>
                </a:moveTo>
                <a:lnTo>
                  <a:pt x="78867" y="27724"/>
                </a:lnTo>
                <a:lnTo>
                  <a:pt x="78867" y="79391"/>
                </a:lnTo>
                <a:lnTo>
                  <a:pt x="101727" y="118579"/>
                </a:lnTo>
                <a:lnTo>
                  <a:pt x="105664" y="125247"/>
                </a:lnTo>
                <a:lnTo>
                  <a:pt x="114173" y="127495"/>
                </a:lnTo>
                <a:lnTo>
                  <a:pt x="120777" y="123609"/>
                </a:lnTo>
                <a:lnTo>
                  <a:pt x="127508" y="119722"/>
                </a:lnTo>
                <a:lnTo>
                  <a:pt x="129794" y="111163"/>
                </a:lnTo>
                <a:lnTo>
                  <a:pt x="125857" y="104508"/>
                </a:lnTo>
                <a:lnTo>
                  <a:pt x="81068" y="27724"/>
                </a:lnTo>
                <a:close/>
              </a:path>
              <a:path w="130175" h="617220">
                <a:moveTo>
                  <a:pt x="78867" y="27724"/>
                </a:moveTo>
                <a:lnTo>
                  <a:pt x="50927" y="27724"/>
                </a:lnTo>
                <a:lnTo>
                  <a:pt x="50927" y="79391"/>
                </a:lnTo>
                <a:lnTo>
                  <a:pt x="64897" y="55442"/>
                </a:lnTo>
                <a:lnTo>
                  <a:pt x="52832" y="34759"/>
                </a:lnTo>
                <a:lnTo>
                  <a:pt x="78867" y="34759"/>
                </a:lnTo>
                <a:lnTo>
                  <a:pt x="78867" y="27724"/>
                </a:lnTo>
                <a:close/>
              </a:path>
              <a:path w="130175" h="617220">
                <a:moveTo>
                  <a:pt x="78867" y="34759"/>
                </a:moveTo>
                <a:lnTo>
                  <a:pt x="76962" y="34759"/>
                </a:lnTo>
                <a:lnTo>
                  <a:pt x="64897" y="55442"/>
                </a:lnTo>
                <a:lnTo>
                  <a:pt x="78867" y="79391"/>
                </a:lnTo>
                <a:lnTo>
                  <a:pt x="78867" y="34759"/>
                </a:lnTo>
                <a:close/>
              </a:path>
              <a:path w="130175" h="617220">
                <a:moveTo>
                  <a:pt x="76962" y="34759"/>
                </a:moveTo>
                <a:lnTo>
                  <a:pt x="52832" y="34759"/>
                </a:lnTo>
                <a:lnTo>
                  <a:pt x="64897" y="55442"/>
                </a:lnTo>
                <a:lnTo>
                  <a:pt x="76962" y="34759"/>
                </a:lnTo>
                <a:close/>
              </a:path>
            </a:pathLst>
          </a:custGeom>
          <a:solidFill>
            <a:srgbClr val="A239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0" y="5143500"/>
                </a:moveTo>
                <a:lnTo>
                  <a:pt x="9144381" y="5143500"/>
                </a:lnTo>
                <a:lnTo>
                  <a:pt x="9144381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904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3217</Words>
  <Application>Microsoft Macintosh PowerPoint</Application>
  <PresentationFormat>On-screen Show (16:9)</PresentationFormat>
  <Paragraphs>649</Paragraphs>
  <Slides>84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5" baseType="lpstr">
      <vt:lpstr>Office Theme</vt:lpstr>
      <vt:lpstr>Xamarin.IOS</vt:lpstr>
      <vt:lpstr>Objectives</vt:lpstr>
      <vt:lpstr>Tasks</vt:lpstr>
      <vt:lpstr>What is a Table View?</vt:lpstr>
      <vt:lpstr>Components of a Table View</vt:lpstr>
      <vt:lpstr>Components of a Table View</vt:lpstr>
      <vt:lpstr>Adding a Table View to your UI</vt:lpstr>
      <vt:lpstr>Adding a Table View in code</vt:lpstr>
      <vt:lpstr>Adding a Table View in code</vt:lpstr>
      <vt:lpstr>Using the Storyboard Designer</vt:lpstr>
      <vt:lpstr>Supplying data to the Table View</vt:lpstr>
      <vt:lpstr>Interacting with the Table View</vt:lpstr>
      <vt:lpstr>Separate data and behavior</vt:lpstr>
      <vt:lpstr>Sharing data and behavior together</vt:lpstr>
      <vt:lpstr>Assigning the Table View source</vt:lpstr>
      <vt:lpstr>UITableViewController</vt:lpstr>
      <vt:lpstr>Flash Quiz</vt:lpstr>
      <vt:lpstr>Flash Quiz</vt:lpstr>
      <vt:lpstr>Flash Quiz</vt:lpstr>
      <vt:lpstr>Flash Quiz</vt:lpstr>
      <vt:lpstr>Flash Quiz</vt:lpstr>
      <vt:lpstr>Flash Quiz</vt:lpstr>
      <vt:lpstr>Providing data to the Table View</vt:lpstr>
      <vt:lpstr>Providing data to the Table View</vt:lpstr>
      <vt:lpstr>Providing data to the Table View</vt:lpstr>
      <vt:lpstr>Providing data to the Table View</vt:lpstr>
      <vt:lpstr>Providing data to the Table View</vt:lpstr>
      <vt:lpstr>Providing data to the Table View</vt:lpstr>
      <vt:lpstr>Summary</vt:lpstr>
      <vt:lpstr>Utilize built-in cell styles</vt:lpstr>
      <vt:lpstr>Tasks</vt:lpstr>
      <vt:lpstr>Built-in cell styles</vt:lpstr>
      <vt:lpstr>Built-in cell styles</vt:lpstr>
      <vt:lpstr>Built-in cell styles</vt:lpstr>
      <vt:lpstr>Built-in cell styles</vt:lpstr>
      <vt:lpstr>Specify the style of the cell</vt:lpstr>
      <vt:lpstr>Configure the Table View cell contents</vt:lpstr>
      <vt:lpstr>Configure the Table View cell contents</vt:lpstr>
      <vt:lpstr>Summary</vt:lpstr>
      <vt:lpstr>Add selection behavior</vt:lpstr>
      <vt:lpstr>Tasks</vt:lpstr>
      <vt:lpstr>Setting an accessory style</vt:lpstr>
      <vt:lpstr>Setting an accessory style</vt:lpstr>
      <vt:lpstr>Setting an accessory style</vt:lpstr>
      <vt:lpstr>Setting an accessory style</vt:lpstr>
      <vt:lpstr>Managing interactions</vt:lpstr>
      <vt:lpstr>Working with Row Selection</vt:lpstr>
      <vt:lpstr>Summary</vt:lpstr>
      <vt:lpstr>Implement Cell Reuse</vt:lpstr>
      <vt:lpstr>Tasks</vt:lpstr>
      <vt:lpstr>What is Cell reuse?</vt:lpstr>
      <vt:lpstr>Participating in cell reuse</vt:lpstr>
      <vt:lpstr>Reuse identifier in the Designer</vt:lpstr>
      <vt:lpstr>Reuse identifier in the Designer</vt:lpstr>
      <vt:lpstr>Reuse identifier in code</vt:lpstr>
      <vt:lpstr>Getting a designer-registered cell</vt:lpstr>
      <vt:lpstr>Getting a code-registered cell</vt:lpstr>
      <vt:lpstr>Setting values on the cell</vt:lpstr>
      <vt:lpstr>Cell reuse in action</vt:lpstr>
      <vt:lpstr>Flash Quiz</vt:lpstr>
      <vt:lpstr>Flash Quiz</vt:lpstr>
      <vt:lpstr>Flash Quiz</vt:lpstr>
      <vt:lpstr>Flash Quiz</vt:lpstr>
      <vt:lpstr>PowerPoint Presentation</vt:lpstr>
      <vt:lpstr>Objectives</vt:lpstr>
      <vt:lpstr>Tasks</vt:lpstr>
      <vt:lpstr>Anatomy of a default cell</vt:lpstr>
      <vt:lpstr>Subviews</vt:lpstr>
      <vt:lpstr>Customize the default views</vt:lpstr>
      <vt:lpstr>Accessory view</vt:lpstr>
      <vt:lpstr>Custom Table View cells</vt:lpstr>
      <vt:lpstr>Creating a custom table view cell</vt:lpstr>
      <vt:lpstr>Completely customized cells</vt:lpstr>
      <vt:lpstr>Anatomy of a custom cell</vt:lpstr>
      <vt:lpstr>Steps to creating a custom cell</vt:lpstr>
      <vt:lpstr>Create a custom cell class</vt:lpstr>
      <vt:lpstr>Create a custom cell class</vt:lpstr>
      <vt:lpstr>Add the custom UI visuals to the cell</vt:lpstr>
      <vt:lpstr>Layout the cell</vt:lpstr>
      <vt:lpstr>Register the cell with the UITableView</vt:lpstr>
      <vt:lpstr>Visualize the data in the cell</vt:lpstr>
      <vt:lpstr>Visualize the data in the cell</vt:lpstr>
      <vt:lpstr>PowerPoint Presentation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PCAdmin</cp:lastModifiedBy>
  <cp:revision>95</cp:revision>
  <dcterms:created xsi:type="dcterms:W3CDTF">2015-11-04T14:38:19Z</dcterms:created>
  <dcterms:modified xsi:type="dcterms:W3CDTF">2015-11-05T05:28:19Z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2015-11-04T00:00:00Z</vt:filetime>
  </property>
</Properties>
</file>