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7FCF-52A1-484D-9131-2E3FCBF2FA9D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9B632-3FF0-43A5-89D9-F4CC7A3E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xamarin.com/download" TargetMode="External"/><Relationship Id="rId2" Type="http://schemas.openxmlformats.org/officeDocument/2006/relationships/hyperlink" Target="https://xamarin.com/account/regi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-project.com/docs/about-mono/languages/csharp/" TargetMode="External"/><Relationship Id="rId2" Type="http://schemas.openxmlformats.org/officeDocument/2006/relationships/hyperlink" Target="http://xamari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no-project.com/docs/advanced/runtime/" TargetMode="External"/><Relationship Id="rId4" Type="http://schemas.openxmlformats.org/officeDocument/2006/relationships/hyperlink" Target="http://en.wikipedia.org/wiki/C_Sharp_%28programming_language%29#Versio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Xamarin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1800" dirty="0" smtClean="0"/>
              <a:t>Xamarin is a software company that offers a suite of commercial Mono-based products that allow developers to create apps for Android, iOS, and OS X using C# and the .NET framework. </a:t>
            </a:r>
          </a:p>
          <a:p>
            <a:endParaRPr lang="en-US" sz="1800" dirty="0" smtClean="0"/>
          </a:p>
          <a:p>
            <a:r>
              <a:rPr lang="en-US" sz="1800" dirty="0" smtClean="0"/>
              <a:t>Xamarin's primary product offerings are:</a:t>
            </a:r>
          </a:p>
          <a:p>
            <a:pPr lvl="1"/>
            <a:r>
              <a:rPr lang="en-US" sz="1800" dirty="0" smtClean="0"/>
              <a:t>Xamarin Platform</a:t>
            </a:r>
          </a:p>
          <a:p>
            <a:pPr lvl="2"/>
            <a:r>
              <a:rPr lang="en-US" sz="1800" dirty="0" smtClean="0">
                <a:effectLst/>
              </a:rPr>
              <a:t>Xamarin.Android (formerly Mono for Android)</a:t>
            </a:r>
          </a:p>
          <a:p>
            <a:pPr lvl="2"/>
            <a:r>
              <a:rPr lang="en-US" sz="1800" dirty="0" smtClean="0">
                <a:effectLst/>
              </a:rPr>
              <a:t>Xamarin.iOS (formerly MonoTouch)</a:t>
            </a:r>
          </a:p>
          <a:p>
            <a:pPr lvl="2"/>
            <a:r>
              <a:rPr lang="en-US" sz="1800" dirty="0" smtClean="0">
                <a:effectLst/>
              </a:rPr>
              <a:t>Xamarin.Mac</a:t>
            </a:r>
          </a:p>
          <a:p>
            <a:pPr lvl="1"/>
            <a:endParaRPr lang="en-US" sz="1800" dirty="0" smtClean="0">
              <a:effectLst/>
            </a:endParaRPr>
          </a:p>
          <a:p>
            <a:pPr lvl="1"/>
            <a:r>
              <a:rPr lang="en-US" sz="1800" dirty="0" smtClean="0"/>
              <a:t>Xamarin Test Cloud: Allows developers to write automated test scripts and upload them to Xamarin Test Cloud. Here the automated test scripts are run across a range of devices and the test results/reports are shared.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>
                <a:effectLst/>
              </a:rPr>
              <a:t>Xamarin Insights : </a:t>
            </a:r>
            <a:r>
              <a:rPr lang="en-US" sz="1800" dirty="0" smtClean="0"/>
              <a:t>Add real-time monitoring with precise, detailed error reporting to your apps in a single line of code</a:t>
            </a:r>
            <a:endParaRPr lang="en-US" sz="1800" dirty="0" smtClean="0">
              <a:effectLst/>
            </a:endParaRPr>
          </a:p>
          <a:p>
            <a:pPr marL="457200" lvl="1" indent="0">
              <a:buNone/>
            </a:pPr>
            <a:endParaRPr lang="en-US" sz="1600" dirty="0" smtClean="0">
              <a:effectLst/>
            </a:endParaRPr>
          </a:p>
          <a:p>
            <a:endParaRPr lang="en-US" sz="1600" dirty="0" smtClean="0">
              <a:effectLst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87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Each of these products is licensed through an annual subscription with the following levels being available:</a:t>
            </a:r>
          </a:p>
          <a:p>
            <a:pPr lvl="1"/>
            <a:r>
              <a:rPr lang="en-US" sz="1800" b="1" dirty="0" smtClean="0">
                <a:effectLst/>
              </a:rPr>
              <a:t>Starter</a:t>
            </a:r>
            <a:r>
              <a:rPr lang="en-US" sz="1800" dirty="0" smtClean="0">
                <a:effectLst/>
              </a:rPr>
              <a:t>: This subscription is actually free, but restricts the size of apps.</a:t>
            </a:r>
          </a:p>
          <a:p>
            <a:pPr lvl="1"/>
            <a:r>
              <a:rPr lang="en-US" sz="1800" b="1" dirty="0" smtClean="0">
                <a:effectLst/>
              </a:rPr>
              <a:t>Indie</a:t>
            </a:r>
            <a:r>
              <a:rPr lang="en-US" sz="1800" dirty="0" smtClean="0">
                <a:effectLst/>
              </a:rPr>
              <a:t>: This subscription provides everything needed to build and deploy full-featured mobile apps, but can only be purchased by companies with five or less employees. This subscription also does not include the use of the Visual Studio add-in discussed in the </a:t>
            </a:r>
            <a:r>
              <a:rPr lang="en-US" sz="1800" i="1" dirty="0" smtClean="0">
                <a:effectLst/>
              </a:rPr>
              <a:t>Using the Visual Studio environment</a:t>
            </a:r>
            <a:r>
              <a:rPr lang="en-US" sz="1800" dirty="0" smtClean="0">
                <a:effectLst/>
              </a:rPr>
              <a:t> section.</a:t>
            </a:r>
          </a:p>
          <a:p>
            <a:pPr lvl="1"/>
            <a:r>
              <a:rPr lang="en-US" sz="1800" b="1" dirty="0" smtClean="0">
                <a:effectLst/>
              </a:rPr>
              <a:t>Business</a:t>
            </a:r>
            <a:r>
              <a:rPr lang="en-US" sz="1800" dirty="0" smtClean="0">
                <a:effectLst/>
              </a:rPr>
              <a:t>: This subscription adds the use of the Visual Studio add-in as well as e-mail support.</a:t>
            </a:r>
          </a:p>
          <a:p>
            <a:pPr lvl="1"/>
            <a:r>
              <a:rPr lang="en-US" sz="1800" b="1" dirty="0" smtClean="0">
                <a:effectLst/>
              </a:rPr>
              <a:t>Enterprise</a:t>
            </a:r>
            <a:r>
              <a:rPr lang="en-US" sz="1800" dirty="0" smtClean="0">
                <a:effectLst/>
              </a:rPr>
              <a:t>: This subscription adds access to a set of prime components, hotfixes, and enhanced support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04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Xamarin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/>
              <a:t>Xamarin Studio is a customized version of the </a:t>
            </a:r>
            <a:r>
              <a:rPr lang="en-US" sz="2600" dirty="0" err="1" smtClean="0"/>
              <a:t>MonoDevelop</a:t>
            </a:r>
            <a:r>
              <a:rPr lang="en-US" sz="2600" dirty="0" smtClean="0"/>
              <a:t> IDE and this can be used to develop applications for Android, iOS, and OS X. Xamarin Studio is available on both OS X and Windows with highly advanced and useful features such as:</a:t>
            </a:r>
          </a:p>
          <a:p>
            <a:endParaRPr lang="en-US" sz="2600" dirty="0" smtClean="0"/>
          </a:p>
          <a:p>
            <a:pPr lvl="1"/>
            <a:r>
              <a:rPr lang="en-US" dirty="0" smtClean="0">
                <a:effectLst/>
              </a:rPr>
              <a:t>Code completion</a:t>
            </a:r>
          </a:p>
          <a:p>
            <a:pPr lvl="1"/>
            <a:r>
              <a:rPr lang="en-US" dirty="0" smtClean="0">
                <a:effectLst/>
              </a:rPr>
              <a:t>Smart syntax highlighting</a:t>
            </a:r>
          </a:p>
          <a:p>
            <a:pPr lvl="1"/>
            <a:r>
              <a:rPr lang="en-US" dirty="0" smtClean="0">
                <a:effectLst/>
              </a:rPr>
              <a:t>Code navigation</a:t>
            </a:r>
          </a:p>
          <a:p>
            <a:pPr lvl="1"/>
            <a:r>
              <a:rPr lang="en-US" dirty="0" smtClean="0">
                <a:effectLst/>
              </a:rPr>
              <a:t>Code tooltips</a:t>
            </a:r>
          </a:p>
          <a:p>
            <a:pPr lvl="1"/>
            <a:r>
              <a:rPr lang="en-US" dirty="0" smtClean="0">
                <a:effectLst/>
              </a:rPr>
              <a:t>Integrated debugging for mobile apps running in emulators or on devices</a:t>
            </a:r>
          </a:p>
          <a:p>
            <a:pPr lvl="1"/>
            <a:r>
              <a:rPr lang="en-US" dirty="0" smtClean="0">
                <a:effectLst/>
              </a:rPr>
              <a:t>Source control integration with </a:t>
            </a:r>
            <a:r>
              <a:rPr lang="en-US" dirty="0" err="1" smtClean="0">
                <a:effectLst/>
              </a:rPr>
              <a:t>Git</a:t>
            </a:r>
            <a:r>
              <a:rPr lang="en-US" dirty="0" smtClean="0">
                <a:effectLst/>
              </a:rPr>
              <a:t> and Subversion built-in</a:t>
            </a:r>
          </a:p>
          <a:p>
            <a:pPr lvl="1"/>
            <a:r>
              <a:rPr lang="en-US" dirty="0" smtClean="0"/>
              <a:t>Provides access to Xamarin component store</a:t>
            </a:r>
          </a:p>
          <a:p>
            <a:pPr lvl="1"/>
            <a:r>
              <a:rPr lang="en-US" dirty="0" smtClean="0">
                <a:effectLst/>
              </a:rPr>
              <a:t>Provides integration  to </a:t>
            </a:r>
            <a:r>
              <a:rPr lang="en-US" dirty="0" err="1" smtClean="0">
                <a:effectLst/>
              </a:rPr>
              <a:t>Nuget</a:t>
            </a:r>
            <a:r>
              <a:rPr lang="en-US" dirty="0" smtClean="0">
                <a:effectLst/>
              </a:rPr>
              <a:t> packages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Xamarin Studio designer support for Android(</a:t>
            </a:r>
            <a:r>
              <a:rPr lang="en-US" dirty="0" err="1" smtClean="0">
                <a:effectLst/>
              </a:rPr>
              <a:t>axml</a:t>
            </a:r>
            <a:r>
              <a:rPr lang="en-US" dirty="0" smtClean="0">
                <a:effectLst/>
              </a:rPr>
              <a:t>) and IOS (storyboards) is excellent</a:t>
            </a:r>
          </a:p>
        </p:txBody>
      </p:sp>
    </p:spTree>
    <p:extLst>
      <p:ext uri="{BB962C8B-B14F-4D97-AF65-F5344CB8AC3E}">
        <p14:creationId xmlns:p14="http://schemas.microsoft.com/office/powerpoint/2010/main" val="409749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Xamarin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Setting up a </a:t>
            </a:r>
            <a:r>
              <a:rPr lang="en-US" sz="1800" dirty="0" err="1" smtClean="0"/>
              <a:t>xamarin</a:t>
            </a:r>
            <a:r>
              <a:rPr lang="en-US" sz="1800" dirty="0" smtClean="0"/>
              <a:t> account</a:t>
            </a:r>
          </a:p>
          <a:p>
            <a:pPr lvl="1"/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https://xamarin.com/account/register</a:t>
            </a:r>
            <a:endParaRPr lang="en-US" sz="1800" dirty="0" smtClean="0"/>
          </a:p>
          <a:p>
            <a:pPr lvl="1"/>
            <a:r>
              <a:rPr lang="en-US" sz="1800" dirty="0" smtClean="0"/>
              <a:t>Provide the details</a:t>
            </a:r>
          </a:p>
          <a:p>
            <a:pPr lvl="1"/>
            <a:r>
              <a:rPr lang="en-US" sz="1800" dirty="0" smtClean="0"/>
              <a:t>Account is tied to the email. So you cannot re-use the same email over and over.</a:t>
            </a:r>
          </a:p>
          <a:p>
            <a:r>
              <a:rPr lang="en-US" sz="1800" dirty="0" smtClean="0"/>
              <a:t>Installation:</a:t>
            </a:r>
          </a:p>
          <a:p>
            <a:pPr lvl="1"/>
            <a:r>
              <a:rPr lang="en-US" sz="1800" dirty="0" smtClean="0"/>
              <a:t>Studio IDE is free to download</a:t>
            </a:r>
          </a:p>
          <a:p>
            <a:pPr lvl="1"/>
            <a:r>
              <a:rPr lang="en-US" sz="1800" dirty="0" smtClean="0"/>
              <a:t>Go to </a:t>
            </a:r>
            <a:r>
              <a:rPr lang="en-US" sz="1800" dirty="0" smtClean="0">
                <a:hlinkClick r:id="rId3"/>
              </a:rPr>
              <a:t>https://xamarin.com/download</a:t>
            </a:r>
            <a:endParaRPr lang="en-US" sz="1800" dirty="0" smtClean="0"/>
          </a:p>
          <a:p>
            <a:pPr lvl="1"/>
            <a:r>
              <a:rPr lang="en-US" sz="1800" dirty="0" smtClean="0"/>
              <a:t>Download the correct installer (OSX / Windows)</a:t>
            </a:r>
          </a:p>
          <a:p>
            <a:pPr lvl="1"/>
            <a:r>
              <a:rPr lang="en-US" sz="1800" dirty="0" smtClean="0"/>
              <a:t>Run the installer and follow the instructions.</a:t>
            </a:r>
          </a:p>
          <a:p>
            <a:r>
              <a:rPr lang="en-US" sz="1800" dirty="0" smtClean="0"/>
              <a:t>Starting a trial version: Trial version gives a 30 day fully functional business edition with a 24 hour lifetime for the built apps. </a:t>
            </a:r>
            <a:endParaRPr lang="en-US" sz="1800" dirty="0"/>
          </a:p>
          <a:p>
            <a:pPr lvl="1"/>
            <a:r>
              <a:rPr lang="en-US" sz="1800" dirty="0" smtClean="0"/>
              <a:t>Open Xamarin Studio. </a:t>
            </a:r>
          </a:p>
          <a:p>
            <a:pPr lvl="1"/>
            <a:r>
              <a:rPr lang="en-US" sz="1800" dirty="0" smtClean="0"/>
              <a:t>Click Tools &gt;&gt; Account. Enter your </a:t>
            </a:r>
            <a:r>
              <a:rPr lang="en-US" sz="1800" dirty="0" err="1" smtClean="0"/>
              <a:t>xamarin</a:t>
            </a:r>
            <a:r>
              <a:rPr lang="en-US" sz="1800" dirty="0" smtClean="0"/>
              <a:t> account </a:t>
            </a:r>
            <a:r>
              <a:rPr lang="en-US" sz="1800" dirty="0" err="1" smtClean="0"/>
              <a:t>creds</a:t>
            </a:r>
            <a:r>
              <a:rPr lang="en-US" sz="1800" dirty="0" smtClean="0"/>
              <a:t> and login</a:t>
            </a:r>
          </a:p>
          <a:p>
            <a:pPr lvl="1"/>
            <a:r>
              <a:rPr lang="en-US" sz="1800" dirty="0" smtClean="0"/>
              <a:t>On the IDE welcome page click “Start Trial”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10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using Xamarin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Xamarin platform allows developers to create </a:t>
            </a:r>
            <a:r>
              <a:rPr lang="en-US" sz="2400" b="1" dirty="0"/>
              <a:t>native</a:t>
            </a:r>
            <a:r>
              <a:rPr lang="en-US" sz="2400" dirty="0"/>
              <a:t> iOS, Android</a:t>
            </a:r>
            <a:r>
              <a:rPr lang="en-US" sz="2400" dirty="0" smtClean="0"/>
              <a:t>, Mac </a:t>
            </a:r>
            <a:r>
              <a:rPr lang="en-US" sz="2400" dirty="0"/>
              <a:t>and Windows apps in C</a:t>
            </a:r>
            <a:r>
              <a:rPr lang="en-US" sz="2400" dirty="0" smtClean="0"/>
              <a:t>#</a:t>
            </a:r>
          </a:p>
          <a:p>
            <a:r>
              <a:rPr lang="en-US" sz="2400" dirty="0" smtClean="0"/>
              <a:t>Advantages</a:t>
            </a:r>
          </a:p>
          <a:p>
            <a:pPr lvl="1"/>
            <a:r>
              <a:rPr lang="en-US" sz="2000" dirty="0" smtClean="0"/>
              <a:t>One language, multiple platforms (iOS, Android and Windows)</a:t>
            </a:r>
          </a:p>
          <a:p>
            <a:pPr lvl="1"/>
            <a:r>
              <a:rPr lang="en-US" sz="2000" dirty="0" smtClean="0"/>
              <a:t>Native look and feel and performance</a:t>
            </a:r>
          </a:p>
          <a:p>
            <a:pPr lvl="1"/>
            <a:r>
              <a:rPr lang="en-US" sz="2000" dirty="0" smtClean="0"/>
              <a:t>Shared business logic</a:t>
            </a:r>
          </a:p>
          <a:p>
            <a:pPr lvl="1"/>
            <a:r>
              <a:rPr lang="en-US" sz="2000" dirty="0" smtClean="0"/>
              <a:t>UI can also be shared using Xamarin Forms</a:t>
            </a:r>
          </a:p>
          <a:p>
            <a:pPr lvl="1"/>
            <a:r>
              <a:rPr lang="en-US" sz="2000" dirty="0" smtClean="0"/>
              <a:t>Fewer bugs because of shared paradigm</a:t>
            </a:r>
          </a:p>
          <a:p>
            <a:pPr lvl="1"/>
            <a:r>
              <a:rPr lang="en-US" sz="2000" dirty="0" smtClean="0"/>
              <a:t>Faster time to market</a:t>
            </a:r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60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Mono framework &amp; Xamarin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Xamarin  installs Mono framework when installing the Xamarin Studio IDE .</a:t>
            </a:r>
            <a:endParaRPr lang="en-US" sz="1800" dirty="0"/>
          </a:p>
          <a:p>
            <a:r>
              <a:rPr lang="en-US" sz="1800" dirty="0" smtClean="0"/>
              <a:t>Mono, the open source development platform based on the .NET framework, allows developers to build cross-platform applications with improved developer productivity. </a:t>
            </a:r>
          </a:p>
          <a:p>
            <a:r>
              <a:rPr lang="en-US" sz="1800" dirty="0" smtClean="0"/>
              <a:t>Sponsored previously by Novell and now by </a:t>
            </a:r>
            <a:r>
              <a:rPr lang="en-US" sz="1800" dirty="0" smtClean="0">
                <a:hlinkClick r:id="rId2"/>
              </a:rPr>
              <a:t>Xamarin</a:t>
            </a:r>
            <a:r>
              <a:rPr lang="en-US" sz="1800" dirty="0" smtClean="0"/>
              <a:t>, the Mono project has an active and enthusiastic contributing community</a:t>
            </a:r>
          </a:p>
          <a:p>
            <a:r>
              <a:rPr lang="en-US" sz="1800" dirty="0" smtClean="0"/>
              <a:t>Mono platform components: </a:t>
            </a:r>
          </a:p>
          <a:p>
            <a:pPr lvl="1"/>
            <a:r>
              <a:rPr lang="en-US" sz="1400" b="1" dirty="0" smtClean="0">
                <a:hlinkClick r:id="rId3"/>
              </a:rPr>
              <a:t>C# Compiler</a:t>
            </a:r>
            <a:r>
              <a:rPr lang="en-US" sz="1400" dirty="0" smtClean="0"/>
              <a:t> - Mono’s C# compiler is feature complete for C# 1.0, 2.0, 3.0, 4.0 and 5.0 (ECMA). A good description of the feature of the various versions is available on </a:t>
            </a:r>
            <a:r>
              <a:rPr lang="en-US" sz="1400" dirty="0" smtClean="0">
                <a:hlinkClick r:id="rId4"/>
              </a:rPr>
              <a:t>Wikipedia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b="1" dirty="0" smtClean="0">
                <a:hlinkClick r:id="rId5"/>
              </a:rPr>
              <a:t>Mono Runtime</a:t>
            </a:r>
            <a:r>
              <a:rPr lang="en-US" sz="1400" dirty="0" smtClean="0"/>
              <a:t> - The runtime implements the ECMA Common Language Infrastructure (CLI). The runtime provides a Just-in-Time (JIT) compiler, an Ahead-of-Time compiler (AOT), a library loader, the garbage collector, a threading system and interoperability functionality.</a:t>
            </a:r>
          </a:p>
          <a:p>
            <a:pPr lvl="1"/>
            <a:r>
              <a:rPr lang="en-US" sz="1400" b="1" dirty="0" smtClean="0"/>
              <a:t>Base Class Library</a:t>
            </a:r>
            <a:r>
              <a:rPr lang="en-US" sz="1400" dirty="0" smtClean="0"/>
              <a:t> - The Mono platform provides a comprehensive set of classes that provide a solid foundation to build applications on. These classes are compatible with Microsoft’s </a:t>
            </a:r>
            <a:r>
              <a:rPr lang="en-US" sz="1400" dirty="0" err="1" smtClean="0"/>
              <a:t>.Net</a:t>
            </a:r>
            <a:r>
              <a:rPr lang="en-US" sz="1400" dirty="0" smtClean="0"/>
              <a:t> Framework classes.</a:t>
            </a:r>
          </a:p>
          <a:p>
            <a:pPr lvl="1"/>
            <a:r>
              <a:rPr lang="en-US" sz="1400" b="1" dirty="0" smtClean="0"/>
              <a:t>Mono Class Library</a:t>
            </a:r>
            <a:r>
              <a:rPr lang="en-US" sz="1400" dirty="0" smtClean="0"/>
              <a:t> - Mono also provides many classes that go above and beyond the Base Class Library provided by Microsoft. These provide additional functionality that are useful, especially in building Linux applications.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4145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Xamarin iOS has </a:t>
            </a:r>
            <a:r>
              <a:rPr lang="en-US" sz="2000" dirty="0" err="1" smtClean="0"/>
              <a:t>mtouch</a:t>
            </a:r>
            <a:r>
              <a:rPr lang="en-US" sz="2000" dirty="0" smtClean="0"/>
              <a:t> command line tool that compiles/converts the C# code to ARM executable binary. This binary is then deployed to the device. </a:t>
            </a:r>
          </a:p>
          <a:p>
            <a:endParaRPr lang="en-US" sz="2000" dirty="0"/>
          </a:p>
          <a:p>
            <a:r>
              <a:rPr lang="en-US" sz="2000" dirty="0" smtClean="0"/>
              <a:t>Xamarin Android works in a slightly different way. Since Android allows other runtimes, a </a:t>
            </a:r>
            <a:r>
              <a:rPr lang="en-US" sz="2000" dirty="0"/>
              <a:t>X</a:t>
            </a:r>
            <a:r>
              <a:rPr lang="en-US" sz="2000" dirty="0" smtClean="0"/>
              <a:t>amarin android application is installed with a Mono for Android runtime. The managed </a:t>
            </a:r>
            <a:r>
              <a:rPr lang="en-US" sz="2000" dirty="0" err="1" smtClean="0"/>
              <a:t>.net</a:t>
            </a:r>
            <a:r>
              <a:rPr lang="en-US" sz="2000" dirty="0" smtClean="0"/>
              <a:t> code talks to Mono runtime.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59721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64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741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Xamarin Introduction</vt:lpstr>
      <vt:lpstr>Xamarin Licensing</vt:lpstr>
      <vt:lpstr>Xamarin Studio</vt:lpstr>
      <vt:lpstr>Xamarin Studio installation</vt:lpstr>
      <vt:lpstr>Advantages of using Xamarin Platform</vt:lpstr>
      <vt:lpstr>Mono framework &amp; Xamarin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Intro</dc:title>
  <dc:creator>Vishnubhatla, Harish(Cognizant)</dc:creator>
  <cp:lastModifiedBy>Vishnubhatla, Harish(Cognizant)</cp:lastModifiedBy>
  <cp:revision>32</cp:revision>
  <dcterms:created xsi:type="dcterms:W3CDTF">2015-10-26T04:13:25Z</dcterms:created>
  <dcterms:modified xsi:type="dcterms:W3CDTF">2015-10-26T06:46:36Z</dcterms:modified>
</cp:coreProperties>
</file>