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44"/>
  </p:notesMasterIdLst>
  <p:sldIdLst>
    <p:sldId id="314" r:id="rId3"/>
    <p:sldId id="388" r:id="rId4"/>
    <p:sldId id="387" r:id="rId5"/>
    <p:sldId id="482" r:id="rId6"/>
    <p:sldId id="389" r:id="rId7"/>
    <p:sldId id="392" r:id="rId8"/>
    <p:sldId id="483" r:id="rId9"/>
    <p:sldId id="390" r:id="rId10"/>
    <p:sldId id="484" r:id="rId11"/>
    <p:sldId id="411" r:id="rId12"/>
    <p:sldId id="485" r:id="rId13"/>
    <p:sldId id="412" r:id="rId14"/>
    <p:sldId id="486" r:id="rId15"/>
    <p:sldId id="413" r:id="rId16"/>
    <p:sldId id="415" r:id="rId17"/>
    <p:sldId id="416" r:id="rId18"/>
    <p:sldId id="487" r:id="rId19"/>
    <p:sldId id="414" r:id="rId20"/>
    <p:sldId id="420" r:id="rId21"/>
    <p:sldId id="418" r:id="rId22"/>
    <p:sldId id="421" r:id="rId23"/>
    <p:sldId id="423" r:id="rId24"/>
    <p:sldId id="490" r:id="rId25"/>
    <p:sldId id="424" r:id="rId26"/>
    <p:sldId id="425" r:id="rId27"/>
    <p:sldId id="426" r:id="rId28"/>
    <p:sldId id="427" r:id="rId29"/>
    <p:sldId id="491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88" r:id="rId38"/>
    <p:sldId id="417" r:id="rId39"/>
    <p:sldId id="435" r:id="rId40"/>
    <p:sldId id="489" r:id="rId41"/>
    <p:sldId id="437" r:id="rId42"/>
    <p:sldId id="452" r:id="rId4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94434" autoAdjust="0"/>
  </p:normalViewPr>
  <p:slideViewPr>
    <p:cSldViewPr snapToGrid="0">
      <p:cViewPr varScale="1">
        <p:scale>
          <a:sx n="57" d="100"/>
          <a:sy n="57" d="100"/>
        </p:scale>
        <p:origin x="56" y="1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FEF4D-0142-46B4-AC7F-5B868160AD8E}" type="datetimeFigureOut">
              <a:rPr lang="es-ES" smtClean="0"/>
              <a:t>24/10/2019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8CBC7-3B2B-4C22-92A9-AEE2213136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10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72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>
            <a:lvl1pPr algn="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323" y="2854692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31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FDE-1D6E-4E03-A53A-F1B29D2D0A86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43F0-BAC6-4443-92A3-9EA2CC19B9B7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938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33C-AB28-4AC7-B7B0-41DFBCF1B247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138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348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22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35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58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766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998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70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5223" y="1491517"/>
            <a:ext cx="9161585" cy="4698268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1pPr>
            <a:lvl2pPr marL="685800" indent="-228600">
              <a:spcBef>
                <a:spcPts val="1200"/>
              </a:spcBef>
              <a:buFont typeface="Courier New" panose="02070309020205020404" pitchFamily="49" charset="0"/>
              <a:buChar char="o"/>
              <a:defRPr/>
            </a:lvl2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EA5-8E19-4BC4-934C-2C82A50D6490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6061" y="6356350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4316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879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848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488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3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54013" indent="0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25553" cy="4698268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1pPr>
            <a:lvl2pPr marL="685800" indent="-228600">
              <a:spcBef>
                <a:spcPts val="1200"/>
              </a:spcBef>
              <a:buFont typeface="Courier New" panose="02070309020205020404" pitchFamily="49" charset="0"/>
              <a:buChar char="o"/>
              <a:defRPr/>
            </a:lvl2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EA5-8E19-4BC4-934C-2C82A50D6490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6061" y="6356350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5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9D08-3C16-416B-B8F9-4D4A629F38C9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194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E605-5CBB-40FE-87B4-05B62A5CAB7C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81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6281-1CDF-413F-B502-D8EF9109D251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6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6C39-2265-4ECA-84D0-AFE501AC4C1C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035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3683-7933-4D92-B730-4B8490CCDF4B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13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45B-6432-4BD4-BB2B-6E8E1493A879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2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6C39-2265-4ECA-84D0-AFE501AC4C1C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557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11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ah.es/es/estudios/profesor/Jose-Ramon-Hilera-Gonzalez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https://twitter.com/software_a11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ac.es/web/enac/entidades-acreditadas/busqueda-por-productos-y-servicios?p_p_id=BuscadorProductoServicioUnificado_WAR_BuscadorProductoServicioUnificadoportlet&amp;p_p_lifecycle=1&amp;p_p_state=normal&amp;p_p_mode=view&amp;p_p_col_id=column-2&amp;p_p_col_count=1&amp;_BuscadorProductoServicioUnificado_WAR_BuscadorProductoServicioUnificadoportlet_javax.portlet.action=seleccionarBusqueda" TargetMode="External"/><Relationship Id="rId2" Type="http://schemas.openxmlformats.org/officeDocument/2006/relationships/hyperlink" Target="https://eur-lex.europa.eu/legal-content/ES/TXT/?uri=uriserv:OJ.L_.2018.256.01.0108.01.SPA&amp;toc=OJ:L:2018:256:FUL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dministracionelectronica.gob.es/PAe/accesibilidad/une-en-301549-2019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www.etsi.org/deliver/etsi_en/301500_301599/301549/02.01.02_60/en_301549v020102p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ur-lex.europa.eu/legal-content/ES/TXT/?uri=CELEX%3A32018D1523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istracionelectronica.gob.es/pae_Home/pae_Estrategias/pae_Accesibilidad/implantacion-rd-1112-2018/principales_novedades_rd.html#.XQCuYo9S8aE" TargetMode="External"/><Relationship Id="rId2" Type="http://schemas.openxmlformats.org/officeDocument/2006/relationships/hyperlink" Target="https://www.boe.es/buscar/act.php?id=BOE-A-2018-12699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istracionelectronica.gob.es/pae_Home/dam/jcr:a918fcf5-0943-4f4e-b2cb-07829832e68c/INFOG_LineaTiempo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Accesibilidad de aplicaciones para dispositivos móviles aplicando el RD 1112/2018 y la Directiva </a:t>
            </a:r>
            <a:r>
              <a:rPr lang="es-ES" dirty="0"/>
              <a:t>(UE) 2016/2102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703385" y="4210492"/>
            <a:ext cx="11087100" cy="1908953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								</a:t>
            </a:r>
            <a:r>
              <a:rPr lang="en-US" b="1" dirty="0">
                <a:hlinkClick r:id="rId3"/>
              </a:rPr>
              <a:t>José Ramón Hilera </a:t>
            </a:r>
            <a:r>
              <a:rPr lang="en-US" b="1" dirty="0" smtClean="0">
                <a:hlinkClick r:id="rId3"/>
              </a:rPr>
              <a:t>González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000" dirty="0"/>
              <a:t>jose.hilera@uah.es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4"/>
              </a:rPr>
              <a:t>@software_a11y</a:t>
            </a:r>
            <a:endParaRPr lang="en-US" sz="2000" dirty="0"/>
          </a:p>
          <a:p>
            <a:endParaRPr lang="en-US" b="1" dirty="0" smtClean="0"/>
          </a:p>
          <a:p>
            <a:pPr algn="r"/>
            <a:r>
              <a:rPr lang="en-US" b="1" i="1" dirty="0" smtClean="0"/>
              <a:t>(2019)</a:t>
            </a:r>
            <a:endParaRPr lang="es-ES" i="1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9173309" y="6373934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 title="Licencia CC BY-SA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2" y="5954624"/>
            <a:ext cx="1658180" cy="5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Revisiones de accesibilidad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25553" cy="5127944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Art. </a:t>
            </a:r>
            <a:r>
              <a:rPr lang="es-ES" dirty="0"/>
              <a:t>17. Las entidades </a:t>
            </a:r>
            <a:r>
              <a:rPr lang="es-ES" dirty="0" smtClean="0"/>
              <a:t>realizarán </a:t>
            </a:r>
            <a:r>
              <a:rPr lang="es-ES" dirty="0"/>
              <a:t>revisiones del cumplimiento de los requisitos de accesibilidad </a:t>
            </a:r>
            <a:r>
              <a:rPr lang="es-ES" dirty="0" smtClean="0"/>
              <a:t>tanto </a:t>
            </a:r>
            <a:r>
              <a:rPr lang="es-ES" dirty="0"/>
              <a:t>en la fase de diseño </a:t>
            </a:r>
            <a:r>
              <a:rPr lang="es-ES" dirty="0" smtClean="0"/>
              <a:t>de la app como </a:t>
            </a:r>
            <a:r>
              <a:rPr lang="es-ES" dirty="0"/>
              <a:t>antes de su puesta en funcionamiento</a:t>
            </a:r>
            <a:r>
              <a:rPr lang="es-ES" dirty="0" smtClean="0"/>
              <a:t>.</a:t>
            </a:r>
          </a:p>
          <a:p>
            <a:r>
              <a:rPr lang="es-ES" dirty="0"/>
              <a:t>Una vez </a:t>
            </a:r>
            <a:r>
              <a:rPr lang="es-ES" dirty="0" smtClean="0"/>
              <a:t>puesta en </a:t>
            </a:r>
            <a:r>
              <a:rPr lang="es-ES" dirty="0"/>
              <a:t>funcionamiento </a:t>
            </a:r>
            <a:r>
              <a:rPr lang="es-ES" dirty="0" smtClean="0"/>
              <a:t>una app, </a:t>
            </a:r>
            <a:r>
              <a:rPr lang="es-ES" dirty="0"/>
              <a:t>las entidades </a:t>
            </a:r>
            <a:r>
              <a:rPr lang="es-ES" dirty="0" smtClean="0"/>
              <a:t>realizarán </a:t>
            </a:r>
            <a:r>
              <a:rPr lang="es-ES" b="1" dirty="0"/>
              <a:t>revisiones periódicas </a:t>
            </a:r>
            <a:r>
              <a:rPr lang="es-ES" dirty="0"/>
              <a:t>del cumplimiento de los requisitos de </a:t>
            </a:r>
            <a:r>
              <a:rPr lang="es-ES" dirty="0" smtClean="0"/>
              <a:t>accesibilidad, teniendo en </a:t>
            </a:r>
            <a:r>
              <a:rPr lang="es-ES" dirty="0"/>
              <a:t>cuenta </a:t>
            </a:r>
            <a:r>
              <a:rPr lang="es-ES" dirty="0" smtClean="0"/>
              <a:t>los </a:t>
            </a:r>
            <a:r>
              <a:rPr lang="es-ES" dirty="0"/>
              <a:t>contenidos añadidos o </a:t>
            </a:r>
            <a:r>
              <a:rPr lang="es-ES" dirty="0" smtClean="0"/>
              <a:t>modificados, así </a:t>
            </a:r>
            <a:r>
              <a:rPr lang="es-ES" dirty="0"/>
              <a:t>como las actualizaciones </a:t>
            </a:r>
            <a:r>
              <a:rPr lang="es-ES" dirty="0" smtClean="0"/>
              <a:t>tecnológicas.</a:t>
            </a:r>
          </a:p>
          <a:p>
            <a:r>
              <a:rPr lang="es-ES" dirty="0"/>
              <a:t>Las revisiones de accesibilidad </a:t>
            </a:r>
            <a:r>
              <a:rPr lang="es-ES" dirty="0" smtClean="0"/>
              <a:t>tendrán </a:t>
            </a:r>
            <a:r>
              <a:rPr lang="es-ES" dirty="0"/>
              <a:t>en consideración tanto aspectos de revisión automática como aspectos de revisión manual experta. El resultado de éstas deberá quedar recogido en un </a:t>
            </a:r>
            <a:r>
              <a:rPr lang="es-ES" b="1" dirty="0"/>
              <a:t>informe de revisión de la </a:t>
            </a:r>
            <a:r>
              <a:rPr lang="es-ES" b="1" dirty="0" smtClean="0"/>
              <a:t>accesibilidad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Las revisiones </a:t>
            </a:r>
            <a:r>
              <a:rPr lang="es-ES" dirty="0"/>
              <a:t>deberán respetar las condiciones mínimas exigidas para las revisiones en profundidad de </a:t>
            </a:r>
            <a:r>
              <a:rPr lang="es-ES" dirty="0" smtClean="0"/>
              <a:t>una app que </a:t>
            </a:r>
            <a:r>
              <a:rPr lang="es-ES" dirty="0"/>
              <a:t>establezca la </a:t>
            </a:r>
            <a:r>
              <a:rPr lang="es-ES" b="1" dirty="0"/>
              <a:t>metodología </a:t>
            </a:r>
            <a:r>
              <a:rPr lang="es-ES" b="1" dirty="0" smtClean="0"/>
              <a:t>europea</a:t>
            </a:r>
            <a:r>
              <a:rPr lang="es-ES" dirty="0" smtClean="0"/>
              <a:t>. </a:t>
            </a:r>
          </a:p>
          <a:p>
            <a:pPr lvl="1"/>
            <a:r>
              <a:rPr lang="es-ES" i="1" dirty="0" smtClean="0"/>
              <a:t>La metodología europea se publicó en 2018, como </a:t>
            </a:r>
            <a:r>
              <a:rPr lang="es-ES" i="1" dirty="0" smtClean="0">
                <a:hlinkClick r:id="rId2"/>
              </a:rPr>
              <a:t>Decisión de Ejecución (UE) 2018/1524</a:t>
            </a:r>
            <a:endParaRPr lang="es-ES" dirty="0" smtClean="0"/>
          </a:p>
          <a:p>
            <a:r>
              <a:rPr lang="es-ES" dirty="0" smtClean="0"/>
              <a:t>Las entidades podrán </a:t>
            </a:r>
            <a:r>
              <a:rPr lang="es-ES" dirty="0"/>
              <a:t>certificar el cumplimiento de los requisitos </a:t>
            </a:r>
            <a:r>
              <a:rPr lang="es-ES" dirty="0" smtClean="0"/>
              <a:t>de accesibilidad por </a:t>
            </a:r>
            <a:r>
              <a:rPr lang="es-ES" dirty="0"/>
              <a:t>una entidad de certificación </a:t>
            </a:r>
            <a:r>
              <a:rPr lang="es-ES" dirty="0" smtClean="0"/>
              <a:t>reconocida por </a:t>
            </a:r>
            <a:r>
              <a:rPr lang="es-ES" dirty="0"/>
              <a:t>la Entidad Nacional de Acreditación (</a:t>
            </a:r>
            <a:r>
              <a:rPr lang="es-ES" dirty="0">
                <a:hlinkClick r:id="rId3"/>
              </a:rPr>
              <a:t>ENAC</a:t>
            </a:r>
            <a:r>
              <a:rPr lang="es-ES" dirty="0"/>
              <a:t>) o por otro organismo </a:t>
            </a:r>
            <a:r>
              <a:rPr lang="es-ES" dirty="0" smtClean="0"/>
              <a:t>competente.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36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11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83692" y="3701808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7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Estándares de aplicación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Estándar EN 301549 V2.1.2 (2018</a:t>
            </a:r>
            <a:r>
              <a:rPr lang="es-ES" dirty="0" smtClean="0"/>
              <a:t>), equivalente a UNE-EN </a:t>
            </a:r>
            <a:r>
              <a:rPr lang="es-ES" dirty="0"/>
              <a:t>301549:2019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12</a:t>
            </a:fld>
            <a:endParaRPr lang="es-ES" dirty="0"/>
          </a:p>
        </p:txBody>
      </p:sp>
      <p:pic>
        <p:nvPicPr>
          <p:cNvPr id="5" name="Imagen 4" title="Norm UNE 301549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96" y="2266122"/>
            <a:ext cx="3028231" cy="42810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Imagen 5" title="Estándar EN 30154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37" y="2266122"/>
            <a:ext cx="3030215" cy="42810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82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13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92928" y="421556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6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 </a:t>
            </a:r>
            <a:r>
              <a:rPr lang="es-ES" dirty="0"/>
              <a:t>Modelo de declaración de accesibilidad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6"/>
            <a:ext cx="11025553" cy="5366483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Art. 15. Las entidades responsables de las </a:t>
            </a:r>
            <a:r>
              <a:rPr lang="es-ES" dirty="0" smtClean="0"/>
              <a:t>apps proporcionarán </a:t>
            </a:r>
            <a:r>
              <a:rPr lang="es-ES" dirty="0"/>
              <a:t>una declaración de accesibilidad detallada, exhaustiva y clara </a:t>
            </a:r>
            <a:r>
              <a:rPr lang="es-ES" dirty="0" smtClean="0"/>
              <a:t>sobre su conformidad con </a:t>
            </a:r>
            <a:r>
              <a:rPr lang="es-ES" dirty="0"/>
              <a:t>lo dispuesto en este real </a:t>
            </a:r>
            <a:r>
              <a:rPr lang="es-ES" dirty="0" smtClean="0"/>
              <a:t>decreto.</a:t>
            </a:r>
          </a:p>
          <a:p>
            <a:r>
              <a:rPr lang="es-ES" dirty="0"/>
              <a:t>Dicha declaración será actualizada periódicamente, como mínimo una vez al </a:t>
            </a:r>
            <a:r>
              <a:rPr lang="es-ES" dirty="0" smtClean="0"/>
              <a:t>año.</a:t>
            </a:r>
          </a:p>
          <a:p>
            <a:r>
              <a:rPr lang="es-ES" dirty="0"/>
              <a:t>En el caso de las </a:t>
            </a:r>
            <a:r>
              <a:rPr lang="es-ES" dirty="0" smtClean="0"/>
              <a:t>apps, </a:t>
            </a:r>
            <a:r>
              <a:rPr lang="es-ES" dirty="0"/>
              <a:t>la declaración estará </a:t>
            </a:r>
            <a:r>
              <a:rPr lang="es-ES" dirty="0" smtClean="0"/>
              <a:t>disponible</a:t>
            </a:r>
          </a:p>
          <a:p>
            <a:pPr lvl="1"/>
            <a:r>
              <a:rPr lang="es-ES" dirty="0" smtClean="0"/>
              <a:t>en </a:t>
            </a:r>
            <a:r>
              <a:rPr lang="es-ES" dirty="0"/>
              <a:t>el sitio web de la entidad obligada que haya desarrollado la </a:t>
            </a:r>
            <a:r>
              <a:rPr lang="es-ES" dirty="0" smtClean="0"/>
              <a:t>app </a:t>
            </a:r>
            <a:r>
              <a:rPr lang="es-ES" dirty="0"/>
              <a:t>junto con el enlace para su </a:t>
            </a:r>
            <a:r>
              <a:rPr lang="es-ES" dirty="0" smtClean="0"/>
              <a:t>descarga, </a:t>
            </a:r>
          </a:p>
          <a:p>
            <a:pPr lvl="1"/>
            <a:r>
              <a:rPr lang="es-ES" dirty="0" smtClean="0"/>
              <a:t>o </a:t>
            </a:r>
            <a:r>
              <a:rPr lang="es-ES" dirty="0"/>
              <a:t>bien se facilitará junto con otra información disponible al descargar la </a:t>
            </a:r>
            <a:r>
              <a:rPr lang="es-ES" dirty="0" smtClean="0"/>
              <a:t>app </a:t>
            </a:r>
            <a:r>
              <a:rPr lang="es-ES" dirty="0"/>
              <a:t>de las plataformas de distribución de </a:t>
            </a:r>
            <a:r>
              <a:rPr lang="es-ES" dirty="0" smtClean="0"/>
              <a:t>apps</a:t>
            </a:r>
          </a:p>
          <a:p>
            <a:r>
              <a:rPr lang="es-ES" dirty="0"/>
              <a:t>La declaración de accesibilidad comprenderá, como mínimo, la siguiente información:</a:t>
            </a:r>
          </a:p>
          <a:p>
            <a:pPr lvl="1"/>
            <a:r>
              <a:rPr lang="es-ES" dirty="0" smtClean="0"/>
              <a:t>Una </a:t>
            </a:r>
            <a:r>
              <a:rPr lang="es-ES" dirty="0"/>
              <a:t>explicación sobre aquellas partes del contenido que no sean accesibles y las razones de dicha inaccesibilidad, así como, en su caso, las alternativas accesibles que se ofrezcan.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enlace y descripción del mecanismo de comunicación </a:t>
            </a:r>
            <a:r>
              <a:rPr lang="es-ES" dirty="0" smtClean="0"/>
              <a:t>del usuario.</a:t>
            </a:r>
            <a:endParaRPr lang="es-ES" dirty="0"/>
          </a:p>
          <a:p>
            <a:pPr lvl="1"/>
            <a:r>
              <a:rPr lang="es-ES" dirty="0" smtClean="0"/>
              <a:t>Un </a:t>
            </a:r>
            <a:r>
              <a:rPr lang="es-ES" dirty="0"/>
              <a:t>enlace al procedimiento de reclamación </a:t>
            </a:r>
            <a:r>
              <a:rPr lang="es-ES" dirty="0" smtClean="0"/>
              <a:t>al </a:t>
            </a:r>
            <a:r>
              <a:rPr lang="es-ES" dirty="0"/>
              <a:t>que cualquier persona interesada pueda recurrir en caso de que la respuesta a la comunicación o a la solicitud sea </a:t>
            </a:r>
            <a:r>
              <a:rPr lang="es-ES" dirty="0" smtClean="0"/>
              <a:t>insatisfactoria.</a:t>
            </a:r>
          </a:p>
          <a:p>
            <a:r>
              <a:rPr lang="es-ES" dirty="0" smtClean="0"/>
              <a:t>Se sugiere aplicar el modelo de declaración </a:t>
            </a:r>
            <a:r>
              <a:rPr lang="es-ES" dirty="0"/>
              <a:t>europeo (</a:t>
            </a:r>
            <a:r>
              <a:rPr lang="es-ES" dirty="0" smtClean="0">
                <a:hlinkClick r:id="rId2"/>
              </a:rPr>
              <a:t>Decisión de Ejecución UE 2018/1523</a:t>
            </a:r>
            <a:r>
              <a:rPr lang="es-ES" dirty="0" smtClean="0"/>
              <a:t>)</a:t>
            </a:r>
          </a:p>
          <a:p>
            <a:pPr lvl="1"/>
            <a:r>
              <a:rPr lang="es-ES" i="1" dirty="0" smtClean="0"/>
              <a:t>A partir del 23 de junio de 2021 será obligatorio el modelo de declaración europeo   </a:t>
            </a:r>
            <a:endParaRPr lang="es-ES" i="1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31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 </a:t>
            </a:r>
            <a:r>
              <a:rPr lang="es-ES" dirty="0"/>
              <a:t>Modelo de declaración de </a:t>
            </a:r>
            <a:r>
              <a:rPr lang="es-ES" dirty="0" smtClean="0"/>
              <a:t>accesibilidad</a:t>
            </a:r>
            <a:br>
              <a:rPr lang="es-ES" dirty="0" smtClean="0"/>
            </a:br>
            <a:r>
              <a:rPr lang="es-ES" dirty="0" smtClean="0"/>
              <a:t>Decisión (UE) 2018/1523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10127210" cy="469826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s-ES" b="1" dirty="0" smtClean="0"/>
          </a:p>
          <a:p>
            <a:pPr marL="0" indent="0" algn="ctr">
              <a:buNone/>
            </a:pPr>
            <a:r>
              <a:rPr lang="es-ES" b="1" dirty="0" smtClean="0"/>
              <a:t>DECLARACIÓN </a:t>
            </a:r>
            <a:r>
              <a:rPr lang="es-ES" b="1" dirty="0"/>
              <a:t>DE ACCESIBILIDAD</a:t>
            </a:r>
          </a:p>
          <a:p>
            <a:pPr marL="0" indent="0">
              <a:buNone/>
            </a:pPr>
            <a:r>
              <a:rPr lang="es-ES" b="1" i="1" dirty="0" smtClean="0"/>
              <a:t>[</a:t>
            </a:r>
            <a:r>
              <a:rPr lang="es-ES" b="1" i="1" dirty="0"/>
              <a:t>Nombre del organismo del sector público] </a:t>
            </a:r>
            <a:r>
              <a:rPr lang="es-ES" b="1" i="1" dirty="0" smtClean="0"/>
              <a:t/>
            </a:r>
            <a:br>
              <a:rPr lang="es-ES" b="1" i="1" dirty="0" smtClean="0"/>
            </a:br>
            <a:r>
              <a:rPr lang="es-ES" dirty="0" smtClean="0"/>
              <a:t>se </a:t>
            </a:r>
            <a:r>
              <a:rPr lang="es-ES" dirty="0"/>
              <a:t>ha comprometido a hacer </a:t>
            </a:r>
            <a:r>
              <a:rPr lang="es-ES" dirty="0" smtClean="0"/>
              <a:t>accesibles sus </a:t>
            </a:r>
            <a:r>
              <a:rPr lang="es-ES" dirty="0"/>
              <a:t>aplicaciones para dispositivos </a:t>
            </a:r>
            <a:r>
              <a:rPr lang="es-ES" dirty="0" smtClean="0"/>
              <a:t>móviles, </a:t>
            </a:r>
            <a:r>
              <a:rPr lang="es-ES" dirty="0"/>
              <a:t>de conformidad </a:t>
            </a:r>
            <a:r>
              <a:rPr lang="es-ES" dirty="0" smtClean="0"/>
              <a:t>con</a:t>
            </a:r>
            <a:br>
              <a:rPr lang="es-ES" dirty="0" smtClean="0"/>
            </a:br>
            <a:r>
              <a:rPr lang="es-ES" b="1" i="1" dirty="0" smtClean="0"/>
              <a:t>[Legislación </a:t>
            </a:r>
            <a:r>
              <a:rPr lang="es-ES" b="1" i="1" dirty="0"/>
              <a:t>nacional por la que se traspone la Directiva (UE) </a:t>
            </a:r>
            <a:r>
              <a:rPr lang="es-ES" b="1" i="1" dirty="0" smtClean="0"/>
              <a:t>2016/2102]. </a:t>
            </a:r>
            <a:br>
              <a:rPr lang="es-ES" b="1" i="1" dirty="0" smtClean="0"/>
            </a:br>
            <a:r>
              <a:rPr lang="es-ES" dirty="0" smtClean="0"/>
              <a:t>La </a:t>
            </a:r>
            <a:r>
              <a:rPr lang="es-ES" dirty="0"/>
              <a:t>presente declaración de accesibilidad se aplica </a:t>
            </a:r>
            <a:r>
              <a:rPr lang="es-ES" dirty="0" smtClean="0"/>
              <a:t>a</a:t>
            </a:r>
            <a:br>
              <a:rPr lang="es-ES" dirty="0" smtClean="0"/>
            </a:br>
            <a:r>
              <a:rPr lang="es-ES" b="1" i="1" dirty="0" smtClean="0"/>
              <a:t>[</a:t>
            </a:r>
            <a:r>
              <a:rPr lang="es-ES" b="1" i="1" dirty="0"/>
              <a:t>señalar </a:t>
            </a:r>
            <a:r>
              <a:rPr lang="es-ES" b="1" i="1" dirty="0" smtClean="0"/>
              <a:t>las apps </a:t>
            </a:r>
            <a:r>
              <a:rPr lang="es-ES" b="1" i="1" dirty="0"/>
              <a:t>a que se refiere la </a:t>
            </a:r>
            <a:r>
              <a:rPr lang="es-ES" b="1" i="1" dirty="0" smtClean="0"/>
              <a:t>declaración]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lvl="1">
              <a:tabLst>
                <a:tab pos="7623175" algn="l"/>
              </a:tabLst>
            </a:pPr>
            <a:r>
              <a:rPr lang="es-ES" i="1" dirty="0" smtClean="0"/>
              <a:t>Ejemplo: La Agencia Tributaria se </a:t>
            </a:r>
            <a:r>
              <a:rPr lang="es-ES" i="1" dirty="0"/>
              <a:t>ha comprometido a hacer accesibles sus aplicaciones para dispositivos móviles, de conformidad con </a:t>
            </a:r>
            <a:r>
              <a:rPr lang="es-ES" i="1" dirty="0" smtClean="0"/>
              <a:t>el </a:t>
            </a:r>
            <a:r>
              <a:rPr lang="es-ES" i="1" dirty="0"/>
              <a:t>RD </a:t>
            </a:r>
            <a:r>
              <a:rPr lang="es-ES" i="1" dirty="0" smtClean="0"/>
              <a:t>1112/2018. </a:t>
            </a:r>
            <a:r>
              <a:rPr lang="es-ES" i="1" dirty="0"/>
              <a:t>La presente declaración de accesibilidad se aplica </a:t>
            </a:r>
            <a:r>
              <a:rPr lang="es-ES" i="1" dirty="0" smtClean="0"/>
              <a:t>a las aplicaciones “Agencia Tributaria” y “</a:t>
            </a:r>
            <a:r>
              <a:rPr lang="es-ES" i="1" dirty="0" err="1" smtClean="0"/>
              <a:t>Cl@ve</a:t>
            </a:r>
            <a:r>
              <a:rPr lang="es-ES" i="1" dirty="0" smtClean="0"/>
              <a:t> PIN”.</a:t>
            </a:r>
            <a:endParaRPr lang="es-ES" i="1" dirty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15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256" y="2610858"/>
            <a:ext cx="1157670" cy="1745766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256" y="4524791"/>
            <a:ext cx="1157670" cy="17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6. </a:t>
            </a:r>
            <a:r>
              <a:rPr lang="es-ES" dirty="0"/>
              <a:t>Modelo de declaración de </a:t>
            </a:r>
            <a:r>
              <a:rPr lang="es-ES" dirty="0" smtClean="0"/>
              <a:t>accesibilidad</a:t>
            </a:r>
            <a:br>
              <a:rPr lang="es-ES" dirty="0" smtClean="0"/>
            </a:br>
            <a:r>
              <a:rPr lang="es-ES" dirty="0"/>
              <a:t>Decisión (UE) </a:t>
            </a:r>
            <a:r>
              <a:rPr lang="es-ES" dirty="0" smtClean="0"/>
              <a:t>2018/1523: Situación de cumplimiento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10127210" cy="46982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Situación de </a:t>
            </a:r>
            <a:r>
              <a:rPr lang="es-ES" b="1" dirty="0" smtClean="0"/>
              <a:t>cumplimiento</a:t>
            </a:r>
          </a:p>
          <a:p>
            <a:pPr marL="514350" indent="-514350">
              <a:buAutoNum type="alphaLcParenR"/>
            </a:pPr>
            <a:r>
              <a:rPr lang="es-ES" dirty="0" smtClean="0"/>
              <a:t>Estas </a:t>
            </a:r>
            <a:r>
              <a:rPr lang="es-ES" dirty="0"/>
              <a:t>aplicaciones para dispositivos </a:t>
            </a:r>
            <a:r>
              <a:rPr lang="es-ES" dirty="0" smtClean="0"/>
              <a:t>móviles son </a:t>
            </a:r>
            <a:r>
              <a:rPr lang="es-ES" dirty="0"/>
              <a:t>plenamente </a:t>
            </a:r>
            <a:r>
              <a:rPr lang="es-ES" dirty="0" smtClean="0"/>
              <a:t>conformes </a:t>
            </a:r>
            <a:r>
              <a:rPr lang="es-ES" dirty="0"/>
              <a:t>con </a:t>
            </a:r>
            <a:r>
              <a:rPr lang="es-ES" dirty="0" smtClean="0"/>
              <a:t>el </a:t>
            </a:r>
            <a:r>
              <a:rPr lang="es-ES" dirty="0"/>
              <a:t>RD </a:t>
            </a:r>
            <a:r>
              <a:rPr lang="es-ES" dirty="0" smtClean="0"/>
              <a:t>1112/2018. </a:t>
            </a:r>
          </a:p>
          <a:p>
            <a:pPr marL="514350" indent="-514350">
              <a:buAutoNum type="alphaLcParenR"/>
            </a:pPr>
            <a:r>
              <a:rPr lang="es-ES" dirty="0" smtClean="0"/>
              <a:t>Estas </a:t>
            </a:r>
            <a:r>
              <a:rPr lang="es-ES" dirty="0"/>
              <a:t>aplicaciones para dispositivos </a:t>
            </a:r>
            <a:r>
              <a:rPr lang="es-ES" dirty="0" smtClean="0"/>
              <a:t>móviles son </a:t>
            </a:r>
            <a:r>
              <a:rPr lang="es-ES" dirty="0"/>
              <a:t>parcialmente </a:t>
            </a:r>
            <a:r>
              <a:rPr lang="es-ES" dirty="0" smtClean="0"/>
              <a:t>conformes </a:t>
            </a:r>
            <a:r>
              <a:rPr lang="es-ES" dirty="0"/>
              <a:t>con </a:t>
            </a:r>
            <a:r>
              <a:rPr lang="es-ES" dirty="0" smtClean="0"/>
              <a:t>el RD 1112/2018 </a:t>
            </a:r>
            <a:r>
              <a:rPr lang="es-ES" dirty="0"/>
              <a:t>debido </a:t>
            </a:r>
            <a:r>
              <a:rPr lang="es-ES" i="1" dirty="0"/>
              <a:t>[a las excepciones] [y/o] [a la falta de conformidad </a:t>
            </a:r>
            <a:r>
              <a:rPr lang="es-ES" i="1" dirty="0" smtClean="0"/>
              <a:t>de </a:t>
            </a:r>
            <a:r>
              <a:rPr lang="es-ES" i="1" dirty="0"/>
              <a:t>los aspectos] </a:t>
            </a:r>
            <a:r>
              <a:rPr lang="es-ES" dirty="0"/>
              <a:t>que se </a:t>
            </a:r>
            <a:r>
              <a:rPr lang="es-ES" dirty="0" smtClean="0"/>
              <a:t>indican </a:t>
            </a:r>
            <a:r>
              <a:rPr lang="es-ES" dirty="0"/>
              <a:t>a continuación</a:t>
            </a:r>
            <a:r>
              <a:rPr lang="es-ES" dirty="0" smtClean="0"/>
              <a:t>.</a:t>
            </a:r>
          </a:p>
          <a:p>
            <a:pPr marL="514350" indent="-514350">
              <a:buAutoNum type="alphaLcParenR"/>
            </a:pPr>
            <a:r>
              <a:rPr lang="es-ES" dirty="0" smtClean="0"/>
              <a:t>Estas </a:t>
            </a:r>
            <a:r>
              <a:rPr lang="es-ES" dirty="0"/>
              <a:t>aplicaciones para dispositivos </a:t>
            </a:r>
            <a:r>
              <a:rPr lang="es-ES" dirty="0" smtClean="0"/>
              <a:t>móviles </a:t>
            </a:r>
            <a:r>
              <a:rPr lang="es-ES" dirty="0"/>
              <a:t>aún no </a:t>
            </a:r>
            <a:r>
              <a:rPr lang="es-ES" dirty="0" smtClean="0"/>
              <a:t>son conformes </a:t>
            </a:r>
            <a:r>
              <a:rPr lang="es-ES" dirty="0"/>
              <a:t>con </a:t>
            </a:r>
            <a:r>
              <a:rPr lang="es-ES" dirty="0" smtClean="0"/>
              <a:t>el RD 1112/2018. </a:t>
            </a:r>
            <a:r>
              <a:rPr lang="es-ES" dirty="0"/>
              <a:t>A continuación, se </a:t>
            </a:r>
            <a:r>
              <a:rPr lang="es-ES" dirty="0" smtClean="0"/>
              <a:t>indican </a:t>
            </a:r>
            <a:r>
              <a:rPr lang="es-ES" i="1" dirty="0"/>
              <a:t>[las excepciones] [y/o] </a:t>
            </a:r>
            <a:r>
              <a:rPr lang="es-ES" i="1" dirty="0" smtClean="0"/>
              <a:t>[los </a:t>
            </a:r>
            <a:r>
              <a:rPr lang="es-ES" i="1" dirty="0"/>
              <a:t>aspectos no conformes</a:t>
            </a:r>
            <a:r>
              <a:rPr lang="es-ES" i="1" dirty="0" smtClean="0"/>
              <a:t>]</a:t>
            </a:r>
            <a:r>
              <a:rPr lang="es-ES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16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256" y="2610858"/>
            <a:ext cx="1157670" cy="1745766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256" y="4524791"/>
            <a:ext cx="1157670" cy="17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17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65219" y="4708471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0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Seguimiento </a:t>
            </a:r>
            <a:r>
              <a:rPr lang="es-ES" dirty="0"/>
              <a:t>y presentación de informes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Art. </a:t>
            </a:r>
            <a:r>
              <a:rPr lang="es-ES" dirty="0"/>
              <a:t>17. </a:t>
            </a:r>
            <a:r>
              <a:rPr lang="es-ES" dirty="0" smtClean="0"/>
              <a:t>Las revisiones de accesibilidad deberán </a:t>
            </a:r>
            <a:r>
              <a:rPr lang="es-ES" dirty="0"/>
              <a:t>respetar las condiciones mínimas exigidas para las </a:t>
            </a:r>
            <a:r>
              <a:rPr lang="es-ES" b="1" dirty="0"/>
              <a:t>revisiones en profundidad </a:t>
            </a:r>
            <a:r>
              <a:rPr lang="es-ES" dirty="0"/>
              <a:t>de </a:t>
            </a:r>
            <a:r>
              <a:rPr lang="es-ES" dirty="0" smtClean="0"/>
              <a:t>una aplicación </a:t>
            </a:r>
            <a:r>
              <a:rPr lang="es-ES" dirty="0"/>
              <a:t>móvil que establezca la </a:t>
            </a:r>
            <a:r>
              <a:rPr lang="es-ES" u="sng" dirty="0"/>
              <a:t>metodología </a:t>
            </a:r>
            <a:r>
              <a:rPr lang="es-ES" u="sng" dirty="0" smtClean="0"/>
              <a:t>europea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Las metodología europea se define </a:t>
            </a:r>
            <a:r>
              <a:rPr lang="es-ES" dirty="0"/>
              <a:t>en </a:t>
            </a:r>
            <a:r>
              <a:rPr lang="es-ES" dirty="0" smtClean="0"/>
              <a:t>la Decisión de Ejecución (UE</a:t>
            </a:r>
            <a:r>
              <a:rPr lang="es-ES" dirty="0"/>
              <a:t>) </a:t>
            </a:r>
            <a:r>
              <a:rPr lang="es-ES" dirty="0" smtClean="0"/>
              <a:t>2018/1524</a:t>
            </a:r>
            <a:endParaRPr lang="es-ES" dirty="0"/>
          </a:p>
          <a:p>
            <a:r>
              <a:rPr lang="es-ES" dirty="0" smtClean="0"/>
              <a:t>Art. 18. El </a:t>
            </a:r>
            <a:r>
              <a:rPr lang="es-ES" dirty="0"/>
              <a:t>órgano encargado de realizar el seguimiento y presentación de informes ante la Comisión Europea es el Ministerio de Política Territorial y Función </a:t>
            </a:r>
            <a:r>
              <a:rPr lang="es-ES" dirty="0" smtClean="0"/>
              <a:t>Pública.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65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Seguimiento </a:t>
            </a:r>
            <a:r>
              <a:rPr lang="es-ES" dirty="0"/>
              <a:t>y presentación de </a:t>
            </a:r>
            <a:r>
              <a:rPr lang="es-ES" dirty="0" smtClean="0"/>
              <a:t>informes</a:t>
            </a:r>
            <a:br>
              <a:rPr lang="es-ES" dirty="0" smtClean="0"/>
            </a:br>
            <a:r>
              <a:rPr lang="es-ES" dirty="0" smtClean="0"/>
              <a:t>Decisión (UE) 2018/1524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Método </a:t>
            </a:r>
            <a:r>
              <a:rPr lang="es-ES" dirty="0" smtClean="0"/>
              <a:t>de </a:t>
            </a:r>
            <a:r>
              <a:rPr lang="es-ES" dirty="0" smtClean="0"/>
              <a:t>seguimiento en profundidad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Muestreo de </a:t>
            </a:r>
            <a:r>
              <a:rPr lang="es-ES" dirty="0" smtClean="0"/>
              <a:t>las </a:t>
            </a:r>
            <a:r>
              <a:rPr lang="es-ES" dirty="0"/>
              <a:t>aplicaciones para dispositivos </a:t>
            </a:r>
            <a:r>
              <a:rPr lang="es-ES" dirty="0" smtClean="0"/>
              <a:t>móviles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Informe de seguimiento</a:t>
            </a:r>
          </a:p>
          <a:p>
            <a:pPr lvl="1"/>
            <a:r>
              <a:rPr lang="es-ES" dirty="0" smtClean="0"/>
              <a:t>Contenido</a:t>
            </a:r>
          </a:p>
          <a:p>
            <a:pPr lvl="1"/>
            <a:r>
              <a:rPr lang="es-ES" dirty="0" smtClean="0"/>
              <a:t>Frecuencia de presentación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57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 y la Directiva (UE) 2016/2102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Futura legislación: Directiva (UE</a:t>
            </a:r>
            <a:r>
              <a:rPr lang="es-ES" dirty="0"/>
              <a:t>) 2019/882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56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7.1 </a:t>
            </a:r>
            <a:r>
              <a:rPr lang="es-ES" dirty="0" smtClean="0"/>
              <a:t>Método </a:t>
            </a:r>
            <a:r>
              <a:rPr lang="es-ES" dirty="0" smtClean="0"/>
              <a:t>de </a:t>
            </a:r>
            <a:r>
              <a:rPr lang="es-ES" dirty="0" smtClean="0"/>
              <a:t>seguimiento en profundidad (1/3)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Los Estados miembros harán un seguimiento de la conformidad de </a:t>
            </a:r>
            <a:r>
              <a:rPr lang="es-ES" dirty="0" smtClean="0"/>
              <a:t>las </a:t>
            </a:r>
            <a:r>
              <a:rPr lang="es-ES" dirty="0"/>
              <a:t>aplicaciones para dispositivos </a:t>
            </a:r>
            <a:r>
              <a:rPr lang="es-ES" dirty="0" smtClean="0"/>
              <a:t>móviles </a:t>
            </a:r>
            <a:r>
              <a:rPr lang="es-ES" dirty="0" smtClean="0"/>
              <a:t>empleando un </a:t>
            </a:r>
            <a:r>
              <a:rPr lang="es-ES" b="1" dirty="0"/>
              <a:t>método de seguimiento en profundidad</a:t>
            </a:r>
            <a:r>
              <a:rPr lang="es-ES" dirty="0"/>
              <a:t> para verificar la </a:t>
            </a:r>
            <a:r>
              <a:rPr lang="es-ES" dirty="0" smtClean="0"/>
              <a:t>conformidad;</a:t>
            </a:r>
          </a:p>
          <a:p>
            <a:pPr marL="514350" indent="-514350">
              <a:buFont typeface="+mj-lt"/>
              <a:buAutoNum type="alphaLcParenR"/>
            </a:pPr>
            <a:endParaRPr lang="es-ES" dirty="0" smtClean="0"/>
          </a:p>
          <a:p>
            <a:pPr lvl="1"/>
            <a:r>
              <a:rPr lang="es-ES" i="1" dirty="0" smtClean="0"/>
              <a:t>NOTA: En el </a:t>
            </a:r>
            <a:r>
              <a:rPr lang="es-ES" i="1" dirty="0" smtClean="0"/>
              <a:t>caso de los sitios web, también se establece </a:t>
            </a:r>
            <a:r>
              <a:rPr lang="es-ES" i="1" dirty="0" smtClean="0"/>
              <a:t>un </a:t>
            </a:r>
            <a:r>
              <a:rPr lang="es-ES" i="1" dirty="0"/>
              <a:t>método de seguimiento </a:t>
            </a:r>
            <a:r>
              <a:rPr lang="es-ES" b="1" i="1" dirty="0"/>
              <a:t>simplificado</a:t>
            </a:r>
            <a:r>
              <a:rPr lang="es-ES" i="1" dirty="0"/>
              <a:t> para detectar casos de </a:t>
            </a:r>
            <a:r>
              <a:rPr lang="es-ES" i="1" dirty="0" smtClean="0"/>
              <a:t>incumplimiento, pero esto no afecta a las aplicaciones para dispositivos móviles.</a:t>
            </a:r>
            <a:endParaRPr lang="es-ES" i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8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7.1 </a:t>
            </a:r>
            <a:r>
              <a:rPr lang="es-ES" dirty="0" smtClean="0"/>
              <a:t>Método </a:t>
            </a:r>
            <a:r>
              <a:rPr lang="es-ES" dirty="0" smtClean="0"/>
              <a:t>de seguimiento en profundidad </a:t>
            </a:r>
            <a:r>
              <a:rPr lang="es-ES" dirty="0" smtClean="0"/>
              <a:t>(2/3)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</a:t>
            </a:r>
            <a:r>
              <a:rPr lang="es-ES" dirty="0" smtClean="0"/>
              <a:t>erificar </a:t>
            </a:r>
            <a:r>
              <a:rPr lang="es-ES" dirty="0"/>
              <a:t>minuciosamente si </a:t>
            </a:r>
            <a:r>
              <a:rPr lang="es-ES" dirty="0" smtClean="0"/>
              <a:t>una app satisface </a:t>
            </a:r>
            <a:r>
              <a:rPr lang="es-ES" dirty="0"/>
              <a:t>todos los </a:t>
            </a:r>
            <a:r>
              <a:rPr lang="es-ES" dirty="0" smtClean="0"/>
              <a:t>requisitos establecidos en el RD 1112/2018 y la Directiva UE 2016/2102</a:t>
            </a:r>
          </a:p>
          <a:p>
            <a:r>
              <a:rPr lang="es-ES" dirty="0" smtClean="0"/>
              <a:t>Son los 102 requisitos de la </a:t>
            </a:r>
            <a:r>
              <a:rPr lang="es-ES" dirty="0"/>
              <a:t>norma </a:t>
            </a:r>
            <a:r>
              <a:rPr lang="es-ES" dirty="0" smtClean="0"/>
              <a:t>EN 301549 (v212), Anexo Tabla A.2</a:t>
            </a:r>
          </a:p>
          <a:p>
            <a:pPr lvl="1"/>
            <a:r>
              <a:rPr lang="es-ES" dirty="0"/>
              <a:t>Requisitos condicionales</a:t>
            </a:r>
          </a:p>
          <a:p>
            <a:pPr lvl="1"/>
            <a:r>
              <a:rPr lang="es-ES" dirty="0"/>
              <a:t>Requisitos incondicionales</a:t>
            </a:r>
          </a:p>
          <a:p>
            <a:pPr lvl="1"/>
            <a:r>
              <a:rPr lang="es-ES" dirty="0"/>
              <a:t>Requisitos incondicionales para funcionalidad cerrada</a:t>
            </a:r>
          </a:p>
          <a:p>
            <a:r>
              <a:rPr lang="es-ES" dirty="0" smtClean="0"/>
              <a:t>Requiere evaluación automática y manual</a:t>
            </a:r>
          </a:p>
          <a:p>
            <a:pPr lvl="1"/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83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7.1 </a:t>
            </a:r>
            <a:r>
              <a:rPr lang="es-ES" dirty="0" smtClean="0"/>
              <a:t>Método </a:t>
            </a:r>
            <a:r>
              <a:rPr lang="es-ES" dirty="0" smtClean="0"/>
              <a:t>de seguimiento en profundidad</a:t>
            </a:r>
            <a:r>
              <a:rPr lang="es-ES" dirty="0"/>
              <a:t> </a:t>
            </a:r>
            <a:r>
              <a:rPr lang="es-ES" dirty="0" smtClean="0"/>
              <a:t>(3/3)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Servirá </a:t>
            </a:r>
            <a:r>
              <a:rPr lang="es-ES" dirty="0"/>
              <a:t>para verificar todas las etapas de los procesos de la muestra, siguiendo, como mínimo, la secuencia por defecto para completar un </a:t>
            </a:r>
            <a:r>
              <a:rPr lang="es-ES" dirty="0" smtClean="0"/>
              <a:t>proceso</a:t>
            </a:r>
          </a:p>
          <a:p>
            <a:r>
              <a:rPr lang="es-ES" dirty="0" smtClean="0"/>
              <a:t>Permitirá </a:t>
            </a:r>
            <a:r>
              <a:rPr lang="es-ES" dirty="0"/>
              <a:t>evaluar, como </a:t>
            </a:r>
            <a:r>
              <a:rPr lang="es-ES" dirty="0" smtClean="0"/>
              <a:t>mínimo:</a:t>
            </a:r>
          </a:p>
          <a:p>
            <a:pPr lvl="1"/>
            <a:r>
              <a:rPr lang="es-ES" dirty="0" smtClean="0"/>
              <a:t>la </a:t>
            </a:r>
            <a:r>
              <a:rPr lang="es-ES" dirty="0"/>
              <a:t>interacción con los formularios, </a:t>
            </a:r>
            <a:endParaRPr lang="es-ES" dirty="0" smtClean="0"/>
          </a:p>
          <a:p>
            <a:pPr lvl="1"/>
            <a:r>
              <a:rPr lang="es-ES" dirty="0" smtClean="0"/>
              <a:t>los </a:t>
            </a:r>
            <a:r>
              <a:rPr lang="es-ES" dirty="0"/>
              <a:t>controles de la interfaz y los cuadros de diálogo, </a:t>
            </a:r>
            <a:endParaRPr lang="es-ES" dirty="0" smtClean="0"/>
          </a:p>
          <a:p>
            <a:pPr lvl="1"/>
            <a:r>
              <a:rPr lang="es-ES" dirty="0" smtClean="0"/>
              <a:t>las </a:t>
            </a:r>
            <a:r>
              <a:rPr lang="es-ES" dirty="0"/>
              <a:t>confirmaciones relativas a la introducción de datos, </a:t>
            </a:r>
            <a:endParaRPr lang="es-ES" dirty="0" smtClean="0"/>
          </a:p>
          <a:p>
            <a:pPr lvl="1"/>
            <a:r>
              <a:rPr lang="es-ES" dirty="0" smtClean="0"/>
              <a:t>los </a:t>
            </a:r>
            <a:r>
              <a:rPr lang="es-ES" dirty="0"/>
              <a:t>mensajes de error y, cuando sea posible, otra información de retorno resultante de la interacción del usuario</a:t>
            </a:r>
            <a:r>
              <a:rPr lang="es-ES" dirty="0" smtClean="0"/>
              <a:t>,</a:t>
            </a:r>
          </a:p>
          <a:p>
            <a:pPr lvl="1"/>
            <a:r>
              <a:rPr lang="es-ES" dirty="0" smtClean="0"/>
              <a:t>el </a:t>
            </a:r>
            <a:r>
              <a:rPr lang="es-ES" dirty="0"/>
              <a:t>comportamiento </a:t>
            </a:r>
            <a:r>
              <a:rPr lang="es-ES" dirty="0" smtClean="0"/>
              <a:t>de la app </a:t>
            </a:r>
            <a:r>
              <a:rPr lang="es-ES" dirty="0"/>
              <a:t>al aplicar diferentes configuraciones o preferencias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Podrá incluir </a:t>
            </a:r>
            <a:r>
              <a:rPr lang="es-ES" dirty="0"/>
              <a:t>pruebas de usabilidad como observar y analizar el modo en que los usuarios con </a:t>
            </a:r>
            <a:r>
              <a:rPr lang="es-ES" dirty="0" smtClean="0"/>
              <a:t>discapacidad perciben </a:t>
            </a:r>
            <a:r>
              <a:rPr lang="es-ES" dirty="0"/>
              <a:t>el contenido </a:t>
            </a:r>
            <a:r>
              <a:rPr lang="es-ES" dirty="0" smtClean="0"/>
              <a:t>de la app </a:t>
            </a:r>
            <a:r>
              <a:rPr lang="es-ES" dirty="0"/>
              <a:t>y el grado de complejidad que entraña para ellos el uso de componentes de la interfaz como los menús de navegación o los formularios.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2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Seguimiento </a:t>
            </a:r>
            <a:r>
              <a:rPr lang="es-ES" dirty="0"/>
              <a:t>y presentación de </a:t>
            </a:r>
            <a:r>
              <a:rPr lang="es-ES" dirty="0" smtClean="0"/>
              <a:t>informes</a:t>
            </a:r>
            <a:br>
              <a:rPr lang="es-ES" dirty="0" smtClean="0"/>
            </a:br>
            <a:r>
              <a:rPr lang="es-ES" dirty="0" smtClean="0"/>
              <a:t>Decisión (UE) 2018/1524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Método </a:t>
            </a:r>
            <a:r>
              <a:rPr lang="es-ES" dirty="0" smtClean="0"/>
              <a:t>de </a:t>
            </a:r>
            <a:r>
              <a:rPr lang="es-ES" dirty="0" smtClean="0"/>
              <a:t>seguimiento en profundidad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Muestreo de </a:t>
            </a:r>
            <a:r>
              <a:rPr lang="es-ES" dirty="0" smtClean="0"/>
              <a:t>las </a:t>
            </a:r>
            <a:r>
              <a:rPr lang="es-ES" dirty="0"/>
              <a:t>aplicaciones para dispositivos </a:t>
            </a:r>
            <a:r>
              <a:rPr lang="es-ES" dirty="0" smtClean="0"/>
              <a:t>móviles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Informe de seguimiento</a:t>
            </a:r>
          </a:p>
          <a:p>
            <a:pPr lvl="1"/>
            <a:r>
              <a:rPr lang="es-ES" dirty="0" smtClean="0"/>
              <a:t>Contenido</a:t>
            </a:r>
          </a:p>
          <a:p>
            <a:pPr lvl="1"/>
            <a:r>
              <a:rPr lang="es-ES" dirty="0" smtClean="0"/>
              <a:t>Frecuencia de presentación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23</a:t>
            </a:fld>
            <a:endParaRPr lang="es-ES" dirty="0"/>
          </a:p>
        </p:txBody>
      </p:sp>
      <p:sp>
        <p:nvSpPr>
          <p:cNvPr id="6" name="Flecha derecha 5" title="&quot;&quot;"/>
          <p:cNvSpPr/>
          <p:nvPr/>
        </p:nvSpPr>
        <p:spPr>
          <a:xfrm>
            <a:off x="120797" y="2333019"/>
            <a:ext cx="406741" cy="24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3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7.2 </a:t>
            </a:r>
            <a:r>
              <a:rPr lang="es-ES" dirty="0"/>
              <a:t>Muestreo de las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Tamaño de la muestra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tamaño mínimo de la </a:t>
            </a:r>
            <a:r>
              <a:rPr lang="es-ES" dirty="0" smtClean="0"/>
              <a:t>muestra será </a:t>
            </a:r>
            <a:r>
              <a:rPr lang="es-ES" dirty="0"/>
              <a:t>de 1 </a:t>
            </a:r>
            <a:r>
              <a:rPr lang="es-ES" dirty="0" smtClean="0"/>
              <a:t>app por </a:t>
            </a:r>
            <a:r>
              <a:rPr lang="es-ES" dirty="0"/>
              <a:t>cada </a:t>
            </a:r>
            <a:r>
              <a:rPr lang="es-ES" dirty="0" smtClean="0"/>
              <a:t>1.000.000 </a:t>
            </a:r>
            <a:r>
              <a:rPr lang="es-ES" dirty="0"/>
              <a:t>habitantes, más 6 </a:t>
            </a:r>
            <a:r>
              <a:rPr lang="es-ES" dirty="0" smtClean="0"/>
              <a:t>apps adicionales. </a:t>
            </a:r>
          </a:p>
          <a:p>
            <a:pPr lvl="1"/>
            <a:r>
              <a:rPr lang="es-ES" dirty="0" smtClean="0"/>
              <a:t>España: 52 apps = 46 apps + 6 apps adicionales</a:t>
            </a:r>
          </a:p>
          <a:p>
            <a:r>
              <a:rPr lang="es-ES" dirty="0" smtClean="0"/>
              <a:t>A </a:t>
            </a:r>
            <a:r>
              <a:rPr lang="es-ES" dirty="0"/>
              <a:t>partir del segundo período de seguimiento, </a:t>
            </a:r>
            <a:r>
              <a:rPr lang="es-ES" dirty="0" smtClean="0"/>
              <a:t>la </a:t>
            </a:r>
            <a:r>
              <a:rPr lang="es-ES" dirty="0"/>
              <a:t>muestra </a:t>
            </a:r>
            <a:r>
              <a:rPr lang="es-ES" dirty="0" smtClean="0"/>
              <a:t>incluirá, </a:t>
            </a:r>
            <a:r>
              <a:rPr lang="es-ES" dirty="0"/>
              <a:t>como </a:t>
            </a:r>
            <a:r>
              <a:rPr lang="es-ES" dirty="0" smtClean="0"/>
              <a:t>mínimo: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10 % de </a:t>
            </a:r>
            <a:r>
              <a:rPr lang="es-ES" dirty="0" smtClean="0"/>
              <a:t>apps que </a:t>
            </a:r>
            <a:r>
              <a:rPr lang="es-ES" dirty="0"/>
              <a:t>ya hayan sido objeto de seguimiento en el período </a:t>
            </a:r>
            <a:r>
              <a:rPr lang="es-ES" dirty="0" smtClean="0"/>
              <a:t>anterior (España: min. 5)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50 % de </a:t>
            </a:r>
            <a:r>
              <a:rPr lang="es-ES" dirty="0" smtClean="0"/>
              <a:t>apps </a:t>
            </a:r>
            <a:r>
              <a:rPr lang="es-ES" dirty="0"/>
              <a:t>que no hayan sido objeto de seguimiento en ese </a:t>
            </a:r>
            <a:r>
              <a:rPr lang="es-ES" dirty="0" smtClean="0"/>
              <a:t>período (España: mín. 26)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7.2 </a:t>
            </a:r>
            <a:r>
              <a:rPr lang="es-ES" dirty="0"/>
              <a:t>Muestreo de las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Selección de la muestra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La </a:t>
            </a:r>
            <a:r>
              <a:rPr lang="es-ES" dirty="0"/>
              <a:t>muestra </a:t>
            </a:r>
            <a:r>
              <a:rPr lang="es-ES" dirty="0" smtClean="0"/>
              <a:t>debe ser diversa </a:t>
            </a:r>
            <a:r>
              <a:rPr lang="es-ES" dirty="0"/>
              <a:t>y representativa. </a:t>
            </a:r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tomarán en </a:t>
            </a:r>
            <a:r>
              <a:rPr lang="es-ES" dirty="0" smtClean="0"/>
              <a:t>consideración apps descargadas </a:t>
            </a:r>
            <a:r>
              <a:rPr lang="es-ES" dirty="0"/>
              <a:t>con mayor frecuencia</a:t>
            </a:r>
            <a:r>
              <a:rPr lang="es-ES" dirty="0" smtClean="0"/>
              <a:t>.</a:t>
            </a:r>
          </a:p>
          <a:p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tendrán en cuenta los diferentes sistemas </a:t>
            </a:r>
            <a:r>
              <a:rPr lang="es-ES" dirty="0" smtClean="0"/>
              <a:t>operativos </a:t>
            </a:r>
          </a:p>
          <a:p>
            <a:pPr lvl="1"/>
            <a:r>
              <a:rPr lang="es-ES" dirty="0" smtClean="0"/>
              <a:t>Las </a:t>
            </a:r>
            <a:r>
              <a:rPr lang="es-ES" dirty="0"/>
              <a:t>versiones de una </a:t>
            </a:r>
            <a:r>
              <a:rPr lang="es-ES" dirty="0" smtClean="0"/>
              <a:t>app </a:t>
            </a:r>
            <a:r>
              <a:rPr lang="es-ES" dirty="0"/>
              <a:t>para diferentes sistemas operativos se considerarán </a:t>
            </a:r>
            <a:r>
              <a:rPr lang="es-ES" dirty="0" smtClean="0"/>
              <a:t>apps distintas.</a:t>
            </a:r>
          </a:p>
          <a:p>
            <a:r>
              <a:rPr lang="es-ES" dirty="0"/>
              <a:t>Solo se incluirá en la muestra la versión más reciente de una </a:t>
            </a:r>
            <a:r>
              <a:rPr lang="es-ES" dirty="0" smtClean="0"/>
              <a:t>app</a:t>
            </a:r>
          </a:p>
          <a:p>
            <a:pPr lvl="1"/>
            <a:r>
              <a:rPr lang="es-ES" dirty="0" smtClean="0"/>
              <a:t>Si la </a:t>
            </a:r>
            <a:r>
              <a:rPr lang="es-ES" dirty="0"/>
              <a:t>versión más reciente no </a:t>
            </a:r>
            <a:r>
              <a:rPr lang="es-ES" dirty="0" smtClean="0"/>
              <a:t>es compatible </a:t>
            </a:r>
            <a:r>
              <a:rPr lang="es-ES" dirty="0"/>
              <a:t>con un sistema operativo antiguo, pero todavía en </a:t>
            </a:r>
            <a:r>
              <a:rPr lang="es-ES" dirty="0" smtClean="0"/>
              <a:t>uso, se acepta también una versión anterior.</a:t>
            </a:r>
          </a:p>
          <a:p>
            <a:r>
              <a:rPr lang="es-ES" dirty="0" smtClean="0"/>
              <a:t>Se consultará a las </a:t>
            </a:r>
            <a:r>
              <a:rPr lang="es-ES" dirty="0"/>
              <a:t>organizaciones </a:t>
            </a:r>
            <a:r>
              <a:rPr lang="es-ES" dirty="0" smtClean="0"/>
              <a:t>de personas </a:t>
            </a:r>
            <a:r>
              <a:rPr lang="es-ES" dirty="0"/>
              <a:t>con </a:t>
            </a:r>
            <a:r>
              <a:rPr lang="es-ES" dirty="0" smtClean="0"/>
              <a:t>discapacidad.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93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7.2 </a:t>
            </a:r>
            <a:r>
              <a:rPr lang="es-ES" dirty="0"/>
              <a:t>Muestreo de las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Selección de pantallas de una app (1/2)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pantallas </a:t>
            </a:r>
            <a:r>
              <a:rPr lang="es-ES" dirty="0"/>
              <a:t>de inicio, inicio de sesión, mapa </a:t>
            </a:r>
            <a:r>
              <a:rPr lang="es-ES" dirty="0" smtClean="0"/>
              <a:t>de la app, </a:t>
            </a:r>
            <a:r>
              <a:rPr lang="es-ES" dirty="0"/>
              <a:t>contacto, ayuda e información legal; </a:t>
            </a:r>
            <a:endParaRPr lang="es-ES" dirty="0" smtClean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como </a:t>
            </a:r>
            <a:r>
              <a:rPr lang="es-ES" dirty="0"/>
              <a:t>mínimo, una </a:t>
            </a:r>
            <a:r>
              <a:rPr lang="es-ES" dirty="0" smtClean="0"/>
              <a:t>pantalla </a:t>
            </a:r>
            <a:r>
              <a:rPr lang="es-ES" dirty="0"/>
              <a:t>pertinente para cada tipo de servicio prestado </a:t>
            </a:r>
            <a:r>
              <a:rPr lang="es-ES" dirty="0" smtClean="0"/>
              <a:t>por la app y para cualquier </a:t>
            </a:r>
            <a:r>
              <a:rPr lang="es-ES" dirty="0"/>
              <a:t>otro uso principal previsto </a:t>
            </a:r>
            <a:r>
              <a:rPr lang="es-ES" dirty="0" smtClean="0"/>
              <a:t>dela app, incluida </a:t>
            </a:r>
            <a:r>
              <a:rPr lang="es-ES" dirty="0"/>
              <a:t>la función de búsqueda; </a:t>
            </a:r>
            <a:endParaRPr lang="es-ES" dirty="0" smtClean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las pantallas que </a:t>
            </a:r>
            <a:r>
              <a:rPr lang="es-ES" dirty="0"/>
              <a:t>contengan la declaración o la política de accesibilidad y el mecanismo de comunicación; </a:t>
            </a:r>
            <a:endParaRPr lang="es-ES" dirty="0" smtClean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ejemplos </a:t>
            </a:r>
            <a:r>
              <a:rPr lang="es-ES" dirty="0"/>
              <a:t>de las </a:t>
            </a:r>
            <a:r>
              <a:rPr lang="es-ES" dirty="0" smtClean="0"/>
              <a:t>pantallas cuya </a:t>
            </a:r>
            <a:r>
              <a:rPr lang="es-ES" dirty="0"/>
              <a:t>apariencia sea sustancialmente distinta o que presenten un tipo de contenido diferente; </a:t>
            </a:r>
            <a:endParaRPr lang="es-ES" dirty="0" smtClean="0"/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como </a:t>
            </a:r>
            <a:r>
              <a:rPr lang="es-ES" dirty="0"/>
              <a:t>mínimo, un documento descargable pertinente, si procede, para cada tipo de servicio prestado por </a:t>
            </a:r>
            <a:r>
              <a:rPr lang="es-ES" dirty="0" smtClean="0"/>
              <a:t>la app y </a:t>
            </a:r>
            <a:r>
              <a:rPr lang="es-ES" dirty="0"/>
              <a:t>cualquier otro uso principal previsto </a:t>
            </a:r>
            <a:r>
              <a:rPr lang="es-ES" dirty="0" smtClean="0"/>
              <a:t>de la app;</a:t>
            </a:r>
          </a:p>
          <a:p>
            <a:pPr marL="514350" indent="-514350">
              <a:buFont typeface="+mj-lt"/>
              <a:buAutoNum type="alphaLcParenR"/>
            </a:pPr>
            <a:r>
              <a:rPr lang="es-ES" dirty="0"/>
              <a:t>cualquier otra </a:t>
            </a:r>
            <a:r>
              <a:rPr lang="es-ES" dirty="0" smtClean="0"/>
              <a:t>pantalla que </a:t>
            </a:r>
            <a:r>
              <a:rPr lang="es-ES" dirty="0"/>
              <a:t>el organismo de seguimiento considere pertinente</a:t>
            </a:r>
            <a:r>
              <a:rPr lang="es-ES" dirty="0" smtClean="0"/>
              <a:t>;</a:t>
            </a:r>
          </a:p>
          <a:p>
            <a:pPr marL="514350" indent="-514350">
              <a:buFont typeface="+mj-lt"/>
              <a:buAutoNum type="alphaLcParenR"/>
            </a:pPr>
            <a:r>
              <a:rPr lang="es-ES" dirty="0" smtClean="0"/>
              <a:t>pantallas </a:t>
            </a:r>
            <a:r>
              <a:rPr lang="es-ES" dirty="0"/>
              <a:t>seleccionadas al azar que representen, como mínimo, un 10 % de la </a:t>
            </a:r>
            <a:r>
              <a:rPr lang="es-ES" dirty="0" smtClean="0"/>
              <a:t>muestra.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5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7.2 </a:t>
            </a:r>
            <a:r>
              <a:rPr lang="es-ES" dirty="0"/>
              <a:t>Muestreo de las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Selección de pantallas de una app (2/2)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Si cualquiera de las </a:t>
            </a:r>
            <a:r>
              <a:rPr lang="es-ES" dirty="0" smtClean="0"/>
              <a:t>pantallas </a:t>
            </a:r>
            <a:r>
              <a:rPr lang="es-ES" dirty="0"/>
              <a:t>de la muestra seleccionada </a:t>
            </a:r>
            <a:r>
              <a:rPr lang="es-ES" dirty="0" smtClean="0"/>
              <a:t>incluye </a:t>
            </a:r>
            <a:r>
              <a:rPr lang="es-ES" dirty="0"/>
              <a:t>una etapa de un proceso, deberán verificarse todas las etapas del </a:t>
            </a:r>
            <a:r>
              <a:rPr lang="es-ES" dirty="0" smtClean="0"/>
              <a:t>proceso</a:t>
            </a:r>
          </a:p>
          <a:p>
            <a:r>
              <a:rPr lang="es-ES" dirty="0" smtClean="0"/>
              <a:t>En </a:t>
            </a:r>
            <a:r>
              <a:rPr lang="es-ES" dirty="0"/>
              <a:t>el caso del método de seguimiento simplificado, además de la </a:t>
            </a:r>
            <a:r>
              <a:rPr lang="es-ES" dirty="0" smtClean="0"/>
              <a:t>pantalla de </a:t>
            </a:r>
            <a:r>
              <a:rPr lang="es-ES" dirty="0"/>
              <a:t>inicio, se hará un seguimiento de un número de </a:t>
            </a:r>
            <a:r>
              <a:rPr lang="es-ES" dirty="0" smtClean="0"/>
              <a:t>pantallas apropiado </a:t>
            </a:r>
            <a:r>
              <a:rPr lang="es-ES" dirty="0"/>
              <a:t>de acuerdo con el tamaño estimado y la complejidad </a:t>
            </a:r>
            <a:r>
              <a:rPr lang="es-ES" dirty="0" smtClean="0"/>
              <a:t>de la app.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0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Seguimiento </a:t>
            </a:r>
            <a:r>
              <a:rPr lang="es-ES" dirty="0"/>
              <a:t>y presentación de </a:t>
            </a:r>
            <a:r>
              <a:rPr lang="es-ES" dirty="0" smtClean="0"/>
              <a:t>informes</a:t>
            </a:r>
            <a:br>
              <a:rPr lang="es-ES" dirty="0" smtClean="0"/>
            </a:br>
            <a:r>
              <a:rPr lang="es-ES" dirty="0" smtClean="0"/>
              <a:t>Decisión (UE) 2018/1524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Método </a:t>
            </a:r>
            <a:r>
              <a:rPr lang="es-ES" dirty="0" smtClean="0"/>
              <a:t>de </a:t>
            </a:r>
            <a:r>
              <a:rPr lang="es-ES" dirty="0" smtClean="0"/>
              <a:t>seguimiento en profundidad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Muestreo de </a:t>
            </a:r>
            <a:r>
              <a:rPr lang="es-ES" dirty="0" smtClean="0"/>
              <a:t>las </a:t>
            </a:r>
            <a:r>
              <a:rPr lang="es-ES" dirty="0"/>
              <a:t>aplicaciones para dispositivos </a:t>
            </a:r>
            <a:r>
              <a:rPr lang="es-ES" dirty="0" smtClean="0"/>
              <a:t>móviles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Informe de seguimiento</a:t>
            </a:r>
          </a:p>
          <a:p>
            <a:pPr lvl="1"/>
            <a:r>
              <a:rPr lang="es-ES" dirty="0" smtClean="0"/>
              <a:t>Contenido</a:t>
            </a:r>
          </a:p>
          <a:p>
            <a:pPr lvl="1"/>
            <a:r>
              <a:rPr lang="es-ES" dirty="0" smtClean="0"/>
              <a:t>Frecuencia de presentación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28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120032" y="2969123"/>
            <a:ext cx="406741" cy="24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4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smtClean="0"/>
              <a:t>Secciones: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</a:t>
            </a:r>
            <a:r>
              <a:rPr lang="es-ES" dirty="0" smtClean="0"/>
              <a:t>escripción de las actividades de seguimiento</a:t>
            </a:r>
          </a:p>
          <a:p>
            <a:pPr marL="457200" lvl="1" indent="0">
              <a:buNone/>
            </a:pPr>
            <a:r>
              <a:rPr lang="es-ES" dirty="0"/>
              <a:t>2.1. Información </a:t>
            </a:r>
            <a:r>
              <a:rPr lang="es-ES" dirty="0" smtClean="0"/>
              <a:t>general</a:t>
            </a:r>
          </a:p>
          <a:p>
            <a:pPr marL="457200" lvl="1" indent="0">
              <a:buNone/>
            </a:pPr>
            <a:r>
              <a:rPr lang="es-ES" dirty="0" smtClean="0"/>
              <a:t>2.2 Composición </a:t>
            </a:r>
            <a:r>
              <a:rPr lang="es-ES" dirty="0"/>
              <a:t>de la </a:t>
            </a:r>
            <a:r>
              <a:rPr lang="es-ES" dirty="0" smtClean="0"/>
              <a:t>muestra</a:t>
            </a:r>
          </a:p>
          <a:p>
            <a:pPr marL="457200" lvl="1" indent="0">
              <a:buNone/>
            </a:pPr>
            <a:r>
              <a:rPr lang="es-ES" dirty="0" smtClean="0"/>
              <a:t>2.3 Correlación </a:t>
            </a:r>
            <a:r>
              <a:rPr lang="es-ES" dirty="0"/>
              <a:t>con las normas, las especificaciones técnicas y las herramientas utilizadas para el </a:t>
            </a:r>
            <a:r>
              <a:rPr lang="es-ES" dirty="0" smtClean="0"/>
              <a:t>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Resultado del seguimiento</a:t>
            </a:r>
          </a:p>
          <a:p>
            <a:pPr marL="457200" lvl="1" indent="0">
              <a:buNone/>
            </a:pPr>
            <a:r>
              <a:rPr lang="es-ES" dirty="0" smtClean="0"/>
              <a:t>3.1 Resultado detallado</a:t>
            </a:r>
          </a:p>
          <a:p>
            <a:pPr marL="457200" lvl="1" indent="0">
              <a:buNone/>
            </a:pPr>
            <a:r>
              <a:rPr lang="es-ES" dirty="0" smtClean="0"/>
              <a:t>3.2 Contenido </a:t>
            </a:r>
            <a:r>
              <a:rPr lang="es-ES" dirty="0"/>
              <a:t>complementario (opcional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U</a:t>
            </a:r>
            <a:r>
              <a:rPr lang="es-ES" dirty="0" smtClean="0"/>
              <a:t>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</a:t>
            </a:r>
            <a:r>
              <a:rPr lang="es-ES" dirty="0" smtClean="0"/>
              <a:t>ontenido relacionado con medidas suplementarias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65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Objeto del Real </a:t>
            </a:r>
            <a:r>
              <a:rPr lang="es-ES" dirty="0"/>
              <a:t>Decreto </a:t>
            </a:r>
            <a:r>
              <a:rPr lang="es-ES" dirty="0" smtClean="0"/>
              <a:t>1112/2018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El </a:t>
            </a:r>
            <a:r>
              <a:rPr lang="es-ES" dirty="0" smtClean="0">
                <a:hlinkClick r:id="rId2"/>
              </a:rPr>
              <a:t>RD 1112/2918 </a:t>
            </a:r>
            <a:r>
              <a:rPr lang="es-ES" dirty="0"/>
              <a:t>e</a:t>
            </a:r>
            <a:r>
              <a:rPr lang="es-ES" dirty="0" smtClean="0"/>
              <a:t>s la trasposición de la Directiva (UE) 2016/2102</a:t>
            </a:r>
          </a:p>
          <a:p>
            <a:r>
              <a:rPr lang="es-ES" dirty="0" smtClean="0"/>
              <a:t>Tiene por </a:t>
            </a:r>
            <a:r>
              <a:rPr lang="es-ES" dirty="0"/>
              <a:t>objeto garantizar los requisitos de accesibilidad de los sitios web y </a:t>
            </a:r>
            <a:r>
              <a:rPr lang="es-ES" b="1" u="sng" dirty="0"/>
              <a:t>aplicaciones para dispositivos </a:t>
            </a:r>
            <a:r>
              <a:rPr lang="es-ES" b="1" u="sng" dirty="0" smtClean="0"/>
              <a:t>móviles (apps)</a:t>
            </a:r>
            <a:r>
              <a:rPr lang="es-ES" dirty="0" smtClean="0"/>
              <a:t> del sector público, que </a:t>
            </a:r>
            <a:r>
              <a:rPr lang="es-ES" dirty="0"/>
              <a:t>comprende</a:t>
            </a:r>
            <a:r>
              <a:rPr lang="es-ES" dirty="0" smtClean="0"/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La </a:t>
            </a:r>
            <a:r>
              <a:rPr lang="es-ES" dirty="0"/>
              <a:t>Administración General del Estado</a:t>
            </a:r>
            <a:r>
              <a:rPr lang="es-ES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Las </a:t>
            </a:r>
            <a:r>
              <a:rPr lang="es-ES" dirty="0"/>
              <a:t>Administraciones de las comunidades autónomas</a:t>
            </a:r>
            <a:r>
              <a:rPr lang="es-ES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Las </a:t>
            </a:r>
            <a:r>
              <a:rPr lang="es-ES" dirty="0"/>
              <a:t>entidades que integran la Administración Local</a:t>
            </a:r>
            <a:r>
              <a:rPr lang="es-ES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El </a:t>
            </a:r>
            <a:r>
              <a:rPr lang="es-ES" dirty="0"/>
              <a:t>sector público institucional, en los términos establecidos en el artículo 2.2 de la  Ley  39/2015,  de  1  de  octubre,  del  Procedimiento  Administrativo  Común  de  las Administraciones </a:t>
            </a:r>
            <a:r>
              <a:rPr lang="es-ES" dirty="0" smtClean="0"/>
              <a:t>públicas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Las  </a:t>
            </a:r>
            <a:r>
              <a:rPr lang="es-ES" dirty="0"/>
              <a:t>asociaciones  constituidas  por  las  Administraciones,  entes,  organismos  y entidades que integran el sector </a:t>
            </a:r>
            <a:r>
              <a:rPr lang="es-ES" dirty="0" smtClean="0"/>
              <a:t>público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 smtClean="0"/>
              <a:t>Lo </a:t>
            </a:r>
            <a:r>
              <a:rPr lang="es-ES" dirty="0"/>
              <a:t>dispuesto en este real decreto también será de aplicación a la Administración de Justicia</a:t>
            </a:r>
            <a:endParaRPr lang="es-ES" dirty="0" smtClean="0"/>
          </a:p>
          <a:p>
            <a:r>
              <a:rPr lang="es-ES" dirty="0" smtClean="0"/>
              <a:t>Las apps del </a:t>
            </a:r>
            <a:r>
              <a:rPr lang="es-ES" dirty="0"/>
              <a:t>sector </a:t>
            </a:r>
            <a:r>
              <a:rPr lang="es-ES" dirty="0" smtClean="0"/>
              <a:t>público deben ser accesibles </a:t>
            </a:r>
            <a:r>
              <a:rPr lang="es-ES" dirty="0"/>
              <a:t>a todos los ciudadanos, especialmente a aquellos con dificultades auditivas, </a:t>
            </a:r>
            <a:r>
              <a:rPr lang="es-ES" dirty="0" smtClean="0"/>
              <a:t>visuales, funcionales </a:t>
            </a:r>
            <a:r>
              <a:rPr lang="es-ES" dirty="0"/>
              <a:t>o intelectuales (</a:t>
            </a:r>
            <a:r>
              <a:rPr lang="es-ES" dirty="0" err="1">
                <a:hlinkClick r:id="rId3"/>
              </a:rPr>
              <a:t>PAe</a:t>
            </a:r>
            <a:r>
              <a:rPr lang="es-ES" dirty="0" smtClean="0"/>
              <a:t>).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07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Sección 2.1 Información General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7757818" cy="4698268"/>
          </a:xfrm>
        </p:spPr>
        <p:txBody>
          <a:bodyPr>
            <a:normAutofit/>
          </a:bodyPr>
          <a:lstStyle/>
          <a:p>
            <a:r>
              <a:rPr lang="es-ES" dirty="0" smtClean="0"/>
              <a:t>Fechas </a:t>
            </a:r>
            <a:r>
              <a:rPr lang="es-ES" dirty="0"/>
              <a:t>de realización del seguimiento dentro de cada período de seguimiento; </a:t>
            </a:r>
          </a:p>
          <a:p>
            <a:r>
              <a:rPr lang="es-ES" dirty="0" smtClean="0"/>
              <a:t>Organismo </a:t>
            </a:r>
            <a:r>
              <a:rPr lang="es-ES" dirty="0"/>
              <a:t>a cargo del seguimiento; </a:t>
            </a:r>
            <a:endParaRPr lang="es-ES" dirty="0" smtClean="0"/>
          </a:p>
          <a:p>
            <a:r>
              <a:rPr lang="es-ES" dirty="0" smtClean="0"/>
              <a:t>Descripción </a:t>
            </a:r>
            <a:r>
              <a:rPr lang="es-ES" dirty="0"/>
              <a:t>de la representatividad y distribución de la </a:t>
            </a:r>
            <a:r>
              <a:rPr lang="es-ES" dirty="0" smtClean="0"/>
              <a:t>muestra.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30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29419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Sección 2.2 Composición de la muestra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003145" cy="4698268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Número total </a:t>
            </a:r>
            <a:r>
              <a:rPr lang="es-ES" dirty="0"/>
              <a:t>de </a:t>
            </a:r>
            <a:r>
              <a:rPr lang="es-ES" dirty="0" smtClean="0"/>
              <a:t>apps incluidas </a:t>
            </a:r>
            <a:r>
              <a:rPr lang="es-ES" dirty="0"/>
              <a:t>en la </a:t>
            </a:r>
            <a:r>
              <a:rPr lang="es-ES" dirty="0" smtClean="0"/>
              <a:t>muestra</a:t>
            </a:r>
          </a:p>
          <a:p>
            <a:r>
              <a:rPr lang="es-ES" dirty="0" smtClean="0"/>
              <a:t>Número </a:t>
            </a:r>
            <a:r>
              <a:rPr lang="es-ES" dirty="0"/>
              <a:t>de </a:t>
            </a:r>
            <a:r>
              <a:rPr lang="es-ES" dirty="0" smtClean="0"/>
              <a:t>apps objeto </a:t>
            </a:r>
            <a:r>
              <a:rPr lang="es-ES" dirty="0"/>
              <a:t>de seguimiento mediante el método </a:t>
            </a:r>
            <a:r>
              <a:rPr lang="es-ES" dirty="0" smtClean="0"/>
              <a:t>simplificado </a:t>
            </a:r>
          </a:p>
          <a:p>
            <a:r>
              <a:rPr lang="es-ES" dirty="0" smtClean="0"/>
              <a:t>Número </a:t>
            </a:r>
            <a:r>
              <a:rPr lang="es-ES" dirty="0"/>
              <a:t>de </a:t>
            </a:r>
            <a:r>
              <a:rPr lang="es-ES" dirty="0" smtClean="0"/>
              <a:t>apps objeto </a:t>
            </a:r>
            <a:r>
              <a:rPr lang="es-ES" dirty="0"/>
              <a:t>de seguimiento mediante el método en </a:t>
            </a:r>
            <a:r>
              <a:rPr lang="es-ES" dirty="0" smtClean="0"/>
              <a:t>profundidad</a:t>
            </a:r>
          </a:p>
          <a:p>
            <a:r>
              <a:rPr lang="es-ES" dirty="0" smtClean="0"/>
              <a:t>Distribución </a:t>
            </a:r>
            <a:r>
              <a:rPr lang="es-ES" dirty="0"/>
              <a:t>de la muestra de </a:t>
            </a:r>
            <a:r>
              <a:rPr lang="es-ES" dirty="0" smtClean="0"/>
              <a:t>apps en </a:t>
            </a:r>
            <a:r>
              <a:rPr lang="es-ES" dirty="0"/>
              <a:t>función de los diferentes sistemas </a:t>
            </a:r>
            <a:r>
              <a:rPr lang="es-ES" dirty="0" smtClean="0"/>
              <a:t>operativos</a:t>
            </a:r>
          </a:p>
          <a:p>
            <a:r>
              <a:rPr lang="es-ES" dirty="0" smtClean="0"/>
              <a:t>Número </a:t>
            </a:r>
            <a:r>
              <a:rPr lang="es-ES" dirty="0"/>
              <a:t>de </a:t>
            </a:r>
            <a:r>
              <a:rPr lang="es-ES" dirty="0" smtClean="0"/>
              <a:t>apps objeto </a:t>
            </a:r>
            <a:r>
              <a:rPr lang="es-ES" dirty="0"/>
              <a:t>de seguimiento durante el período en cuestión que también se incluyeron en el período </a:t>
            </a:r>
            <a:r>
              <a:rPr lang="es-ES" dirty="0" smtClean="0"/>
              <a:t>anterior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31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117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Sección 2.3 Correlación con las normas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7802422" cy="469826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R</a:t>
            </a:r>
            <a:r>
              <a:rPr lang="es-ES" dirty="0" smtClean="0"/>
              <a:t>elación</a:t>
            </a:r>
            <a:r>
              <a:rPr lang="es-ES" dirty="0"/>
              <a:t>, en forma de cuadro de correspondencias, en la que se ponga de manifiesto el modo en que los métodos de seguimiento empleados, y en particular las pruebas realizadas, permiten verificar la conformidad con los requisitos de la </a:t>
            </a:r>
            <a:r>
              <a:rPr lang="es-ES" dirty="0" smtClean="0"/>
              <a:t>normas y especificaciones técnicas (EN 301549)</a:t>
            </a:r>
          </a:p>
          <a:p>
            <a:r>
              <a:rPr lang="es-ES" dirty="0" smtClean="0"/>
              <a:t>Detalles </a:t>
            </a:r>
            <a:r>
              <a:rPr lang="es-ES" dirty="0"/>
              <a:t>acerca de las herramientas empleadas y los controles efectuados, así como la indicación de si se han realizado pruebas de la usabilidad.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32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19750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Sección 3.1 Resultado detallado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6"/>
            <a:ext cx="8092355" cy="5020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Para cada método de seguimiento (en profundidad y simplificado):</a:t>
            </a:r>
          </a:p>
          <a:p>
            <a:r>
              <a:rPr lang="es-ES" dirty="0"/>
              <a:t>D</a:t>
            </a:r>
            <a:r>
              <a:rPr lang="es-ES" dirty="0" smtClean="0"/>
              <a:t>escripción </a:t>
            </a:r>
            <a:r>
              <a:rPr lang="es-ES" dirty="0"/>
              <a:t>completa del resultado del seguimiento, incluidos los datos de las mediciones; </a:t>
            </a:r>
            <a:endParaRPr lang="es-ES" dirty="0" smtClean="0"/>
          </a:p>
          <a:p>
            <a:r>
              <a:rPr lang="es-ES" dirty="0"/>
              <a:t>A</a:t>
            </a:r>
            <a:r>
              <a:rPr lang="es-ES" dirty="0" smtClean="0"/>
              <a:t>nálisis </a:t>
            </a:r>
            <a:r>
              <a:rPr lang="es-ES" dirty="0"/>
              <a:t>cualitativo del resultado del seguimiento, en particular: </a:t>
            </a:r>
            <a:endParaRPr lang="es-ES" dirty="0" smtClean="0"/>
          </a:p>
          <a:p>
            <a:pPr lvl="1"/>
            <a:r>
              <a:rPr lang="es-ES" dirty="0" smtClean="0"/>
              <a:t>conclusiones </a:t>
            </a:r>
            <a:r>
              <a:rPr lang="es-ES" dirty="0"/>
              <a:t>acerca del incumplimiento frecuente o crítico de los requisitos descritos en las normas y especificaciones técnicas (</a:t>
            </a:r>
            <a:r>
              <a:rPr lang="es-ES" dirty="0" smtClean="0"/>
              <a:t>EN 301549</a:t>
            </a:r>
            <a:r>
              <a:rPr lang="es-ES" dirty="0"/>
              <a:t>)</a:t>
            </a:r>
            <a:endParaRPr lang="es-ES" dirty="0" smtClean="0"/>
          </a:p>
          <a:p>
            <a:pPr lvl="1"/>
            <a:r>
              <a:rPr lang="es-ES" dirty="0" smtClean="0"/>
              <a:t>cuando </a:t>
            </a:r>
            <a:r>
              <a:rPr lang="es-ES" dirty="0"/>
              <a:t>sea posible, la evolución, entre un período de seguimiento y el período siguiente, de la accesibilidad en términos globales de </a:t>
            </a:r>
            <a:r>
              <a:rPr lang="es-ES" dirty="0" smtClean="0"/>
              <a:t>las apps objeto </a:t>
            </a:r>
            <a:r>
              <a:rPr lang="es-ES" dirty="0"/>
              <a:t>de seguimiento</a:t>
            </a:r>
            <a:r>
              <a:rPr lang="es-ES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33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8330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/>
              <a:t>Sección </a:t>
            </a:r>
            <a:r>
              <a:rPr lang="es-ES" dirty="0" smtClean="0"/>
              <a:t>3.2 Contenido </a:t>
            </a:r>
            <a:r>
              <a:rPr lang="es-ES" dirty="0"/>
              <a:t>complementario (opcional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6"/>
            <a:ext cx="8136960" cy="5366483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El </a:t>
            </a:r>
            <a:r>
              <a:rPr lang="es-ES" dirty="0"/>
              <a:t>resultado del seguimiento de </a:t>
            </a:r>
            <a:r>
              <a:rPr lang="es-ES" dirty="0" smtClean="0"/>
              <a:t>las apps de </a:t>
            </a:r>
            <a:r>
              <a:rPr lang="es-ES" dirty="0"/>
              <a:t>los organismos del sector público que quedan fuera del ámbito de aplicación </a:t>
            </a:r>
            <a:r>
              <a:rPr lang="es-ES" dirty="0" smtClean="0"/>
              <a:t>del RD 1112/2018 y Directiva (UE) 2016/2102</a:t>
            </a:r>
            <a:r>
              <a:rPr lang="es-ES" dirty="0"/>
              <a:t>;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detalles sobre el comportamiento de las diferentes tecnologías empleadas </a:t>
            </a:r>
            <a:r>
              <a:rPr lang="es-ES" dirty="0" smtClean="0"/>
              <a:t>por las apps objeto </a:t>
            </a:r>
            <a:r>
              <a:rPr lang="es-ES" dirty="0"/>
              <a:t>de seguimiento desde el punto de vista de la accesibilidad;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resultados del seguimiento de todo requisito que exceda a los requisitos contenidos en las normas y especificaciones técnicas </a:t>
            </a:r>
            <a:r>
              <a:rPr lang="es-ES" dirty="0" smtClean="0"/>
              <a:t>(</a:t>
            </a:r>
            <a:r>
              <a:rPr lang="es-ES" dirty="0"/>
              <a:t>EN </a:t>
            </a:r>
            <a:r>
              <a:rPr lang="es-ES" dirty="0" smtClean="0"/>
              <a:t>301549 )</a:t>
            </a:r>
          </a:p>
          <a:p>
            <a:r>
              <a:rPr lang="es-ES" dirty="0" smtClean="0"/>
              <a:t>las </a:t>
            </a:r>
            <a:r>
              <a:rPr lang="es-ES" dirty="0"/>
              <a:t>enseñanzas que se extraen de las observaciones enviadas por el organismo de seguimiento a los organismos del sector público objeto de seguimiento; </a:t>
            </a:r>
            <a:endParaRPr lang="es-ES" dirty="0" smtClean="0"/>
          </a:p>
          <a:p>
            <a:r>
              <a:rPr lang="es-ES" dirty="0" smtClean="0"/>
              <a:t>cualquier </a:t>
            </a:r>
            <a:r>
              <a:rPr lang="es-ES" dirty="0"/>
              <a:t>otro aspecto pertinente en relación con el seguimiento de la accesibilidad de </a:t>
            </a:r>
            <a:r>
              <a:rPr lang="es-ES" dirty="0" smtClean="0"/>
              <a:t>las apps de </a:t>
            </a:r>
            <a:r>
              <a:rPr lang="es-ES" dirty="0"/>
              <a:t>los organismos del sector público más allá de los requisitos de la Directiva (UE) 2016/2102;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resumen del resultado de la consulta con las partes interesadas y la lista de las partes interesadas consultadas;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detalles sobre el uso de la exención de carga desproporcionada prevista en el artículo 5 de la Directiva (UE) 2016/2102.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34</a:t>
            </a:fld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934692" y="1491517"/>
            <a:ext cx="3169819" cy="46806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Descripción de las actividades de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2.1. Información general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2.2 Composición de la muestra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2.3 Correlación con las normas, las especificaciones técnicas y las herramientas utilizadas para el seguimiento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Resultado del seguimiento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3.1 Resultado detallado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s-ES" b="1" dirty="0" smtClean="0">
                <a:solidFill>
                  <a:schemeClr val="bg1"/>
                </a:solidFill>
              </a:rPr>
              <a:t>3.2 Contenido complementario (opcional)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Uso del procedimiento de aplicación y observaciones de los usuarios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chemeClr val="bg1"/>
                </a:solidFill>
              </a:rPr>
              <a:t>Contenido relacionado con medidas suplementarias</a:t>
            </a:r>
          </a:p>
        </p:txBody>
      </p:sp>
    </p:spTree>
    <p:extLst>
      <p:ext uri="{BB962C8B-B14F-4D97-AF65-F5344CB8AC3E}">
        <p14:creationId xmlns:p14="http://schemas.microsoft.com/office/powerpoint/2010/main" val="42186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7.3 Informe de seguimiento</a:t>
            </a:r>
            <a:br>
              <a:rPr lang="es-ES" dirty="0" smtClean="0"/>
            </a:br>
            <a:r>
              <a:rPr lang="es-ES" dirty="0" smtClean="0"/>
              <a:t>Frecuencia de presentación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primer informe abarcará </a:t>
            </a:r>
            <a:r>
              <a:rPr lang="es-ES" dirty="0" smtClean="0"/>
              <a:t>desde </a:t>
            </a:r>
            <a:r>
              <a:rPr lang="es-ES" dirty="0"/>
              <a:t>el 23 de junio de 2021 hasta el 22 de diciembre de </a:t>
            </a:r>
            <a:r>
              <a:rPr lang="es-ES" dirty="0" smtClean="0"/>
              <a:t>2021.</a:t>
            </a:r>
          </a:p>
          <a:p>
            <a:pPr lvl="1"/>
            <a:r>
              <a:rPr lang="es-ES" dirty="0"/>
              <a:t>Durante el primer período, el seguimiento de las </a:t>
            </a:r>
            <a:r>
              <a:rPr lang="es-ES" dirty="0" smtClean="0"/>
              <a:t>apps </a:t>
            </a:r>
            <a:r>
              <a:rPr lang="es-ES" dirty="0"/>
              <a:t>comprenderá los resultados a partir de una muestra reducida de dichas </a:t>
            </a:r>
            <a:r>
              <a:rPr lang="es-ES" dirty="0" smtClean="0"/>
              <a:t>aplicaciones, como </a:t>
            </a:r>
            <a:r>
              <a:rPr lang="es-ES" dirty="0"/>
              <a:t>mínimo, de un tercio del número </a:t>
            </a:r>
            <a:r>
              <a:rPr lang="es-ES" dirty="0" smtClean="0"/>
              <a:t>establecido (España: 52/3 = mín. 18 apps).</a:t>
            </a:r>
          </a:p>
          <a:p>
            <a:pPr lvl="1"/>
            <a:r>
              <a:rPr lang="es-ES" dirty="0" smtClean="0"/>
              <a:t>Plazo de presentación a la Comisión Europea: 23 de diciembre de 2021.</a:t>
            </a:r>
          </a:p>
          <a:p>
            <a:r>
              <a:rPr lang="es-ES" dirty="0" smtClean="0"/>
              <a:t>A </a:t>
            </a:r>
            <a:r>
              <a:rPr lang="es-ES" dirty="0"/>
              <a:t>partir de entonces, </a:t>
            </a:r>
            <a:r>
              <a:rPr lang="es-ES" dirty="0" smtClean="0"/>
              <a:t>cada 3 años</a:t>
            </a:r>
          </a:p>
          <a:p>
            <a:r>
              <a:rPr lang="es-ES" dirty="0"/>
              <a:t>El órgano encargado de realizar el seguimiento y presentación de informes ante la Comisión Europea es el Ministerio de Política Territorial y Función </a:t>
            </a:r>
            <a:r>
              <a:rPr lang="es-ES" dirty="0" smtClean="0"/>
              <a:t>Pública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36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74456" y="5267948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2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</a:t>
            </a:r>
            <a:r>
              <a:rPr lang="es-ES" dirty="0"/>
              <a:t>Unidades responsables de </a:t>
            </a:r>
            <a:r>
              <a:rPr lang="es-ES" dirty="0" smtClean="0"/>
              <a:t>accesibilidad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Art. 16. Cada </a:t>
            </a:r>
            <a:r>
              <a:rPr lang="es-ES" dirty="0"/>
              <a:t>entidad obligada determinará la Unidad responsable de garantizar el cumplimiento de los requisitos de accesibilidad de los sitios web y aplicaciones para dispositivos </a:t>
            </a:r>
            <a:r>
              <a:rPr lang="es-ES" dirty="0" smtClean="0"/>
              <a:t>móviles </a:t>
            </a:r>
            <a:r>
              <a:rPr lang="es-ES" dirty="0"/>
              <a:t>dentro de su ámbito competencial.</a:t>
            </a:r>
          </a:p>
          <a:p>
            <a:r>
              <a:rPr lang="es-ES" dirty="0"/>
              <a:t>En la Administración General del Estado se designarán las Unidades responsables de accesibilidad en el ámbito de las Subsecretarías de cada Departamento considerando todos los posibles organismos públicos y entidades de derecho público dependientes de ese Departamento</a:t>
            </a:r>
            <a:r>
              <a:rPr lang="es-ES" dirty="0" smtClean="0"/>
              <a:t>.</a:t>
            </a:r>
          </a:p>
          <a:p>
            <a:r>
              <a:rPr lang="es-ES" dirty="0"/>
              <a:t>En las c</a:t>
            </a:r>
            <a:r>
              <a:rPr lang="es-ES" dirty="0" smtClean="0"/>
              <a:t>omunidades autónomas </a:t>
            </a:r>
            <a:r>
              <a:rPr lang="es-ES" dirty="0"/>
              <a:t>se designará la Unidad responsable de accesibilidad para todo el ámbito autonómico.</a:t>
            </a:r>
          </a:p>
          <a:p>
            <a:r>
              <a:rPr lang="es-ES" dirty="0"/>
              <a:t>En las entidades locales y demás organismos obligados se designará, conforme a sus características organizativas propias, la Unidad responsable de accesibilidad de su ámbito.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41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</a:t>
            </a:r>
            <a:r>
              <a:rPr lang="es-ES" dirty="0"/>
              <a:t>Unidades responsables de </a:t>
            </a:r>
            <a:r>
              <a:rPr lang="es-ES" dirty="0" smtClean="0"/>
              <a:t>accesibilidad</a:t>
            </a:r>
            <a:br>
              <a:rPr lang="es-ES" dirty="0" smtClean="0"/>
            </a:br>
            <a:r>
              <a:rPr lang="es-ES" dirty="0" smtClean="0"/>
              <a:t>Red de contactos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/>
              <a:t>Art. 20</a:t>
            </a:r>
            <a:r>
              <a:rPr lang="es-ES" dirty="0"/>
              <a:t>. Se crea la Red de Contactos de Accesibilidad Digital de las Administraciones Públicas con funciones de asistencia al Ministerio de Política Territorial y Función </a:t>
            </a:r>
            <a:r>
              <a:rPr lang="es-ES" dirty="0" smtClean="0"/>
              <a:t>Pública, compuesta por:</a:t>
            </a:r>
          </a:p>
          <a:p>
            <a:r>
              <a:rPr lang="es-ES" dirty="0"/>
              <a:t>Las personas titulares de las Unidades responsables de </a:t>
            </a:r>
            <a:r>
              <a:rPr lang="es-ES" dirty="0" smtClean="0"/>
              <a:t>accesibilidad de </a:t>
            </a:r>
            <a:r>
              <a:rPr lang="es-ES" dirty="0"/>
              <a:t>la </a:t>
            </a:r>
            <a:r>
              <a:rPr lang="es-ES" dirty="0" smtClean="0"/>
              <a:t>AGE y CCAA.</a:t>
            </a:r>
            <a:endParaRPr lang="es-ES" dirty="0"/>
          </a:p>
          <a:p>
            <a:r>
              <a:rPr lang="es-ES" dirty="0" smtClean="0"/>
              <a:t>Al </a:t>
            </a:r>
            <a:r>
              <a:rPr lang="es-ES" dirty="0"/>
              <a:t>menos un punto de contacto provincial que agrupará a las entidades locales de esa </a:t>
            </a:r>
            <a:r>
              <a:rPr lang="es-ES" dirty="0" smtClean="0"/>
              <a:t>provincia.</a:t>
            </a:r>
            <a:endParaRPr lang="es-ES" dirty="0"/>
          </a:p>
          <a:p>
            <a:r>
              <a:rPr lang="es-ES" dirty="0" smtClean="0"/>
              <a:t>Una </a:t>
            </a:r>
            <a:r>
              <a:rPr lang="es-ES" dirty="0"/>
              <a:t>persona </a:t>
            </a:r>
            <a:r>
              <a:rPr lang="es-ES" dirty="0" smtClean="0"/>
              <a:t>designada por la </a:t>
            </a:r>
            <a:r>
              <a:rPr lang="es-ES" dirty="0"/>
              <a:t>Conferencia de Rectores para las Universidades </a:t>
            </a:r>
            <a:r>
              <a:rPr lang="es-ES" dirty="0" smtClean="0"/>
              <a:t>españolas.</a:t>
            </a:r>
            <a:endParaRPr lang="es-ES" dirty="0"/>
          </a:p>
          <a:p>
            <a:r>
              <a:rPr lang="es-ES" dirty="0" smtClean="0"/>
              <a:t>Una </a:t>
            </a:r>
            <a:r>
              <a:rPr lang="es-ES" dirty="0"/>
              <a:t>persona designada </a:t>
            </a:r>
            <a:r>
              <a:rPr lang="es-ES" dirty="0" smtClean="0"/>
              <a:t>por el </a:t>
            </a:r>
            <a:r>
              <a:rPr lang="es-ES" dirty="0"/>
              <a:t>Comité Técnico Estatal de la Administración Judicial Electrónica que agrupará a las entidades del ámbito judicial.</a:t>
            </a:r>
          </a:p>
          <a:p>
            <a:r>
              <a:rPr lang="es-ES" dirty="0" smtClean="0"/>
              <a:t>Las </a:t>
            </a:r>
            <a:r>
              <a:rPr lang="es-ES" dirty="0"/>
              <a:t>personas titulares de las Unidades responsables de accesibilidad de los demás entes obligados que no estén cubiertos por los </a:t>
            </a:r>
            <a:r>
              <a:rPr lang="es-ES" dirty="0" smtClean="0"/>
              <a:t>anteriores.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17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39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65220" y="5775948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2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55983" y="2112717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4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9. Futura legislación: Directiva </a:t>
            </a:r>
            <a:r>
              <a:rPr lang="es-ES" dirty="0"/>
              <a:t>(UE) </a:t>
            </a:r>
            <a:r>
              <a:rPr lang="es-ES" dirty="0" smtClean="0"/>
              <a:t>2019/882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No es una directiva para Administraciones Públicas, sino de carácter general</a:t>
            </a:r>
          </a:p>
          <a:p>
            <a:r>
              <a:rPr lang="es-ES" dirty="0" smtClean="0"/>
              <a:t>Establece que en la UE deben ser accesibles, entre otros, las apps que ofrecen:</a:t>
            </a:r>
          </a:p>
          <a:p>
            <a:pPr lvl="1"/>
            <a:r>
              <a:rPr lang="es-ES" dirty="0"/>
              <a:t>s</a:t>
            </a:r>
            <a:r>
              <a:rPr lang="es-ES" dirty="0" smtClean="0"/>
              <a:t>ervicios </a:t>
            </a:r>
            <a:r>
              <a:rPr lang="es-ES" dirty="0"/>
              <a:t>de </a:t>
            </a:r>
            <a:r>
              <a:rPr lang="es-ES" dirty="0" smtClean="0"/>
              <a:t>comunicaciones electrónicas</a:t>
            </a:r>
          </a:p>
          <a:p>
            <a:pPr lvl="1"/>
            <a:r>
              <a:rPr lang="es-ES" dirty="0"/>
              <a:t>s</a:t>
            </a:r>
            <a:r>
              <a:rPr lang="es-ES" dirty="0" smtClean="0"/>
              <a:t>ervicios de comunicación audiovisual</a:t>
            </a:r>
          </a:p>
          <a:p>
            <a:pPr lvl="1"/>
            <a:r>
              <a:rPr lang="es-ES" dirty="0" smtClean="0"/>
              <a:t>servicios </a:t>
            </a:r>
            <a:r>
              <a:rPr lang="es-ES" dirty="0"/>
              <a:t>de </a:t>
            </a:r>
            <a:r>
              <a:rPr lang="es-ES" dirty="0" smtClean="0"/>
              <a:t>transporte de viajeros</a:t>
            </a:r>
          </a:p>
          <a:p>
            <a:pPr lvl="1"/>
            <a:r>
              <a:rPr lang="es-ES" dirty="0"/>
              <a:t>servicios bancarios para consumidores</a:t>
            </a:r>
          </a:p>
          <a:p>
            <a:pPr lvl="1"/>
            <a:r>
              <a:rPr lang="es-ES" dirty="0" smtClean="0"/>
              <a:t>libros electrónicos</a:t>
            </a:r>
          </a:p>
          <a:p>
            <a:pPr lvl="1"/>
            <a:r>
              <a:rPr lang="es-ES" dirty="0" smtClean="0"/>
              <a:t>servicios </a:t>
            </a:r>
            <a:r>
              <a:rPr lang="es-ES" dirty="0"/>
              <a:t>de comercio </a:t>
            </a:r>
            <a:r>
              <a:rPr lang="es-ES" dirty="0" smtClean="0"/>
              <a:t>electrónico</a:t>
            </a:r>
            <a:endParaRPr lang="es-ES" dirty="0"/>
          </a:p>
          <a:p>
            <a:r>
              <a:rPr lang="es-ES" dirty="0" smtClean="0"/>
              <a:t>Establece requisitos de accesibilidad generales, que se pueden satisfacer con EN 301549</a:t>
            </a:r>
          </a:p>
          <a:p>
            <a:r>
              <a:rPr lang="es-ES" dirty="0" smtClean="0"/>
              <a:t>Desde el 28 de junio de 2025 deben ser accesibles las nuevas apps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6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Todas las apps de las Administraciones Públicas en la Unión Europea deben ser </a:t>
            </a:r>
            <a:r>
              <a:rPr lang="es-ES" dirty="0"/>
              <a:t>accesibles antes </a:t>
            </a:r>
            <a:r>
              <a:rPr lang="es-ES" dirty="0" smtClean="0"/>
              <a:t>del 23 </a:t>
            </a:r>
            <a:r>
              <a:rPr lang="es-ES" dirty="0"/>
              <a:t>de junio de </a:t>
            </a:r>
            <a:r>
              <a:rPr lang="es-ES" dirty="0" smtClean="0"/>
              <a:t>2021</a:t>
            </a:r>
          </a:p>
          <a:p>
            <a:r>
              <a:rPr lang="es-ES" dirty="0" smtClean="0"/>
              <a:t>Otras apps de sectores como el comercio electrónico o el transporte de viajeros deben ser accesibles desde el 28 de junio de 2025</a:t>
            </a:r>
          </a:p>
          <a:p>
            <a:r>
              <a:rPr lang="es-ES" dirty="0"/>
              <a:t>H</a:t>
            </a:r>
            <a:r>
              <a:rPr lang="es-ES" dirty="0" smtClean="0"/>
              <a:t>abrá </a:t>
            </a:r>
            <a:r>
              <a:rPr lang="es-ES" dirty="0" smtClean="0"/>
              <a:t>que evaluar la accesibilidad de </a:t>
            </a:r>
            <a:r>
              <a:rPr lang="es-ES" dirty="0" smtClean="0"/>
              <a:t>las apps </a:t>
            </a:r>
            <a:r>
              <a:rPr lang="es-ES" dirty="0" smtClean="0"/>
              <a:t>de </a:t>
            </a:r>
            <a:r>
              <a:rPr lang="es-ES" dirty="0" smtClean="0"/>
              <a:t>las Administraciones </a:t>
            </a:r>
            <a:r>
              <a:rPr lang="es-ES" dirty="0" smtClean="0"/>
              <a:t>Públicas </a:t>
            </a:r>
            <a:r>
              <a:rPr lang="es-ES" dirty="0" smtClean="0"/>
              <a:t>todos los años, y cada </a:t>
            </a:r>
            <a:r>
              <a:rPr lang="es-ES" dirty="0" smtClean="0"/>
              <a:t>3 años </a:t>
            </a:r>
            <a:r>
              <a:rPr lang="es-ES" dirty="0" smtClean="0"/>
              <a:t>presentar un informe conjunto a </a:t>
            </a:r>
            <a:r>
              <a:rPr lang="es-ES" dirty="0" smtClean="0"/>
              <a:t>la </a:t>
            </a:r>
            <a:r>
              <a:rPr lang="es-ES" dirty="0" smtClean="0"/>
              <a:t>Unión Europea sobre la accesibilidad en ese periodo de un número de apps que depende </a:t>
            </a:r>
            <a:r>
              <a:rPr lang="es-ES" dirty="0" smtClean="0"/>
              <a:t>de la cantidad de habitantes del país</a:t>
            </a:r>
            <a:endParaRPr lang="es-ES" dirty="0"/>
          </a:p>
          <a:p>
            <a:pPr lvl="1"/>
            <a:r>
              <a:rPr lang="es-ES" dirty="0" smtClean="0"/>
              <a:t>El primer informe debe presentarse el 23 de diciembre de 2021 y es excepcional, pues sólo cubre </a:t>
            </a:r>
            <a:r>
              <a:rPr lang="es-ES" smtClean="0"/>
              <a:t>evaluaciones desde el 23 de junio de 2021 y debe incluir sólo 1/3 </a:t>
            </a:r>
            <a:r>
              <a:rPr lang="es-ES" dirty="0" smtClean="0"/>
              <a:t>de las apps que se exigirán en los siguientes informes </a:t>
            </a:r>
            <a:r>
              <a:rPr lang="es-ES" dirty="0" err="1" smtClean="0"/>
              <a:t>tri</a:t>
            </a:r>
            <a:r>
              <a:rPr lang="es-ES" dirty="0" smtClean="0"/>
              <a:t>-anuales </a:t>
            </a:r>
          </a:p>
          <a:p>
            <a:r>
              <a:rPr lang="es-ES" dirty="0" smtClean="0"/>
              <a:t>La </a:t>
            </a:r>
            <a:r>
              <a:rPr lang="es-ES" dirty="0" smtClean="0"/>
              <a:t>evaluación de la accesibilidad de las apps se realiza aplicando </a:t>
            </a:r>
            <a:r>
              <a:rPr lang="es-ES" dirty="0"/>
              <a:t>la norma EN </a:t>
            </a:r>
            <a:r>
              <a:rPr lang="es-ES" dirty="0" smtClean="0"/>
              <a:t>301549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0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Plazos del </a:t>
            </a:r>
            <a:r>
              <a:rPr lang="es-ES" dirty="0"/>
              <a:t>Real Decreto 1112/2018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apps deberán </a:t>
            </a:r>
            <a:r>
              <a:rPr lang="es-ES" dirty="0"/>
              <a:t>ser accesibles antes del </a:t>
            </a:r>
            <a:r>
              <a:rPr lang="es-ES" b="1" dirty="0"/>
              <a:t>23 de junio de </a:t>
            </a:r>
            <a:r>
              <a:rPr lang="es-ES" b="1" dirty="0" smtClean="0"/>
              <a:t>2021</a:t>
            </a:r>
            <a:r>
              <a:rPr lang="es-ES" dirty="0" smtClean="0"/>
              <a:t>.</a:t>
            </a:r>
          </a:p>
          <a:p>
            <a:r>
              <a:rPr lang="es-ES" dirty="0"/>
              <a:t>L</a:t>
            </a:r>
            <a:r>
              <a:rPr lang="es-ES" dirty="0" smtClean="0"/>
              <a:t>a </a:t>
            </a:r>
            <a:r>
              <a:rPr lang="es-ES" dirty="0"/>
              <a:t>primera revisión de accesibilidad </a:t>
            </a:r>
            <a:r>
              <a:rPr lang="es-ES" dirty="0" smtClean="0"/>
              <a:t>deberá </a:t>
            </a:r>
            <a:r>
              <a:rPr lang="es-ES" dirty="0"/>
              <a:t>haberse realizado en el caso de </a:t>
            </a:r>
            <a:r>
              <a:rPr lang="es-ES" dirty="0" smtClean="0"/>
              <a:t>las </a:t>
            </a:r>
            <a:r>
              <a:rPr lang="es-ES" dirty="0"/>
              <a:t>aplicaciones móviles, antes de tres años desde la entrada en vigor de este real </a:t>
            </a:r>
            <a:r>
              <a:rPr lang="es-ES" dirty="0" smtClean="0"/>
              <a:t>decreto (</a:t>
            </a:r>
            <a:r>
              <a:rPr lang="es-ES" b="1" dirty="0" smtClean="0"/>
              <a:t>20 de septiembre de 2021</a:t>
            </a:r>
            <a:r>
              <a:rPr lang="es-ES" dirty="0" smtClean="0"/>
              <a:t>)</a:t>
            </a:r>
          </a:p>
          <a:p>
            <a:r>
              <a:rPr lang="es-ES" dirty="0" smtClean="0"/>
              <a:t>Se </a:t>
            </a:r>
            <a:r>
              <a:rPr lang="es-ES" dirty="0"/>
              <a:t>presentará a la Comisión Europea, a más tardar el </a:t>
            </a:r>
            <a:r>
              <a:rPr lang="es-ES" b="1" dirty="0"/>
              <a:t>23 de diciembre de 2021</a:t>
            </a:r>
            <a:r>
              <a:rPr lang="es-ES" dirty="0"/>
              <a:t> y posteriormente cada tres años, un informe sobre el resultado del seguimiento que se hará público en formato accesible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1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r>
              <a:rPr lang="es-ES" dirty="0"/>
              <a:t>Plazos del Real Decreto </a:t>
            </a:r>
            <a:r>
              <a:rPr lang="es-ES" dirty="0" smtClean="0"/>
              <a:t>1112/2018 (cronograma)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</a:t>
            </a:fld>
            <a:endParaRPr lang="es-ES" dirty="0"/>
          </a:p>
        </p:txBody>
      </p:sp>
      <p:pic>
        <p:nvPicPr>
          <p:cNvPr id="9" name="Imagen 8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99" y="1394546"/>
            <a:ext cx="10399816" cy="532692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34218" y="6421126"/>
            <a:ext cx="135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Imagen: </a:t>
            </a:r>
            <a:r>
              <a:rPr lang="es-ES" i="1" dirty="0" smtClean="0">
                <a:hlinkClick r:id="rId3"/>
              </a:rPr>
              <a:t>PAe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8137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7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55983" y="2668605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9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Mecanismos de comunicación de los usuarios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Art. 10. Se establecen mecanismos </a:t>
            </a:r>
            <a:r>
              <a:rPr lang="es-ES" dirty="0"/>
              <a:t>de comunicación sobre requisitos de accesibilidad para que los usuarios puedan comunicar al organismo del sector </a:t>
            </a:r>
            <a:r>
              <a:rPr lang="es-ES" dirty="0" smtClean="0"/>
              <a:t>público:</a:t>
            </a:r>
          </a:p>
          <a:p>
            <a:pPr lvl="1"/>
            <a:r>
              <a:rPr lang="es-ES" dirty="0" smtClean="0"/>
              <a:t>cualquier </a:t>
            </a:r>
            <a:r>
              <a:rPr lang="es-ES" dirty="0"/>
              <a:t>posible incumplimiento de los requisitos de accesibilidad establecidos</a:t>
            </a:r>
            <a:r>
              <a:rPr lang="es-ES" dirty="0" smtClean="0"/>
              <a:t>,</a:t>
            </a:r>
          </a:p>
          <a:p>
            <a:pPr lvl="1"/>
            <a:r>
              <a:rPr lang="es-ES" dirty="0" smtClean="0"/>
              <a:t>transmitir </a:t>
            </a:r>
            <a:r>
              <a:rPr lang="es-ES" dirty="0"/>
              <a:t>dificultades de acceso al </a:t>
            </a:r>
            <a:r>
              <a:rPr lang="es-ES" dirty="0" smtClean="0"/>
              <a:t>contenido,</a:t>
            </a:r>
          </a:p>
          <a:p>
            <a:pPr lvl="1"/>
            <a:r>
              <a:rPr lang="es-ES" dirty="0" smtClean="0"/>
              <a:t>y </a:t>
            </a:r>
            <a:r>
              <a:rPr lang="es-ES" dirty="0"/>
              <a:t>formular sugerencias de mejoras relativas a la accesibilidad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02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Accesibilidad de aplicaciones para dispositivos móviles aplicando el RD 1112/2018 y la Directiva (UE) 2016/2102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Objeto del RD 112/2018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Plazos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Mecanismos de comunicación de los usuarios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Revisiones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Estándares de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smtClean="0"/>
              <a:t>declaración </a:t>
            </a:r>
            <a:r>
              <a:rPr lang="es-ES" dirty="0"/>
              <a:t>de </a:t>
            </a: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Seguimiento y presentación de </a:t>
            </a:r>
            <a:r>
              <a:rPr lang="es-ES" dirty="0" smtClean="0"/>
              <a:t>informes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Unidades responsables de 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Futura legislación: Directiva (UE) </a:t>
            </a:r>
            <a:r>
              <a:rPr lang="es-ES" dirty="0" smtClean="0"/>
              <a:t>2019/882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9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665219" y="315200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9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7132</TotalTime>
  <Words>3672</Words>
  <Application>Microsoft Office PowerPoint</Application>
  <PresentationFormat>Panorámica</PresentationFormat>
  <Paragraphs>384</Paragraphs>
  <Slides>41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Wingdings</vt:lpstr>
      <vt:lpstr>Tema de Office</vt:lpstr>
      <vt:lpstr>Diseño personalizado</vt:lpstr>
      <vt:lpstr>Accesibilidad de aplicaciones para dispositivos móviles aplicando el RD 1112/2018 y la Directiva (UE) 2016/2102</vt:lpstr>
      <vt:lpstr>Accesibilidad de aplicaciones para dispositivos móviles aplicando el RD 1112/2018 y la Directiva (UE) 2016/2102</vt:lpstr>
      <vt:lpstr>1. Objeto del Real Decreto 1112/2018</vt:lpstr>
      <vt:lpstr>Accesibilidad de aplicaciones para dispositivos móviles aplicando el RD 1112/2018 y la Directiva (UE) 2016/2102</vt:lpstr>
      <vt:lpstr>2. Plazos del Real Decreto 1112/2018</vt:lpstr>
      <vt:lpstr>2. Plazos del Real Decreto 1112/2018 (cronograma)</vt:lpstr>
      <vt:lpstr>Accesibilidad de aplicaciones para dispositivos móviles aplicando el RD 1112/2018 y la Directiva (UE) 2016/2102</vt:lpstr>
      <vt:lpstr>3. Mecanismos de comunicación de los usuarios</vt:lpstr>
      <vt:lpstr>Accesibilidad de aplicaciones para dispositivos móviles aplicando el RD 1112/2018 y la Directiva (UE) 2016/2102</vt:lpstr>
      <vt:lpstr>4. Revisiones de accesibilidad</vt:lpstr>
      <vt:lpstr>Accesibilidad de aplicaciones para dispositivos móviles aplicando el RD 1112/2018 y la Directiva (UE) 2016/2102</vt:lpstr>
      <vt:lpstr>5. Estándares de aplicación</vt:lpstr>
      <vt:lpstr>Accesibilidad de aplicaciones para dispositivos móviles aplicando el RD 1112/2018 y la Directiva (UE) 2016/2102</vt:lpstr>
      <vt:lpstr>6. Modelo de declaración de accesibilidad</vt:lpstr>
      <vt:lpstr>6. Modelo de declaración de accesibilidad Decisión (UE) 2018/1523</vt:lpstr>
      <vt:lpstr>6. Modelo de declaración de accesibilidad Decisión (UE) 2018/1523: Situación de cumplimiento</vt:lpstr>
      <vt:lpstr>Accesibilidad de aplicaciones para dispositivos móviles aplicando el RD 1112/2018 y la Directiva (UE) 2016/2102</vt:lpstr>
      <vt:lpstr>7. Seguimiento y presentación de informes</vt:lpstr>
      <vt:lpstr>7. Seguimiento y presentación de informes Decisión (UE) 2018/1524 </vt:lpstr>
      <vt:lpstr>7.1 Método de seguimiento en profundidad (1/3)</vt:lpstr>
      <vt:lpstr>7.1 Método de seguimiento en profundidad (2/3)</vt:lpstr>
      <vt:lpstr>7.1 Método de seguimiento en profundidad (3/3)</vt:lpstr>
      <vt:lpstr>7. Seguimiento y presentación de informes Decisión (UE) 2018/1524 </vt:lpstr>
      <vt:lpstr>7.2 Muestreo de las apps Tamaño de la muestra</vt:lpstr>
      <vt:lpstr>7.2 Muestreo de las apps Selección de la muestra</vt:lpstr>
      <vt:lpstr>7.2 Muestreo de las apps Selección de pantallas de una app (1/2)</vt:lpstr>
      <vt:lpstr>7.2 Muestreo de las apps Selección de pantallas de una app (2/2)</vt:lpstr>
      <vt:lpstr>7. Seguimiento y presentación de informes Decisión (UE) 2018/1524 </vt:lpstr>
      <vt:lpstr>7.3 Informe de seguimiento</vt:lpstr>
      <vt:lpstr>7.3 Informe de seguimiento Sección 2.1 Información General</vt:lpstr>
      <vt:lpstr>7.3 Informe de seguimiento Sección 2.2 Composición de la muestra</vt:lpstr>
      <vt:lpstr>7.3 Informe de seguimiento Sección 2.3 Correlación con las normas</vt:lpstr>
      <vt:lpstr>7.3 Informe de seguimiento Sección 3.1 Resultado detallado</vt:lpstr>
      <vt:lpstr>7.3 Informe de seguimiento Sección 3.2 Contenido complementario (opcional)</vt:lpstr>
      <vt:lpstr>7.3 Informe de seguimiento Frecuencia de presentación</vt:lpstr>
      <vt:lpstr>Accesibilidad de aplicaciones para dispositivos móviles aplicando el RD 1112/2018 y la Directiva (UE) 2016/2102</vt:lpstr>
      <vt:lpstr>8. Unidades responsables de accesibilidad</vt:lpstr>
      <vt:lpstr>8. Unidades responsables de accesibilidad Red de contactos</vt:lpstr>
      <vt:lpstr>Accesibilidad de aplicaciones para dispositivos móviles aplicando el RD 1112/2018 y la Directiva (UE) 2016/2102</vt:lpstr>
      <vt:lpstr>9. Futura legislación: Directiva (UE) 2019/882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Hilera González José Ramón</dc:creator>
  <cp:lastModifiedBy>jose hilera</cp:lastModifiedBy>
  <cp:revision>448</cp:revision>
  <dcterms:created xsi:type="dcterms:W3CDTF">2016-04-13T08:22:41Z</dcterms:created>
  <dcterms:modified xsi:type="dcterms:W3CDTF">2019-10-24T13:00:10Z</dcterms:modified>
</cp:coreProperties>
</file>