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69"/>
  </p:notesMasterIdLst>
  <p:sldIdLst>
    <p:sldId id="314" r:id="rId3"/>
    <p:sldId id="259" r:id="rId4"/>
    <p:sldId id="439" r:id="rId5"/>
    <p:sldId id="391" r:id="rId6"/>
    <p:sldId id="454" r:id="rId7"/>
    <p:sldId id="393" r:id="rId8"/>
    <p:sldId id="394" r:id="rId9"/>
    <p:sldId id="395" r:id="rId10"/>
    <p:sldId id="396" r:id="rId11"/>
    <p:sldId id="397" r:id="rId12"/>
    <p:sldId id="404" r:id="rId13"/>
    <p:sldId id="465" r:id="rId14"/>
    <p:sldId id="399" r:id="rId15"/>
    <p:sldId id="459" r:id="rId16"/>
    <p:sldId id="400" r:id="rId17"/>
    <p:sldId id="402" r:id="rId18"/>
    <p:sldId id="458" r:id="rId19"/>
    <p:sldId id="401" r:id="rId20"/>
    <p:sldId id="494" r:id="rId21"/>
    <p:sldId id="463" r:id="rId22"/>
    <p:sldId id="464" r:id="rId23"/>
    <p:sldId id="495" r:id="rId24"/>
    <p:sldId id="496" r:id="rId25"/>
    <p:sldId id="462" r:id="rId26"/>
    <p:sldId id="403" r:id="rId27"/>
    <p:sldId id="461" r:id="rId28"/>
    <p:sldId id="467" r:id="rId29"/>
    <p:sldId id="469" r:id="rId30"/>
    <p:sldId id="466" r:id="rId31"/>
    <p:sldId id="468" r:id="rId32"/>
    <p:sldId id="470" r:id="rId33"/>
    <p:sldId id="455" r:id="rId34"/>
    <p:sldId id="405" r:id="rId35"/>
    <p:sldId id="406" r:id="rId36"/>
    <p:sldId id="472" r:id="rId37"/>
    <p:sldId id="471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90" r:id="rId48"/>
    <p:sldId id="456" r:id="rId49"/>
    <p:sldId id="407" r:id="rId50"/>
    <p:sldId id="408" r:id="rId51"/>
    <p:sldId id="409" r:id="rId52"/>
    <p:sldId id="489" r:id="rId53"/>
    <p:sldId id="457" r:id="rId54"/>
    <p:sldId id="440" r:id="rId55"/>
    <p:sldId id="441" r:id="rId56"/>
    <p:sldId id="491" r:id="rId57"/>
    <p:sldId id="443" r:id="rId58"/>
    <p:sldId id="445" r:id="rId59"/>
    <p:sldId id="446" r:id="rId60"/>
    <p:sldId id="497" r:id="rId61"/>
    <p:sldId id="498" r:id="rId62"/>
    <p:sldId id="499" r:id="rId63"/>
    <p:sldId id="492" r:id="rId64"/>
    <p:sldId id="450" r:id="rId65"/>
    <p:sldId id="493" r:id="rId66"/>
    <p:sldId id="451" r:id="rId67"/>
    <p:sldId id="452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32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5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5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7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84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15/10/2019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atakandroid.com/aplicaciones-android/google-lanza-amplificador-sonido-moviles-android-su-aplicacion-para-personas-problemas-auditivos" TargetMode="External"/><Relationship Id="rId3" Type="http://schemas.openxmlformats.org/officeDocument/2006/relationships/hyperlink" Target="https://support.google.com/accessibility/android/answer/7349565" TargetMode="External"/><Relationship Id="rId7" Type="http://schemas.openxmlformats.org/officeDocument/2006/relationships/hyperlink" Target="https://www.xatakandroid.com/aplicaciones-android/transcripcion-instantanea-disponible-nueva-aplicacion-accesibilidad-google-para-android" TargetMode="External"/><Relationship Id="rId2" Type="http://schemas.openxmlformats.org/officeDocument/2006/relationships/hyperlink" Target="https://support.google.com/accessibility/android/answer/6006564?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sistant.google.com/intl/es_es/platforms/phones/" TargetMode="External"/><Relationship Id="rId5" Type="http://schemas.openxmlformats.org/officeDocument/2006/relationships/hyperlink" Target="https://www.tekcrispy.com/2019/07/27/eva-facial-mouse/amp/?__twitter_impression=true" TargetMode="External"/><Relationship Id="rId4" Type="http://schemas.openxmlformats.org/officeDocument/2006/relationships/hyperlink" Target="https://mouse4all.com/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.google.com/store/apps/details?id=com.google.android.marvin.talkba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tHDOg8TdGg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pport.google.com/accessibility/android/answer/615182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4LcR0gPnkc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play.google.com/store/apps/details?id=com.googlecode.eyesfree.brailleb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rAIXE6ilRQ0" TargetMode="Externa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android.com/training/accessibility/testing.html#switch-acces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58-t0UZc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lay.google.com/store/apps/details?id=com.google.android.apps.accessibility.voiceacces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55vpbxzknl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QIZme1P6T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lay.google.com/store/apps/details?id=com.mouse4all.switchaccess.nobox&amp;hl=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rea_si.eviacam.service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D4EgNoB8hs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R9Wf1RQ_Q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LCwjIaPXw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lay.google.com/store/apps/details?id=com.google.audio.hearing.visualization.accessibility.scribe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nKt6w34I4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lay.google.com/store/apps/details?id=com.google.android.accessibility.soundamplifier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developing-android-a11y-service/#0" TargetMode="External"/><Relationship Id="rId2" Type="http://schemas.openxmlformats.org/officeDocument/2006/relationships/hyperlink" Target="https://developer.android.com/guide/topics/ui/accessibility/service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ec.android.app.popupcalculator&amp;hl=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accessibility/app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comundial.org/es/topic/disability" TargetMode="External"/><Relationship Id="rId2" Type="http://schemas.openxmlformats.org/officeDocument/2006/relationships/hyperlink" Target="https://www.boe.es/diario_boe/txt.php?id=BOE-A-2018-1269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undacionadecco.org/las-personas-discapacidad-apps-especificas-facilitar-sus-tarea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eveloper.android.com/guide/topics/ui/accessibility/app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ict/" TargetMode="External"/><Relationship Id="rId2" Type="http://schemas.openxmlformats.org/officeDocument/2006/relationships/hyperlink" Target="https://www.w3.org/TR/WCAG21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esvial.org/?page_id=147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://campus.esvial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eque.axe.android&amp;hl=es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s://play.google.com/store/apps/details?id=com.google.android.apps.accessibility.auditor&amp;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ay.google.com/store/apps/details?id=com.google.android.apps.accessibility.auditor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play.google.com/store/apps/details?id=com.deque.axe.androi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testing/ui-automator#ui-automator-viewer" TargetMode="External"/><Relationship Id="rId3" Type="http://schemas.openxmlformats.org/officeDocument/2006/relationships/hyperlink" Target="https://developer.android.com/guide/topics/ui/accessibility/testing#espresso" TargetMode="External"/><Relationship Id="rId7" Type="http://schemas.openxmlformats.org/officeDocument/2006/relationships/hyperlink" Target="https://developer.android.com/guide/topics/ui/accessibility/node-tree-debugging.html" TargetMode="External"/><Relationship Id="rId2" Type="http://schemas.openxmlformats.org/officeDocument/2006/relationships/hyperlink" Target="https://github.com/google/Accessibility-Test-Framework-for-Androi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pple.com/library/archive/documentation/Accessibility/Conceptual/AccessibilityMacOSX/OSXAXTestingApps.html" TargetMode="External"/><Relationship Id="rId5" Type="http://schemas.openxmlformats.org/officeDocument/2006/relationships/hyperlink" Target="https://www.eclipse.org/actf/" TargetMode="External"/><Relationship Id="rId10" Type="http://schemas.openxmlformats.org/officeDocument/2006/relationships/hyperlink" Target="https://www.slideshare.net/renatoiwa/developing-accessible-android-applications-70830249" TargetMode="External"/><Relationship Id="rId4" Type="http://schemas.openxmlformats.org/officeDocument/2006/relationships/hyperlink" Target="https://developer.android.com/guide/topics/ui/accessibility/testing#robolectric" TargetMode="External"/><Relationship Id="rId9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hilera/a11y-evaluation-tool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#.XZcIgWZS9ZU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tanswers.com/LATImoodle/mod/page/view.php?id=205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generales sobre accesibilidad de aplicaciones para dispositivos </a:t>
            </a:r>
            <a:r>
              <a:rPr lang="es-ES" dirty="0"/>
              <a:t>móviles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 smtClean="0">
                <a:hlinkClick r:id="rId3"/>
              </a:rPr>
              <a:t>José Ramón Hilera González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>
                <a:hlinkClick r:id="rId4"/>
              </a:rPr>
              <a:t>@software_a11y</a:t>
            </a:r>
            <a:endParaRPr lang="en-US" sz="2000" dirty="0" smtClean="0"/>
          </a:p>
          <a:p>
            <a:pPr algn="r"/>
            <a:endParaRPr lang="en-US" b="1" i="1" dirty="0" smtClean="0"/>
          </a:p>
          <a:p>
            <a:pPr algn="r"/>
            <a:r>
              <a:rPr lang="en-US" b="1" i="1" dirty="0" smtClean="0"/>
              <a:t>(2019)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" y="597236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>
                <a:hlinkClick r:id="rId2"/>
              </a:rPr>
              <a:t>Ejemplos para 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Ajustes de accesibilidad del Sistema Operativo:</a:t>
            </a:r>
          </a:p>
          <a:p>
            <a:pPr lvl="1"/>
            <a:r>
              <a:rPr lang="es-ES" dirty="0"/>
              <a:t>Visibilidad, audición, interacción 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Menú de accesibilidad</a:t>
            </a:r>
            <a:endParaRPr lang="es-ES" dirty="0"/>
          </a:p>
          <a:p>
            <a:r>
              <a:rPr lang="es-ES" dirty="0" smtClean="0"/>
              <a:t>Lector de pantalla</a:t>
            </a:r>
          </a:p>
          <a:p>
            <a:r>
              <a:rPr lang="es-ES" dirty="0" smtClean="0"/>
              <a:t>Teclado / 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  <a:p>
            <a:r>
              <a:rPr lang="es-ES" dirty="0" smtClean="0"/>
              <a:t>Pulsador   </a:t>
            </a:r>
          </a:p>
          <a:p>
            <a:r>
              <a:rPr lang="es-ES" dirty="0" smtClean="0"/>
              <a:t>Acceso por voz</a:t>
            </a:r>
          </a:p>
          <a:p>
            <a:r>
              <a:rPr lang="es-ES" dirty="0" smtClean="0"/>
              <a:t>Otros servicios:</a:t>
            </a:r>
          </a:p>
          <a:p>
            <a:pPr lvl="1"/>
            <a:r>
              <a:rPr lang="es-ES" dirty="0">
                <a:hlinkClick r:id="rId3"/>
              </a:rPr>
              <a:t>Enunciar </a:t>
            </a:r>
            <a:r>
              <a:rPr lang="es-ES" dirty="0" smtClean="0">
                <a:hlinkClick r:id="rId3"/>
              </a:rPr>
              <a:t>selección</a:t>
            </a:r>
            <a:r>
              <a:rPr lang="es-ES" dirty="0" smtClean="0"/>
              <a:t>, </a:t>
            </a:r>
            <a:r>
              <a:rPr lang="es-ES" dirty="0" smtClean="0">
                <a:hlinkClick r:id="rId4"/>
              </a:rPr>
              <a:t>Ratón pulsador</a:t>
            </a:r>
            <a:r>
              <a:rPr lang="es-ES" dirty="0" smtClean="0"/>
              <a:t>, </a:t>
            </a:r>
            <a:r>
              <a:rPr lang="es-ES" dirty="0">
                <a:hlinkClick r:id="rId5"/>
              </a:rPr>
              <a:t>Acceso por gestos faciales</a:t>
            </a:r>
            <a:r>
              <a:rPr lang="es-ES" dirty="0"/>
              <a:t>, </a:t>
            </a:r>
            <a:r>
              <a:rPr lang="es-ES" dirty="0" smtClean="0">
                <a:hlinkClick r:id="rId6"/>
              </a:rPr>
              <a:t>Asistente</a:t>
            </a:r>
            <a:r>
              <a:rPr lang="es-ES" dirty="0" smtClean="0"/>
              <a:t>, </a:t>
            </a:r>
            <a:r>
              <a:rPr lang="es-ES" dirty="0" smtClean="0">
                <a:hlinkClick r:id="rId7"/>
              </a:rPr>
              <a:t>Transcripción instantánea</a:t>
            </a:r>
            <a:r>
              <a:rPr lang="es-ES" dirty="0" smtClean="0"/>
              <a:t>, </a:t>
            </a:r>
            <a:r>
              <a:rPr lang="es-ES" dirty="0" smtClean="0">
                <a:hlinkClick r:id="rId8"/>
              </a:rPr>
              <a:t>Amplificador de sonidos</a:t>
            </a:r>
            <a:r>
              <a:rPr lang="es-ES" dirty="0" smtClean="0"/>
              <a:t>, . . 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Ajustes de accesibilidad del Sistema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Mejoras de la visibilidad</a:t>
            </a:r>
          </a:p>
          <a:p>
            <a:pPr lvl="1"/>
            <a:r>
              <a:rPr lang="es-ES" dirty="0" smtClean="0"/>
              <a:t>Tema con contraste alto, fuentes de contraste alto, teclado de contraste alto, mostrar formas de botones, ver colores negativos, ajuste del color, eliminar animaciones, lupa, ampliación, puntero de ratón, tamaño y estilo de fuente, zoom de pantalla</a:t>
            </a:r>
          </a:p>
          <a:p>
            <a:r>
              <a:rPr lang="es-ES" dirty="0" smtClean="0"/>
              <a:t> Mejoras para la audición</a:t>
            </a:r>
          </a:p>
          <a:p>
            <a:pPr lvl="1"/>
            <a:r>
              <a:rPr lang="es-ES" dirty="0" smtClean="0"/>
              <a:t>Detectores de sonido, Silenciar todos los sonidos, balance </a:t>
            </a:r>
            <a:r>
              <a:rPr lang="es-ES" dirty="0" err="1" smtClean="0"/>
              <a:t>izq</a:t>
            </a:r>
            <a:r>
              <a:rPr lang="es-ES" dirty="0" smtClean="0"/>
              <a:t>/der, </a:t>
            </a:r>
            <a:r>
              <a:rPr lang="es-ES" dirty="0"/>
              <a:t>a</a:t>
            </a:r>
            <a:r>
              <a:rPr lang="es-ES" dirty="0" smtClean="0"/>
              <a:t>udio mono, subtítulos, voz a texto</a:t>
            </a:r>
          </a:p>
          <a:p>
            <a:r>
              <a:rPr lang="es-ES" dirty="0" smtClean="0"/>
              <a:t>Interacción </a:t>
            </a:r>
            <a:r>
              <a:rPr lang="es-ES" dirty="0"/>
              <a:t>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Acciones personalizables, menú de asistencia, clic cuando se para el puntero, respuesta y finalización de llamadas, control de interacción, pulsación larga, ignorar pulsaciones repetidas, </a:t>
            </a:r>
          </a:p>
          <a:p>
            <a:r>
              <a:rPr lang="es-ES" dirty="0" smtClean="0"/>
              <a:t>Otros ajustes avanzados</a:t>
            </a:r>
          </a:p>
          <a:p>
            <a:pPr lvl="1"/>
            <a:r>
              <a:rPr lang="es-ES" dirty="0" smtClean="0"/>
              <a:t>Botones encendido, subir/bajar volumen, notificación con flash, recordatorio de notificaciones, etiqueta de voz, bloqueo por direcciones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1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Menú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698522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Es un menú que permite el acceso directo a los ajustes de accesibilidad desde cualquier pantalla</a:t>
            </a:r>
          </a:p>
          <a:p>
            <a:r>
              <a:rPr lang="es-ES" dirty="0" smtClean="0"/>
              <a:t>En el caso de Android, en un servicio incluido en la app </a:t>
            </a:r>
            <a:r>
              <a:rPr lang="es-ES" dirty="0">
                <a:hlinkClick r:id="rId2"/>
              </a:rPr>
              <a:t>Android Accessibility Suite</a:t>
            </a:r>
            <a:endParaRPr lang="en-US" dirty="0" smtClean="0"/>
          </a:p>
          <a:p>
            <a:pPr lvl="1"/>
            <a:r>
              <a:rPr lang="en-US" dirty="0" smtClean="0"/>
              <a:t>que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/>
              <a:t>TalkBack</a:t>
            </a:r>
            <a:r>
              <a:rPr lang="en-US" dirty="0"/>
              <a:t>, Switch Access</a:t>
            </a:r>
            <a:r>
              <a:rPr lang="en-US" dirty="0" smtClean="0"/>
              <a:t>, y </a:t>
            </a:r>
            <a:r>
              <a:rPr lang="en-US" dirty="0"/>
              <a:t>Select to </a:t>
            </a:r>
            <a:r>
              <a:rPr lang="en-US" dirty="0" smtClean="0"/>
              <a:t>Speak</a:t>
            </a:r>
            <a:endParaRPr lang="en-US" dirty="0"/>
          </a:p>
          <a:p>
            <a:r>
              <a:rPr lang="en-US" dirty="0" err="1"/>
              <a:t>Activación</a:t>
            </a:r>
            <a:endParaRPr lang="en-US" dirty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Menú de accesibilidad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icono a la derecha de la barra inferior del dispositivo, que si se selecciona muestra el menú sobre la pantalla actual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73" y="2354608"/>
            <a:ext cx="2435087" cy="3340512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89" y="1607449"/>
            <a:ext cx="379344" cy="3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</a:t>
            </a:r>
            <a:endParaRPr lang="es-ES" dirty="0"/>
          </a:p>
        </p:txBody>
      </p:sp>
      <p:pic>
        <p:nvPicPr>
          <p:cNvPr id="5" name="tHDOg8TdGg0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61711" y="2171246"/>
            <a:ext cx="7894220" cy="444049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Android: </a:t>
            </a:r>
            <a:r>
              <a:rPr lang="es-ES" dirty="0" err="1" smtClean="0"/>
              <a:t>TalkBack</a:t>
            </a:r>
            <a:r>
              <a:rPr lang="es-ES" dirty="0" smtClean="0"/>
              <a:t>, </a:t>
            </a:r>
            <a:r>
              <a:rPr lang="es-ES" dirty="0"/>
              <a:t>iOS: </a:t>
            </a:r>
            <a:r>
              <a:rPr lang="es-ES" dirty="0" err="1" smtClean="0"/>
              <a:t>VoiceOver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pantalla: </a:t>
            </a:r>
            <a:r>
              <a:rPr lang="es-ES" dirty="0" err="1" smtClean="0"/>
              <a:t>TalkBack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9063723" cy="469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Está incluido en Android </a:t>
            </a:r>
            <a:r>
              <a:rPr lang="es-ES" dirty="0"/>
              <a:t>Accessibility </a:t>
            </a:r>
            <a:r>
              <a:rPr lang="es-ES" dirty="0" smtClean="0"/>
              <a:t>Suite</a:t>
            </a:r>
          </a:p>
          <a:p>
            <a:r>
              <a:rPr lang="en-US" dirty="0" err="1" smtClean="0"/>
              <a:t>Activar</a:t>
            </a:r>
            <a:r>
              <a:rPr lang="en-US" dirty="0" smtClean="0"/>
              <a:t> </a:t>
            </a:r>
            <a:r>
              <a:rPr lang="en-US" dirty="0" err="1" smtClean="0"/>
              <a:t>TalkBack</a:t>
            </a:r>
            <a:r>
              <a:rPr lang="en-US" dirty="0" smtClean="0"/>
              <a:t>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</a:t>
            </a:r>
            <a:r>
              <a:rPr lang="es-ES" dirty="0" smtClean="0">
                <a:sym typeface="Wingdings" panose="05000000000000000000" pitchFamily="2" charset="2"/>
              </a:rPr>
              <a:t>Servicios instalados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TalkBack</a:t>
            </a:r>
            <a:r>
              <a:rPr lang="es-ES" dirty="0" smtClean="0">
                <a:sym typeface="Wingdings" panose="05000000000000000000" pitchFamily="2" charset="2"/>
              </a:rPr>
              <a:t>  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  <a:hlinkClick r:id="rId2"/>
              </a:rPr>
              <a:t>Gestos básicos</a:t>
            </a:r>
            <a:r>
              <a:rPr lang="es-E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Ir al siguiente elemento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derecha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Ir </a:t>
            </a:r>
            <a:r>
              <a:rPr lang="es-ES" dirty="0">
                <a:sym typeface="Wingdings" panose="05000000000000000000" pitchFamily="2" charset="2"/>
              </a:rPr>
              <a:t>al elemento anterior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Seleccionar el elemento </a:t>
            </a:r>
            <a:r>
              <a:rPr lang="es-ES" dirty="0" smtClean="0">
                <a:sym typeface="Wingdings" panose="05000000000000000000" pitchFamily="2" charset="2"/>
              </a:rPr>
              <a:t>marcado: Tocar </a:t>
            </a:r>
            <a:r>
              <a:rPr lang="es-ES" dirty="0">
                <a:sym typeface="Wingdings" panose="05000000000000000000" pitchFamily="2" charset="2"/>
              </a:rPr>
              <a:t>dos </a:t>
            </a:r>
            <a:r>
              <a:rPr lang="es-ES" dirty="0" smtClean="0">
                <a:sym typeface="Wingdings" panose="05000000000000000000" pitchFamily="2" charset="2"/>
              </a:rPr>
              <a:t>veces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Pantalla Inicio: Hacia </a:t>
            </a:r>
            <a:r>
              <a:rPr lang="es-ES" dirty="0">
                <a:sym typeface="Wingdings" panose="05000000000000000000" pitchFamily="2" charset="2"/>
              </a:rPr>
              <a:t>arriba y luego hacia la 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Atrás: Hacia </a:t>
            </a:r>
            <a:r>
              <a:rPr lang="es-ES" dirty="0">
                <a:sym typeface="Wingdings" panose="05000000000000000000" pitchFamily="2" charset="2"/>
              </a:rPr>
              <a:t>abajo y luego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Menú contextual: Hacia arriba y luego hacia la derecha</a:t>
            </a:r>
            <a:endParaRPr lang="es-ES" dirty="0">
              <a:sym typeface="Wingdings" panose="05000000000000000000" pitchFamily="2" charset="2"/>
            </a:endParaRP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75" y="1884837"/>
            <a:ext cx="2417802" cy="4471513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8" y="2139552"/>
            <a:ext cx="935934" cy="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Teclado/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X4LcR0gPnkc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3683" y="2132110"/>
            <a:ext cx="7775569" cy="437375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</a:t>
            </a:r>
            <a:r>
              <a:rPr lang="es-ES" dirty="0"/>
              <a:t>: </a:t>
            </a:r>
            <a:r>
              <a:rPr lang="es-ES" dirty="0" err="1" smtClean="0">
                <a:hlinkClick r:id="rId4"/>
              </a:rPr>
              <a:t>BrailleBack</a:t>
            </a:r>
            <a:r>
              <a:rPr lang="es-ES" dirty="0" smtClean="0"/>
              <a:t>, iOS: junto con </a:t>
            </a:r>
            <a:r>
              <a:rPr lang="es-ES" dirty="0" err="1" smtClean="0"/>
              <a:t>VoiceOver</a:t>
            </a:r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2" y="2044163"/>
            <a:ext cx="601317" cy="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Pulsador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Android: </a:t>
            </a:r>
            <a:r>
              <a:rPr lang="es-ES" dirty="0" err="1" smtClean="0"/>
              <a:t>Switch</a:t>
            </a:r>
            <a:r>
              <a:rPr lang="es-ES" dirty="0" smtClean="0"/>
              <a:t> Access (</a:t>
            </a:r>
            <a:r>
              <a:rPr lang="es-ES" dirty="0"/>
              <a:t>incluido en Android Accessibility </a:t>
            </a:r>
            <a:r>
              <a:rPr lang="es-ES" dirty="0" smtClean="0"/>
              <a:t>Suite), iOS: </a:t>
            </a:r>
            <a:r>
              <a:rPr lang="es-ES" dirty="0" err="1" smtClean="0"/>
              <a:t>Switch</a:t>
            </a:r>
            <a:r>
              <a:rPr lang="es-ES" dirty="0" smtClean="0"/>
              <a:t> Control (ajustes de accesibilidad)</a:t>
            </a:r>
            <a:endParaRPr lang="es-ES" dirty="0"/>
          </a:p>
        </p:txBody>
      </p:sp>
      <p:pic>
        <p:nvPicPr>
          <p:cNvPr id="5" name="rAIXE6ilRQ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7136" y="2492183"/>
            <a:ext cx="7518740" cy="4229292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78" y="2261677"/>
            <a:ext cx="1857215" cy="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Pulsador: </a:t>
            </a:r>
            <a:r>
              <a:rPr lang="es-ES" dirty="0" err="1" smtClean="0"/>
              <a:t>Switch</a:t>
            </a:r>
            <a:r>
              <a:rPr lang="es-ES" dirty="0" smtClean="0"/>
              <a:t>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6"/>
            <a:ext cx="9004088" cy="5229959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 puede </a:t>
            </a:r>
            <a:r>
              <a:rPr lang="es-ES" dirty="0" smtClean="0">
                <a:hlinkClick r:id="rId2"/>
              </a:rPr>
              <a:t>probar</a:t>
            </a:r>
            <a:r>
              <a:rPr lang="es-ES" dirty="0" smtClean="0"/>
              <a:t> usando el control de </a:t>
            </a:r>
            <a:r>
              <a:rPr lang="es-ES" dirty="0"/>
              <a:t>v</a:t>
            </a:r>
            <a:r>
              <a:rPr lang="es-ES" dirty="0" smtClean="0"/>
              <a:t>olumen como pulsador:</a:t>
            </a:r>
          </a:p>
          <a:p>
            <a:pPr lvl="1"/>
            <a:r>
              <a:rPr lang="es-ES" dirty="0" smtClean="0"/>
              <a:t>Bajar volumen = Pulsador “Siguiente”</a:t>
            </a:r>
          </a:p>
          <a:p>
            <a:pPr lvl="1"/>
            <a:r>
              <a:rPr lang="es-ES" dirty="0" smtClean="0"/>
              <a:t>Subir volumen = Pulsador “Seleccionar”</a:t>
            </a:r>
          </a:p>
          <a:p>
            <a:r>
              <a:rPr lang="es-ES" dirty="0" smtClean="0"/>
              <a:t>Pasos</a:t>
            </a:r>
          </a:p>
          <a:p>
            <a:pPr lvl="1"/>
            <a:r>
              <a:rPr lang="es-ES" dirty="0" smtClean="0"/>
              <a:t>Activar </a:t>
            </a:r>
            <a:r>
              <a:rPr lang="es-ES" dirty="0" err="1" smtClean="0"/>
              <a:t>Switch</a:t>
            </a:r>
            <a:r>
              <a:rPr lang="es-ES" dirty="0" smtClean="0"/>
              <a:t> Access:</a:t>
            </a:r>
          </a:p>
          <a:p>
            <a:pPr lvl="2"/>
            <a:r>
              <a:rPr lang="es-ES" dirty="0" smtClean="0"/>
              <a:t>Ajustes </a:t>
            </a:r>
            <a:r>
              <a:rPr lang="es-ES" dirty="0" smtClean="0">
                <a:sym typeface="Wingdings" panose="05000000000000000000" pitchFamily="2" charset="2"/>
              </a:rPr>
              <a:t> Accesibilidad  Servicios Instalados  Accesibilidad mediante interruptores  Activado</a:t>
            </a:r>
          </a:p>
          <a:p>
            <a:pPr lvl="1"/>
            <a:r>
              <a:rPr lang="es-ES" dirty="0" smtClean="0"/>
              <a:t>Configurar pulsadores: </a:t>
            </a:r>
          </a:p>
          <a:p>
            <a:pPr lvl="2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Accesibilidad mediante interruptores  Ajustes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Búsqueda automática = Desactivada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Asignar interruptores para la búsqueda  Siguiente  Pulsar Bajar volumen en el móvil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Asignar interruptores para la búsqueda  </a:t>
            </a:r>
            <a:r>
              <a:rPr lang="es-ES" dirty="0" smtClean="0">
                <a:sym typeface="Wingdings" panose="05000000000000000000" pitchFamily="2" charset="2"/>
              </a:rPr>
              <a:t>Seleccionar  </a:t>
            </a:r>
            <a:r>
              <a:rPr lang="es-ES" dirty="0">
                <a:sym typeface="Wingdings" panose="05000000000000000000" pitchFamily="2" charset="2"/>
              </a:rPr>
              <a:t>Pulsar </a:t>
            </a:r>
            <a:r>
              <a:rPr lang="es-ES" dirty="0" smtClean="0">
                <a:sym typeface="Wingdings" panose="05000000000000000000" pitchFamily="2" charset="2"/>
              </a:rPr>
              <a:t>Subir volumen </a:t>
            </a:r>
            <a:r>
              <a:rPr lang="es-ES" dirty="0">
                <a:sym typeface="Wingdings" panose="05000000000000000000" pitchFamily="2" charset="2"/>
              </a:rPr>
              <a:t>en el móvil</a:t>
            </a: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pPr lvl="2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713" y="2713383"/>
            <a:ext cx="2214548" cy="3466478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179" y="1491516"/>
            <a:ext cx="590964" cy="5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Acceso por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Android: </a:t>
            </a:r>
            <a:r>
              <a:rPr lang="es-ES" dirty="0" smtClean="0"/>
              <a:t>Voice </a:t>
            </a:r>
            <a:r>
              <a:rPr lang="es-ES" dirty="0"/>
              <a:t>Access</a:t>
            </a:r>
          </a:p>
        </p:txBody>
      </p:sp>
      <p:pic>
        <p:nvPicPr>
          <p:cNvPr id="5" name="658-t0UZcp4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3870" y="2172661"/>
            <a:ext cx="7681249" cy="4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Acceso por </a:t>
            </a:r>
            <a:r>
              <a:rPr lang="es-ES" dirty="0" smtClean="0"/>
              <a:t>voz: Voice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864940" cy="4698268"/>
          </a:xfrm>
        </p:spPr>
        <p:txBody>
          <a:bodyPr/>
          <a:lstStyle/>
          <a:p>
            <a:r>
              <a:rPr lang="es-ES" dirty="0" smtClean="0"/>
              <a:t>Instalar </a:t>
            </a:r>
            <a:r>
              <a:rPr lang="es-ES" dirty="0" smtClean="0">
                <a:hlinkClick r:id="rId2"/>
              </a:rPr>
              <a:t>Voice Access</a:t>
            </a:r>
            <a:endParaRPr lang="es-ES" dirty="0" smtClean="0"/>
          </a:p>
          <a:p>
            <a:r>
              <a:rPr lang="es-ES" dirty="0" smtClean="0"/>
              <a:t>Activar: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Accesibilidad </a:t>
            </a:r>
            <a:r>
              <a:rPr lang="es-ES" dirty="0">
                <a:sym typeface="Wingdings" panose="05000000000000000000" pitchFamily="2" charset="2"/>
              </a:rPr>
              <a:t> Servicios Instalados  </a:t>
            </a:r>
            <a:r>
              <a:rPr lang="es-ES" dirty="0" smtClean="0">
                <a:sym typeface="Wingdings" panose="05000000000000000000" pitchFamily="2" charset="2"/>
              </a:rPr>
              <a:t>Voice Access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inicia seleccionando el botón de activación que aparece en todas las pantallas.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Se utiliza nombrando directamente la función que se quiere ejecutar en una pantalla o el número que aparece en pantalla asociado a la misma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72" y="1491517"/>
            <a:ext cx="1649390" cy="207715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372" y="3734624"/>
            <a:ext cx="1512727" cy="3093725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1491517"/>
            <a:ext cx="687456" cy="6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81366" cy="1102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Fuente principal: </a:t>
            </a:r>
          </a:p>
          <a:p>
            <a:pPr marL="0" indent="0">
              <a:buNone/>
            </a:pPr>
            <a:r>
              <a:rPr lang="en-US" i="1" dirty="0" smtClean="0"/>
              <a:t>Aguado, J., Estrada, F.J. (2017) “</a:t>
            </a:r>
            <a:r>
              <a:rPr lang="es-ES" i="1" dirty="0" smtClean="0"/>
              <a:t>Guía </a:t>
            </a:r>
            <a:r>
              <a:rPr lang="es-ES" i="1" dirty="0"/>
              <a:t>de accesibilidad de aplicación </a:t>
            </a:r>
            <a:r>
              <a:rPr lang="es-ES" i="1" dirty="0" smtClean="0"/>
              <a:t>móviles”, Ministerio de Hacienda y Función Pública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/>
          </a:p>
        </p:txBody>
      </p:sp>
      <p:pic>
        <p:nvPicPr>
          <p:cNvPr id="6" name="Imagen 5" title="Guía de accessibilidad de aplicaciones móviles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6" y="2517850"/>
            <a:ext cx="3064066" cy="4334331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6" y="2517850"/>
            <a:ext cx="3068180" cy="43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Enunciar selección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seleccionar </a:t>
            </a:r>
            <a:r>
              <a:rPr lang="es-ES" dirty="0"/>
              <a:t>elementos de la pantalla para que </a:t>
            </a:r>
            <a:r>
              <a:rPr lang="es-ES" dirty="0" smtClean="0"/>
              <a:t>el sistema los </a:t>
            </a:r>
            <a:r>
              <a:rPr lang="es-ES" dirty="0"/>
              <a:t>lea o describa en voz </a:t>
            </a:r>
            <a:r>
              <a:rPr lang="es-ES" dirty="0" smtClean="0"/>
              <a:t>alta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  <p:pic>
        <p:nvPicPr>
          <p:cNvPr id="6" name="55vpbxzknlM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8612" y="2641324"/>
            <a:ext cx="6771861" cy="38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Enunciar selección: </a:t>
            </a:r>
            <a:r>
              <a:rPr lang="es-ES" dirty="0" err="1"/>
              <a:t>Select</a:t>
            </a:r>
            <a:r>
              <a:rPr lang="es-ES" dirty="0"/>
              <a:t> to </a:t>
            </a:r>
            <a:r>
              <a:rPr lang="es-ES" dirty="0" err="1" smtClean="0"/>
              <a:t>Speak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/>
          <a:lstStyle/>
          <a:p>
            <a:r>
              <a:rPr lang="en-US" dirty="0"/>
              <a:t>Select to </a:t>
            </a:r>
            <a:r>
              <a:rPr lang="en-US" dirty="0" smtClean="0"/>
              <a:t>Speak </a:t>
            </a:r>
            <a:r>
              <a:rPr lang="en-US" dirty="0"/>
              <a:t>(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Android Accessibility </a:t>
            </a:r>
            <a:r>
              <a:rPr lang="en-US" dirty="0" smtClean="0"/>
              <a:t>Suite)</a:t>
            </a:r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Enunciar selección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que aparece en todas las pantallas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muestra un controlador con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/pause/stop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escucha el contenido de los elementos seleccionados en pantalla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75" y="1491517"/>
            <a:ext cx="2771949" cy="52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utilizar un pulsador para manejar un ratón en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  <p:pic>
        <p:nvPicPr>
          <p:cNvPr id="5" name="UQIZme1P6Tw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0730" y="2220070"/>
            <a:ext cx="7621434" cy="42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pulsador: Mouse4all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Descargar</a:t>
            </a:r>
            <a:r>
              <a:rPr lang="en-US" dirty="0" smtClean="0"/>
              <a:t> de </a:t>
            </a:r>
            <a:r>
              <a:rPr lang="en-US" dirty="0" smtClean="0">
                <a:hlinkClick r:id="rId2"/>
              </a:rPr>
              <a:t>Google Play</a:t>
            </a:r>
            <a:endParaRPr lang="en-US" dirty="0" smtClean="0"/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Mouse4all Pulsador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Configuración  Pulsadores  Número pulsadores = 2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Iniciar seleccionando el icono de la app en el móvil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menú por el que se pude mover con pulsador “Bajar volumen” y se selecciona opción con “Subir volumen”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El ratón se simula con dos líneas cruzadas en la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61" y="1405085"/>
            <a:ext cx="2520863" cy="49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Acceso por gestos faciales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 </a:t>
            </a:r>
            <a:r>
              <a:rPr lang="es-ES" dirty="0" smtClean="0">
                <a:hlinkClick r:id="rId3"/>
              </a:rPr>
              <a:t>EVA Facial mouse </a:t>
            </a:r>
            <a:r>
              <a:rPr lang="es-ES" dirty="0" smtClean="0"/>
              <a:t>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  <p:pic>
        <p:nvPicPr>
          <p:cNvPr id="5" name="ED4EgNoB8hs" title="&quot;&quot;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5969" y="2195305"/>
            <a:ext cx="7564784" cy="4255191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88" y="1504607"/>
            <a:ext cx="607721" cy="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Asistente de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Android: Asistente </a:t>
            </a:r>
            <a:r>
              <a:rPr lang="es-ES" dirty="0"/>
              <a:t>de Google, iOS: </a:t>
            </a:r>
            <a:r>
              <a:rPr lang="es-ES" dirty="0" err="1" smtClean="0"/>
              <a:t>Siri</a:t>
            </a:r>
            <a:endParaRPr lang="es-ES" dirty="0"/>
          </a:p>
        </p:txBody>
      </p:sp>
      <p:pic>
        <p:nvPicPr>
          <p:cNvPr id="5" name="jR9Wf1RQ_QI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2826" y="2133281"/>
            <a:ext cx="7940091" cy="44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Asistente de </a:t>
            </a:r>
            <a:r>
              <a:rPr lang="es-ES" dirty="0" smtClean="0"/>
              <a:t>voz: Google </a:t>
            </a:r>
            <a:r>
              <a:rPr lang="es-ES" dirty="0" err="1" smtClean="0"/>
              <a:t>Assistant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606523" cy="4698268"/>
          </a:xfrm>
        </p:spPr>
        <p:txBody>
          <a:bodyPr/>
          <a:lstStyle/>
          <a:p>
            <a:r>
              <a:rPr lang="es-ES" dirty="0" smtClean="0"/>
              <a:t>Preinstalado en Android, disponible para iOS en App Store</a:t>
            </a:r>
          </a:p>
          <a:p>
            <a:r>
              <a:rPr lang="es-ES" dirty="0" smtClean="0"/>
              <a:t>Se debe ejecutar la app “Google” en el móvil</a:t>
            </a:r>
          </a:p>
          <a:p>
            <a:r>
              <a:rPr lang="es-ES" dirty="0" smtClean="0"/>
              <a:t>Cada orden debe antecederse con la expresión “Ok Google”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61" y="1491517"/>
            <a:ext cx="2847237" cy="536648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04" y="2034421"/>
            <a:ext cx="766555" cy="6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Transcripción instantánea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uestra </a:t>
            </a:r>
            <a:r>
              <a:rPr lang="es-ES" dirty="0"/>
              <a:t>en </a:t>
            </a:r>
            <a:r>
              <a:rPr lang="es-ES" dirty="0" smtClean="0"/>
              <a:t>la </a:t>
            </a:r>
            <a:r>
              <a:rPr lang="es-ES" dirty="0"/>
              <a:t>pantalla una transcripción en tiempo real de lo que dicen otras personas y de los sonidos que se producen </a:t>
            </a:r>
            <a:r>
              <a:rPr lang="es-ES" dirty="0" smtClean="0"/>
              <a:t>alrededor del usuario, para </a:t>
            </a:r>
            <a:r>
              <a:rPr lang="es-ES" dirty="0"/>
              <a:t>que </a:t>
            </a:r>
            <a:r>
              <a:rPr lang="es-ES" dirty="0" smtClean="0"/>
              <a:t>pueda </a:t>
            </a:r>
            <a:r>
              <a:rPr lang="es-ES" dirty="0"/>
              <a:t>participar más fácilmente en cualquier conversación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  <p:pic>
        <p:nvPicPr>
          <p:cNvPr id="5" name="jLCwjIaPXwA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8928" y="2776653"/>
            <a:ext cx="6700646" cy="37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Transcripción </a:t>
            </a:r>
            <a:r>
              <a:rPr lang="es-ES" dirty="0" smtClean="0"/>
              <a:t>instantánea: Live Transcribe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Live Transcribe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Transcripción instantánea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Transcripción instantánea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en pantalla el texto de lo que se hable cerca del teléfono, y la descripción de sonidos reconocibles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175" y="1539696"/>
            <a:ext cx="2591086" cy="4733371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90" y="1539696"/>
            <a:ext cx="831980" cy="8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Hace que </a:t>
            </a:r>
            <a:r>
              <a:rPr lang="es-ES" dirty="0"/>
              <a:t>los sonidos </a:t>
            </a:r>
            <a:r>
              <a:rPr lang="es-ES" dirty="0" smtClean="0"/>
              <a:t>del entorno se </a:t>
            </a:r>
            <a:r>
              <a:rPr lang="es-ES" dirty="0"/>
              <a:t>escuchen de forma más nítida </a:t>
            </a:r>
            <a:r>
              <a:rPr lang="es-ES" dirty="0" smtClean="0"/>
              <a:t>con auriculares, amplificando </a:t>
            </a:r>
            <a:r>
              <a:rPr lang="es-ES" dirty="0"/>
              <a:t>los sonidos más débiles sin que los más potentes suenen más </a:t>
            </a:r>
            <a:r>
              <a:rPr lang="es-ES" dirty="0" smtClean="0"/>
              <a:t>alto, y reduce los ruidos no deseados.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  <p:pic>
        <p:nvPicPr>
          <p:cNvPr id="5" name="YnKt6w34I4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9796" y="2594113"/>
            <a:ext cx="7143169" cy="4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2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sonido: Sound Amplifier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Sound Amplifier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Amplificador de sonido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Conectar auriculares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Amplificador de Sonidos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Pulsar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 y filtrar sonido y ruido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80" y="1612833"/>
            <a:ext cx="2482981" cy="47435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21" y="1491517"/>
            <a:ext cx="786848" cy="7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Propias creadas por cualquier desarrollador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Android se pueden crear servicios de accesibilidad en Java o </a:t>
            </a:r>
            <a:r>
              <a:rPr lang="es-ES" dirty="0" err="1" smtClean="0"/>
              <a:t>Kotlin</a:t>
            </a:r>
            <a:endParaRPr lang="es-ES" dirty="0" smtClean="0"/>
          </a:p>
          <a:p>
            <a:r>
              <a:rPr lang="es-ES" dirty="0" smtClean="0"/>
              <a:t>Se crean como un proyecto de app Android en cuyo manifiesto hay que indicar que es un servicio:</a:t>
            </a:r>
          </a:p>
          <a:p>
            <a:pPr marL="457200" lvl="1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... &gt; ...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Y el servicio se programa en una clase:</a:t>
            </a:r>
          </a:p>
          <a:p>
            <a:pPr marL="457200" lvl="1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android.accessibilityservice.AccessibilityService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Se genera un archivo .</a:t>
            </a:r>
            <a:r>
              <a:rPr lang="es-ES" sz="2800" dirty="0" err="1" smtClean="0"/>
              <a:t>apk</a:t>
            </a:r>
            <a:r>
              <a:rPr lang="es-ES" sz="2800" dirty="0"/>
              <a:t> </a:t>
            </a:r>
            <a:r>
              <a:rPr lang="es-ES" sz="2800" dirty="0" smtClean="0"/>
              <a:t>instalable, y se añade a los servicios de Accesibilidad del móvil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Ver detalles en la guía “</a:t>
            </a:r>
            <a:r>
              <a:rPr lang="en-US" sz="2800" dirty="0" smtClean="0">
                <a:hlinkClick r:id="rId2"/>
              </a:rPr>
              <a:t>Create </a:t>
            </a:r>
            <a:r>
              <a:rPr lang="en-US" sz="2800" dirty="0">
                <a:hlinkClick r:id="rId2"/>
              </a:rPr>
              <a:t>your own accessibility </a:t>
            </a:r>
            <a:r>
              <a:rPr lang="en-US" sz="2800" dirty="0" smtClean="0">
                <a:hlinkClick r:id="rId2"/>
              </a:rPr>
              <a:t>service</a:t>
            </a:r>
            <a:r>
              <a:rPr lang="en-US" sz="2800" dirty="0" smtClean="0"/>
              <a:t>”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/>
              <a:t>Ver </a:t>
            </a:r>
            <a:r>
              <a:rPr lang="es-ES" sz="2800" dirty="0" smtClean="0"/>
              <a:t>ejemplo paso a paso en “</a:t>
            </a:r>
            <a:r>
              <a:rPr lang="en-US" sz="2800" dirty="0" smtClean="0">
                <a:hlinkClick r:id="rId3"/>
              </a:rPr>
              <a:t>Developing an Accessibility Service for Android</a:t>
            </a:r>
            <a:r>
              <a:rPr lang="en-US" sz="2800" dirty="0" smtClean="0"/>
              <a:t>”</a:t>
            </a:r>
            <a:endParaRPr lang="es-ES" sz="2800" dirty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0314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3.Buenas </a:t>
            </a:r>
            <a:r>
              <a:rPr lang="es-ES" dirty="0"/>
              <a:t>prácticas en el </a:t>
            </a:r>
            <a:r>
              <a:rPr lang="es-ES" dirty="0" smtClean="0"/>
              <a:t>desarrollo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apps </a:t>
            </a:r>
            <a:r>
              <a:rPr lang="es-ES" dirty="0" smtClean="0"/>
              <a:t>accesibles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Propiedades de los </a:t>
            </a:r>
            <a:r>
              <a:rPr lang="es-ES" dirty="0" smtClean="0"/>
              <a:t>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Navegación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Diseño de la interfaz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Ayuda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Adaptabilidad temporal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salida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Elementos molestos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Documentación y ayuda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8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valor de las propiedades de los componentes que aparecen en una pantalla de una app (botones, imágenes, cajas de texto, etc.) se exponen a las tecnologías de apoyo a través de la capa o </a:t>
            </a:r>
            <a:r>
              <a:rPr lang="es-ES" b="1" u="sng" dirty="0" smtClean="0"/>
              <a:t>API de accesibilidad </a:t>
            </a:r>
            <a:r>
              <a:rPr lang="es-ES" dirty="0" smtClean="0"/>
              <a:t>del sistema operativo.</a:t>
            </a:r>
          </a:p>
          <a:p>
            <a:r>
              <a:rPr lang="es-ES" dirty="0" smtClean="0"/>
              <a:t>Entre las propiedades están el tipo de componente, su nombre, su descripción, la </a:t>
            </a:r>
            <a:r>
              <a:rPr lang="es-ES" dirty="0"/>
              <a:t>acción que desencadenan al ser </a:t>
            </a:r>
            <a:r>
              <a:rPr lang="es-ES" dirty="0" smtClean="0"/>
              <a:t>activado, </a:t>
            </a:r>
            <a:r>
              <a:rPr lang="es-ES" dirty="0"/>
              <a:t>su estado o su valor, </a:t>
            </a:r>
            <a:r>
              <a:rPr lang="es-ES" dirty="0" smtClean="0"/>
              <a:t>etc.</a:t>
            </a:r>
          </a:p>
          <a:p>
            <a:r>
              <a:rPr lang="es-ES" dirty="0" smtClean="0"/>
              <a:t>Es importante dar valores a las propiedades de todos los componentes, para que las tecnologías de apoyo puedan utilizarlos.</a:t>
            </a:r>
          </a:p>
          <a:p>
            <a:pPr lvl="1"/>
            <a:r>
              <a:rPr lang="es-ES" dirty="0" smtClean="0"/>
              <a:t>Por ejemplo, la propiedad descripción de un botón con imagen sin texto puede utilizarla un lector de pantalla para anunciar por el altavoz la función de ese botón </a:t>
            </a:r>
          </a:p>
          <a:p>
            <a:r>
              <a:rPr lang="es-ES" dirty="0" smtClean="0"/>
              <a:t>Si algún componente no es relevante para la accesibilidad, suele haber una propiedad que permite indicarlo, para que las tecnologías de apoyo lo ignoren.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</a:t>
            </a:r>
            <a:br>
              <a:rPr lang="es-ES" dirty="0" smtClean="0"/>
            </a:br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5" name="Marcador de contenido 4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877" y="1740729"/>
            <a:ext cx="2489329" cy="469741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  <p:sp>
        <p:nvSpPr>
          <p:cNvPr id="6" name="Llamada rectangular redondeada 5"/>
          <p:cNvSpPr/>
          <p:nvPr/>
        </p:nvSpPr>
        <p:spPr>
          <a:xfrm>
            <a:off x="4100033" y="1740729"/>
            <a:ext cx="2474844" cy="715617"/>
          </a:xfrm>
          <a:prstGeom prst="wedgeRoundRectCallout">
            <a:avLst>
              <a:gd name="adj1" fmla="val 74750"/>
              <a:gd name="adj2" fmla="val 169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¡Conversor de unidades. Botón!</a:t>
            </a:r>
            <a:endParaRPr lang="es-ES" dirty="0"/>
          </a:p>
        </p:txBody>
      </p:sp>
      <p:pic>
        <p:nvPicPr>
          <p:cNvPr id="8" name="Imagen 7" title="&quot;&quot;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1" y="3175035"/>
            <a:ext cx="4648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3.2 Navegación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que el usuario tenga claro en qué vista de la aplicación se encuentra en cada momento y cómo puede desplazarse </a:t>
            </a:r>
            <a:r>
              <a:rPr lang="es-ES" dirty="0" smtClean="0"/>
              <a:t>(navegar) a </a:t>
            </a:r>
            <a:r>
              <a:rPr lang="es-ES" dirty="0"/>
              <a:t>la vista que desea </a:t>
            </a:r>
            <a:r>
              <a:rPr lang="es-ES" dirty="0" smtClean="0"/>
              <a:t>alcanzar.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/>
              <a:t>F</a:t>
            </a:r>
            <a:r>
              <a:rPr lang="es-ES" dirty="0" smtClean="0"/>
              <a:t>oco del sistema: visibilidad, recepción, orden de navegación</a:t>
            </a:r>
          </a:p>
          <a:p>
            <a:pPr lvl="1"/>
            <a:r>
              <a:rPr lang="es-ES" dirty="0" smtClean="0"/>
              <a:t>Cambios de contexto en una vista: deben ser notificados</a:t>
            </a:r>
          </a:p>
          <a:p>
            <a:pPr lvl="1"/>
            <a:r>
              <a:rPr lang="es-ES" dirty="0"/>
              <a:t>P</a:t>
            </a:r>
            <a:r>
              <a:rPr lang="es-ES" dirty="0" smtClean="0"/>
              <a:t>asos de navegación para llegar a cualquier lugar: tratar de limitar a 3 pasos</a:t>
            </a:r>
          </a:p>
          <a:p>
            <a:pPr lvl="1"/>
            <a:r>
              <a:rPr lang="es-ES" dirty="0" smtClean="0"/>
              <a:t>Navegación secuencial por procesos: recorriendo todas las tareas de un proceso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8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3.3 Diseño de la interfaz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diseño limpio, claro y consistente puede ayudar </a:t>
            </a:r>
            <a:r>
              <a:rPr lang="es-ES" dirty="0" smtClean="0"/>
              <a:t>a </a:t>
            </a:r>
            <a:r>
              <a:rPr lang="es-ES" dirty="0"/>
              <a:t>utilizar la aplicación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Tamaño: para los componentes interactivos se suele recomendar un mínimo de 9x9mm y 1mm de separación entre componentes.</a:t>
            </a:r>
          </a:p>
          <a:p>
            <a:pPr lvl="1"/>
            <a:r>
              <a:rPr lang="es-ES" dirty="0" smtClean="0"/>
              <a:t>Contraste: se suele recomendar un contraste con el fondo de entre 3:1 y 4.5:1.</a:t>
            </a:r>
          </a:p>
          <a:p>
            <a:pPr lvl="1"/>
            <a:r>
              <a:rPr lang="es-ES" dirty="0" smtClean="0"/>
              <a:t>Destellos: se suele recomendar un máximo de 3 destellos por segundo.</a:t>
            </a:r>
          </a:p>
          <a:p>
            <a:pPr lvl="1"/>
            <a:r>
              <a:rPr lang="es-ES" dirty="0" smtClean="0"/>
              <a:t>Lenguaje: textos claros y concisos.</a:t>
            </a:r>
          </a:p>
          <a:p>
            <a:pPr lvl="1"/>
            <a:r>
              <a:rPr lang="es-ES" dirty="0" smtClean="0"/>
              <a:t>Iconos: proporcionar siempre alternativa textual.</a:t>
            </a:r>
          </a:p>
          <a:p>
            <a:pPr lvl="1"/>
            <a:r>
              <a:rPr lang="es-ES" dirty="0" smtClean="0"/>
              <a:t>Consistencia: diseño similar de las diferentes pantallas y componentes.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 Diseño de la </a:t>
            </a:r>
            <a:r>
              <a:rPr lang="es-ES" dirty="0" smtClean="0"/>
              <a:t>interfaz</a:t>
            </a:r>
            <a:br>
              <a:rPr lang="es-ES" dirty="0" smtClean="0"/>
            </a:br>
            <a:r>
              <a:rPr lang="es-ES" dirty="0" smtClean="0"/>
              <a:t>Ejemplo (Contraste)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74" y="1527595"/>
            <a:ext cx="4995255" cy="50113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Imagen: Make apps more accessible (Google)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5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 Ayuda de </a:t>
            </a:r>
            <a:r>
              <a:rPr lang="es-ES" dirty="0" smtClean="0"/>
              <a:t>entrada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Ciertos </a:t>
            </a:r>
            <a:r>
              <a:rPr lang="es-ES" dirty="0"/>
              <a:t>perfiles de usuarios pueden </a:t>
            </a:r>
            <a:r>
              <a:rPr lang="es-ES" dirty="0" smtClean="0"/>
              <a:t>tener dificultades para escribir texto en un formulario.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Autocompletado: </a:t>
            </a:r>
            <a:r>
              <a:rPr lang="es-ES" dirty="0" smtClean="0"/>
              <a:t>siempre </a:t>
            </a:r>
            <a:r>
              <a:rPr lang="es-ES" dirty="0"/>
              <a:t>que se </a:t>
            </a:r>
            <a:r>
              <a:rPr lang="es-ES" dirty="0" smtClean="0"/>
              <a:t>pueda </a:t>
            </a:r>
            <a:r>
              <a:rPr lang="es-ES" dirty="0"/>
              <a:t>se debería proporcionar esta </a:t>
            </a:r>
            <a:r>
              <a:rPr lang="es-ES" dirty="0" smtClean="0"/>
              <a:t>ayuda.</a:t>
            </a:r>
          </a:p>
          <a:p>
            <a:pPr lvl="1"/>
            <a:r>
              <a:rPr lang="es-ES" dirty="0"/>
              <a:t>Portapapeles: </a:t>
            </a:r>
            <a:r>
              <a:rPr lang="es-ES" dirty="0" smtClean="0"/>
              <a:t>no interferir con esta ayuda propia del sistema operativo.</a:t>
            </a:r>
          </a:p>
          <a:p>
            <a:pPr lvl="1"/>
            <a:r>
              <a:rPr lang="es-ES" dirty="0" smtClean="0"/>
              <a:t>Entrada por voz: no interferir con el servicio de accesibilidad si está instalado.</a:t>
            </a:r>
          </a:p>
          <a:p>
            <a:pPr lvl="1"/>
            <a:r>
              <a:rPr lang="es-ES" dirty="0" smtClean="0"/>
              <a:t>Restricciones de caracteres a introducir: comprobar que son correctas. </a:t>
            </a:r>
          </a:p>
          <a:p>
            <a:pPr lvl="1"/>
            <a:r>
              <a:rPr lang="es-ES" dirty="0" smtClean="0"/>
              <a:t>Mensajes de error: deben ser muy precisos.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4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Concepto de accesibilidad de una app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</a:t>
            </a:r>
            <a:r>
              <a:rPr lang="es-ES" dirty="0" smtClean="0"/>
              <a:t>onjunto </a:t>
            </a:r>
            <a:r>
              <a:rPr lang="es-ES" dirty="0"/>
              <a:t>de principios y técnicas que se deben respetar al diseñar, construir, mantener y actualizar </a:t>
            </a:r>
            <a:r>
              <a:rPr lang="es-ES" dirty="0" smtClean="0"/>
              <a:t>las </a:t>
            </a:r>
            <a:r>
              <a:rPr lang="es-ES" dirty="0"/>
              <a:t>aplicaciones para dispositivos móviles para garantizar la igualdad y la no discriminación en el acceso de las personas usuarias, en particular de las personas con discapacidad y de las personas </a:t>
            </a:r>
            <a:r>
              <a:rPr lang="es-ES" dirty="0" smtClean="0"/>
              <a:t>mayores </a:t>
            </a:r>
            <a:r>
              <a:rPr lang="es-ES" i="1" dirty="0" smtClean="0"/>
              <a:t>(</a:t>
            </a:r>
            <a:r>
              <a:rPr lang="es-ES" i="1" dirty="0" smtClean="0">
                <a:hlinkClick r:id="rId2"/>
              </a:rPr>
              <a:t>RD1112/2018</a:t>
            </a:r>
            <a:r>
              <a:rPr lang="es-ES" i="1" dirty="0" smtClean="0"/>
              <a:t>).</a:t>
            </a:r>
          </a:p>
          <a:p>
            <a:r>
              <a:rPr lang="es-ES" dirty="0" smtClean="0"/>
              <a:t>Unos 1000 </a:t>
            </a:r>
            <a:r>
              <a:rPr lang="es-ES" dirty="0"/>
              <a:t>millones de habitantes, </a:t>
            </a:r>
            <a:r>
              <a:rPr lang="es-ES" dirty="0" smtClean="0"/>
              <a:t>el </a:t>
            </a:r>
            <a:r>
              <a:rPr lang="es-ES" dirty="0"/>
              <a:t>15 % de la población del mundo, experimentan algún tipo de discapacidad </a:t>
            </a:r>
            <a:r>
              <a:rPr lang="es-ES" i="1" dirty="0" smtClean="0"/>
              <a:t>(</a:t>
            </a:r>
            <a:r>
              <a:rPr lang="es-ES" i="1" dirty="0" smtClean="0">
                <a:hlinkClick r:id="rId3"/>
              </a:rPr>
              <a:t>Banco Mundial</a:t>
            </a:r>
            <a:r>
              <a:rPr lang="es-ES" i="1" dirty="0" smtClean="0"/>
              <a:t>, 2019).</a:t>
            </a:r>
          </a:p>
          <a:p>
            <a:r>
              <a:rPr lang="es-ES" dirty="0" smtClean="0"/>
              <a:t>El </a:t>
            </a:r>
            <a:r>
              <a:rPr lang="es-ES" dirty="0"/>
              <a:t>60% de las personas con discapacidad ya utiliza Apps específicas para facilitar las tareas de su vida cotidiana </a:t>
            </a:r>
            <a:r>
              <a:rPr lang="es-ES" i="1" dirty="0" smtClean="0"/>
              <a:t>(</a:t>
            </a:r>
            <a:r>
              <a:rPr lang="es-ES" i="1" dirty="0" smtClean="0">
                <a:hlinkClick r:id="rId4"/>
              </a:rPr>
              <a:t>Fundación Adecco</a:t>
            </a:r>
            <a:r>
              <a:rPr lang="es-ES" i="1" dirty="0" smtClean="0"/>
              <a:t>, 2017</a:t>
            </a:r>
            <a:r>
              <a:rPr lang="es-ES" i="1" dirty="0"/>
              <a:t>)</a:t>
            </a:r>
            <a:r>
              <a:rPr lang="es-ES" i="1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3.5 Adaptabilidad </a:t>
            </a:r>
            <a:r>
              <a:rPr lang="es-ES" dirty="0" smtClean="0"/>
              <a:t>temporal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contenidos </a:t>
            </a:r>
            <a:r>
              <a:rPr lang="es-ES" dirty="0"/>
              <a:t>o funciones temporalmente </a:t>
            </a:r>
            <a:r>
              <a:rPr lang="es-ES" dirty="0" smtClean="0"/>
              <a:t>dependientes pueden presentar problemas a ciertos perfiles de usuario.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 smtClean="0"/>
              <a:t>El plazo para </a:t>
            </a:r>
            <a:r>
              <a:rPr lang="es-ES" dirty="0"/>
              <a:t>completar </a:t>
            </a:r>
            <a:r>
              <a:rPr lang="es-ES" dirty="0" smtClean="0"/>
              <a:t>una tarea debe ser suficiente.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ar la opción al usuario de ampliar el plazo, se suele recomendar hasta 24 horas.</a:t>
            </a:r>
          </a:p>
          <a:p>
            <a:pPr lvl="1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recomendable no incluir información crítica en mensajes volátiles si ésta no puede ser consultada por ningún otro </a:t>
            </a:r>
            <a:r>
              <a:rPr lang="es-ES" dirty="0" smtClean="0"/>
              <a:t>medio.</a:t>
            </a:r>
          </a:p>
          <a:p>
            <a:pPr lvl="1"/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controles principales de la aplicación nunca deberían ser ocultados </a:t>
            </a:r>
            <a:r>
              <a:rPr lang="es-ES" dirty="0" smtClean="0"/>
              <a:t>automáticamente </a:t>
            </a:r>
            <a:r>
              <a:rPr lang="es-ES" dirty="0"/>
              <a:t>transcurrido un cierto </a:t>
            </a:r>
            <a:r>
              <a:rPr lang="es-ES" dirty="0" smtClean="0"/>
              <a:t>tiempo, dando la </a:t>
            </a:r>
            <a:r>
              <a:rPr lang="es-ES" dirty="0"/>
              <a:t>posibilidad de restaurar fácilmente aquellos controles secundarios que se hayan ocultado.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7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Alternativas de </a:t>
            </a:r>
            <a:r>
              <a:rPr lang="es-ES" dirty="0" smtClean="0"/>
              <a:t>entrada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Hay que ofrecer </a:t>
            </a:r>
            <a:r>
              <a:rPr lang="es-ES" dirty="0"/>
              <a:t>varias alternativas de </a:t>
            </a:r>
            <a:r>
              <a:rPr lang="es-ES" dirty="0" smtClean="0"/>
              <a:t>entrada teniendo en cuenta diferentes perfiles de </a:t>
            </a:r>
            <a:r>
              <a:rPr lang="es-ES" dirty="0"/>
              <a:t>usuario.</a:t>
            </a:r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No interferir con los métodos de entrada </a:t>
            </a:r>
            <a:r>
              <a:rPr lang="es-ES" dirty="0" smtClean="0"/>
              <a:t>predeterminados: atajos, gestos, …</a:t>
            </a:r>
          </a:p>
          <a:p>
            <a:pPr lvl="1"/>
            <a:r>
              <a:rPr lang="es-ES" dirty="0"/>
              <a:t>Indicaciones no dependientes de la </a:t>
            </a:r>
            <a:r>
              <a:rPr lang="es-ES" dirty="0" smtClean="0"/>
              <a:t>entrada: usar “activar elemento” en lugar de “tocar dos veces”</a:t>
            </a:r>
          </a:p>
          <a:p>
            <a:pPr lvl="1"/>
            <a:r>
              <a:rPr lang="es-ES" dirty="0" smtClean="0"/>
              <a:t>No depender de </a:t>
            </a:r>
            <a:r>
              <a:rPr lang="es-ES" dirty="0"/>
              <a:t>un determinado método de entrada a menos que sea </a:t>
            </a:r>
            <a:r>
              <a:rPr lang="es-ES" dirty="0" smtClean="0"/>
              <a:t>imprescindible</a:t>
            </a:r>
          </a:p>
          <a:p>
            <a:pPr lvl="1"/>
            <a:r>
              <a:rPr lang="es-ES" dirty="0"/>
              <a:t>Alternativa para gestos </a:t>
            </a:r>
            <a:r>
              <a:rPr lang="es-ES" dirty="0" smtClean="0"/>
              <a:t>complejos</a:t>
            </a:r>
          </a:p>
          <a:p>
            <a:pPr lvl="1"/>
            <a:r>
              <a:rPr lang="es-ES" dirty="0"/>
              <a:t>Alternativa para dobles </a:t>
            </a:r>
            <a:r>
              <a:rPr lang="es-ES" dirty="0" smtClean="0"/>
              <a:t>pulsaciones</a:t>
            </a:r>
          </a:p>
          <a:p>
            <a:pPr lvl="1"/>
            <a:r>
              <a:rPr lang="es-ES" dirty="0"/>
              <a:t>Alternativa para pulsaciones </a:t>
            </a:r>
            <a:r>
              <a:rPr lang="es-ES" dirty="0" smtClean="0"/>
              <a:t>mantenidas</a:t>
            </a:r>
          </a:p>
          <a:p>
            <a:pPr lvl="1"/>
            <a:r>
              <a:rPr lang="es-ES" dirty="0"/>
              <a:t>Alternativa para combinaciones de </a:t>
            </a:r>
            <a:r>
              <a:rPr lang="es-ES" dirty="0" smtClean="0"/>
              <a:t>teclas</a:t>
            </a:r>
          </a:p>
          <a:p>
            <a:pPr lvl="1"/>
            <a:r>
              <a:rPr lang="es-ES" dirty="0"/>
              <a:t>Asistentes de </a:t>
            </a:r>
            <a:r>
              <a:rPr lang="es-ES" dirty="0" smtClean="0"/>
              <a:t>voz u otros: no interferir con ellos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4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misma </a:t>
            </a:r>
            <a:r>
              <a:rPr lang="es-ES" dirty="0"/>
              <a:t>información </a:t>
            </a:r>
            <a:r>
              <a:rPr lang="es-ES" dirty="0" smtClean="0"/>
              <a:t>debe ofrecerse en </a:t>
            </a:r>
            <a:r>
              <a:rPr lang="es-ES" dirty="0"/>
              <a:t>más de un canal </a:t>
            </a:r>
            <a:r>
              <a:rPr lang="es-ES" dirty="0" smtClean="0"/>
              <a:t>de salida</a:t>
            </a:r>
          </a:p>
          <a:p>
            <a:pPr lvl="1"/>
            <a:r>
              <a:rPr lang="es-ES" dirty="0" smtClean="0"/>
              <a:t>Canales habituales: visual, auditivo, </a:t>
            </a:r>
            <a:r>
              <a:rPr lang="es-ES" dirty="0" err="1" smtClean="0"/>
              <a:t>háptico</a:t>
            </a:r>
            <a:r>
              <a:rPr lang="es-ES" dirty="0" smtClean="0"/>
              <a:t> (táctil)  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Subtítulos: deben ser legibles, con buen contraste, sin estorbar</a:t>
            </a:r>
          </a:p>
          <a:p>
            <a:pPr lvl="1"/>
            <a:r>
              <a:rPr lang="es-ES" dirty="0" err="1" smtClean="0"/>
              <a:t>Audiodescripción</a:t>
            </a:r>
            <a:r>
              <a:rPr lang="es-ES" dirty="0"/>
              <a:t>: </a:t>
            </a:r>
            <a:r>
              <a:rPr lang="es-ES" dirty="0" smtClean="0"/>
              <a:t>sólo si es necesario describir sucesos </a:t>
            </a:r>
            <a:r>
              <a:rPr lang="es-ES" dirty="0"/>
              <a:t>relevantes </a:t>
            </a:r>
            <a:r>
              <a:rPr lang="es-ES" dirty="0" smtClean="0"/>
              <a:t>en un video</a:t>
            </a:r>
          </a:p>
          <a:p>
            <a:pPr lvl="1"/>
            <a:r>
              <a:rPr lang="es-ES" dirty="0"/>
              <a:t>Uso del </a:t>
            </a:r>
            <a:r>
              <a:rPr lang="es-ES" dirty="0" smtClean="0"/>
              <a:t>color: ofrecer alternativas al uso cromático, usando etiquetas o iconos</a:t>
            </a:r>
          </a:p>
          <a:p>
            <a:pPr lvl="1"/>
            <a:r>
              <a:rPr lang="es-ES" dirty="0" smtClean="0"/>
              <a:t>Ofrecer </a:t>
            </a:r>
            <a:r>
              <a:rPr lang="es-ES" dirty="0"/>
              <a:t>a</a:t>
            </a:r>
            <a:r>
              <a:rPr lang="es-ES" dirty="0" smtClean="0"/>
              <a:t>lternativa a señales visuales </a:t>
            </a:r>
          </a:p>
          <a:p>
            <a:pPr lvl="1"/>
            <a:r>
              <a:rPr lang="es-ES" dirty="0" smtClean="0"/>
              <a:t>Ofrecer alternativa a eventos auditivos</a:t>
            </a:r>
          </a:p>
          <a:p>
            <a:pPr lvl="1"/>
            <a:r>
              <a:rPr lang="es-ES" dirty="0" smtClean="0"/>
              <a:t>Ofrecer alternativa a notificaciones </a:t>
            </a:r>
            <a:r>
              <a:rPr lang="es-ES" dirty="0" err="1" smtClean="0"/>
              <a:t>hápticas</a:t>
            </a:r>
            <a:r>
              <a:rPr lang="es-ES" dirty="0" smtClean="0"/>
              <a:t> (táctiles), como vibraciones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</a:t>
            </a:r>
            <a:br>
              <a:rPr lang="es-ES" dirty="0" smtClean="0"/>
            </a:br>
            <a:r>
              <a:rPr lang="es-ES" dirty="0" smtClean="0"/>
              <a:t>Ejemplo (Uso del color)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Imagen: Make apps more accessible (Google)</a:t>
            </a:r>
            <a:endParaRPr lang="es-ES" sz="1400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326" y="1515885"/>
            <a:ext cx="5504897" cy="50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3.8 Elementos </a:t>
            </a:r>
            <a:r>
              <a:rPr lang="es-ES" dirty="0" smtClean="0"/>
              <a:t>molestos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Tratar de reducir el uso de elementos molestos innecesarios</a:t>
            </a:r>
          </a:p>
          <a:p>
            <a:pPr lvl="1"/>
            <a:r>
              <a:rPr lang="es-ES" dirty="0" smtClean="0"/>
              <a:t>Animaciones</a:t>
            </a:r>
            <a:r>
              <a:rPr lang="es-ES" dirty="0"/>
              <a:t>, </a:t>
            </a:r>
            <a:r>
              <a:rPr lang="es-ES" dirty="0" smtClean="0"/>
              <a:t>anuncios, sonidos </a:t>
            </a:r>
            <a:r>
              <a:rPr lang="es-ES" dirty="0"/>
              <a:t>de fondo, 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Si se utilizan, se debe </a:t>
            </a:r>
            <a:r>
              <a:rPr lang="es-ES" dirty="0"/>
              <a:t>dar la opción de pausarlos, detenerlos u ocultarlos de una forma </a:t>
            </a:r>
            <a:r>
              <a:rPr lang="es-ES" dirty="0" smtClean="0"/>
              <a:t>sencilla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documentación de ayuda o el soporte al usuario también son parte de una app y deben ser accesibles</a:t>
            </a:r>
          </a:p>
          <a:p>
            <a:r>
              <a:rPr lang="es-ES" dirty="0" smtClean="0"/>
              <a:t>Si la app incluye documentos (</a:t>
            </a:r>
            <a:r>
              <a:rPr lang="es-ES" dirty="0" err="1" smtClean="0"/>
              <a:t>html</a:t>
            </a:r>
            <a:r>
              <a:rPr lang="es-ES" dirty="0" smtClean="0"/>
              <a:t>, </a:t>
            </a:r>
            <a:r>
              <a:rPr lang="es-ES" dirty="0" err="1" smtClean="0"/>
              <a:t>pdf</a:t>
            </a:r>
            <a:r>
              <a:rPr lang="es-ES" dirty="0" smtClean="0"/>
              <a:t>, </a:t>
            </a:r>
            <a:r>
              <a:rPr lang="es-ES" dirty="0" err="1" smtClean="0"/>
              <a:t>docx</a:t>
            </a:r>
            <a:r>
              <a:rPr lang="es-ES" dirty="0" smtClean="0"/>
              <a:t>, </a:t>
            </a:r>
            <a:r>
              <a:rPr lang="es-ES" dirty="0" err="1" smtClean="0"/>
              <a:t>pptx</a:t>
            </a:r>
            <a:r>
              <a:rPr lang="es-ES" dirty="0" smtClean="0"/>
              <a:t>, </a:t>
            </a:r>
            <a:r>
              <a:rPr lang="es-ES" dirty="0" err="1" smtClean="0"/>
              <a:t>xlsx</a:t>
            </a:r>
            <a:r>
              <a:rPr lang="es-ES" dirty="0" smtClean="0"/>
              <a:t>, …), éstos deben ser accesibles</a:t>
            </a:r>
          </a:p>
          <a:p>
            <a:pPr lvl="1"/>
            <a:r>
              <a:rPr lang="es-ES" dirty="0" smtClean="0"/>
              <a:t>Seguir las directrices de W3C para </a:t>
            </a:r>
            <a:r>
              <a:rPr lang="es-ES" dirty="0" smtClean="0">
                <a:hlinkClick r:id="rId2"/>
              </a:rPr>
              <a:t>contenido web </a:t>
            </a:r>
            <a:r>
              <a:rPr lang="es-ES" dirty="0" smtClean="0"/>
              <a:t>y para </a:t>
            </a:r>
            <a:r>
              <a:rPr lang="es-ES" dirty="0" smtClean="0">
                <a:hlinkClick r:id="rId3"/>
              </a:rPr>
              <a:t>contenido no web</a:t>
            </a:r>
            <a:endParaRPr lang="es-ES" dirty="0" smtClean="0"/>
          </a:p>
          <a:p>
            <a:r>
              <a:rPr lang="es-ES" dirty="0" smtClean="0"/>
              <a:t>Si se ofrece un sistema </a:t>
            </a:r>
            <a:r>
              <a:rPr lang="es-ES" dirty="0"/>
              <a:t>de atención al usuario, ya sea online, telefónico o presencial, </a:t>
            </a:r>
            <a:r>
              <a:rPr lang="es-ES" dirty="0" smtClean="0"/>
              <a:t>debe </a:t>
            </a:r>
            <a:r>
              <a:rPr lang="es-ES" dirty="0"/>
              <a:t>ser accesible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recomendable hacer estudios sobre la satisfacción de los usuarios con la aplicación, </a:t>
            </a:r>
            <a:r>
              <a:rPr lang="es-ES" dirty="0" smtClean="0"/>
              <a:t>y </a:t>
            </a:r>
            <a:r>
              <a:rPr lang="es-ES" dirty="0"/>
              <a:t>disponer de un canal de comunicación eficaz para la notificación de fallos de </a:t>
            </a:r>
            <a:r>
              <a:rPr lang="es-ES" dirty="0" smtClean="0"/>
              <a:t>accesibilidad.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br>
              <a:rPr lang="es-ES" dirty="0" smtClean="0"/>
            </a:br>
            <a:r>
              <a:rPr lang="es-ES" dirty="0" smtClean="0"/>
              <a:t>Guía y curso para crear documentos accesibles</a:t>
            </a:r>
            <a:endParaRPr lang="es-ES" dirty="0"/>
          </a:p>
        </p:txBody>
      </p:sp>
      <p:sp>
        <p:nvSpPr>
          <p:cNvPr id="3" name="Marcador de contenido 2" title="&quot;&quot;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46</a:t>
            </a:fld>
            <a:endParaRPr lang="es-ES" dirty="0"/>
          </a:p>
        </p:txBody>
      </p:sp>
      <p:pic>
        <p:nvPicPr>
          <p:cNvPr id="5" name="Imagen 4" title="&quot;&quot;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996760"/>
            <a:ext cx="3028462" cy="4539261"/>
          </a:xfrm>
          <a:prstGeom prst="rect">
            <a:avLst/>
          </a:prstGeom>
        </p:spPr>
      </p:pic>
      <p:pic>
        <p:nvPicPr>
          <p:cNvPr id="6" name="Imagen 5" title="&quot;&quot;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50" y="1996760"/>
            <a:ext cx="6734190" cy="4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47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96571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evaluación de la accesibilidad de una app consiste en comprobar si dicha app no presenta barreras para su utilización por parte de personas con diferentes tipos de discapacidad</a:t>
            </a:r>
          </a:p>
          <a:p>
            <a:r>
              <a:rPr lang="es-ES" dirty="0" smtClean="0"/>
              <a:t>La evaluación de la accesibilidad implica:</a:t>
            </a:r>
          </a:p>
          <a:p>
            <a:pPr lvl="1"/>
            <a:r>
              <a:rPr lang="es-ES" dirty="0" smtClean="0"/>
              <a:t>Realizar evaluación automática con herramientas software</a:t>
            </a:r>
          </a:p>
          <a:p>
            <a:pPr lvl="1"/>
            <a:r>
              <a:rPr lang="es-ES" dirty="0" smtClean="0"/>
              <a:t>Realizar evaluación manual con usuarios</a:t>
            </a:r>
          </a:p>
          <a:p>
            <a:pPr lvl="1"/>
            <a:r>
              <a:rPr lang="es-ES" dirty="0" smtClean="0"/>
              <a:t>Realizar </a:t>
            </a:r>
            <a:r>
              <a:rPr lang="es-ES" dirty="0"/>
              <a:t>evaluación manual con </a:t>
            </a:r>
            <a:r>
              <a:rPr lang="es-ES" dirty="0" smtClean="0"/>
              <a:t>expertos en accesibilidad</a:t>
            </a:r>
          </a:p>
          <a:p>
            <a:pPr lvl="1"/>
            <a:r>
              <a:rPr lang="es-ES" dirty="0" smtClean="0"/>
              <a:t>Aplicar guías, estándares y legislación sobre evaluación de apps</a:t>
            </a:r>
          </a:p>
          <a:p>
            <a:pPr lvl="1"/>
            <a:r>
              <a:rPr lang="es-ES" dirty="0" smtClean="0"/>
              <a:t>Hacer un informe con los resultados y una declaración de accesibilidad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9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Evaluación </a:t>
            </a:r>
            <a:r>
              <a:rPr lang="es-ES" dirty="0"/>
              <a:t>automática vs evaluación </a:t>
            </a:r>
            <a:r>
              <a:rPr lang="es-ES" dirty="0" smtClean="0"/>
              <a:t>manual (1/2)</a:t>
            </a:r>
            <a:endParaRPr lang="es-ES" dirty="0"/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81938"/>
              </p:ext>
            </p:extLst>
          </p:nvPr>
        </p:nvGraphicFramePr>
        <p:xfrm>
          <a:off x="527050" y="1492250"/>
          <a:ext cx="110267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Involucra herramientas que permiten realizar, con una periodicidad determinada, la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y/o </a:t>
                      </a:r>
                      <a:r>
                        <a:rPr lang="es-ES" sz="2000" b="1" dirty="0" smtClean="0"/>
                        <a:t>análisis automáticos </a:t>
                      </a:r>
                      <a:r>
                        <a:rPr lang="es-ES" sz="2000" dirty="0" smtClean="0"/>
                        <a:t>sobre la accesibilidad de las vistas y componentes de una aplicación móvil.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Revisiones manuales realizadas por </a:t>
                      </a:r>
                      <a:r>
                        <a:rPr lang="es-ES" sz="2000" b="1" dirty="0" smtClean="0"/>
                        <a:t>personal experto</a:t>
                      </a:r>
                      <a:r>
                        <a:rPr lang="es-ES" sz="2000" dirty="0" smtClean="0"/>
                        <a:t>, que identifica las posibles </a:t>
                      </a:r>
                      <a:r>
                        <a:rPr lang="es-ES" sz="2000" b="1" dirty="0" smtClean="0"/>
                        <a:t>desviaciones</a:t>
                      </a:r>
                      <a:r>
                        <a:rPr lang="es-ES" sz="2000" dirty="0" smtClean="0"/>
                        <a:t> con respecto a los requisitos de accesibilidad y propone las </a:t>
                      </a:r>
                      <a:r>
                        <a:rPr lang="es-ES" sz="2000" b="1" dirty="0" smtClean="0"/>
                        <a:t>correcciones</a:t>
                      </a:r>
                      <a:r>
                        <a:rPr lang="es-ES" sz="2000" dirty="0" smtClean="0"/>
                        <a:t> pertinentes para mejorar la aplicación móvil.</a:t>
                      </a:r>
                    </a:p>
                    <a:p>
                      <a:r>
                        <a:rPr lang="es-ES" sz="2000" dirty="0" smtClean="0"/>
                        <a:t>También puede implicar técnicas de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de los </a:t>
                      </a:r>
                      <a:r>
                        <a:rPr lang="es-ES" sz="2000" b="1" dirty="0" smtClean="0"/>
                        <a:t>usuarios</a:t>
                      </a:r>
                      <a:r>
                        <a:rPr lang="es-ES" sz="2000" dirty="0" smtClean="0"/>
                        <a:t> (</a:t>
                      </a:r>
                      <a:r>
                        <a:rPr lang="es-ES" sz="2000" dirty="0" err="1" smtClean="0"/>
                        <a:t>tests</a:t>
                      </a:r>
                      <a:r>
                        <a:rPr lang="es-ES" sz="2000" dirty="0" smtClean="0"/>
                        <a:t>, encuestas, etc.) que deban realizarse o evaluarse manualmente.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 pueden realizar tantas validaciones de este tipo como se estime necesario, pudiendo efectuar </a:t>
                      </a:r>
                      <a:r>
                        <a:rPr lang="es-ES" sz="2000" b="1" dirty="0" smtClean="0"/>
                        <a:t>seguimientos continuos </a:t>
                      </a:r>
                      <a:r>
                        <a:rPr lang="es-ES" sz="2000" dirty="0" smtClean="0"/>
                        <a:t>con la </a:t>
                      </a:r>
                      <a:r>
                        <a:rPr lang="es-ES" sz="2000" b="1" dirty="0" smtClean="0"/>
                        <a:t>regularidad</a:t>
                      </a:r>
                      <a:r>
                        <a:rPr lang="es-ES" sz="2000" dirty="0" smtClean="0"/>
                        <a:t> deseada (cada semana, cada quince días, cada mes, etc.).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Esta clase de revisiones requiere un </a:t>
                      </a:r>
                      <a:r>
                        <a:rPr lang="es-ES" sz="2000" b="1" dirty="0" smtClean="0"/>
                        <a:t>esfuerzo mayor</a:t>
                      </a:r>
                      <a:r>
                        <a:rPr lang="es-ES" sz="2000" dirty="0" smtClean="0"/>
                        <a:t>, ya que es más lenta en la en la detección y corrección de las desviaciones. Por este motivo suele tener una </a:t>
                      </a:r>
                      <a:r>
                        <a:rPr lang="es-ES" sz="2000" b="1" dirty="0" smtClean="0"/>
                        <a:t>periodicidad</a:t>
                      </a:r>
                      <a:r>
                        <a:rPr lang="es-ES" sz="2000" dirty="0" smtClean="0"/>
                        <a:t> más </a:t>
                      </a:r>
                      <a:r>
                        <a:rPr lang="es-ES" sz="2000" b="1" dirty="0" smtClean="0"/>
                        <a:t>amplia</a:t>
                      </a:r>
                      <a:r>
                        <a:rPr lang="es-ES" sz="2000" dirty="0" smtClean="0"/>
                        <a:t> que las revisiones automáticas (normalmente semestral o anualmente).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/>
          </a:p>
        </p:txBody>
      </p:sp>
      <p:sp>
        <p:nvSpPr>
          <p:cNvPr id="2" name="Flecha derecha 1" title="&quot;&quot;"/>
          <p:cNvSpPr/>
          <p:nvPr/>
        </p:nvSpPr>
        <p:spPr>
          <a:xfrm>
            <a:off x="655983" y="210709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apps</a:t>
            </a:r>
            <a:br>
              <a:rPr lang="es-ES" dirty="0"/>
            </a:br>
            <a:r>
              <a:rPr lang="es-ES" dirty="0"/>
              <a:t>Evaluación automática vs evaluación manual (1/2)</a:t>
            </a:r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615"/>
              </p:ext>
            </p:extLst>
          </p:nvPr>
        </p:nvGraphicFramePr>
        <p:xfrm>
          <a:off x="527050" y="1492250"/>
          <a:ext cx="1102677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Permite revelar únicamente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detectables con métodos </a:t>
                      </a:r>
                      <a:r>
                        <a:rPr lang="es-ES" sz="2000" b="1" dirty="0" smtClean="0"/>
                        <a:t>automáticos</a:t>
                      </a:r>
                      <a:r>
                        <a:rPr lang="es-ES" sz="2000" dirty="0" smtClean="0"/>
                        <a:t>, aquellos en los que no es necesaria la intervención de un experto.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Evidencia </a:t>
                      </a:r>
                      <a:r>
                        <a:rPr lang="es-ES" sz="2000" b="1" dirty="0" smtClean="0"/>
                        <a:t>todo tipo </a:t>
                      </a:r>
                      <a:r>
                        <a:rPr lang="es-ES" sz="2000" dirty="0" smtClean="0"/>
                        <a:t>de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, con un gran nivel de detalle y fiabilidad.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 una validación muy </a:t>
                      </a:r>
                      <a:r>
                        <a:rPr lang="es-ES" sz="2000" b="1" dirty="0" smtClean="0"/>
                        <a:t>exhaustiva</a:t>
                      </a:r>
                      <a:r>
                        <a:rPr lang="es-ES" sz="2000" dirty="0" smtClean="0"/>
                        <a:t> con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dirty="0" smtClean="0"/>
                        <a:t>respecto a los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recolectados y los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detectados, ya que puede llevarse a cabo sobre un número elevado de vistas de la aplicación o, incluso, sobre</a:t>
                      </a:r>
                    </a:p>
                    <a:p>
                      <a:r>
                        <a:rPr lang="es-ES" sz="2000" dirty="0" smtClean="0"/>
                        <a:t>la aplicación completa.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Salvo que la aplicación sea muy sencilla, sólo puede involucrar un </a:t>
                      </a:r>
                      <a:r>
                        <a:rPr lang="es-ES" sz="2000" b="1" dirty="0" smtClean="0"/>
                        <a:t>conjunto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limitado</a:t>
                      </a:r>
                      <a:r>
                        <a:rPr lang="es-ES" sz="2000" dirty="0" smtClean="0"/>
                        <a:t> de sus </a:t>
                      </a:r>
                      <a:r>
                        <a:rPr lang="es-ES" sz="2000" b="1" dirty="0" smtClean="0"/>
                        <a:t>vistas</a:t>
                      </a:r>
                      <a:r>
                        <a:rPr lang="es-ES" sz="2000" dirty="0" smtClean="0"/>
                        <a:t> y </a:t>
                      </a:r>
                      <a:r>
                        <a:rPr lang="es-ES" sz="2000" b="1" dirty="0" smtClean="0"/>
                        <a:t>componentes</a:t>
                      </a:r>
                      <a:r>
                        <a:rPr lang="es-ES" sz="2000" dirty="0" smtClean="0"/>
                        <a:t>, lo que puede suponer pasar por alto algunos fallos.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Legislación y estándares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04547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 la Unión Europea hay que aplicar</a:t>
            </a:r>
          </a:p>
          <a:p>
            <a:pPr lvl="1"/>
            <a:r>
              <a:rPr lang="es-ES" dirty="0" smtClean="0"/>
              <a:t>Directiva </a:t>
            </a:r>
            <a:r>
              <a:rPr lang="es-ES" dirty="0"/>
              <a:t>(UE) </a:t>
            </a:r>
            <a:r>
              <a:rPr lang="es-ES" dirty="0" smtClean="0"/>
              <a:t>2016/2102 para garantizar la accesibilidad de apps creadas con fondos públicos</a:t>
            </a:r>
          </a:p>
          <a:p>
            <a:pPr lvl="1"/>
            <a:r>
              <a:rPr lang="es-ES" dirty="0" smtClean="0"/>
              <a:t>Directiva (</a:t>
            </a:r>
            <a:r>
              <a:rPr lang="es-ES" dirty="0"/>
              <a:t>UE) (UE) </a:t>
            </a:r>
            <a:r>
              <a:rPr lang="es-ES" dirty="0" smtClean="0"/>
              <a:t>2019/882 para garantizar la accesibilidad de apps de empresas, de interés para los ciudadanos</a:t>
            </a:r>
          </a:p>
          <a:p>
            <a:pPr lvl="1"/>
            <a:r>
              <a:rPr lang="es-ES" dirty="0" smtClean="0"/>
              <a:t>Decisión </a:t>
            </a:r>
            <a:r>
              <a:rPr lang="es-ES" dirty="0"/>
              <a:t>(UE) 2018/1524 sobre seguimiento y presentación de informes</a:t>
            </a:r>
          </a:p>
          <a:p>
            <a:pPr lvl="1"/>
            <a:r>
              <a:rPr lang="es-ES" dirty="0"/>
              <a:t>Decisión (UE) 2018/1523 sobre declaración de accesibilidad</a:t>
            </a:r>
          </a:p>
          <a:p>
            <a:pPr lvl="1"/>
            <a:r>
              <a:rPr lang="es-ES" dirty="0" smtClean="0"/>
              <a:t>Estándar </a:t>
            </a:r>
            <a:r>
              <a:rPr lang="es-ES" dirty="0"/>
              <a:t>EN 301549 V2.1.2 (</a:t>
            </a:r>
            <a:r>
              <a:rPr lang="es-ES" dirty="0" smtClean="0"/>
              <a:t>2018) sobre requisitos de accesibilidad</a:t>
            </a:r>
            <a:endParaRPr lang="es-ES" dirty="0"/>
          </a:p>
          <a:p>
            <a:r>
              <a:rPr lang="es-ES" dirty="0" smtClean="0"/>
              <a:t>En España hay que aplicar</a:t>
            </a:r>
          </a:p>
          <a:p>
            <a:pPr lvl="1"/>
            <a:r>
              <a:rPr lang="es-ES" dirty="0" smtClean="0"/>
              <a:t>Real Decreto 1112/2018 equivalente a Directiva </a:t>
            </a:r>
            <a:r>
              <a:rPr lang="es-ES" dirty="0"/>
              <a:t>(UE) </a:t>
            </a:r>
            <a:r>
              <a:rPr lang="es-ES" dirty="0" smtClean="0"/>
              <a:t>2016/2102</a:t>
            </a:r>
          </a:p>
          <a:p>
            <a:pPr lvl="1"/>
            <a:r>
              <a:rPr lang="es-ES" dirty="0" smtClean="0"/>
              <a:t>Real Decreto 1/2013, que establece sanciones </a:t>
            </a:r>
            <a:r>
              <a:rPr lang="es-ES" dirty="0"/>
              <a:t>en materia de </a:t>
            </a:r>
            <a:r>
              <a:rPr lang="es-ES" dirty="0" smtClean="0"/>
              <a:t>accesibilidad</a:t>
            </a:r>
          </a:p>
          <a:p>
            <a:pPr lvl="2"/>
            <a:r>
              <a:rPr lang="es-ES" dirty="0" smtClean="0"/>
              <a:t>Desde 301 </a:t>
            </a:r>
            <a:r>
              <a:rPr lang="es-ES" dirty="0"/>
              <a:t>euros hasta </a:t>
            </a:r>
            <a:r>
              <a:rPr lang="es-ES" dirty="0" smtClean="0"/>
              <a:t>1.000.000 </a:t>
            </a:r>
            <a:r>
              <a:rPr lang="es-ES" dirty="0"/>
              <a:t>de </a:t>
            </a:r>
            <a:r>
              <a:rPr lang="es-ES" dirty="0" smtClean="0"/>
              <a:t>euros</a:t>
            </a:r>
          </a:p>
          <a:p>
            <a:pPr lvl="1"/>
            <a:r>
              <a:rPr lang="es-ES" dirty="0"/>
              <a:t>Norma UNE-EN 301549:2019 equivalente a EN 301549 V2.1.2 (2018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5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48602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edición (para programadores)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2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5.1 Herramientas de evaluación automática de apps en </a:t>
            </a:r>
            <a:r>
              <a:rPr lang="es-ES" dirty="0" smtClean="0"/>
              <a:t>ejecución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1102808" cy="4698268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Accessibility Scanner o Test de Accesibilidad</a:t>
            </a:r>
            <a:r>
              <a:rPr lang="es-ES" dirty="0" smtClean="0"/>
              <a:t> (Google)</a:t>
            </a:r>
          </a:p>
          <a:p>
            <a:r>
              <a:rPr lang="es-ES" dirty="0" smtClean="0">
                <a:hlinkClick r:id="rId3"/>
              </a:rPr>
              <a:t>Axe </a:t>
            </a:r>
            <a:r>
              <a:rPr lang="es-ES" dirty="0" err="1" smtClean="0">
                <a:hlinkClick r:id="rId3"/>
              </a:rPr>
              <a:t>for</a:t>
            </a:r>
            <a:r>
              <a:rPr lang="es-ES" dirty="0" smtClean="0">
                <a:hlinkClick r:id="rId3"/>
              </a:rPr>
              <a:t> Android </a:t>
            </a:r>
            <a:r>
              <a:rPr lang="es-ES" dirty="0" smtClean="0"/>
              <a:t>(</a:t>
            </a:r>
            <a:r>
              <a:rPr lang="es-ES" dirty="0" err="1" smtClean="0"/>
              <a:t>Deque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54</a:t>
            </a:fld>
            <a:endParaRPr lang="es-ES" dirty="0"/>
          </a:p>
        </p:txBody>
      </p:sp>
      <p:pic>
        <p:nvPicPr>
          <p:cNvPr id="8" name="Imagen 7" title="&quot;&quot;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03" y="4067392"/>
            <a:ext cx="5332506" cy="1797625"/>
          </a:xfrm>
          <a:prstGeom prst="rect">
            <a:avLst/>
          </a:prstGeom>
          <a:ln>
            <a:noFill/>
          </a:ln>
        </p:spPr>
      </p:pic>
      <p:pic>
        <p:nvPicPr>
          <p:cNvPr id="10" name="Imagen 9" title="&quot;&quot;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7" y="4067392"/>
            <a:ext cx="4898382" cy="17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55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329472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Lint</a:t>
            </a:r>
            <a:r>
              <a:rPr lang="es-ES" dirty="0" smtClean="0"/>
              <a:t> permite que el desarrollador configure los niveles de severidad de algunos errores que se detectarán al analizar los archivos de un proyecto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1" y="2499734"/>
            <a:ext cx="10732938" cy="43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Análisis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272" y="1525576"/>
            <a:ext cx="2177989" cy="469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 smtClean="0"/>
              <a:t>Lint</a:t>
            </a:r>
            <a:r>
              <a:rPr lang="es-ES" sz="2400" dirty="0" smtClean="0"/>
              <a:t> inspecciona el código buscando el incumplimiento de las reglas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57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393070"/>
            <a:ext cx="9330201" cy="5464930"/>
          </a:xfrm>
          <a:prstGeom prst="rect">
            <a:avLst/>
          </a:prstGeom>
        </p:spPr>
      </p:pic>
      <p:sp>
        <p:nvSpPr>
          <p:cNvPr id="7" name="Elipse 6" title="&quot;&quot;"/>
          <p:cNvSpPr/>
          <p:nvPr/>
        </p:nvSpPr>
        <p:spPr>
          <a:xfrm>
            <a:off x="5106256" y="2958957"/>
            <a:ext cx="1037690" cy="39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 title="&quot;&quot;"/>
          <p:cNvCxnSpPr/>
          <p:nvPr/>
        </p:nvCxnSpPr>
        <p:spPr>
          <a:xfrm flipV="1">
            <a:off x="4335694" y="3349376"/>
            <a:ext cx="1058239" cy="329800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s-ES" dirty="0" smtClean="0"/>
              <a:t>(Otras)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229958"/>
          </a:xfrm>
        </p:spPr>
        <p:txBody>
          <a:bodyPr>
            <a:normAutofit fontScale="92500"/>
          </a:bodyPr>
          <a:lstStyle/>
          <a:p>
            <a:r>
              <a:rPr lang="es-ES" dirty="0" smtClean="0">
                <a:hlinkClick r:id="rId2"/>
              </a:rPr>
              <a:t>Accessibility Test Framework </a:t>
            </a:r>
            <a:r>
              <a:rPr lang="es-ES" dirty="0" err="1" smtClean="0">
                <a:hlinkClick r:id="rId2"/>
              </a:rPr>
              <a:t>for</a:t>
            </a:r>
            <a:r>
              <a:rPr lang="es-ES" dirty="0" smtClean="0">
                <a:hlinkClick r:id="rId2"/>
              </a:rPr>
              <a:t> Android</a:t>
            </a:r>
            <a:r>
              <a:rPr lang="es-ES" dirty="0" smtClean="0"/>
              <a:t>: </a:t>
            </a:r>
            <a:r>
              <a:rPr lang="es-ES" dirty="0"/>
              <a:t>L</a:t>
            </a:r>
            <a:r>
              <a:rPr lang="es-ES" dirty="0" smtClean="0"/>
              <a:t>ibrería con </a:t>
            </a:r>
            <a:r>
              <a:rPr lang="es-ES" dirty="0"/>
              <a:t>funciones de evaluación de accesibilidad que se puede integrar con </a:t>
            </a:r>
            <a:r>
              <a:rPr lang="es-ES" dirty="0">
                <a:hlinkClick r:id="rId3"/>
              </a:rPr>
              <a:t>Espresso </a:t>
            </a:r>
            <a:r>
              <a:rPr lang="es-ES" dirty="0"/>
              <a:t>y </a:t>
            </a:r>
            <a:r>
              <a:rPr lang="es-ES" dirty="0" smtClean="0">
                <a:hlinkClick r:id="rId4"/>
              </a:rPr>
              <a:t>Robolectric</a:t>
            </a:r>
            <a:r>
              <a:rPr lang="es-ES" dirty="0" smtClean="0"/>
              <a:t> para </a:t>
            </a:r>
            <a:r>
              <a:rPr lang="es-ES" dirty="0"/>
              <a:t>automatizar pruebas sobre los componentes de las pantallas de </a:t>
            </a:r>
            <a:r>
              <a:rPr lang="es-ES" dirty="0" smtClean="0"/>
              <a:t>una app.</a:t>
            </a:r>
            <a:endParaRPr lang="es-ES" dirty="0"/>
          </a:p>
          <a:p>
            <a:r>
              <a:rPr lang="en-US" dirty="0" smtClean="0">
                <a:hlinkClick r:id="rId5"/>
              </a:rPr>
              <a:t>Accessibility </a:t>
            </a:r>
            <a:r>
              <a:rPr lang="en-US" dirty="0">
                <a:hlinkClick r:id="rId5"/>
              </a:rPr>
              <a:t>Tools </a:t>
            </a:r>
            <a:r>
              <a:rPr lang="en-US" dirty="0" smtClean="0">
                <a:hlinkClick r:id="rId5"/>
              </a:rPr>
              <a:t>Framework </a:t>
            </a:r>
            <a:r>
              <a:rPr lang="en-US" dirty="0" smtClean="0"/>
              <a:t>– ACTF (Android, Eclipse)</a:t>
            </a:r>
          </a:p>
          <a:p>
            <a:r>
              <a:rPr lang="en-US" dirty="0">
                <a:hlinkClick r:id="rId6"/>
              </a:rPr>
              <a:t>Accessibility </a:t>
            </a:r>
            <a:r>
              <a:rPr lang="en-US" dirty="0" smtClean="0">
                <a:hlinkClick r:id="rId6"/>
              </a:rPr>
              <a:t>Verifier </a:t>
            </a:r>
            <a:r>
              <a:rPr lang="en-US" dirty="0" smtClean="0"/>
              <a:t>(iOS, </a:t>
            </a:r>
            <a:r>
              <a:rPr lang="en-US" dirty="0" err="1" smtClean="0"/>
              <a:t>Xcode</a:t>
            </a:r>
            <a:r>
              <a:rPr lang="en-US" dirty="0" smtClean="0"/>
              <a:t>, similar a Lint)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&gt; Open Developer Tool &gt; Accessibility Inspector &gt; Window &gt; Accessibility </a:t>
            </a:r>
            <a:r>
              <a:rPr lang="en-US" dirty="0" smtClean="0"/>
              <a:t>Verifier</a:t>
            </a:r>
          </a:p>
          <a:p>
            <a:r>
              <a:rPr lang="es-ES" dirty="0"/>
              <a:t>Inspectores de la capa de accesibilidad</a:t>
            </a:r>
          </a:p>
          <a:p>
            <a:pPr lvl="1"/>
            <a:r>
              <a:rPr lang="es-ES" dirty="0">
                <a:hlinkClick r:id="rId7"/>
              </a:rPr>
              <a:t>Node </a:t>
            </a:r>
            <a:r>
              <a:rPr lang="es-ES" dirty="0" err="1">
                <a:hlinkClick r:id="rId7"/>
              </a:rPr>
              <a:t>Tree</a:t>
            </a:r>
            <a:r>
              <a:rPr lang="es-ES" dirty="0">
                <a:hlinkClick r:id="rId7"/>
              </a:rPr>
              <a:t> Debugging </a:t>
            </a:r>
            <a:r>
              <a:rPr lang="es-ES" dirty="0"/>
              <a:t>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8"/>
              </a:rPr>
              <a:t>UI </a:t>
            </a:r>
            <a:r>
              <a:rPr lang="es-ES" dirty="0" err="1">
                <a:hlinkClick r:id="rId8"/>
              </a:rPr>
              <a:t>Automator</a:t>
            </a:r>
            <a:r>
              <a:rPr lang="es-ES" dirty="0">
                <a:hlinkClick r:id="rId8"/>
              </a:rPr>
              <a:t> </a:t>
            </a:r>
            <a:r>
              <a:rPr lang="es-ES" dirty="0" err="1">
                <a:hlinkClick r:id="rId8"/>
              </a:rPr>
              <a:t>viewer</a:t>
            </a:r>
            <a:r>
              <a:rPr lang="es-ES" dirty="0"/>
              <a:t> 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6"/>
              </a:rPr>
              <a:t>Accessibility Inspector </a:t>
            </a:r>
            <a:r>
              <a:rPr lang="es-ES" dirty="0"/>
              <a:t>(</a:t>
            </a:r>
            <a:r>
              <a:rPr lang="es-ES" dirty="0" smtClean="0"/>
              <a:t>iOS)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303" y="4727277"/>
            <a:ext cx="4087306" cy="21704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51173" y="6451628"/>
            <a:ext cx="1692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Imagen: </a:t>
            </a:r>
            <a:r>
              <a:rPr lang="es-ES" sz="1400" dirty="0" smtClean="0">
                <a:hlinkClick r:id="rId10"/>
              </a:rPr>
              <a:t>R. </a:t>
            </a:r>
            <a:r>
              <a:rPr lang="es-ES" sz="1400" dirty="0" err="1" smtClean="0">
                <a:hlinkClick r:id="rId10"/>
              </a:rPr>
              <a:t>Iwashima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75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n-US" dirty="0" smtClean="0"/>
              <a:t>Accessibility </a:t>
            </a:r>
            <a:r>
              <a:rPr lang="en-US" dirty="0"/>
              <a:t>Test Framework for </a:t>
            </a:r>
            <a:r>
              <a:rPr lang="en-US" dirty="0" smtClean="0"/>
              <a:t>Android </a:t>
            </a:r>
            <a:r>
              <a:rPr lang="es-ES" dirty="0" smtClean="0"/>
              <a:t>con </a:t>
            </a:r>
            <a:r>
              <a:rPr lang="es-ES" dirty="0" smtClean="0"/>
              <a:t>Espresso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ejecutar</a:t>
            </a:r>
            <a:r>
              <a:rPr lang="en-US" dirty="0" smtClean="0"/>
              <a:t> las </a:t>
            </a:r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r>
              <a:rPr lang="en-US" dirty="0" smtClean="0"/>
              <a:t> hay que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de </a:t>
            </a:r>
            <a:r>
              <a:rPr lang="en-US" dirty="0" err="1" smtClean="0"/>
              <a:t>instrumentación</a:t>
            </a:r>
            <a:r>
              <a:rPr lang="en-US" dirty="0" smtClean="0"/>
              <a:t> que </a:t>
            </a:r>
            <a:r>
              <a:rPr lang="en-US" dirty="0" err="1" smtClean="0"/>
              <a:t>simule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de un </a:t>
            </a:r>
            <a:r>
              <a:rPr lang="en-US" dirty="0" err="1" smtClean="0"/>
              <a:t>usuario</a:t>
            </a:r>
            <a:r>
              <a:rPr lang="en-US" dirty="0" smtClean="0"/>
              <a:t> con la app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hay que </a:t>
            </a:r>
            <a:r>
              <a:rPr lang="en-US" dirty="0" err="1" smtClean="0"/>
              <a:t>habilitar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androidx.test.espresso.accessibility.AccessibilityChecks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BeforeClass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AccessibilityChecks.enable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setRunChecksFromRootView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A partir de entonces, cuando en la prueba se simula en uso de un componente de la interfaz de usuario, se hace el chequeo de su accesibilidad, revisando sus atributos</a:t>
            </a:r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R.id.un_boton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perform(click());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30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Perfiles </a:t>
            </a:r>
            <a:r>
              <a:rPr lang="es-ES" dirty="0"/>
              <a:t>de usuario con </a:t>
            </a:r>
            <a:r>
              <a:rPr lang="es-ES" dirty="0" smtClean="0"/>
              <a:t>discapacidad</a:t>
            </a:r>
            <a:br>
              <a:rPr lang="es-ES" dirty="0" smtClean="0"/>
            </a:br>
            <a:r>
              <a:rPr lang="es-ES" dirty="0" smtClean="0"/>
              <a:t>	y tecnologías </a:t>
            </a:r>
            <a:r>
              <a:rPr lang="es-ES" dirty="0"/>
              <a:t>de apoyo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</a:p>
          <a:p>
            <a:r>
              <a:rPr lang="es-ES" dirty="0" smtClean="0"/>
              <a:t>2.2 Tecnologías de apoyo</a:t>
            </a:r>
          </a:p>
          <a:p>
            <a:pPr lvl="1"/>
            <a:r>
              <a:rPr lang="es-ES" dirty="0" smtClean="0"/>
              <a:t>Assistive </a:t>
            </a:r>
            <a:r>
              <a:rPr lang="es-ES" dirty="0"/>
              <a:t>T</a:t>
            </a:r>
            <a:r>
              <a:rPr lang="es-ES" dirty="0" smtClean="0"/>
              <a:t>echnologies (AT)</a:t>
            </a:r>
          </a:p>
          <a:p>
            <a:pPr lvl="1"/>
            <a:r>
              <a:rPr lang="es-ES" dirty="0" smtClean="0"/>
              <a:t>Productos/herramientas de apoyo</a:t>
            </a:r>
          </a:p>
          <a:p>
            <a:pPr lvl="1"/>
            <a:r>
              <a:rPr lang="es-ES" dirty="0" smtClean="0"/>
              <a:t>Ayudas técnicas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91"/>
            <a:ext cx="12192000" cy="619181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7197210" y="5033177"/>
            <a:ext cx="4809259" cy="429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8189843" y="4166483"/>
            <a:ext cx="882876" cy="866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02" y="1351722"/>
            <a:ext cx="1534863" cy="315269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3943847" y="3037398"/>
            <a:ext cx="4542766" cy="20116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9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n-US" dirty="0"/>
              <a:t>(Accessibility Test Framework for </a:t>
            </a:r>
            <a:r>
              <a:rPr lang="en-US" dirty="0" smtClean="0"/>
              <a:t>Android: </a:t>
            </a:r>
            <a:r>
              <a:rPr lang="en-US" dirty="0" err="1" smtClean="0"/>
              <a:t>Reglas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AccessibilityChecks</a:t>
            </a:r>
            <a:r>
              <a:rPr lang="en-US" dirty="0" smtClean="0"/>
              <a:t> que se </a:t>
            </a:r>
            <a:r>
              <a:rPr lang="en-US" dirty="0" err="1" smtClean="0"/>
              <a:t>validan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 al que se accede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son:</a:t>
            </a:r>
          </a:p>
          <a:p>
            <a:pPr lvl="1"/>
            <a:r>
              <a:rPr lang="en-US" dirty="0" err="1" smtClean="0"/>
              <a:t>TouchTargetSizeViewCheck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height o width del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48dp.</a:t>
            </a:r>
            <a:endParaRPr lang="en-US" dirty="0"/>
          </a:p>
          <a:p>
            <a:pPr lvl="1"/>
            <a:r>
              <a:rPr lang="en-US" dirty="0" err="1" smtClean="0"/>
              <a:t>TextContrastViewCheck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contraste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4.5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normal y 3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DuplicateSpeakableTextViewHierarchyCheck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dos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jerarquia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audible (el que reproduce un lector de </a:t>
            </a:r>
            <a:r>
              <a:rPr lang="en-US" dirty="0" err="1" smtClean="0"/>
              <a:t>pantalla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err="1" smtClean="0"/>
              <a:t>SpeakableTextPresentViewCheck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focusable y no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texto</a:t>
            </a:r>
            <a:r>
              <a:rPr lang="en-US" dirty="0" smtClean="0"/>
              <a:t> audible.</a:t>
            </a:r>
            <a:endParaRPr lang="en-US" dirty="0"/>
          </a:p>
          <a:p>
            <a:pPr lvl="1"/>
            <a:r>
              <a:rPr lang="en-US" dirty="0" err="1" smtClean="0"/>
              <a:t>EditableContentDescViewCheck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editable </a:t>
            </a:r>
            <a:r>
              <a:rPr lang="en-US" dirty="0" err="1" smtClean="0"/>
              <a:t>tiene</a:t>
            </a:r>
            <a:r>
              <a:rPr lang="en-US" dirty="0" smtClean="0"/>
              <a:t> un valor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ClickableSpanViewCheck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span de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r>
              <a:rPr lang="en-US" dirty="0" smtClean="0"/>
              <a:t> </a:t>
            </a:r>
            <a:r>
              <a:rPr lang="en-US" dirty="0" err="1" smtClean="0"/>
              <a:t>independientemente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RedundantContentDescViewCheck</a:t>
            </a:r>
            <a:r>
              <a:rPr lang="en-US" dirty="0" smtClean="0"/>
              <a:t>: Aviso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n-US" dirty="0" smtClean="0"/>
              <a:t> un palabra.</a:t>
            </a:r>
            <a:endParaRPr lang="en-US" dirty="0"/>
          </a:p>
          <a:p>
            <a:pPr lvl="1"/>
            <a:r>
              <a:rPr lang="en-US" dirty="0" err="1" smtClean="0"/>
              <a:t>DuplicateClickableBoundsViewCheck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seleccionable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contorno</a:t>
            </a:r>
            <a:r>
              <a:rPr lang="en-US" dirty="0" smtClean="0"/>
              <a:t> (bounds) que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00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62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9390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 Herramientas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Evaluadores de contraste de colores</a:t>
            </a:r>
          </a:p>
          <a:p>
            <a:r>
              <a:rPr lang="es-ES" dirty="0" smtClean="0"/>
              <a:t>Evaluadores de legibilidad de textos</a:t>
            </a:r>
          </a:p>
          <a:p>
            <a:r>
              <a:rPr lang="es-ES" dirty="0" err="1" smtClean="0"/>
              <a:t>Checklists</a:t>
            </a:r>
            <a:endParaRPr lang="es-ES" dirty="0" smtClean="0"/>
          </a:p>
          <a:p>
            <a:r>
              <a:rPr lang="es-ES" dirty="0" smtClean="0"/>
              <a:t>Lista completa en:</a:t>
            </a:r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github.com/josehilera/a11y-evaluation-tools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3562660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 Tecnologías de apoyo y simuladores de discapacidad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Para la evaluación completa de la accesibilidad de una app es conveniente realizar pruebas con usuarios con capacidades diferentes</a:t>
            </a:r>
          </a:p>
          <a:p>
            <a:pPr lvl="1"/>
            <a:r>
              <a:rPr lang="es-ES" dirty="0" smtClean="0"/>
              <a:t>Ceguera, baja visión, sordera, etc..</a:t>
            </a:r>
          </a:p>
          <a:p>
            <a:r>
              <a:rPr lang="es-ES" dirty="0" smtClean="0"/>
              <a:t>Si no es posible, el evaluador debe realizar pruebas utilizando las tecnologías de apoyo que habitualmente usan personas con discapacidad</a:t>
            </a:r>
          </a:p>
          <a:p>
            <a:pPr lvl="1"/>
            <a:r>
              <a:rPr lang="es-ES" dirty="0" smtClean="0"/>
              <a:t>Lector de pantalla, pulsadores, acceso por voz, etc..</a:t>
            </a:r>
          </a:p>
          <a:p>
            <a:pPr lvl="1"/>
            <a:r>
              <a:rPr lang="es-ES" dirty="0" smtClean="0"/>
              <a:t>También hay que probar el funcionamiento de la apps con diferentes ajustes de accesibilidad del dispositivo móvil</a:t>
            </a:r>
          </a:p>
          <a:p>
            <a:r>
              <a:rPr lang="es-ES" dirty="0" smtClean="0"/>
              <a:t>Se recomienda utilizar también simuladores de discapacidad</a:t>
            </a:r>
          </a:p>
          <a:p>
            <a:pPr lvl="1"/>
            <a:r>
              <a:rPr lang="es-ES" dirty="0" smtClean="0"/>
              <a:t>Simuladores de diferentes problemas de visión</a:t>
            </a:r>
          </a:p>
          <a:p>
            <a:pPr lvl="1"/>
            <a:r>
              <a:rPr lang="es-ES" dirty="0" smtClean="0"/>
              <a:t>Si no existen para móviles, se puede utilizar un programa que permita mostrar el móvil en la pantalla de un ordenador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accesibilidad de las apps no es una elección del desarrollador</a:t>
            </a:r>
          </a:p>
          <a:p>
            <a:r>
              <a:rPr lang="es-ES" dirty="0" smtClean="0"/>
              <a:t>Es una obligación ética </a:t>
            </a:r>
          </a:p>
          <a:p>
            <a:r>
              <a:rPr lang="es-ES" dirty="0" smtClean="0"/>
              <a:t>Pero a partir de 2021 será también una obligación legal en la Unión Europea para apps desarrolladas con fondos públicos</a:t>
            </a:r>
          </a:p>
          <a:p>
            <a:r>
              <a:rPr lang="es-ES" dirty="0" smtClean="0"/>
              <a:t>Y a partir de 2025 una obligación para cualquier app de especial transcendencia para los ciudadanos de la UE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 smtClean="0"/>
              <a:t>Es importante tener en cuenta que las </a:t>
            </a:r>
            <a:r>
              <a:rPr lang="es-ES" i="1" dirty="0"/>
              <a:t>apps accesibles benefician a todos los usuarios, no sólo a personas con discapacidad o personas </a:t>
            </a:r>
            <a:r>
              <a:rPr lang="es-ES" i="1" dirty="0" smtClean="0"/>
              <a:t>mayores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pic>
        <p:nvPicPr>
          <p:cNvPr id="11" name="Marcador de contenido 10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669" y="1679715"/>
            <a:ext cx="9335020" cy="48999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1085" y="6525612"/>
            <a:ext cx="3913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Guía de accesibilidad de aplicación móviles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Perfiles de </a:t>
            </a:r>
            <a:r>
              <a:rPr lang="es-ES" dirty="0" smtClean="0"/>
              <a:t>usuario</a:t>
            </a:r>
            <a:br>
              <a:rPr lang="es-ES" dirty="0" smtClean="0"/>
            </a:br>
            <a:r>
              <a:rPr lang="es-ES" dirty="0" smtClean="0">
                <a:sym typeface="Wingdings" panose="05000000000000000000" pitchFamily="2" charset="2"/>
              </a:rPr>
              <a:t>Tipos de uso de una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que considerar, al menos: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</a:t>
            </a:r>
            <a:r>
              <a:rPr lang="es-ES" dirty="0"/>
              <a:t>sin </a:t>
            </a:r>
            <a:r>
              <a:rPr lang="es-ES" dirty="0" smtClean="0"/>
              <a:t>visión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visión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percepción de </a:t>
            </a:r>
            <a:r>
              <a:rPr lang="es-ES" dirty="0" smtClean="0"/>
              <a:t>color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</a:t>
            </a:r>
            <a:r>
              <a:rPr lang="es-ES" dirty="0" smtClean="0"/>
              <a:t>audición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audición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capacidad </a:t>
            </a:r>
            <a:r>
              <a:rPr lang="es-ES" dirty="0" smtClean="0"/>
              <a:t>vocal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 de manipulación o fuerza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con riesgo </a:t>
            </a:r>
            <a:r>
              <a:rPr lang="es-ES" dirty="0"/>
              <a:t>de activación de reacciones </a:t>
            </a:r>
            <a:r>
              <a:rPr lang="es-ES" dirty="0" smtClean="0"/>
              <a:t>fotosensibles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capacidades cognitivas limitadas.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45311" y="6355740"/>
            <a:ext cx="1991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(UE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) 2018/1524 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(Assistive Technologies - AT)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tecnología de apoyo es </a:t>
            </a:r>
            <a:r>
              <a:rPr lang="es-ES" dirty="0"/>
              <a:t>un producto software o hardware que permite el acceso de una persona con discapacidad a una característica a la que no tendría la oportunidad de acceder de otra </a:t>
            </a:r>
            <a:r>
              <a:rPr lang="es-ES" dirty="0" smtClean="0"/>
              <a:t>forma.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11" y="3349487"/>
            <a:ext cx="8919785" cy="33719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43117" y="6385023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hlinkClick r:id="rId3"/>
              </a:rPr>
              <a:t>Imagen: J. </a:t>
            </a:r>
            <a:r>
              <a:rPr lang="es-ES" sz="1400" dirty="0" err="1" smtClean="0">
                <a:hlinkClick r:id="rId3"/>
              </a:rPr>
              <a:t>Sims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029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7420</TotalTime>
  <Words>3765</Words>
  <Application>Microsoft Office PowerPoint</Application>
  <PresentationFormat>Panorámica</PresentationFormat>
  <Paragraphs>486</Paragraphs>
  <Slides>66</Slides>
  <Notes>7</Notes>
  <HiddenSlides>3</HiddenSlides>
  <MMClips>10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Aspectos generales sobre accesibilidad de aplicaciones para dispositivos móviles</vt:lpstr>
      <vt:lpstr>Aspectos generales sobre accesibilidad de aplicaciones móviles (apps)</vt:lpstr>
      <vt:lpstr>Aspectos generales sobre accesibilidad de aplicaciones móviles (apps)</vt:lpstr>
      <vt:lpstr>1. Concepto de accesibilidad de una app</vt:lpstr>
      <vt:lpstr>Aspectos generales sobre accesibilidad de aplicaciones móviles (apps)</vt:lpstr>
      <vt:lpstr>2. Perfiles de usuario con discapacidad  y tecnologías de apoyo </vt:lpstr>
      <vt:lpstr>2.1 Perfiles de usuario con discapacidad</vt:lpstr>
      <vt:lpstr>2.1 Perfiles de usuario Tipos de uso de una app</vt:lpstr>
      <vt:lpstr>2.2 Tecnologías de apoyo (Assistive Technologies - AT)</vt:lpstr>
      <vt:lpstr>2.2 Tecnologías de apoyo Ejemplos para apps</vt:lpstr>
      <vt:lpstr>2.2 Tecnologías de apoyo Ajustes de accesibilidad del Sistema (Android)</vt:lpstr>
      <vt:lpstr>2.2 Tecnologías de apoyo Menú de accesibilidad</vt:lpstr>
      <vt:lpstr>2.2 Tecnologías de apoyo Lector de pantalla</vt:lpstr>
      <vt:lpstr>2.2 Tecnologías de apoyo Lector de pantalla: TalkBack (Android)</vt:lpstr>
      <vt:lpstr>2.2 Tecnologías de apoyo Teclado/display Braille</vt:lpstr>
      <vt:lpstr>2.2 Tecnologías de apoyo Pulsador</vt:lpstr>
      <vt:lpstr>2.2 Tecnologías de apoyo Pulsador: Switch Access (Android)</vt:lpstr>
      <vt:lpstr>2.2 Tecnologías de apoyo Acceso por voz</vt:lpstr>
      <vt:lpstr>2.2 Tecnologías de apoyo Acceso por voz: Voice Access (Android)</vt:lpstr>
      <vt:lpstr>2.2 Tecnologías de apoyo Enunciar selección</vt:lpstr>
      <vt:lpstr>2.2 Tecnologías de apoyo Enunciar selección: Select to Speak (Android)</vt:lpstr>
      <vt:lpstr>2.2 Tecnologías de apoyo Ratón pulsador</vt:lpstr>
      <vt:lpstr>2.2 Tecnologías de apoyo Ratón pulsador: Mouse4all (Android)</vt:lpstr>
      <vt:lpstr>2.2 Tecnologías de apoyo Acceso por gestos faciales</vt:lpstr>
      <vt:lpstr>2.2 Tecnologías de apoyo Asistente de voz</vt:lpstr>
      <vt:lpstr>2.2 Tecnologías de apoyo Asistente de voz: Google Assistant</vt:lpstr>
      <vt:lpstr>2.2 Tecnologías de apoyo Transcripción instantánea</vt:lpstr>
      <vt:lpstr>2.2 Tecnologías de apoyo Transcripción instantánea: Live Transcribe</vt:lpstr>
      <vt:lpstr>2.2 Tecnologías de apoyo Amplificador de sonido</vt:lpstr>
      <vt:lpstr>2.2 Tecnologías de apoyo Amplificador de sonido: Sound Amplifier</vt:lpstr>
      <vt:lpstr>2.2 Tecnologías de apoyo Propias creadas por cualquier desarrollador</vt:lpstr>
      <vt:lpstr>Aspectos generales sobre accesibilidad de aplicaciones móviles (apps)</vt:lpstr>
      <vt:lpstr>3.Buenas prácticas en el desarrollo de apps accesibles</vt:lpstr>
      <vt:lpstr>3.1 Propiedades de los componentes </vt:lpstr>
      <vt:lpstr>3.1 Propiedades de los componentes Ejemplo</vt:lpstr>
      <vt:lpstr>3.2 Navegación</vt:lpstr>
      <vt:lpstr>3.3 Diseño de la interfaz</vt:lpstr>
      <vt:lpstr>3.3 Diseño de la interfaz Ejemplo (Contraste)</vt:lpstr>
      <vt:lpstr>3.4 Ayuda de entrada</vt:lpstr>
      <vt:lpstr>3.5 Adaptabilidad temporal</vt:lpstr>
      <vt:lpstr>3.6 Alternativas de entrada </vt:lpstr>
      <vt:lpstr>3.7 Alternativas de salida </vt:lpstr>
      <vt:lpstr>3.7 Alternativas de salida Ejemplo (Uso del color)</vt:lpstr>
      <vt:lpstr>3.8 Elementos molestos</vt:lpstr>
      <vt:lpstr>3.9 Documentación y ayuda</vt:lpstr>
      <vt:lpstr>3.9 Documentación y ayuda Guía y curso para crear documentos accesibles</vt:lpstr>
      <vt:lpstr>Aspectos generales sobre accesibilidad de aplicaciones móviles (apps)</vt:lpstr>
      <vt:lpstr>4. Evaluación de accesibilidad de apps</vt:lpstr>
      <vt:lpstr>4. Evaluación de accesibilidad de apps Evaluación automática vs evaluación manual (1/2)</vt:lpstr>
      <vt:lpstr>4. Evaluación de accesibilidad de apps Evaluación automática vs evaluación manual (1/2)</vt:lpstr>
      <vt:lpstr>4. Evaluación de accesibilidad de apps Legislación y estándares</vt:lpstr>
      <vt:lpstr>Aspectos generales sobre accesibilidad de aplicaciones móviles (apps)</vt:lpstr>
      <vt:lpstr>5. Herramientas de ayuda para la evaluación de la accesibilidad de apps</vt:lpstr>
      <vt:lpstr>5.1 Herramientas de evaluación automática de apps en ejecución (Android)</vt:lpstr>
      <vt:lpstr>5. Herramientas de ayuda para la evaluación de la accesibilidad de apps</vt:lpstr>
      <vt:lpstr>5.2 Herramientas de evaluación en edición  (Lint en Android Studio): Configuración</vt:lpstr>
      <vt:lpstr>5.2 Herramientas de evaluación en edición  (Lint en Android Studio): Análisis</vt:lpstr>
      <vt:lpstr>5.2 Herramientas de evaluación en edición (Otras)</vt:lpstr>
      <vt:lpstr>5.2 Herramientas de evaluación en edición  (Accessibility Test Framework for Android con Espresso)</vt:lpstr>
      <vt:lpstr>Presentación de PowerPoint</vt:lpstr>
      <vt:lpstr>5.2 Herramientas de evaluación en edición (Accessibility Test Framework for Android: Reglas)</vt:lpstr>
      <vt:lpstr>5. Herramientas de ayuda para la evaluación de la accesibilidad de apps</vt:lpstr>
      <vt:lpstr>5.3 Herramientas generales</vt:lpstr>
      <vt:lpstr>5. Herramientas de ayuda para la evaluación de la accesibilidad de apps</vt:lpstr>
      <vt:lpstr>5.4 Tecnologías de apoyo y simuladores de discapacidad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450</cp:revision>
  <dcterms:created xsi:type="dcterms:W3CDTF">2016-04-13T08:22:41Z</dcterms:created>
  <dcterms:modified xsi:type="dcterms:W3CDTF">2019-10-15T16:09:35Z</dcterms:modified>
</cp:coreProperties>
</file>