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2f0e55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2f0e55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2f0e55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2f0e55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2f0e55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2f0e55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d422889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d422889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02f0e55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02f0e55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36a1c79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36a1c79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d422889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d422889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d42288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d42288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Takoda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d422889d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d422889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Takoda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d422889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d422889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Takoda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6b75ca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6b75ca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Takoda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d422889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d422889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422889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422889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d422889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d422889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2f0e5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02f0e5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659922"/>
            <a:ext cx="3054600" cy="24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Effect of r/WallStreetBets on Stock Price and Volume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Takoda Denhof, Brandon Rudolph, and Chris Toomey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 rot="-5400000">
            <a:off x="-1662350" y="1969575"/>
            <a:ext cx="46350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Propensity Scores and Weightings</a:t>
            </a:r>
            <a:endParaRPr sz="328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966200" y="555738"/>
            <a:ext cx="41778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(Where L includes the Covariates of Market Capitalization, Short Percentage, Past Performance, and Sector)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150" y="659211"/>
            <a:ext cx="3303399" cy="9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650" y="2037500"/>
            <a:ext cx="7276476" cy="25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41613" y="264200"/>
            <a:ext cx="8260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Vanilla and IPW Causal Regression Results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38" y="890550"/>
            <a:ext cx="7258776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425" y="3226250"/>
            <a:ext cx="3691874" cy="15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 rot="-5400000">
            <a:off x="-544425" y="1853100"/>
            <a:ext cx="2748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1296650" y="708075"/>
            <a:ext cx="20115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Run 1,000 trials of samples of same size as the dataset 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For each sample, we calculate the intercept of regression (return for control) and slope of regression (causal effect)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Standard regression (top) and IPW regression (bottom) results</a:t>
            </a:r>
            <a:endParaRPr sz="15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625" y="304800"/>
            <a:ext cx="5246251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624" y="2571750"/>
            <a:ext cx="5246250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 rot="-5400000">
            <a:off x="-1869525" y="2058250"/>
            <a:ext cx="4862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 of Propensity Score Matching</a:t>
            </a:r>
            <a:endParaRPr sz="32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25" y="42550"/>
            <a:ext cx="7495176" cy="23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063" y="2505250"/>
            <a:ext cx="7123709" cy="22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 rot="-5400000">
            <a:off x="-1922125" y="2060200"/>
            <a:ext cx="4816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 of Marginal Effect of Comment Volume</a:t>
            </a:r>
            <a:endParaRPr sz="25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50" y="162600"/>
            <a:ext cx="8003124" cy="23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000" y="2571750"/>
            <a:ext cx="6151025" cy="22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 rot="-1644690">
            <a:off x="-87299" y="5563"/>
            <a:ext cx="2016169" cy="831372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531000" y="907150"/>
            <a:ext cx="4041000" cy="1635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Regression:</a:t>
            </a:r>
            <a:endParaRPr/>
          </a:p>
          <a:p>
            <a:pPr indent="-296814" lvl="0" marL="457200" rtl="0" algn="l">
              <a:spcBef>
                <a:spcPts val="1200"/>
              </a:spcBef>
              <a:spcAft>
                <a:spcPts val="0"/>
              </a:spcAft>
              <a:buSzPts val="1074"/>
              <a:buChar char="-"/>
            </a:pPr>
            <a:r>
              <a:rPr lang="en" sz="1074"/>
              <a:t>E[Y|A=1] (𝛽</a:t>
            </a:r>
            <a:r>
              <a:rPr baseline="-25000" lang="en" sz="1074"/>
              <a:t>1</a:t>
            </a:r>
            <a:r>
              <a:rPr lang="en" sz="1074"/>
              <a:t>+ 𝛽</a:t>
            </a:r>
            <a:r>
              <a:rPr baseline="-25000" lang="en" sz="1074"/>
              <a:t>0</a:t>
            </a:r>
            <a:r>
              <a:rPr lang="en" sz="1074"/>
              <a:t>)= 8.114%</a:t>
            </a:r>
            <a:endParaRPr sz="1074"/>
          </a:p>
          <a:p>
            <a:pPr indent="-296814" lvl="0" marL="457200" rtl="0" algn="l">
              <a:spcBef>
                <a:spcPts val="0"/>
              </a:spcBef>
              <a:spcAft>
                <a:spcPts val="0"/>
              </a:spcAft>
              <a:buSzPts val="1074"/>
              <a:buChar char="-"/>
            </a:pPr>
            <a:r>
              <a:rPr lang="en" sz="1074"/>
              <a:t>E[Y|A=0] (𝛽</a:t>
            </a:r>
            <a:r>
              <a:rPr baseline="-25000" lang="en" sz="1074"/>
              <a:t>0</a:t>
            </a:r>
            <a:r>
              <a:rPr lang="en" sz="1074"/>
              <a:t>)= 2.174%</a:t>
            </a:r>
            <a:endParaRPr sz="1074"/>
          </a:p>
          <a:p>
            <a:pPr indent="-296814" lvl="0" marL="457200" rtl="0" algn="l">
              <a:spcBef>
                <a:spcPts val="0"/>
              </a:spcBef>
              <a:spcAft>
                <a:spcPts val="0"/>
              </a:spcAft>
              <a:buSzPts val="1074"/>
              <a:buChar char="-"/>
            </a:pPr>
            <a:r>
              <a:rPr lang="en" sz="1074"/>
              <a:t>Additive Causal Effect: E[Y|A=1] - E[Y|A=0]= 5.975%</a:t>
            </a:r>
            <a:endParaRPr sz="1474"/>
          </a:p>
          <a:p>
            <a:pPr indent="-296814" lvl="1" marL="914400" rtl="0" algn="l">
              <a:spcBef>
                <a:spcPts val="0"/>
              </a:spcBef>
              <a:spcAft>
                <a:spcPts val="0"/>
              </a:spcAft>
              <a:buSzPts val="1074"/>
              <a:buChar char="-"/>
            </a:pPr>
            <a:r>
              <a:rPr lang="en" sz="1074"/>
              <a:t>Confidence Interval (𝛽</a:t>
            </a:r>
            <a:r>
              <a:rPr baseline="-25000" lang="en" sz="1074"/>
              <a:t>1</a:t>
            </a:r>
            <a:r>
              <a:rPr lang="en" sz="1074"/>
              <a:t>): (3.23, 8.72)</a:t>
            </a:r>
            <a:endParaRPr sz="1074"/>
          </a:p>
          <a:p>
            <a:pPr indent="-296814" lvl="0" marL="457200" rtl="0" algn="l">
              <a:spcBef>
                <a:spcPts val="0"/>
              </a:spcBef>
              <a:spcAft>
                <a:spcPts val="0"/>
              </a:spcAft>
              <a:buSzPts val="1074"/>
              <a:buChar char="-"/>
            </a:pPr>
            <a:r>
              <a:rPr lang="en" sz="1074"/>
              <a:t>Multiple Causal Effect: E[Y|A=1] / E[Y|A=0]= 3.73</a:t>
            </a:r>
            <a:endParaRPr sz="1474"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772550" y="907150"/>
            <a:ext cx="4041000" cy="16350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IPW </a:t>
            </a:r>
            <a:r>
              <a:rPr lang="en"/>
              <a:t>Regression:</a:t>
            </a:r>
            <a:endParaRPr/>
          </a:p>
          <a:p>
            <a:pPr indent="-288620" lvl="0" marL="457200" rtl="0" algn="l">
              <a:spcBef>
                <a:spcPts val="1200"/>
              </a:spcBef>
              <a:spcAft>
                <a:spcPts val="0"/>
              </a:spcAft>
              <a:buSzPts val="945"/>
              <a:buChar char="-"/>
            </a:pPr>
            <a:r>
              <a:rPr lang="en" sz="945"/>
              <a:t>E[Y|A=1] (𝛽</a:t>
            </a:r>
            <a:r>
              <a:rPr baseline="-25000" lang="en" sz="945"/>
              <a:t>1</a:t>
            </a:r>
            <a:r>
              <a:rPr lang="en" sz="945"/>
              <a:t>+ 𝛽</a:t>
            </a:r>
            <a:r>
              <a:rPr baseline="-25000" lang="en" sz="945"/>
              <a:t>0</a:t>
            </a:r>
            <a:r>
              <a:rPr lang="en" sz="945"/>
              <a:t>)= 16.58%</a:t>
            </a:r>
            <a:endParaRPr sz="945"/>
          </a:p>
          <a:p>
            <a:pPr indent="-288620" lvl="0" marL="457200" rtl="0" algn="l">
              <a:spcBef>
                <a:spcPts val="0"/>
              </a:spcBef>
              <a:spcAft>
                <a:spcPts val="0"/>
              </a:spcAft>
              <a:buSzPts val="945"/>
              <a:buChar char="-"/>
            </a:pPr>
            <a:r>
              <a:rPr lang="en" sz="945"/>
              <a:t>E[Y|A=0] (𝛽</a:t>
            </a:r>
            <a:r>
              <a:rPr baseline="-25000" lang="en" sz="945"/>
              <a:t>0</a:t>
            </a:r>
            <a:r>
              <a:rPr lang="en" sz="945"/>
              <a:t>)= </a:t>
            </a:r>
            <a:r>
              <a:rPr lang="en" sz="945"/>
              <a:t>2.172</a:t>
            </a:r>
            <a:r>
              <a:rPr lang="en" sz="945"/>
              <a:t>%</a:t>
            </a:r>
            <a:endParaRPr sz="945"/>
          </a:p>
          <a:p>
            <a:pPr indent="-288620" lvl="0" marL="457200" rtl="0" algn="l">
              <a:spcBef>
                <a:spcPts val="0"/>
              </a:spcBef>
              <a:spcAft>
                <a:spcPts val="0"/>
              </a:spcAft>
              <a:buSzPts val="945"/>
              <a:buChar char="-"/>
            </a:pPr>
            <a:r>
              <a:rPr lang="en" sz="945"/>
              <a:t>Additive Causal Effect </a:t>
            </a:r>
            <a:r>
              <a:rPr lang="en" sz="945"/>
              <a:t>(𝛽</a:t>
            </a:r>
            <a:r>
              <a:rPr baseline="-25000" lang="en" sz="945"/>
              <a:t>1</a:t>
            </a:r>
            <a:r>
              <a:rPr lang="en" sz="945"/>
              <a:t>) : E[Y|A=1] - E[Y|A=0]= 14.408%</a:t>
            </a:r>
            <a:endParaRPr sz="1345"/>
          </a:p>
          <a:p>
            <a:pPr indent="-288620" lvl="1" marL="914400" rtl="0" algn="l">
              <a:spcBef>
                <a:spcPts val="0"/>
              </a:spcBef>
              <a:spcAft>
                <a:spcPts val="0"/>
              </a:spcAft>
              <a:buSzPts val="945"/>
              <a:buChar char="-"/>
            </a:pPr>
            <a:r>
              <a:rPr lang="en" sz="945"/>
              <a:t>Confidence Interval (𝛽</a:t>
            </a:r>
            <a:r>
              <a:rPr baseline="-25000" lang="en" sz="945"/>
              <a:t>1</a:t>
            </a:r>
            <a:r>
              <a:rPr lang="en" sz="945"/>
              <a:t>): (9.044, 18.626)</a:t>
            </a:r>
            <a:endParaRPr sz="945"/>
          </a:p>
          <a:p>
            <a:pPr indent="-288620" lvl="0" marL="457200" rtl="0" algn="l">
              <a:spcBef>
                <a:spcPts val="0"/>
              </a:spcBef>
              <a:spcAft>
                <a:spcPts val="0"/>
              </a:spcAft>
              <a:buSzPts val="945"/>
              <a:buChar char="-"/>
            </a:pPr>
            <a:r>
              <a:rPr lang="en" sz="945"/>
              <a:t>Multiple Causal Effect: E[Y|A=1] / E[Y|A=0]= 7.634</a:t>
            </a:r>
            <a:endParaRPr sz="1345"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31000" y="2892275"/>
            <a:ext cx="4041000" cy="1635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Regression</a:t>
            </a:r>
            <a:r>
              <a:rPr lang="en"/>
              <a:t>: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E[Y|A=1] (𝛽</a:t>
            </a:r>
            <a:r>
              <a:rPr baseline="-25000" lang="en" sz="1400"/>
              <a:t>1</a:t>
            </a:r>
            <a:r>
              <a:rPr lang="en" sz="1400"/>
              <a:t>+ 𝛽</a:t>
            </a:r>
            <a:r>
              <a:rPr baseline="-25000" lang="en" sz="1400"/>
              <a:t>0</a:t>
            </a:r>
            <a:r>
              <a:rPr lang="en" sz="1400"/>
              <a:t>)= 8.149%</a:t>
            </a:r>
            <a:endParaRPr sz="14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E[Y|A=0] (𝛽</a:t>
            </a:r>
            <a:r>
              <a:rPr baseline="-25000" lang="en" sz="1400"/>
              <a:t>0</a:t>
            </a:r>
            <a:r>
              <a:rPr lang="en" sz="1400"/>
              <a:t>)= 1.438%</a:t>
            </a:r>
            <a:endParaRPr sz="14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Additive Causal Effect </a:t>
            </a:r>
            <a:r>
              <a:rPr lang="en" sz="1400"/>
              <a:t>(𝛽</a:t>
            </a:r>
            <a:r>
              <a:rPr baseline="-25000" lang="en" sz="1400"/>
              <a:t>1</a:t>
            </a:r>
            <a:r>
              <a:rPr lang="en" sz="1400"/>
              <a:t>): E[Y|A=1] - E[Y|A=0]= 6.711%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Confidence Interval (𝛽</a:t>
            </a:r>
            <a:r>
              <a:rPr baseline="-25000" lang="en"/>
              <a:t>1</a:t>
            </a:r>
            <a:r>
              <a:rPr lang="en"/>
              <a:t>): (3.985, 9.437)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95% confidence interval does not encompass zero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Multiple Causal Effect: E[Y|A=1] / E[Y|A=0]= 5.667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772550" y="2892275"/>
            <a:ext cx="4041000" cy="1635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Effect of Mentions </a:t>
            </a:r>
            <a:r>
              <a:rPr lang="en"/>
              <a:t>Regression: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𝛽</a:t>
            </a:r>
            <a:r>
              <a:rPr baseline="-25000" lang="en" sz="1400"/>
              <a:t>1</a:t>
            </a:r>
            <a:r>
              <a:rPr lang="en" sz="1400"/>
              <a:t>= -.015%</a:t>
            </a:r>
            <a:endParaRPr sz="1400"/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SzPct val="71428"/>
              <a:buChar char="-"/>
            </a:pPr>
            <a:r>
              <a:rPr lang="en" sz="1400"/>
              <a:t>Confidence Interval (𝛽</a:t>
            </a:r>
            <a:r>
              <a:rPr baseline="-25000" lang="en" sz="1400"/>
              <a:t>1</a:t>
            </a:r>
            <a:r>
              <a:rPr lang="en" sz="1400"/>
              <a:t>): (-.029, .002)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Since the 95% confidence interval includes zero, we reject the </a:t>
            </a:r>
            <a:r>
              <a:rPr lang="en" sz="1400"/>
              <a:t>notion</a:t>
            </a:r>
            <a:r>
              <a:rPr lang="en" sz="1400"/>
              <a:t> that additional mentions has an effect on a treated company’s price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observed variables, by mitigating confounding bias using IP weighting and propensity scores, we were able to observe a causal effect on whether a stock was mentioned on WSB and its 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Additive: </a:t>
            </a:r>
            <a:r>
              <a:rPr lang="en"/>
              <a:t>5.975%, Multiplicative: 3.73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Weighting: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Additive: </a:t>
            </a:r>
            <a:r>
              <a:rPr lang="en"/>
              <a:t>14.408%, Multiplicative: 7.634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Propensity Score: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Additive: </a:t>
            </a:r>
            <a:r>
              <a:rPr lang="en"/>
              <a:t>6.711%, Multiplicative: 5.667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assumption that there were no unobserved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additional mention, however, did not conclusively increase the price of the stock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WallStreetBets (WSB)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 online forum for discussing stocks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January of 2021, retail traders on the forum were encouraged to continue buying an overvalued stock, GameStop, thus prompting a “short squeeze”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Short squeeze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Traders can bet on the price of a stock to fall, which is known as shorting the stock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Hedge funds shorted GameStop, believing it to be overvalued, while the collective actions of the users of WSB drove the price of the stock up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When the stock continued to rise, the hedge funds were forced to buy the stock in order to recoup some of their losses.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Though GameStop is the most famous recent example, WSB constantly encourages retail traders to buy certain stocks and sell others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our project, we wanted to see: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appearing on the forum has a causal effect on a stock’s price compared to companies not on the forum and,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there is a relationship between the number of mentions of a stock on WSB and the price of the stoc</a:t>
            </a:r>
            <a:r>
              <a:rPr lang="en">
                <a:solidFill>
                  <a:srgbClr val="000000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 (the marginal effect of each additional mention)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 Y be the percent difference of the return of a stock over the period February 4, 2021 and February 18, 2021 and let A be the treatment that a stock is displayed on SwaggyStocks.com on February 11, 2021: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baseline="-25000" lang="en">
                <a:solidFill>
                  <a:srgbClr val="000000"/>
                </a:solidFill>
              </a:rPr>
              <a:t>o</a:t>
            </a:r>
            <a:r>
              <a:rPr lang="en">
                <a:solidFill>
                  <a:srgbClr val="000000"/>
                </a:solidFill>
              </a:rPr>
              <a:t>: E[Y | </a:t>
            </a:r>
            <a:r>
              <a:rPr b="1" lang="en">
                <a:solidFill>
                  <a:srgbClr val="000000"/>
                </a:solidFill>
              </a:rPr>
              <a:t>A=1</a:t>
            </a:r>
            <a:r>
              <a:rPr lang="en">
                <a:solidFill>
                  <a:srgbClr val="000000"/>
                </a:solidFill>
              </a:rPr>
              <a:t>] = E[Y | </a:t>
            </a:r>
            <a:r>
              <a:rPr b="1" lang="en">
                <a:solidFill>
                  <a:srgbClr val="000000"/>
                </a:solidFill>
              </a:rPr>
              <a:t>A=0</a:t>
            </a:r>
            <a:r>
              <a:rPr lang="en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baseline="-25000"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: E[Y | </a:t>
            </a:r>
            <a:r>
              <a:rPr b="1" lang="en">
                <a:solidFill>
                  <a:srgbClr val="000000"/>
                </a:solidFill>
              </a:rPr>
              <a:t>A=1</a:t>
            </a:r>
            <a:r>
              <a:rPr lang="en">
                <a:solidFill>
                  <a:srgbClr val="000000"/>
                </a:solidFill>
              </a:rPr>
              <a:t>] ≠ E[Y | </a:t>
            </a:r>
            <a:r>
              <a:rPr b="1" lang="en">
                <a:solidFill>
                  <a:srgbClr val="000000"/>
                </a:solidFill>
              </a:rPr>
              <a:t>A=0</a:t>
            </a:r>
            <a:r>
              <a:rPr lang="en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3106100"/>
            <a:ext cx="8520600" cy="1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observational study where we try to mitigate the effect of potential confounders and use regression analysis in order to see how the number of mentions on WSB affects a stock’s price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Inverse Probability Weighting and Propensity Score Matching to eliminate confounding bias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Run a linear regression model to analyze the marginal effect of each additional mention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00" y="219175"/>
            <a:ext cx="4447451" cy="28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963950"/>
            <a:ext cx="8520600" cy="23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YFinance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Python API that holds information on companies at certain times, such as their market cap and P/E ratio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SwaggyStocks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Website that contains the number of mentions a specific stock has on WSB over a certain time frame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Wayback </a:t>
            </a:r>
            <a:r>
              <a:rPr lang="en"/>
              <a:t>machine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Web tool to find what information a URL had at a certain 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in this project in order to obtain data from SwaggyStocks in our specified time frame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663" y="3211775"/>
            <a:ext cx="7344674" cy="16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Effect Measures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Causal risk difference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E[Y</a:t>
            </a:r>
            <a:r>
              <a:rPr lang="en" sz="1800"/>
              <a:t>^{a</a:t>
            </a:r>
            <a:r>
              <a:rPr lang="en" sz="1800">
                <a:solidFill>
                  <a:schemeClr val="dk1"/>
                </a:solidFill>
              </a:rPr>
              <a:t>=1}] - E[Y</a:t>
            </a:r>
            <a:r>
              <a:rPr lang="en" sz="1800"/>
              <a:t>^{a</a:t>
            </a:r>
            <a:r>
              <a:rPr lang="en" sz="1800">
                <a:solidFill>
                  <a:schemeClr val="dk1"/>
                </a:solidFill>
              </a:rPr>
              <a:t>=0}]=0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E[Y</a:t>
            </a:r>
            <a:r>
              <a:rPr lang="en" sz="1800"/>
              <a:t>^{a</a:t>
            </a:r>
            <a:r>
              <a:rPr lang="en" sz="1800">
                <a:solidFill>
                  <a:schemeClr val="dk1"/>
                </a:solidFill>
              </a:rPr>
              <a:t>=1}| L=l] - E[Y</a:t>
            </a:r>
            <a:r>
              <a:rPr lang="en" sz="1800"/>
              <a:t>^{a</a:t>
            </a:r>
            <a:r>
              <a:rPr lang="en" sz="1800">
                <a:solidFill>
                  <a:schemeClr val="dk1"/>
                </a:solidFill>
              </a:rPr>
              <a:t>=0}| L=l]=0 where L represents confounding features of a subject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Causal risk ratio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E[Y</a:t>
            </a:r>
            <a:r>
              <a:rPr lang="en" sz="1800"/>
              <a:t>^{a=1}</a:t>
            </a:r>
            <a:r>
              <a:rPr lang="en" sz="1800">
                <a:solidFill>
                  <a:schemeClr val="dk1"/>
                </a:solidFill>
              </a:rPr>
              <a:t>]/E[Y</a:t>
            </a:r>
            <a:r>
              <a:rPr lang="en" sz="1800"/>
              <a:t>^{a=0}</a:t>
            </a:r>
            <a:r>
              <a:rPr lang="en" sz="1800">
                <a:solidFill>
                  <a:schemeClr val="dk1"/>
                </a:solidFill>
              </a:rPr>
              <a:t>]=1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E[Y^{a=1}| L=l] / E[Y^{a=0}| L=l]=1 where L represents confounding features of a subject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are using these two measures because they help us determine the strength of the causal effect on both the additive and multiplicative scales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Unweighted Regression vs </a:t>
            </a:r>
            <a:r>
              <a:rPr lang="en">
                <a:solidFill>
                  <a:schemeClr val="dk1"/>
                </a:solidFill>
              </a:rPr>
              <a:t>IP Weighting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helps mitigate confounding </a:t>
            </a:r>
            <a:r>
              <a:rPr lang="en"/>
              <a:t>bias</a:t>
            </a:r>
            <a:r>
              <a:rPr lang="en">
                <a:solidFill>
                  <a:schemeClr val="dk1"/>
                </a:solidFill>
              </a:rPr>
              <a:t> that may affect the likelihood of the treatment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Propensity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matching in our analysis to compare subjects that were equally likely to be treated and untreated given the confounders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for those who were treated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order to see if the number of mentions had any effect on the price, rather than just whether the stock was mentioned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 rot="-5400000">
            <a:off x="-1103625" y="2066875"/>
            <a:ext cx="4082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Propensity Scoring Inputs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873" y="599875"/>
            <a:ext cx="6626775" cy="394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