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70" r:id="rId7"/>
    <p:sldId id="268" r:id="rId8"/>
    <p:sldId id="267" r:id="rId9"/>
    <p:sldId id="261" r:id="rId10"/>
    <p:sldId id="263" r:id="rId11"/>
    <p:sldId id="260" r:id="rId12"/>
    <p:sldId id="264" r:id="rId13"/>
    <p:sldId id="265" r:id="rId14"/>
    <p:sldId id="266" r:id="rId15"/>
    <p:sldId id="275" r:id="rId16"/>
    <p:sldId id="269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5"/>
    <p:restoredTop sz="94731"/>
  </p:normalViewPr>
  <p:slideViewPr>
    <p:cSldViewPr snapToGrid="0" snapToObjects="1">
      <p:cViewPr varScale="1">
        <p:scale>
          <a:sx n="139" d="100"/>
          <a:sy n="139" d="100"/>
        </p:scale>
        <p:origin x="1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01B71-48FD-4948-A391-7B6B9DB4DE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1AB0D1-9F49-4DF4-98F7-2C10509E0D5C}">
      <dgm:prSet/>
      <dgm:spPr/>
      <dgm:t>
        <a:bodyPr/>
        <a:lstStyle/>
        <a:p>
          <a:r>
            <a:rPr lang="en-US"/>
            <a:t>Removed: </a:t>
          </a:r>
        </a:p>
      </dgm:t>
    </dgm:pt>
    <dgm:pt modelId="{C7F634F7-6679-4461-BEA2-359718A64A51}" type="parTrans" cxnId="{5CF8F35F-A87D-4711-8EBC-566C884A280B}">
      <dgm:prSet/>
      <dgm:spPr/>
      <dgm:t>
        <a:bodyPr/>
        <a:lstStyle/>
        <a:p>
          <a:endParaRPr lang="en-US"/>
        </a:p>
      </dgm:t>
    </dgm:pt>
    <dgm:pt modelId="{37C7CD55-7E98-4826-AFAF-D6F8569BA49D}" type="sibTrans" cxnId="{5CF8F35F-A87D-4711-8EBC-566C884A280B}">
      <dgm:prSet/>
      <dgm:spPr/>
      <dgm:t>
        <a:bodyPr/>
        <a:lstStyle/>
        <a:p>
          <a:endParaRPr lang="en-US"/>
        </a:p>
      </dgm:t>
    </dgm:pt>
    <dgm:pt modelId="{C65C0316-E6FB-4F01-B569-051D9D8F5392}">
      <dgm:prSet/>
      <dgm:spPr/>
      <dgm:t>
        <a:bodyPr/>
        <a:lstStyle/>
        <a:p>
          <a:r>
            <a:rPr lang="en-US" dirty="0"/>
            <a:t>Numbers</a:t>
          </a:r>
        </a:p>
      </dgm:t>
    </dgm:pt>
    <dgm:pt modelId="{863FC97F-3325-4024-A5B4-00DA7CD158F4}" type="parTrans" cxnId="{C4509357-3F22-4609-AF45-270F3551ACD6}">
      <dgm:prSet/>
      <dgm:spPr/>
      <dgm:t>
        <a:bodyPr/>
        <a:lstStyle/>
        <a:p>
          <a:endParaRPr lang="en-US"/>
        </a:p>
      </dgm:t>
    </dgm:pt>
    <dgm:pt modelId="{8DEE0FA6-587D-448A-BA30-ADEFC2B3B023}" type="sibTrans" cxnId="{C4509357-3F22-4609-AF45-270F3551ACD6}">
      <dgm:prSet/>
      <dgm:spPr/>
      <dgm:t>
        <a:bodyPr/>
        <a:lstStyle/>
        <a:p>
          <a:endParaRPr lang="en-US"/>
        </a:p>
      </dgm:t>
    </dgm:pt>
    <dgm:pt modelId="{E3EC2926-7C52-472D-95EA-3B116F904850}">
      <dgm:prSet/>
      <dgm:spPr/>
      <dgm:t>
        <a:bodyPr/>
        <a:lstStyle/>
        <a:p>
          <a:r>
            <a:rPr lang="en-US" dirty="0"/>
            <a:t>Nonsensical strings</a:t>
          </a:r>
        </a:p>
      </dgm:t>
    </dgm:pt>
    <dgm:pt modelId="{CDA3D1AA-3A58-46D3-B55B-1BFE1045B9EA}" type="parTrans" cxnId="{745A19C3-410A-43E6-A1B6-A0ADF0BAE392}">
      <dgm:prSet/>
      <dgm:spPr/>
      <dgm:t>
        <a:bodyPr/>
        <a:lstStyle/>
        <a:p>
          <a:endParaRPr lang="en-US"/>
        </a:p>
      </dgm:t>
    </dgm:pt>
    <dgm:pt modelId="{B6AE9713-5779-4297-B2BC-A681B362D465}" type="sibTrans" cxnId="{745A19C3-410A-43E6-A1B6-A0ADF0BAE392}">
      <dgm:prSet/>
      <dgm:spPr/>
      <dgm:t>
        <a:bodyPr/>
        <a:lstStyle/>
        <a:p>
          <a:endParaRPr lang="en-US"/>
        </a:p>
      </dgm:t>
    </dgm:pt>
    <dgm:pt modelId="{A0999CF8-A68D-4EFD-8CD9-2C182036FBAD}">
      <dgm:prSet/>
      <dgm:spPr/>
      <dgm:t>
        <a:bodyPr/>
        <a:lstStyle/>
        <a:p>
          <a:r>
            <a:rPr lang="en-US" dirty="0"/>
            <a:t>Timestamps</a:t>
          </a:r>
        </a:p>
      </dgm:t>
    </dgm:pt>
    <dgm:pt modelId="{5D86B6F5-9142-401B-ACA6-AA9CA2F7B826}" type="parTrans" cxnId="{912D1BF2-B328-4FE5-B895-2D5AC710B802}">
      <dgm:prSet/>
      <dgm:spPr/>
      <dgm:t>
        <a:bodyPr/>
        <a:lstStyle/>
        <a:p>
          <a:endParaRPr lang="en-US"/>
        </a:p>
      </dgm:t>
    </dgm:pt>
    <dgm:pt modelId="{50B89D95-CEFF-4D95-A8CB-E13584AD7C14}" type="sibTrans" cxnId="{912D1BF2-B328-4FE5-B895-2D5AC710B802}">
      <dgm:prSet/>
      <dgm:spPr/>
      <dgm:t>
        <a:bodyPr/>
        <a:lstStyle/>
        <a:p>
          <a:endParaRPr lang="en-US"/>
        </a:p>
      </dgm:t>
    </dgm:pt>
    <dgm:pt modelId="{13061657-91DE-4BFC-9A30-CC56578DF527}">
      <dgm:prSet/>
      <dgm:spPr/>
      <dgm:t>
        <a:bodyPr/>
        <a:lstStyle/>
        <a:p>
          <a:r>
            <a:rPr lang="en-US"/>
            <a:t>Nouns and Adjectives</a:t>
          </a:r>
        </a:p>
      </dgm:t>
    </dgm:pt>
    <dgm:pt modelId="{D5FF82A1-B9AE-4A96-A780-0A67D13C0E40}" type="parTrans" cxnId="{8AF7EC7E-B06B-4DDC-B70F-BB5B38C9CBB5}">
      <dgm:prSet/>
      <dgm:spPr/>
      <dgm:t>
        <a:bodyPr/>
        <a:lstStyle/>
        <a:p>
          <a:endParaRPr lang="en-US"/>
        </a:p>
      </dgm:t>
    </dgm:pt>
    <dgm:pt modelId="{D92BA86C-81B2-4855-9F82-1A2E0484125A}" type="sibTrans" cxnId="{8AF7EC7E-B06B-4DDC-B70F-BB5B38C9CBB5}">
      <dgm:prSet/>
      <dgm:spPr/>
      <dgm:t>
        <a:bodyPr/>
        <a:lstStyle/>
        <a:p>
          <a:endParaRPr lang="en-US"/>
        </a:p>
      </dgm:t>
    </dgm:pt>
    <dgm:pt modelId="{9198FFC5-A198-4307-B26E-0F3F4BFA80AD}">
      <dgm:prSet/>
      <dgm:spPr/>
      <dgm:t>
        <a:bodyPr/>
        <a:lstStyle/>
        <a:p>
          <a:r>
            <a:rPr lang="en-US"/>
            <a:t>Count Vectorizer</a:t>
          </a:r>
        </a:p>
      </dgm:t>
    </dgm:pt>
    <dgm:pt modelId="{E2761070-52B2-4AB3-8EE3-1862C7B432C5}" type="parTrans" cxnId="{05D05013-2937-4A31-8741-B8F1AE34D54F}">
      <dgm:prSet/>
      <dgm:spPr/>
      <dgm:t>
        <a:bodyPr/>
        <a:lstStyle/>
        <a:p>
          <a:endParaRPr lang="en-US"/>
        </a:p>
      </dgm:t>
    </dgm:pt>
    <dgm:pt modelId="{12F960B9-D1AD-42BA-BABE-4C28DEF67C95}" type="sibTrans" cxnId="{05D05013-2937-4A31-8741-B8F1AE34D54F}">
      <dgm:prSet/>
      <dgm:spPr/>
      <dgm:t>
        <a:bodyPr/>
        <a:lstStyle/>
        <a:p>
          <a:endParaRPr lang="en-US"/>
        </a:p>
      </dgm:t>
    </dgm:pt>
    <dgm:pt modelId="{9F1BF536-E065-2E47-99D6-8E9E69CF0159}">
      <dgm:prSet/>
      <dgm:spPr/>
      <dgm:t>
        <a:bodyPr/>
        <a:lstStyle/>
        <a:p>
          <a:r>
            <a:rPr lang="en-US" dirty="0"/>
            <a:t>Punctuation</a:t>
          </a:r>
        </a:p>
      </dgm:t>
    </dgm:pt>
    <dgm:pt modelId="{D92A1DAA-326F-9F4F-9728-651231AC778D}" type="parTrans" cxnId="{083FF786-CCC9-0D4A-BC15-7470DB49480C}">
      <dgm:prSet/>
      <dgm:spPr/>
      <dgm:t>
        <a:bodyPr/>
        <a:lstStyle/>
        <a:p>
          <a:endParaRPr lang="en-US"/>
        </a:p>
      </dgm:t>
    </dgm:pt>
    <dgm:pt modelId="{93FD167F-2F8B-E14B-B4AD-D5345D2EA9B1}" type="sibTrans" cxnId="{083FF786-CCC9-0D4A-BC15-7470DB49480C}">
      <dgm:prSet/>
      <dgm:spPr/>
      <dgm:t>
        <a:bodyPr/>
        <a:lstStyle/>
        <a:p>
          <a:endParaRPr lang="en-US"/>
        </a:p>
      </dgm:t>
    </dgm:pt>
    <dgm:pt modelId="{A884EFD0-140B-AE48-9B79-CB825FBEF084}">
      <dgm:prSet/>
      <dgm:spPr/>
      <dgm:t>
        <a:bodyPr/>
        <a:lstStyle/>
        <a:p>
          <a:r>
            <a:rPr lang="en-US" dirty="0"/>
            <a:t>Dropped Feedback Friday episodes</a:t>
          </a:r>
        </a:p>
      </dgm:t>
    </dgm:pt>
    <dgm:pt modelId="{B2B3EAE5-2262-3340-AE97-832203B1708B}" type="parTrans" cxnId="{13AB20EE-C68B-A041-BBC8-7C09525D57D5}">
      <dgm:prSet/>
      <dgm:spPr/>
      <dgm:t>
        <a:bodyPr/>
        <a:lstStyle/>
        <a:p>
          <a:endParaRPr lang="en-US"/>
        </a:p>
      </dgm:t>
    </dgm:pt>
    <dgm:pt modelId="{B8CD5B0D-40B1-7B42-A2CB-5E02A507713D}" type="sibTrans" cxnId="{13AB20EE-C68B-A041-BBC8-7C09525D57D5}">
      <dgm:prSet/>
      <dgm:spPr/>
      <dgm:t>
        <a:bodyPr/>
        <a:lstStyle/>
        <a:p>
          <a:endParaRPr lang="en-US"/>
        </a:p>
      </dgm:t>
    </dgm:pt>
    <dgm:pt modelId="{F682134A-7FC9-FC40-A664-2571B6309823}" type="pres">
      <dgm:prSet presAssocID="{7C901B71-48FD-4948-A391-7B6B9DB4DE41}" presName="linear" presStyleCnt="0">
        <dgm:presLayoutVars>
          <dgm:dir/>
          <dgm:animLvl val="lvl"/>
          <dgm:resizeHandles val="exact"/>
        </dgm:presLayoutVars>
      </dgm:prSet>
      <dgm:spPr/>
    </dgm:pt>
    <dgm:pt modelId="{9F058148-8F00-F648-A2A0-EE1789924E35}" type="pres">
      <dgm:prSet presAssocID="{A01AB0D1-9F49-4DF4-98F7-2C10509E0D5C}" presName="parentLin" presStyleCnt="0"/>
      <dgm:spPr/>
    </dgm:pt>
    <dgm:pt modelId="{C373FDBB-1BA5-5247-AF38-0B16C24EF8FE}" type="pres">
      <dgm:prSet presAssocID="{A01AB0D1-9F49-4DF4-98F7-2C10509E0D5C}" presName="parentLeftMargin" presStyleLbl="node1" presStyleIdx="0" presStyleCnt="3"/>
      <dgm:spPr/>
    </dgm:pt>
    <dgm:pt modelId="{65C97A7C-7811-2D4D-B121-040F5058C797}" type="pres">
      <dgm:prSet presAssocID="{A01AB0D1-9F49-4DF4-98F7-2C10509E0D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2A3203-6F9D-DA40-ACB5-D38EB14AEAC3}" type="pres">
      <dgm:prSet presAssocID="{A01AB0D1-9F49-4DF4-98F7-2C10509E0D5C}" presName="negativeSpace" presStyleCnt="0"/>
      <dgm:spPr/>
    </dgm:pt>
    <dgm:pt modelId="{8A4A0504-4872-BF4A-80C0-11F130E0E6F4}" type="pres">
      <dgm:prSet presAssocID="{A01AB0D1-9F49-4DF4-98F7-2C10509E0D5C}" presName="childText" presStyleLbl="conFgAcc1" presStyleIdx="0" presStyleCnt="3">
        <dgm:presLayoutVars>
          <dgm:bulletEnabled val="1"/>
        </dgm:presLayoutVars>
      </dgm:prSet>
      <dgm:spPr/>
    </dgm:pt>
    <dgm:pt modelId="{15B01F97-F93A-6448-A466-1DE3070DE85E}" type="pres">
      <dgm:prSet presAssocID="{37C7CD55-7E98-4826-AFAF-D6F8569BA49D}" presName="spaceBetweenRectangles" presStyleCnt="0"/>
      <dgm:spPr/>
    </dgm:pt>
    <dgm:pt modelId="{0A579FB6-2B2B-F541-928A-A862401917DC}" type="pres">
      <dgm:prSet presAssocID="{13061657-91DE-4BFC-9A30-CC56578DF527}" presName="parentLin" presStyleCnt="0"/>
      <dgm:spPr/>
    </dgm:pt>
    <dgm:pt modelId="{49C0F30A-18A0-FB45-97D9-AA53CCE47DBB}" type="pres">
      <dgm:prSet presAssocID="{13061657-91DE-4BFC-9A30-CC56578DF527}" presName="parentLeftMargin" presStyleLbl="node1" presStyleIdx="0" presStyleCnt="3"/>
      <dgm:spPr/>
    </dgm:pt>
    <dgm:pt modelId="{53DCFC09-A77D-DD40-8B6D-8F569E7EAD73}" type="pres">
      <dgm:prSet presAssocID="{13061657-91DE-4BFC-9A30-CC56578DF5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767261-EDD0-1F4B-8919-E7A04273DCE2}" type="pres">
      <dgm:prSet presAssocID="{13061657-91DE-4BFC-9A30-CC56578DF527}" presName="negativeSpace" presStyleCnt="0"/>
      <dgm:spPr/>
    </dgm:pt>
    <dgm:pt modelId="{F4033CF3-3934-8D48-8747-6A5DB1721557}" type="pres">
      <dgm:prSet presAssocID="{13061657-91DE-4BFC-9A30-CC56578DF527}" presName="childText" presStyleLbl="conFgAcc1" presStyleIdx="1" presStyleCnt="3">
        <dgm:presLayoutVars>
          <dgm:bulletEnabled val="1"/>
        </dgm:presLayoutVars>
      </dgm:prSet>
      <dgm:spPr/>
    </dgm:pt>
    <dgm:pt modelId="{DE95D044-8BAF-D145-A081-42F70DE29FEB}" type="pres">
      <dgm:prSet presAssocID="{D92BA86C-81B2-4855-9F82-1A2E0484125A}" presName="spaceBetweenRectangles" presStyleCnt="0"/>
      <dgm:spPr/>
    </dgm:pt>
    <dgm:pt modelId="{DAC1621D-D3CA-3344-85F3-D8BB14E1A401}" type="pres">
      <dgm:prSet presAssocID="{9198FFC5-A198-4307-B26E-0F3F4BFA80AD}" presName="parentLin" presStyleCnt="0"/>
      <dgm:spPr/>
    </dgm:pt>
    <dgm:pt modelId="{16C9F11D-1F18-E747-9262-EB87D03E6D6E}" type="pres">
      <dgm:prSet presAssocID="{9198FFC5-A198-4307-B26E-0F3F4BFA80AD}" presName="parentLeftMargin" presStyleLbl="node1" presStyleIdx="1" presStyleCnt="3"/>
      <dgm:spPr/>
    </dgm:pt>
    <dgm:pt modelId="{F1511E02-90B9-1F44-B3F5-6D829392EC92}" type="pres">
      <dgm:prSet presAssocID="{9198FFC5-A198-4307-B26E-0F3F4BFA80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882F1F-5015-704A-A186-C921D9362505}" type="pres">
      <dgm:prSet presAssocID="{9198FFC5-A198-4307-B26E-0F3F4BFA80AD}" presName="negativeSpace" presStyleCnt="0"/>
      <dgm:spPr/>
    </dgm:pt>
    <dgm:pt modelId="{924C0AFA-B89F-0648-B26E-E7632257AB8F}" type="pres">
      <dgm:prSet presAssocID="{9198FFC5-A198-4307-B26E-0F3F4BFA80A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D05013-2937-4A31-8741-B8F1AE34D54F}" srcId="{7C901B71-48FD-4948-A391-7B6B9DB4DE41}" destId="{9198FFC5-A198-4307-B26E-0F3F4BFA80AD}" srcOrd="2" destOrd="0" parTransId="{E2761070-52B2-4AB3-8EE3-1862C7B432C5}" sibTransId="{12F960B9-D1AD-42BA-BABE-4C28DEF67C95}"/>
    <dgm:cxn modelId="{DB50F320-7E89-9A4C-816A-CD2FADBAD87C}" type="presOf" srcId="{A0999CF8-A68D-4EFD-8CD9-2C182036FBAD}" destId="{8A4A0504-4872-BF4A-80C0-11F130E0E6F4}" srcOrd="0" destOrd="3" presId="urn:microsoft.com/office/officeart/2005/8/layout/list1"/>
    <dgm:cxn modelId="{E3758C34-69E7-FD41-8C85-ACD97D2E8265}" type="presOf" srcId="{A01AB0D1-9F49-4DF4-98F7-2C10509E0D5C}" destId="{65C97A7C-7811-2D4D-B121-040F5058C797}" srcOrd="1" destOrd="0" presId="urn:microsoft.com/office/officeart/2005/8/layout/list1"/>
    <dgm:cxn modelId="{9E9EAE53-68BD-F143-9AC4-2B78DB844251}" type="presOf" srcId="{13061657-91DE-4BFC-9A30-CC56578DF527}" destId="{53DCFC09-A77D-DD40-8B6D-8F569E7EAD73}" srcOrd="1" destOrd="0" presId="urn:microsoft.com/office/officeart/2005/8/layout/list1"/>
    <dgm:cxn modelId="{C4509357-3F22-4609-AF45-270F3551ACD6}" srcId="{A01AB0D1-9F49-4DF4-98F7-2C10509E0D5C}" destId="{C65C0316-E6FB-4F01-B569-051D9D8F5392}" srcOrd="1" destOrd="0" parTransId="{863FC97F-3325-4024-A5B4-00DA7CD158F4}" sibTransId="{8DEE0FA6-587D-448A-BA30-ADEFC2B3B023}"/>
    <dgm:cxn modelId="{5CF8F35F-A87D-4711-8EBC-566C884A280B}" srcId="{7C901B71-48FD-4948-A391-7B6B9DB4DE41}" destId="{A01AB0D1-9F49-4DF4-98F7-2C10509E0D5C}" srcOrd="0" destOrd="0" parTransId="{C7F634F7-6679-4461-BEA2-359718A64A51}" sibTransId="{37C7CD55-7E98-4826-AFAF-D6F8569BA49D}"/>
    <dgm:cxn modelId="{CCC90F65-00C8-3F45-90C4-EC36B3A06A6A}" type="presOf" srcId="{A884EFD0-140B-AE48-9B79-CB825FBEF084}" destId="{8A4A0504-4872-BF4A-80C0-11F130E0E6F4}" srcOrd="0" destOrd="4" presId="urn:microsoft.com/office/officeart/2005/8/layout/list1"/>
    <dgm:cxn modelId="{8AF7EC7E-B06B-4DDC-B70F-BB5B38C9CBB5}" srcId="{7C901B71-48FD-4948-A391-7B6B9DB4DE41}" destId="{13061657-91DE-4BFC-9A30-CC56578DF527}" srcOrd="1" destOrd="0" parTransId="{D5FF82A1-B9AE-4A96-A780-0A67D13C0E40}" sibTransId="{D92BA86C-81B2-4855-9F82-1A2E0484125A}"/>
    <dgm:cxn modelId="{C3074A81-9A00-A54E-90F2-83CDA9C6AC9C}" type="presOf" srcId="{C65C0316-E6FB-4F01-B569-051D9D8F5392}" destId="{8A4A0504-4872-BF4A-80C0-11F130E0E6F4}" srcOrd="0" destOrd="1" presId="urn:microsoft.com/office/officeart/2005/8/layout/list1"/>
    <dgm:cxn modelId="{75E70883-EE11-FE44-87B6-C036F2095810}" type="presOf" srcId="{A01AB0D1-9F49-4DF4-98F7-2C10509E0D5C}" destId="{C373FDBB-1BA5-5247-AF38-0B16C24EF8FE}" srcOrd="0" destOrd="0" presId="urn:microsoft.com/office/officeart/2005/8/layout/list1"/>
    <dgm:cxn modelId="{083FF786-CCC9-0D4A-BC15-7470DB49480C}" srcId="{A01AB0D1-9F49-4DF4-98F7-2C10509E0D5C}" destId="{9F1BF536-E065-2E47-99D6-8E9E69CF0159}" srcOrd="0" destOrd="0" parTransId="{D92A1DAA-326F-9F4F-9728-651231AC778D}" sibTransId="{93FD167F-2F8B-E14B-B4AD-D5345D2EA9B1}"/>
    <dgm:cxn modelId="{E7D7A68D-BD35-EA47-8F1B-CB31351EEC68}" type="presOf" srcId="{E3EC2926-7C52-472D-95EA-3B116F904850}" destId="{8A4A0504-4872-BF4A-80C0-11F130E0E6F4}" srcOrd="0" destOrd="2" presId="urn:microsoft.com/office/officeart/2005/8/layout/list1"/>
    <dgm:cxn modelId="{A2CC039A-71B2-8F44-B268-1A429592466F}" type="presOf" srcId="{7C901B71-48FD-4948-A391-7B6B9DB4DE41}" destId="{F682134A-7FC9-FC40-A664-2571B6309823}" srcOrd="0" destOrd="0" presId="urn:microsoft.com/office/officeart/2005/8/layout/list1"/>
    <dgm:cxn modelId="{47FBBDC2-50F6-974A-B3CF-0C71887353EB}" type="presOf" srcId="{9198FFC5-A198-4307-B26E-0F3F4BFA80AD}" destId="{16C9F11D-1F18-E747-9262-EB87D03E6D6E}" srcOrd="0" destOrd="0" presId="urn:microsoft.com/office/officeart/2005/8/layout/list1"/>
    <dgm:cxn modelId="{745A19C3-410A-43E6-A1B6-A0ADF0BAE392}" srcId="{A01AB0D1-9F49-4DF4-98F7-2C10509E0D5C}" destId="{E3EC2926-7C52-472D-95EA-3B116F904850}" srcOrd="2" destOrd="0" parTransId="{CDA3D1AA-3A58-46D3-B55B-1BFE1045B9EA}" sibTransId="{B6AE9713-5779-4297-B2BC-A681B362D465}"/>
    <dgm:cxn modelId="{EE088EC8-E2CC-AA4B-83C5-8F3E3A7F73A8}" type="presOf" srcId="{9198FFC5-A198-4307-B26E-0F3F4BFA80AD}" destId="{F1511E02-90B9-1F44-B3F5-6D829392EC92}" srcOrd="1" destOrd="0" presId="urn:microsoft.com/office/officeart/2005/8/layout/list1"/>
    <dgm:cxn modelId="{7A549BDE-640C-8149-AE1E-38281E494B88}" type="presOf" srcId="{9F1BF536-E065-2E47-99D6-8E9E69CF0159}" destId="{8A4A0504-4872-BF4A-80C0-11F130E0E6F4}" srcOrd="0" destOrd="0" presId="urn:microsoft.com/office/officeart/2005/8/layout/list1"/>
    <dgm:cxn modelId="{7FEBCEEA-E240-A54E-8C70-33CBBB0F83E7}" type="presOf" srcId="{13061657-91DE-4BFC-9A30-CC56578DF527}" destId="{49C0F30A-18A0-FB45-97D9-AA53CCE47DBB}" srcOrd="0" destOrd="0" presId="urn:microsoft.com/office/officeart/2005/8/layout/list1"/>
    <dgm:cxn modelId="{13AB20EE-C68B-A041-BBC8-7C09525D57D5}" srcId="{A01AB0D1-9F49-4DF4-98F7-2C10509E0D5C}" destId="{A884EFD0-140B-AE48-9B79-CB825FBEF084}" srcOrd="4" destOrd="0" parTransId="{B2B3EAE5-2262-3340-AE97-832203B1708B}" sibTransId="{B8CD5B0D-40B1-7B42-A2CB-5E02A507713D}"/>
    <dgm:cxn modelId="{912D1BF2-B328-4FE5-B895-2D5AC710B802}" srcId="{A01AB0D1-9F49-4DF4-98F7-2C10509E0D5C}" destId="{A0999CF8-A68D-4EFD-8CD9-2C182036FBAD}" srcOrd="3" destOrd="0" parTransId="{5D86B6F5-9142-401B-ACA6-AA9CA2F7B826}" sibTransId="{50B89D95-CEFF-4D95-A8CB-E13584AD7C14}"/>
    <dgm:cxn modelId="{77D48AC8-CBB8-BE49-BCEE-A74B615EC0A6}" type="presParOf" srcId="{F682134A-7FC9-FC40-A664-2571B6309823}" destId="{9F058148-8F00-F648-A2A0-EE1789924E35}" srcOrd="0" destOrd="0" presId="urn:microsoft.com/office/officeart/2005/8/layout/list1"/>
    <dgm:cxn modelId="{7FCBDE38-E1F5-1B44-A7C7-A7674C6F4BFB}" type="presParOf" srcId="{9F058148-8F00-F648-A2A0-EE1789924E35}" destId="{C373FDBB-1BA5-5247-AF38-0B16C24EF8FE}" srcOrd="0" destOrd="0" presId="urn:microsoft.com/office/officeart/2005/8/layout/list1"/>
    <dgm:cxn modelId="{A094A8BE-61D8-4A47-AD51-94F3DBBB4BC5}" type="presParOf" srcId="{9F058148-8F00-F648-A2A0-EE1789924E35}" destId="{65C97A7C-7811-2D4D-B121-040F5058C797}" srcOrd="1" destOrd="0" presId="urn:microsoft.com/office/officeart/2005/8/layout/list1"/>
    <dgm:cxn modelId="{59D05E1B-08D7-4443-8923-C3B09D003D63}" type="presParOf" srcId="{F682134A-7FC9-FC40-A664-2571B6309823}" destId="{122A3203-6F9D-DA40-ACB5-D38EB14AEAC3}" srcOrd="1" destOrd="0" presId="urn:microsoft.com/office/officeart/2005/8/layout/list1"/>
    <dgm:cxn modelId="{5033F261-4E52-1A42-ACB5-112575DB8DA4}" type="presParOf" srcId="{F682134A-7FC9-FC40-A664-2571B6309823}" destId="{8A4A0504-4872-BF4A-80C0-11F130E0E6F4}" srcOrd="2" destOrd="0" presId="urn:microsoft.com/office/officeart/2005/8/layout/list1"/>
    <dgm:cxn modelId="{D571BDF4-2BEB-B24C-90C5-2D41102EF725}" type="presParOf" srcId="{F682134A-7FC9-FC40-A664-2571B6309823}" destId="{15B01F97-F93A-6448-A466-1DE3070DE85E}" srcOrd="3" destOrd="0" presId="urn:microsoft.com/office/officeart/2005/8/layout/list1"/>
    <dgm:cxn modelId="{13B409D2-46D7-484E-8418-5B25505BBC60}" type="presParOf" srcId="{F682134A-7FC9-FC40-A664-2571B6309823}" destId="{0A579FB6-2B2B-F541-928A-A862401917DC}" srcOrd="4" destOrd="0" presId="urn:microsoft.com/office/officeart/2005/8/layout/list1"/>
    <dgm:cxn modelId="{E8100F13-7926-5C48-97C2-45F0C184C18A}" type="presParOf" srcId="{0A579FB6-2B2B-F541-928A-A862401917DC}" destId="{49C0F30A-18A0-FB45-97D9-AA53CCE47DBB}" srcOrd="0" destOrd="0" presId="urn:microsoft.com/office/officeart/2005/8/layout/list1"/>
    <dgm:cxn modelId="{C2E022E9-9669-D244-8A40-CD72E165D96A}" type="presParOf" srcId="{0A579FB6-2B2B-F541-928A-A862401917DC}" destId="{53DCFC09-A77D-DD40-8B6D-8F569E7EAD73}" srcOrd="1" destOrd="0" presId="urn:microsoft.com/office/officeart/2005/8/layout/list1"/>
    <dgm:cxn modelId="{3FBB3443-9075-3944-A848-A501DB56A64B}" type="presParOf" srcId="{F682134A-7FC9-FC40-A664-2571B6309823}" destId="{CF767261-EDD0-1F4B-8919-E7A04273DCE2}" srcOrd="5" destOrd="0" presId="urn:microsoft.com/office/officeart/2005/8/layout/list1"/>
    <dgm:cxn modelId="{B189643A-79BA-CD47-BF98-8E5E3B4E9B64}" type="presParOf" srcId="{F682134A-7FC9-FC40-A664-2571B6309823}" destId="{F4033CF3-3934-8D48-8747-6A5DB1721557}" srcOrd="6" destOrd="0" presId="urn:microsoft.com/office/officeart/2005/8/layout/list1"/>
    <dgm:cxn modelId="{6CF9A2F9-EB82-A04F-A06C-B86E3F075E85}" type="presParOf" srcId="{F682134A-7FC9-FC40-A664-2571B6309823}" destId="{DE95D044-8BAF-D145-A081-42F70DE29FEB}" srcOrd="7" destOrd="0" presId="urn:microsoft.com/office/officeart/2005/8/layout/list1"/>
    <dgm:cxn modelId="{3C5037BF-BA2E-E145-91CA-26A8C6961DA4}" type="presParOf" srcId="{F682134A-7FC9-FC40-A664-2571B6309823}" destId="{DAC1621D-D3CA-3344-85F3-D8BB14E1A401}" srcOrd="8" destOrd="0" presId="urn:microsoft.com/office/officeart/2005/8/layout/list1"/>
    <dgm:cxn modelId="{273BD12E-C804-494A-A104-A6BEF50440DB}" type="presParOf" srcId="{DAC1621D-D3CA-3344-85F3-D8BB14E1A401}" destId="{16C9F11D-1F18-E747-9262-EB87D03E6D6E}" srcOrd="0" destOrd="0" presId="urn:microsoft.com/office/officeart/2005/8/layout/list1"/>
    <dgm:cxn modelId="{EC43CD18-6242-374D-AA0C-1027FD19D5CF}" type="presParOf" srcId="{DAC1621D-D3CA-3344-85F3-D8BB14E1A401}" destId="{F1511E02-90B9-1F44-B3F5-6D829392EC92}" srcOrd="1" destOrd="0" presId="urn:microsoft.com/office/officeart/2005/8/layout/list1"/>
    <dgm:cxn modelId="{DF3629F1-DE8D-244E-B99D-AC15C6040F36}" type="presParOf" srcId="{F682134A-7FC9-FC40-A664-2571B6309823}" destId="{F4882F1F-5015-704A-A186-C921D9362505}" srcOrd="9" destOrd="0" presId="urn:microsoft.com/office/officeart/2005/8/layout/list1"/>
    <dgm:cxn modelId="{3C0DF0E9-027A-DA4A-AD69-F8F971C73CD2}" type="presParOf" srcId="{F682134A-7FC9-FC40-A664-2571B6309823}" destId="{924C0AFA-B89F-0648-B26E-E7632257AB8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A0504-4872-BF4A-80C0-11F130E0E6F4}">
      <dsp:nvSpPr>
        <dsp:cNvPr id="0" name=""/>
        <dsp:cNvSpPr/>
      </dsp:nvSpPr>
      <dsp:spPr>
        <a:xfrm>
          <a:off x="0" y="301338"/>
          <a:ext cx="9507778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909" tIns="354076" rIns="73790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Punctuation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Numbers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Nonsensical strings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Timestamps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Dropped Feedback Friday episodes</a:t>
          </a:r>
        </a:p>
      </dsp:txBody>
      <dsp:txXfrm>
        <a:off x="0" y="301338"/>
        <a:ext cx="9507778" cy="1820700"/>
      </dsp:txXfrm>
    </dsp:sp>
    <dsp:sp modelId="{65C97A7C-7811-2D4D-B121-040F5058C797}">
      <dsp:nvSpPr>
        <dsp:cNvPr id="0" name=""/>
        <dsp:cNvSpPr/>
      </dsp:nvSpPr>
      <dsp:spPr>
        <a:xfrm>
          <a:off x="475388" y="50418"/>
          <a:ext cx="665544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60" tIns="0" rIns="2515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Removed: </a:t>
          </a:r>
        </a:p>
      </dsp:txBody>
      <dsp:txXfrm>
        <a:off x="499886" y="74916"/>
        <a:ext cx="6606448" cy="452844"/>
      </dsp:txXfrm>
    </dsp:sp>
    <dsp:sp modelId="{F4033CF3-3934-8D48-8747-6A5DB1721557}">
      <dsp:nvSpPr>
        <dsp:cNvPr id="0" name=""/>
        <dsp:cNvSpPr/>
      </dsp:nvSpPr>
      <dsp:spPr>
        <a:xfrm>
          <a:off x="0" y="2464757"/>
          <a:ext cx="950777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CFC09-A77D-DD40-8B6D-8F569E7EAD73}">
      <dsp:nvSpPr>
        <dsp:cNvPr id="0" name=""/>
        <dsp:cNvSpPr/>
      </dsp:nvSpPr>
      <dsp:spPr>
        <a:xfrm>
          <a:off x="475388" y="2213838"/>
          <a:ext cx="665544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60" tIns="0" rIns="2515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Nouns and Adjectives</a:t>
          </a:r>
        </a:p>
      </dsp:txBody>
      <dsp:txXfrm>
        <a:off x="499886" y="2238336"/>
        <a:ext cx="6606448" cy="452844"/>
      </dsp:txXfrm>
    </dsp:sp>
    <dsp:sp modelId="{924C0AFA-B89F-0648-B26E-E7632257AB8F}">
      <dsp:nvSpPr>
        <dsp:cNvPr id="0" name=""/>
        <dsp:cNvSpPr/>
      </dsp:nvSpPr>
      <dsp:spPr>
        <a:xfrm>
          <a:off x="0" y="3235878"/>
          <a:ext cx="950777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1E02-90B9-1F44-B3F5-6D829392EC92}">
      <dsp:nvSpPr>
        <dsp:cNvPr id="0" name=""/>
        <dsp:cNvSpPr/>
      </dsp:nvSpPr>
      <dsp:spPr>
        <a:xfrm>
          <a:off x="475388" y="2984958"/>
          <a:ext cx="6655444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560" tIns="0" rIns="2515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Count Vectorizer</a:t>
          </a:r>
        </a:p>
      </dsp:txBody>
      <dsp:txXfrm>
        <a:off x="499886" y="3009456"/>
        <a:ext cx="6606448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FD2B2-C5FB-804F-BD92-3D5E9F1E8643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3686F-F918-D442-8507-F4BAC61ED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3686F-F918-D442-8507-F4BAC61ED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7ADA-DA37-774D-AD2D-500AB28F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6079-0C4E-264F-937E-CE1A60E47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3FEAE-42EB-F84F-A586-2B08379E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05B5-26A5-0E4D-803A-6BA56A66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3D8A-1152-014B-84E8-938B9896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32DA-6F7C-5F4B-B472-F0C7ABE3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A1A3B-32D9-2241-8C74-26A0A80A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EB78-7AF3-A04D-8993-AFBDC647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8F8E-5BCC-3B43-B601-107AB377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DA8E-A327-3844-BEEE-A31C0294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E1B34-7A58-DA4F-A742-944CA87F4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9C51-DC16-C34C-8588-9EB0D75C9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9B20-49DF-AB45-BBE8-671790F6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54282-B676-D54E-BB84-6C3871F3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8A0B-1C1E-574A-A810-2156D94A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74ED-2C05-3842-B486-2C7BE936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3F05-3718-AB40-BEAF-93C7A3D4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A192-235C-144B-899A-C9F3A866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CD1C-22B5-9741-A5E9-C780D403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B109-2690-ED42-B035-7891A747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56C3-FC65-B844-807C-CF236FCA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4BA0-346E-5844-89C4-A7A230C8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455C-6474-BF4C-8A5B-EF751C56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4078-3373-BB45-98B6-FC277665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06F8-D6B8-754B-AA34-F63B8647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1EC3-466C-F141-B05D-396B844C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91B0-E274-8B41-ABE1-C753E9E8B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0C715-307A-C04F-84D8-ED7C02E09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9AA2-B097-C34B-AC14-4A9E07B9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7FBE7-C4BD-8846-A69F-F4223E1D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801C6-05FE-C24A-84DB-782FCFF6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4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09B3-D4BB-CB40-891A-366D043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B926-6A27-D842-AD63-90DBE952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E605-72AD-E146-BD2B-06F6621F9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334FE-00EF-8B4D-8B74-5727BD86E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6714F-8FE0-CD45-AB08-6FC4E622B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B4AE8-4E44-9E4B-8ED7-FFA6F6A5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CE14F-D7E9-6646-8F2B-868222DF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D0E40-9D29-9C40-87EA-EA771789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4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841C-CC26-0443-BD38-224BF0EF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90240-70D3-1E41-BD49-60CA3ECF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6FD83-7188-1946-8F3E-E3E502A6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32F70-6C6C-734E-B72B-BEC0A963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E2C69-0A30-BB4A-A588-AC87657F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EC97-6182-6A4B-899C-C9C1EBE4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D7BCD-37A8-6541-932C-6291C7A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FDD9-D691-FF42-9B45-17B3E4DA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7D6B-29A9-E34C-A100-49F82B14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160ED-AB79-BD43-B534-DEF3EBC9E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55E3E-E899-B74A-ACE7-F777BE22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ECFF9-EA58-9846-BD72-5F42AFE0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6A84-1A30-3B46-AE52-F78977B8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5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1942-C7B1-964E-AC14-85ACE22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979D1-C9A3-3E40-8AC6-09C7FD3CC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8756-ED87-374A-AA93-701C37889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8681-1EAC-5748-8314-2382A0FA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DAF6-E9C0-6442-9D7F-B916A8E8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D34D2-C9DB-4C43-8713-32F6637C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3B81F-93FC-384A-9FF2-1ED4D977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688-0586-9C48-B1DC-67804FE2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ABC1-20DB-B540-AECF-E6ECC929D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67DC-486A-0D4B-A26A-4764E8474B1C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CF8C-DAAF-C84B-A1C6-7963DFE39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5886-3782-8D49-9174-667AD5DD0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9AAF-C6B3-DD47-ACBC-3BD78FAC5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5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5BA3E-62E1-BC41-BF57-D0EB8CA2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The Jordan Harbinger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D4B5-5741-1548-B62D-40E939EFE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945" y="5999504"/>
            <a:ext cx="3489969" cy="5389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Chuck Cao</a:t>
            </a:r>
          </a:p>
        </p:txBody>
      </p:sp>
    </p:spTree>
    <p:extLst>
      <p:ext uri="{BB962C8B-B14F-4D97-AF65-F5344CB8AC3E}">
        <p14:creationId xmlns:p14="http://schemas.microsoft.com/office/powerpoint/2010/main" val="62539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D7B66-9C0F-6C47-9F8C-4F697C0A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799E-04D2-6641-9199-CB7890E7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Mean Polarity</a:t>
            </a:r>
          </a:p>
          <a:p>
            <a:pPr lvl="1"/>
            <a:r>
              <a:rPr lang="en-US" dirty="0"/>
              <a:t>Jordan Harbinger Show - 0.1390</a:t>
            </a:r>
          </a:p>
          <a:p>
            <a:pPr lvl="1"/>
            <a:r>
              <a:rPr lang="en-US" dirty="0"/>
              <a:t>Art of Charm – 0.1392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Allen Gannett | You Don’t Have to Be a Genius to Be Creative: 0.218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R. Douglas Fields | Why We Snap: 0.061</a:t>
            </a:r>
          </a:p>
        </p:txBody>
      </p:sp>
    </p:spTree>
    <p:extLst>
      <p:ext uri="{BB962C8B-B14F-4D97-AF65-F5344CB8AC3E}">
        <p14:creationId xmlns:p14="http://schemas.microsoft.com/office/powerpoint/2010/main" val="29866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76537-F35E-E842-9C53-F020CB15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E38F-49FC-A04A-B647-D5538516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26499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Get older data and dates for comparison</a:t>
            </a:r>
          </a:p>
          <a:p>
            <a:r>
              <a:rPr lang="en-US" sz="2400" dirty="0"/>
              <a:t>More data cleaning (ex. previews, special episodes, combine two-parters)</a:t>
            </a:r>
          </a:p>
          <a:p>
            <a:r>
              <a:rPr lang="en-US" sz="2400" dirty="0"/>
              <a:t>Further text breakdowns</a:t>
            </a:r>
          </a:p>
          <a:p>
            <a:pPr lvl="1"/>
            <a:r>
              <a:rPr lang="en-US" dirty="0"/>
              <a:t>Sentiment analysis by host and guest</a:t>
            </a:r>
          </a:p>
          <a:p>
            <a:pPr lvl="1"/>
            <a:r>
              <a:rPr lang="en-US" dirty="0"/>
              <a:t>Topic analysis by Feedback Friday questions</a:t>
            </a:r>
          </a:p>
        </p:txBody>
      </p:sp>
    </p:spTree>
    <p:extLst>
      <p:ext uri="{BB962C8B-B14F-4D97-AF65-F5344CB8AC3E}">
        <p14:creationId xmlns:p14="http://schemas.microsoft.com/office/powerpoint/2010/main" val="397614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D58E966-456A-48F4-81B4-C4D0C002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54331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6901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48912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1" y="1124043"/>
            <a:ext cx="6477233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83F5E-1322-E74B-9F30-5A35FDF0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45775"/>
            <a:ext cx="5385391" cy="33424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4080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3EFD13-3CD8-4457-B029-DD736C9E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9B61C3-6D3C-4B90-B343-810EC252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2C2FA-02CE-E346-B411-462BEFA5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099" y="2571909"/>
            <a:ext cx="5875165" cy="2826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1257FDB-F578-4AA9-844B-CF6CFA2F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1515074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9999F923-F60C-4033-A0C7-BA36D1A44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1172042"/>
            <a:ext cx="687754" cy="38202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F8C27FAF-AD0A-489C-A7B5-16CBFBB0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987643"/>
            <a:ext cx="347200" cy="3699706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83B1E3E-6E8E-4E48-9EA6-56F1E306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E53D-66E9-E640-988D-FF8CDAC6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7100-E9E2-164F-88E5-DD04EFC2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Mean Polarity</a:t>
            </a:r>
          </a:p>
          <a:p>
            <a:pPr lvl="1"/>
            <a:r>
              <a:rPr lang="en-US" dirty="0"/>
              <a:t>Feedback Friday- 0.1364</a:t>
            </a:r>
          </a:p>
          <a:p>
            <a:pPr lvl="1"/>
            <a:endParaRPr lang="en-US" dirty="0"/>
          </a:p>
          <a:p>
            <a:r>
              <a:rPr lang="en-US" sz="2400" dirty="0"/>
              <a:t>Mean Subjectivity</a:t>
            </a:r>
          </a:p>
          <a:p>
            <a:pPr lvl="1"/>
            <a:r>
              <a:rPr lang="en-US" dirty="0"/>
              <a:t>Jordan Harbinger Show - 0.5051</a:t>
            </a:r>
          </a:p>
          <a:p>
            <a:pPr lvl="1"/>
            <a:r>
              <a:rPr lang="en-US" dirty="0"/>
              <a:t>Art of Charm – 0.5071</a:t>
            </a:r>
          </a:p>
          <a:p>
            <a:pPr lvl="1"/>
            <a:r>
              <a:rPr lang="en-US" dirty="0"/>
              <a:t>Feedback Friday – 0.5066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D15A-4004-E442-82CD-BA767562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9BC3730A-988F-B948-95DA-4B31E4F0E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520837"/>
            <a:ext cx="5181600" cy="2960914"/>
          </a:xfr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2069A497-0528-384C-A165-7CEBD142C9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520837"/>
            <a:ext cx="5181600" cy="2960914"/>
          </a:xfrm>
        </p:spPr>
      </p:pic>
    </p:spTree>
    <p:extLst>
      <p:ext uri="{BB962C8B-B14F-4D97-AF65-F5344CB8AC3E}">
        <p14:creationId xmlns:p14="http://schemas.microsoft.com/office/powerpoint/2010/main" val="45497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16D-3A27-F34B-ADBC-53A11112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5639-5719-7C47-BCCE-614207DB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(0, '0.011*"</a:t>
            </a:r>
            <a:r>
              <a:rPr lang="en-US" dirty="0" err="1"/>
              <a:t>russia</a:t>
            </a:r>
            <a:r>
              <a:rPr lang="en-US" dirty="0"/>
              <a:t>" + 0.011*"china" + 0.008*"</a:t>
            </a:r>
            <a:r>
              <a:rPr lang="en-US" dirty="0" err="1"/>
              <a:t>russian</a:t>
            </a:r>
            <a:r>
              <a:rPr lang="en-US" dirty="0"/>
              <a:t>" + 0.008*"military" + 0.008*"intelligence" + 0.006*"countries" + 0.006*"president" + 0.006*"</a:t>
            </a:r>
            <a:r>
              <a:rPr lang="en-US" dirty="0" err="1"/>
              <a:t>chinese</a:t>
            </a:r>
            <a:r>
              <a:rPr lang="en-US" dirty="0"/>
              <a:t>" + 0.006*"</a:t>
            </a:r>
            <a:r>
              <a:rPr lang="en-US" dirty="0" err="1"/>
              <a:t>cia</a:t>
            </a:r>
            <a:r>
              <a:rPr lang="en-US" dirty="0"/>
              <a:t>" + 0.005*"soviet”’), </a:t>
            </a:r>
          </a:p>
          <a:p>
            <a:r>
              <a:rPr lang="en-US" dirty="0"/>
              <a:t>(1, '0.002*"emotions" + 0.002*"luck" + 0.002*"habit" + 0.002*"meaning" + 0.002*"ego" + 0.002*"feelings" + 0.002*"poker" + 0.002*"motivation" + 0.002*"emotion" + 0.002*"happiness”’), </a:t>
            </a:r>
          </a:p>
          <a:p>
            <a:r>
              <a:rPr lang="en-US" dirty="0"/>
              <a:t>(2, '0.010*"prison" + 0.005*"drugs" + 0.004*"drug" + 0.004*"crime" + 0.004*"shit" + 0.004*"</a:t>
            </a:r>
            <a:r>
              <a:rPr lang="en-US" dirty="0" err="1"/>
              <a:t>fbi</a:t>
            </a:r>
            <a:r>
              <a:rPr lang="en-US" dirty="0"/>
              <a:t>" + 0.003*"agent" + 0.003*"jail" + 0.003*"girl" + 0.003*"gun”’), </a:t>
            </a:r>
          </a:p>
          <a:p>
            <a:r>
              <a:rPr lang="en-US" dirty="0"/>
              <a:t>(3, '0.012*"north" + 0.010*"</a:t>
            </a:r>
            <a:r>
              <a:rPr lang="en-US" dirty="0" err="1"/>
              <a:t>korea</a:t>
            </a:r>
            <a:r>
              <a:rPr lang="en-US" dirty="0"/>
              <a:t>" + 0.010*"china" + 0.007*"gold" + 0.006*"sand" + 0.006*"patent" + 0.006*"scientists" + 0.005*"argument" + 0.005*"bias" + 0.005*"ai”’),</a:t>
            </a:r>
          </a:p>
          <a:p>
            <a:r>
              <a:rPr lang="en-US" dirty="0"/>
              <a:t> (4, '0.007*"sleep" + 0.006*"emotions" + 0.006*"sex" + 0.006*"psychopath" + 0.005*"pill" + 0.005*"disease" + 0.005*"</a:t>
            </a:r>
            <a:r>
              <a:rPr lang="en-US" dirty="0" err="1"/>
              <a:t>dr</a:t>
            </a:r>
            <a:r>
              <a:rPr lang="en-US" dirty="0"/>
              <a:t>" + 0.005*"depression" + 0.005*"dog" + 0.004*"birth"')]</a:t>
            </a:r>
          </a:p>
        </p:txBody>
      </p:sp>
    </p:spTree>
    <p:extLst>
      <p:ext uri="{BB962C8B-B14F-4D97-AF65-F5344CB8AC3E}">
        <p14:creationId xmlns:p14="http://schemas.microsoft.com/office/powerpoint/2010/main" val="108438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ACFB-CC11-ED4C-841A-87846E17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8453-6D54-C84C-BCA9-276EEAE7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you're new to the show, we've got episodes with spies and CEOs, athletes and authors, thinkers and performers…”</a:t>
            </a:r>
          </a:p>
          <a:p>
            <a:r>
              <a:rPr lang="en-US" dirty="0"/>
              <a:t>International Affairs/Politics: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russia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china,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russian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military, intelligence, countries, president</a:t>
            </a:r>
            <a:endParaRPr lang="en-US" dirty="0"/>
          </a:p>
          <a:p>
            <a:r>
              <a:rPr lang="en-US" dirty="0"/>
              <a:t>Self-Development: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emotions, luck, habit, meaning, ego, feelings, poker </a:t>
            </a:r>
          </a:p>
          <a:p>
            <a:r>
              <a:rPr lang="en-US" dirty="0"/>
              <a:t>Crime: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prison, drugs, drug, crime, shit,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fbi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agent</a:t>
            </a:r>
          </a:p>
          <a:p>
            <a:r>
              <a:rPr lang="en-US" dirty="0"/>
              <a:t>Science: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north,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korea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china, gold, sand, patent, scientists</a:t>
            </a:r>
          </a:p>
          <a:p>
            <a:r>
              <a:rPr lang="en-US" dirty="0"/>
              <a:t>Health: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sleep, emotions, sex, psychopath, pill, disease</a:t>
            </a:r>
          </a:p>
        </p:txBody>
      </p:sp>
    </p:spTree>
    <p:extLst>
      <p:ext uri="{BB962C8B-B14F-4D97-AF65-F5344CB8AC3E}">
        <p14:creationId xmlns:p14="http://schemas.microsoft.com/office/powerpoint/2010/main" val="82476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D23AF-DC15-6843-B01D-20F0389AD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700" y="643466"/>
            <a:ext cx="83566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12C23-03B1-4941-B212-9A1C44F7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EB91-76D2-D245-857B-E098E45C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Apple “Best of 2018” Podcast</a:t>
            </a:r>
          </a:p>
          <a:p>
            <a:endParaRPr lang="en-US" sz="2400" dirty="0"/>
          </a:p>
          <a:p>
            <a:r>
              <a:rPr lang="en-US" sz="2400" dirty="0"/>
              <a:t>Art of Charm (AOC) (2007-2018)</a:t>
            </a:r>
          </a:p>
          <a:p>
            <a:r>
              <a:rPr lang="en-US" sz="2400" dirty="0"/>
              <a:t>The Jordan Harbinger Show (JHS) (2018-Present)</a:t>
            </a:r>
          </a:p>
          <a:p>
            <a:endParaRPr lang="en-US" sz="2400" dirty="0"/>
          </a:p>
          <a:p>
            <a:r>
              <a:rPr lang="en-US" sz="2400" dirty="0"/>
              <a:t>“The first part of the theory is, I'm joking, you idiots.” –Shaq</a:t>
            </a:r>
          </a:p>
          <a:p>
            <a:r>
              <a:rPr lang="en-US" sz="2400" dirty="0"/>
              <a:t>”Dumpster </a:t>
            </a:r>
            <a:r>
              <a:rPr lang="en-US" sz="2400" dirty="0" err="1"/>
              <a:t>Fyre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48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4CBDF-A8FD-AE43-B2D6-A673993C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178B-1DAF-D040-B28A-A9B35257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7"/>
            <a:ext cx="9708995" cy="2415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Scraped JHS text transcripts from episode pages</a:t>
            </a:r>
          </a:p>
          <a:p>
            <a:pPr lvl="1"/>
            <a:r>
              <a:rPr lang="en-US" dirty="0"/>
              <a:t>324 Interviews</a:t>
            </a:r>
          </a:p>
          <a:p>
            <a:pPr lvl="1"/>
            <a:r>
              <a:rPr lang="en-US" dirty="0"/>
              <a:t>150 “Feedback Friday”</a:t>
            </a:r>
          </a:p>
          <a:p>
            <a:r>
              <a:rPr lang="en-US" sz="2400" dirty="0"/>
              <a:t>AOC PDFs and converted to text</a:t>
            </a:r>
          </a:p>
          <a:p>
            <a:pPr lvl="1"/>
            <a:r>
              <a:rPr lang="en-US" dirty="0"/>
              <a:t>67 Interviews</a:t>
            </a:r>
          </a:p>
        </p:txBody>
      </p:sp>
    </p:spTree>
    <p:extLst>
      <p:ext uri="{BB962C8B-B14F-4D97-AF65-F5344CB8AC3E}">
        <p14:creationId xmlns:p14="http://schemas.microsoft.com/office/powerpoint/2010/main" val="86389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D89689-ECCE-DB44-98D1-067BE5ED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Cleaning and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E32AC9-333A-4494-9CBD-145B62DAA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715207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14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0ACFB-CC11-ED4C-841A-87846E17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8453-6D54-C84C-BCA9-276EEAE7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0: </a:t>
            </a:r>
            <a:r>
              <a:rPr lang="en-US" sz="2400" dirty="0" err="1"/>
              <a:t>russia</a:t>
            </a:r>
            <a:r>
              <a:rPr lang="en-US" sz="2400" dirty="0"/>
              <a:t>, china, </a:t>
            </a:r>
            <a:r>
              <a:rPr lang="en-US" sz="2400" dirty="0" err="1"/>
              <a:t>russian</a:t>
            </a:r>
            <a:r>
              <a:rPr lang="en-US" sz="2400" dirty="0"/>
              <a:t>, military, intelligence, countries, president</a:t>
            </a:r>
          </a:p>
          <a:p>
            <a:r>
              <a:rPr lang="en-US" sz="2400" dirty="0"/>
              <a:t>1: emotions, luck, habit, meaning, ego, feelings, poker</a:t>
            </a:r>
          </a:p>
          <a:p>
            <a:r>
              <a:rPr lang="en-US" sz="2400" dirty="0"/>
              <a:t>2: prison, drugs, drug, crime, shit, </a:t>
            </a:r>
            <a:r>
              <a:rPr lang="en-US" sz="2400" dirty="0" err="1"/>
              <a:t>fbi</a:t>
            </a:r>
            <a:r>
              <a:rPr lang="en-US" sz="2400" dirty="0"/>
              <a:t>, agent</a:t>
            </a:r>
          </a:p>
          <a:p>
            <a:r>
              <a:rPr lang="en-US" sz="2400" dirty="0"/>
              <a:t>3: north, </a:t>
            </a:r>
            <a:r>
              <a:rPr lang="en-US" sz="2400" dirty="0" err="1"/>
              <a:t>korea</a:t>
            </a:r>
            <a:r>
              <a:rPr lang="en-US" sz="2400" dirty="0"/>
              <a:t>, china, gold, sand, patent, scientists</a:t>
            </a:r>
          </a:p>
          <a:p>
            <a:r>
              <a:rPr lang="en-US" sz="2400" dirty="0"/>
              <a:t>4: sleep, emotions, sex, psychopath, pill, disease</a:t>
            </a:r>
          </a:p>
        </p:txBody>
      </p:sp>
    </p:spTree>
    <p:extLst>
      <p:ext uri="{BB962C8B-B14F-4D97-AF65-F5344CB8AC3E}">
        <p14:creationId xmlns:p14="http://schemas.microsoft.com/office/powerpoint/2010/main" val="368576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0ACFB-CC11-ED4C-841A-87846E17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8453-6D54-C84C-BCA9-276EEAE7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International Affairs/Politics: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russia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china,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russian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military, intelligence, countries, president</a:t>
            </a:r>
          </a:p>
          <a:p>
            <a:r>
              <a:rPr lang="en-US" sz="2400" dirty="0"/>
              <a:t>Self-Development: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emotions, luck, habit, meaning, ego, feelings, poker</a:t>
            </a:r>
          </a:p>
          <a:p>
            <a:r>
              <a:rPr lang="en-US" sz="2400" dirty="0"/>
              <a:t>Crime: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prison, drugs, drug, crime, shit,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fbi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agent</a:t>
            </a:r>
          </a:p>
          <a:p>
            <a:r>
              <a:rPr lang="en-US" sz="2400" dirty="0"/>
              <a:t>Science: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north,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korea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china, gold, sand, patent, scientists</a:t>
            </a:r>
          </a:p>
          <a:p>
            <a:r>
              <a:rPr lang="en-US" sz="2400" dirty="0"/>
              <a:t>Health: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sleep, emotions, sex, psychopath, pill, disease</a:t>
            </a:r>
          </a:p>
        </p:txBody>
      </p:sp>
    </p:spTree>
    <p:extLst>
      <p:ext uri="{BB962C8B-B14F-4D97-AF65-F5344CB8AC3E}">
        <p14:creationId xmlns:p14="http://schemas.microsoft.com/office/powerpoint/2010/main" val="311922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16FFE-71E8-724A-A426-3CACD1AE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700" y="643466"/>
            <a:ext cx="83566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A25AA9-72DA-F942-BA01-08F72BA2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Certain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4EA0-A3A1-754B-97AD-6216E73D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Hit:</a:t>
            </a:r>
          </a:p>
          <a:p>
            <a:r>
              <a:rPr lang="en-US" sz="2400" dirty="0"/>
              <a:t>Gretchen Rubin | Four Tendencies: The Framework for a Better Life</a:t>
            </a:r>
          </a:p>
          <a:p>
            <a:pPr lvl="1"/>
            <a:r>
              <a:rPr lang="en-US" dirty="0"/>
              <a:t>Self-Development: 0.999</a:t>
            </a:r>
          </a:p>
          <a:p>
            <a:endParaRPr lang="en-US" sz="2400" dirty="0"/>
          </a:p>
          <a:p>
            <a:r>
              <a:rPr lang="en-US" sz="2400" dirty="0"/>
              <a:t>Garry Kasparov | Deep Thinking</a:t>
            </a:r>
          </a:p>
          <a:p>
            <a:pPr lvl="1"/>
            <a:r>
              <a:rPr lang="en-US" dirty="0"/>
              <a:t>International Affairs/Politics: 0.999</a:t>
            </a:r>
          </a:p>
        </p:txBody>
      </p:sp>
    </p:spTree>
    <p:extLst>
      <p:ext uri="{BB962C8B-B14F-4D97-AF65-F5344CB8AC3E}">
        <p14:creationId xmlns:p14="http://schemas.microsoft.com/office/powerpoint/2010/main" val="161802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A25AA9-72DA-F942-BA01-08F72BA2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Uncertain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4EA0-A3A1-754B-97AD-6216E73D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Ryan Holiday | Stillness Is the Key</a:t>
            </a:r>
          </a:p>
          <a:p>
            <a:pPr lvl="1"/>
            <a:r>
              <a:rPr lang="en-US" sz="2200" dirty="0"/>
              <a:t>I.A./Politics: 0.37</a:t>
            </a:r>
          </a:p>
          <a:p>
            <a:pPr lvl="1"/>
            <a:r>
              <a:rPr lang="en-US" sz="2200" dirty="0"/>
              <a:t>Health: 0.31</a:t>
            </a:r>
          </a:p>
          <a:p>
            <a:pPr lvl="1"/>
            <a:r>
              <a:rPr lang="en-US" sz="2200" dirty="0"/>
              <a:t>Crime: 0.29</a:t>
            </a:r>
          </a:p>
          <a:p>
            <a:pPr lvl="1"/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Science: 0.034 </a:t>
            </a:r>
          </a:p>
          <a:p>
            <a:pPr lvl="1"/>
            <a:endParaRPr lang="en-US" sz="2200" dirty="0"/>
          </a:p>
          <a:p>
            <a:r>
              <a:rPr lang="en-US" sz="2200" dirty="0"/>
              <a:t>Neal Brennan | Comedy’s Triple Threat</a:t>
            </a:r>
          </a:p>
          <a:p>
            <a:pPr lvl="1"/>
            <a:r>
              <a:rPr lang="en-US" sz="2200" dirty="0"/>
              <a:t>Science: 0.32</a:t>
            </a:r>
          </a:p>
          <a:p>
            <a:pPr lvl="1"/>
            <a:r>
              <a:rPr lang="en-US" sz="2200" dirty="0"/>
              <a:t>Crime: 0.25</a:t>
            </a:r>
          </a:p>
          <a:p>
            <a:pPr lvl="1"/>
            <a:r>
              <a:rPr lang="en-US" sz="2200" dirty="0"/>
              <a:t>Health: 0.23</a:t>
            </a:r>
          </a:p>
          <a:p>
            <a:pPr lvl="1"/>
            <a:r>
              <a:rPr lang="en-US" sz="2200" dirty="0"/>
              <a:t>Self-Development: 0.17</a:t>
            </a:r>
          </a:p>
          <a:p>
            <a:pPr lvl="1"/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I.A./Politics: 0.024</a:t>
            </a:r>
          </a:p>
        </p:txBody>
      </p:sp>
    </p:spTree>
    <p:extLst>
      <p:ext uri="{BB962C8B-B14F-4D97-AF65-F5344CB8AC3E}">
        <p14:creationId xmlns:p14="http://schemas.microsoft.com/office/powerpoint/2010/main" val="40015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804</Words>
  <Application>Microsoft Macintosh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Jordan Harbinger Show</vt:lpstr>
      <vt:lpstr>Background</vt:lpstr>
      <vt:lpstr>Data</vt:lpstr>
      <vt:lpstr>Data Cleaning and Preprocessing</vt:lpstr>
      <vt:lpstr>Topic Modeling</vt:lpstr>
      <vt:lpstr>Topic Modeling</vt:lpstr>
      <vt:lpstr>PowerPoint Presentation</vt:lpstr>
      <vt:lpstr>Certain Topics</vt:lpstr>
      <vt:lpstr>Uncertain Topics</vt:lpstr>
      <vt:lpstr>Sentiment Analysis</vt:lpstr>
      <vt:lpstr>What Next?</vt:lpstr>
      <vt:lpstr>Questions?</vt:lpstr>
      <vt:lpstr>Appendix</vt:lpstr>
      <vt:lpstr>Additional Sentiment Analysis</vt:lpstr>
      <vt:lpstr>Word Count</vt:lpstr>
      <vt:lpstr>Topic Modeling</vt:lpstr>
      <vt:lpstr>Topic Modeling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Jordan Harbinger Show</dc:title>
  <dc:creator>Chuck Cao</dc:creator>
  <cp:lastModifiedBy>Chuck Cao</cp:lastModifiedBy>
  <cp:revision>34</cp:revision>
  <dcterms:created xsi:type="dcterms:W3CDTF">2021-02-24T16:56:18Z</dcterms:created>
  <dcterms:modified xsi:type="dcterms:W3CDTF">2021-02-26T13:37:16Z</dcterms:modified>
</cp:coreProperties>
</file>