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795F0-9070-A04F-047A-5D5C81482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A200E6-BBF3-10F2-6582-A13DA29D7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6B763-2A95-A836-8CE6-9EC1DE99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12EF8-8D63-4731-C80F-B5678A9A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DF1A25-1B13-0B81-B536-7ED4329A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45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49ECC-9BC3-497E-C34B-8D75F1056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DEF3A2-09FE-2D75-4B6C-3D5BD2202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48875D-CB46-051A-5DC5-AEF5F746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894329-C3F7-4170-F7D7-0395053DB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BF4A9B-C7A0-023B-DCE5-BA3E2719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09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771955-A515-7366-193A-03CB01E6F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ABA99D-7A43-EBF0-6631-84B6C5112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77FE6C-5648-58C7-19BD-A2DBA97A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5C26C-B719-BA52-5E73-226F15CE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F44A0B-B72B-139F-EDB4-E17C82C2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15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DCE1E-E840-C024-3407-B8E21D26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35DFA3-0957-B200-69E2-9AC194596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A95830-A0BA-6F0A-F486-6ED9413E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48A4F7-C0E4-D2B1-50AF-71EB2C401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4C0B02-B625-D48E-E8AB-D19E0388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59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FF94C-6FD0-C28F-4861-3084142C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032288-2FAC-C4CD-96B4-79E155615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1898C7-0FA5-7174-2DED-69A95B16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CF1B96-C211-B577-3408-B7CD064C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737F27-D0C7-6981-8AFB-AB6CB2CF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47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48B54-EEA6-D671-12E1-357CA807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9FC32-B484-7B28-3F55-6FDCE3748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4B15C5-4C7F-63BB-6EA4-DEB7FBCDD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0C2FBF-8928-696F-2287-196FE185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536B66-70BC-46B8-9F5E-81D3F2DAB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408A2C-CC41-5F3D-6CA4-51947548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31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7C833-4C6A-99E3-4CE4-E4C77DBD5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8A9571-3DEB-57F4-7104-521A82277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F0EA80-369B-44EA-E036-D06AEB0AC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57D58D-3FF5-CAD4-90BC-47F6B4B73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28FDA6-D9FB-BFED-E8BD-057898C45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A22F-FBBE-036B-AD03-C71FD359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B4A1B1-2C34-81FC-AA0E-FD91A43D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F5EF48-344D-8B2D-DFD1-25A64D93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85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9D927-07EB-375D-5FDE-266A8CF2C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B71325-6F73-4754-F6D1-F5480EF8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BB7C9A-1286-C80F-158E-15AAAF96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3518E1-F52C-D7DD-B82A-E6E80A62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66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B773C8-6370-9C2B-22CE-0F48C66FF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167FCF-9633-8D80-2658-7AE6D577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11590E-9694-A797-162B-6126D7B8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30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30683-054E-9E1F-E3E4-B4FBF357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7710D0-CC33-4FA5-7F3E-EB34BB617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516EC9-6526-508D-E4A1-E0B0B129F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1E159E-084F-09C6-568B-E6A6941C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0B1F07-925F-92D1-1CCB-7240EBEA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B9BC60-868A-428E-19E6-D27E81F6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07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35DF9-5D3D-E1A6-33A3-86D14C79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EFCDB0-96BA-6DA1-EC0D-558449390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0DD029-EDD4-3CFB-7B37-65B6429CC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3A7BF7-4952-7438-5380-937A0DC26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FAC4A0-B413-B4E3-6BCC-3B5C95A9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1EF56D-8674-46CA-97CC-6124E481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73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C6B0DD-BBFE-077B-BE9A-FC5FB554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F22C8F-4183-13EB-956C-05795854E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AB56A-D21A-157E-EDF6-CDB370696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471EA-8F32-4CD3-A574-0065AA557F40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DC380-8A84-01B9-0074-EECEEAE55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A719C-FCBC-C01C-8E8A-40CD7DDD3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21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6C1ECE9-1F62-5647-5317-D4E7BA347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978870" cy="22341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2A0AC7D-A712-B564-F568-A60D56418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567" y="48041"/>
            <a:ext cx="2978870" cy="22341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01FE15B-EAF3-33BB-1497-DB7F87014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883" y="-2"/>
            <a:ext cx="2978871" cy="22341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6090E9B-1F16-8C2A-ACB9-CC7472B263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200" y="0"/>
            <a:ext cx="2978870" cy="223415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F6A18D2-4E35-AD0C-6A97-C70F2FB0F2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9696"/>
            <a:ext cx="2978870" cy="223415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5741B21-91A9-46AB-5C6A-AF5CDB51E5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88" y="2412332"/>
            <a:ext cx="2978871" cy="223415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54F8391-5619-B7A4-9ACF-5E2E18E82E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884" y="2460375"/>
            <a:ext cx="2978870" cy="223415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83044E0-35C0-5E0C-8C0C-2C3EE420CC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200" y="2499963"/>
            <a:ext cx="2926086" cy="219456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C207841-18CC-31A6-FFAD-A4FF3620E2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23848"/>
            <a:ext cx="2978869" cy="223415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7A6E777-24FF-1980-6836-70047F60FD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766" y="4660621"/>
            <a:ext cx="2910991" cy="2183243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CDF5CD8-BA21-7102-CF15-20921A056FAA}"/>
              </a:ext>
            </a:extLst>
          </p:cNvPr>
          <p:cNvSpPr txBox="1"/>
          <p:nvPr/>
        </p:nvSpPr>
        <p:spPr>
          <a:xfrm>
            <a:off x="1272619" y="413849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C=150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9428891-1160-D4A0-29C6-A931EBAE7905}"/>
              </a:ext>
            </a:extLst>
          </p:cNvPr>
          <p:cNvSpPr txBox="1"/>
          <p:nvPr/>
        </p:nvSpPr>
        <p:spPr>
          <a:xfrm>
            <a:off x="4367753" y="409894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C=170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5BDB539-1E30-63BA-83D0-764F031AD8FA}"/>
              </a:ext>
            </a:extLst>
          </p:cNvPr>
          <p:cNvSpPr txBox="1"/>
          <p:nvPr/>
        </p:nvSpPr>
        <p:spPr>
          <a:xfrm>
            <a:off x="7216085" y="405939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C=180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9202A4B-2C1E-64A5-7511-A83215DB5C52}"/>
              </a:ext>
            </a:extLst>
          </p:cNvPr>
          <p:cNvSpPr txBox="1"/>
          <p:nvPr/>
        </p:nvSpPr>
        <p:spPr>
          <a:xfrm>
            <a:off x="9850242" y="405939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C=190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356C84B-76EC-86D4-32D0-43F3073C724C}"/>
              </a:ext>
            </a:extLst>
          </p:cNvPr>
          <p:cNvSpPr txBox="1"/>
          <p:nvPr/>
        </p:nvSpPr>
        <p:spPr>
          <a:xfrm>
            <a:off x="1283618" y="2821554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C=200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0CE15A0-3C6A-894F-9348-00156006E583}"/>
              </a:ext>
            </a:extLst>
          </p:cNvPr>
          <p:cNvSpPr txBox="1"/>
          <p:nvPr/>
        </p:nvSpPr>
        <p:spPr>
          <a:xfrm>
            <a:off x="3164307" y="3667668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C=210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023DF73-1BDA-D97D-DDF3-47FECB565143}"/>
              </a:ext>
            </a:extLst>
          </p:cNvPr>
          <p:cNvSpPr txBox="1"/>
          <p:nvPr/>
        </p:nvSpPr>
        <p:spPr>
          <a:xfrm>
            <a:off x="6977406" y="2827025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C=220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3120A84-DCFA-6B61-E307-369F76E97D48}"/>
              </a:ext>
            </a:extLst>
          </p:cNvPr>
          <p:cNvSpPr txBox="1"/>
          <p:nvPr/>
        </p:nvSpPr>
        <p:spPr>
          <a:xfrm>
            <a:off x="9711180" y="300622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C=225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2649F54-853D-B89B-569C-1AD24CC59CD3}"/>
              </a:ext>
            </a:extLst>
          </p:cNvPr>
          <p:cNvSpPr txBox="1"/>
          <p:nvPr/>
        </p:nvSpPr>
        <p:spPr>
          <a:xfrm>
            <a:off x="1267639" y="5191553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C=250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966779F-AD79-534D-68BA-17C883904902}"/>
              </a:ext>
            </a:extLst>
          </p:cNvPr>
          <p:cNvSpPr txBox="1"/>
          <p:nvPr/>
        </p:nvSpPr>
        <p:spPr>
          <a:xfrm>
            <a:off x="4048613" y="518780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C=300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6857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EBC6E31-1F28-C08D-F7FB-B8E9DDED1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623" cy="32239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E49BCC-1B32-617B-2201-8C79149FC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688" y="0"/>
            <a:ext cx="4298623" cy="32239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AB4394C-6BA1-C162-997A-CA3B9DCE6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379" y="0"/>
            <a:ext cx="4298623" cy="32239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AA62C62-D361-27E0-8879-25EA06EA5F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3040145"/>
            <a:ext cx="4298623" cy="322396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CE2E044-C871-E543-05CE-1DBBD55655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688" y="3040145"/>
            <a:ext cx="4298623" cy="322396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DEB9F37-1BD8-87BB-2437-35A82D0677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379" y="3040145"/>
            <a:ext cx="4298623" cy="322396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E36404F-BD73-4ABC-A4F5-34857F8E28C7}"/>
              </a:ext>
            </a:extLst>
          </p:cNvPr>
          <p:cNvSpPr txBox="1"/>
          <p:nvPr/>
        </p:nvSpPr>
        <p:spPr>
          <a:xfrm>
            <a:off x="322869" y="613709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c0 = 0.04</a:t>
            </a:r>
            <a:r>
              <a:rPr lang="en-US" altLang="zh-CN" dirty="0"/>
              <a:t>, </a:t>
            </a:r>
            <a:r>
              <a:rPr lang="zh-CN" altLang="en-US" dirty="0"/>
              <a:t>p = 1</a:t>
            </a:r>
            <a:r>
              <a:rPr lang="en-US" altLang="zh-CN" dirty="0"/>
              <a:t>, </a:t>
            </a:r>
            <a:r>
              <a:rPr lang="zh-CN" altLang="en-US" dirty="0"/>
              <a:t>phi = pi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FA83B9F-B17A-6695-260C-C85EBB231663}"/>
              </a:ext>
            </a:extLst>
          </p:cNvPr>
          <p:cNvSpPr txBox="1"/>
          <p:nvPr/>
        </p:nvSpPr>
        <p:spPr>
          <a:xfrm>
            <a:off x="3946688" y="613709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c0 = 0.04</a:t>
            </a:r>
            <a:r>
              <a:rPr lang="en-US" altLang="zh-CN" dirty="0"/>
              <a:t>, </a:t>
            </a:r>
            <a:r>
              <a:rPr lang="zh-CN" altLang="en-US" dirty="0"/>
              <a:t>p = 0.5</a:t>
            </a:r>
            <a:r>
              <a:rPr lang="en-US" altLang="zh-CN" dirty="0"/>
              <a:t>, </a:t>
            </a:r>
            <a:r>
              <a:rPr lang="zh-CN" altLang="en-US" dirty="0"/>
              <a:t>phi = pi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C57F47C-0862-BB5B-0184-85F9CD33F5CE}"/>
              </a:ext>
            </a:extLst>
          </p:cNvPr>
          <p:cNvSpPr txBox="1"/>
          <p:nvPr/>
        </p:nvSpPr>
        <p:spPr>
          <a:xfrm>
            <a:off x="8100766" y="613709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c0 = 0.04</a:t>
            </a:r>
            <a:r>
              <a:rPr lang="en-US" altLang="zh-CN" dirty="0"/>
              <a:t>,</a:t>
            </a:r>
            <a:r>
              <a:rPr lang="zh-CN" altLang="en-US" dirty="0"/>
              <a:t> p = 1</a:t>
            </a:r>
            <a:r>
              <a:rPr lang="en-US" altLang="zh-CN" dirty="0"/>
              <a:t>, </a:t>
            </a:r>
            <a:r>
              <a:rPr lang="zh-CN" altLang="en-US" dirty="0"/>
              <a:t>phi = pi / 2</a:t>
            </a:r>
          </a:p>
        </p:txBody>
      </p:sp>
    </p:spTree>
    <p:extLst>
      <p:ext uri="{BB962C8B-B14F-4D97-AF65-F5344CB8AC3E}">
        <p14:creationId xmlns:p14="http://schemas.microsoft.com/office/powerpoint/2010/main" val="386168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2E0D997-5395-D1E3-F48A-02FD57FF3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543720" cy="34077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804377B-4644-A5F9-F76C-734A8C82A166}"/>
              </a:ext>
            </a:extLst>
          </p:cNvPr>
          <p:cNvSpPr txBox="1"/>
          <p:nvPr/>
        </p:nvSpPr>
        <p:spPr>
          <a:xfrm>
            <a:off x="1611983" y="1027522"/>
            <a:ext cx="18213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 = 200</a:t>
            </a:r>
          </a:p>
          <a:p>
            <a:endParaRPr lang="en-US" altLang="zh-CN" dirty="0"/>
          </a:p>
          <a:p>
            <a:r>
              <a:rPr lang="en-US" altLang="zh-CN" dirty="0"/>
              <a:t>gradients:</a:t>
            </a:r>
          </a:p>
          <a:p>
            <a:r>
              <a:rPr lang="en-US" altLang="zh-CN" dirty="0"/>
              <a:t>c0 = 3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K_d</a:t>
            </a:r>
            <a:r>
              <a:rPr lang="en-US" altLang="zh-CN" dirty="0"/>
              <a:t> = 0.5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rho_rec</a:t>
            </a:r>
            <a:r>
              <a:rPr lang="en-US" altLang="zh-CN" dirty="0"/>
              <a:t> = 1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06AC93A-D8D2-6158-405E-7EB6CC9FB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029" y="1"/>
            <a:ext cx="4543720" cy="340779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5B45FD5-43E4-B2B2-D611-CD7FF20AC42E}"/>
              </a:ext>
            </a:extLst>
          </p:cNvPr>
          <p:cNvSpPr txBox="1"/>
          <p:nvPr/>
        </p:nvSpPr>
        <p:spPr>
          <a:xfrm>
            <a:off x="7072461" y="1149599"/>
            <a:ext cx="19018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 = 200</a:t>
            </a:r>
          </a:p>
          <a:p>
            <a:endParaRPr lang="zh-CN" altLang="en-US" dirty="0"/>
          </a:p>
          <a:p>
            <a:r>
              <a:rPr lang="zh-CN" altLang="en-US" dirty="0"/>
              <a:t>gradients:</a:t>
            </a:r>
          </a:p>
          <a:p>
            <a:r>
              <a:rPr lang="zh-CN" altLang="en-US" dirty="0"/>
              <a:t>c0 = 1</a:t>
            </a:r>
          </a:p>
          <a:p>
            <a:r>
              <a:rPr lang="zh-CN" altLang="en-US" dirty="0"/>
              <a:t>        K_d = 0.5</a:t>
            </a:r>
          </a:p>
          <a:p>
            <a:r>
              <a:rPr lang="zh-CN" altLang="en-US" dirty="0"/>
              <a:t>        rho_rec = 1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B3F8132-B9EB-E2F6-6DD3-961C3D094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95" y="3450209"/>
            <a:ext cx="4405459" cy="3304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AE8D115-B424-EC94-5574-371EBEDC673E}"/>
              </a:ext>
            </a:extLst>
          </p:cNvPr>
          <p:cNvSpPr txBox="1"/>
          <p:nvPr/>
        </p:nvSpPr>
        <p:spPr>
          <a:xfrm>
            <a:off x="2189376" y="4444268"/>
            <a:ext cx="23543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 = 200</a:t>
            </a:r>
          </a:p>
          <a:p>
            <a:endParaRPr lang="zh-CN" altLang="en-US" dirty="0"/>
          </a:p>
          <a:p>
            <a:r>
              <a:rPr lang="zh-CN" altLang="en-US" dirty="0"/>
              <a:t>gradients:</a:t>
            </a:r>
          </a:p>
          <a:p>
            <a:r>
              <a:rPr lang="zh-CN" altLang="en-US" dirty="0"/>
              <a:t>c0 = 0.5</a:t>
            </a:r>
          </a:p>
          <a:p>
            <a:r>
              <a:rPr lang="zh-CN" altLang="en-US" dirty="0"/>
              <a:t>        K_d = 0.5</a:t>
            </a:r>
          </a:p>
          <a:p>
            <a:r>
              <a:rPr lang="zh-CN" altLang="en-US" dirty="0"/>
              <a:t>        rho_rec = 1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221A526-09EB-3086-BEA6-2A1D8A807F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197" y="3322017"/>
            <a:ext cx="4471448" cy="335358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5BEE75E-DE0C-948A-BBDA-2552C7218C13}"/>
              </a:ext>
            </a:extLst>
          </p:cNvPr>
          <p:cNvSpPr txBox="1"/>
          <p:nvPr/>
        </p:nvSpPr>
        <p:spPr>
          <a:xfrm>
            <a:off x="7797146" y="4424943"/>
            <a:ext cx="23543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 = 200</a:t>
            </a:r>
          </a:p>
          <a:p>
            <a:endParaRPr lang="zh-CN" altLang="en-US" dirty="0"/>
          </a:p>
          <a:p>
            <a:r>
              <a:rPr lang="zh-CN" altLang="en-US" dirty="0"/>
              <a:t>gradients:</a:t>
            </a:r>
          </a:p>
          <a:p>
            <a:r>
              <a:rPr lang="zh-CN" altLang="en-US" dirty="0"/>
              <a:t>c0 = 0.1</a:t>
            </a:r>
          </a:p>
          <a:p>
            <a:r>
              <a:rPr lang="zh-CN" altLang="en-US" dirty="0"/>
              <a:t>        K_d = 0.5</a:t>
            </a:r>
          </a:p>
          <a:p>
            <a:r>
              <a:rPr lang="zh-CN" altLang="en-US" dirty="0"/>
              <a:t>        rho_rec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5AA18E1-9111-D088-63D5-6710228CFCAE}"/>
                  </a:ext>
                </a:extLst>
              </p:cNvPr>
              <p:cNvSpPr txBox="1"/>
              <p:nvPr/>
            </p:nvSpPr>
            <p:spPr>
              <a:xfrm>
                <a:off x="4276809" y="2976798"/>
                <a:ext cx="1153649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5AA18E1-9111-D088-63D5-6710228CF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809" y="2976798"/>
                <a:ext cx="1153649" cy="4725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42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200196B-FE1D-CA50-333A-790CD06E88ED}"/>
              </a:ext>
            </a:extLst>
          </p:cNvPr>
          <p:cNvSpPr txBox="1"/>
          <p:nvPr/>
        </p:nvSpPr>
        <p:spPr>
          <a:xfrm>
            <a:off x="2243579" y="1414021"/>
            <a:ext cx="35637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smaller perturbation</a:t>
            </a:r>
          </a:p>
          <a:p>
            <a:pPr marL="342900" indent="-342900">
              <a:buAutoNum type="arabicPeriod"/>
            </a:pPr>
            <a:r>
              <a:rPr lang="en-US" altLang="zh-CN" dirty="0" err="1"/>
              <a:t>dyanmics</a:t>
            </a:r>
            <a:r>
              <a:rPr lang="en-US" altLang="zh-CN" dirty="0"/>
              <a:t>, diff initial conditions</a:t>
            </a:r>
          </a:p>
          <a:p>
            <a:pPr marL="342900" indent="-342900">
              <a:buAutoNum type="arabicPeriod"/>
            </a:pPr>
            <a:r>
              <a:rPr lang="en-US" altLang="zh-CN" dirty="0"/>
              <a:t>noise</a:t>
            </a:r>
          </a:p>
          <a:p>
            <a:pPr marL="342900" indent="-342900">
              <a:buAutoNum type="arabicPeriod"/>
            </a:pPr>
            <a:r>
              <a:rPr lang="en-US" altLang="zh-CN"/>
              <a:t>sensitivity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97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00BF542-4C42-1BD0-91AD-50D03EFE5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402" y="0"/>
            <a:ext cx="6088908" cy="4610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CE61A7D-A237-CEF2-6147-C169BF3217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3" t="11876" r="20780" b="60239"/>
          <a:stretch/>
        </p:blipFill>
        <p:spPr>
          <a:xfrm>
            <a:off x="7729979" y="4939526"/>
            <a:ext cx="4062953" cy="14141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058F3B7-2EAE-90AB-47B1-50832F5A59D2}"/>
              </a:ext>
            </a:extLst>
          </p:cNvPr>
          <p:cNvCxnSpPr/>
          <p:nvPr/>
        </p:nvCxnSpPr>
        <p:spPr>
          <a:xfrm>
            <a:off x="9449062" y="1008668"/>
            <a:ext cx="1467177" cy="3695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552FDBF-978C-5CCC-29BD-46872BA27A48}"/>
                  </a:ext>
                </a:extLst>
              </p:cNvPr>
              <p:cNvSpPr txBox="1"/>
              <p:nvPr/>
            </p:nvSpPr>
            <p:spPr>
              <a:xfrm>
                <a:off x="527901" y="5984333"/>
                <a:ext cx="2631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affects signal receptor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552FDBF-978C-5CCC-29BD-46872BA27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01" y="5984333"/>
                <a:ext cx="2631554" cy="369332"/>
              </a:xfrm>
              <a:prstGeom prst="rect">
                <a:avLst/>
              </a:prstGeom>
              <a:blipFill>
                <a:blip r:embed="rId4"/>
                <a:stretch>
                  <a:fillRect t="-10000" r="-1856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A950335E-FF86-02B9-FB57-64A080875D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4" y="53345"/>
            <a:ext cx="5983676" cy="45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7447A22-C1DB-8023-6CF6-14E12DEDF6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8" b="1586"/>
          <a:stretch/>
        </p:blipFill>
        <p:spPr>
          <a:xfrm>
            <a:off x="2583545" y="196113"/>
            <a:ext cx="8327874" cy="6223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B8EF10B-48F7-0337-F6C1-9DCD2612B5C1}"/>
                  </a:ext>
                </a:extLst>
              </p:cNvPr>
              <p:cNvSpPr txBox="1"/>
              <p:nvPr/>
            </p:nvSpPr>
            <p:spPr>
              <a:xfrm>
                <a:off x="527900" y="5984333"/>
                <a:ext cx="29317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affects signal receptor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B8EF10B-48F7-0337-F6C1-9DCD2612B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00" y="5984333"/>
                <a:ext cx="2931737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20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6722F-8D37-6659-6A26-FF8CC2D59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With non-zero initial condition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632E8C-33C5-0947-73AD-E041517550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7154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2362372-FC87-C35F-BFBA-410F9EA71402}"/>
              </a:ext>
            </a:extLst>
          </p:cNvPr>
          <p:cNvSpPr txBox="1"/>
          <p:nvPr/>
        </p:nvSpPr>
        <p:spPr>
          <a:xfrm>
            <a:off x="131976" y="245096"/>
            <a:ext cx="41617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initial condition:</a:t>
            </a:r>
          </a:p>
          <a:p>
            <a:r>
              <a:rPr lang="en-US" altLang="zh-CN" dirty="0" err="1"/>
              <a:t>initial_stimulus</a:t>
            </a:r>
            <a:r>
              <a:rPr lang="en-US" altLang="zh-CN" dirty="0"/>
              <a:t> = 0.5</a:t>
            </a:r>
          </a:p>
          <a:p>
            <a:r>
              <a:rPr lang="en-US" altLang="zh-CN" dirty="0" err="1"/>
              <a:t>initial_broad</a:t>
            </a:r>
            <a:r>
              <a:rPr lang="en-US" altLang="zh-CN" dirty="0"/>
              <a:t> = 16 (starting from 0 point)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BE8908-855A-D97B-87D5-457102EBB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59" y="1722424"/>
            <a:ext cx="5852172" cy="438912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B97E292-F86F-B114-202A-8C2575CECDE1}"/>
              </a:ext>
            </a:extLst>
          </p:cNvPr>
          <p:cNvSpPr txBox="1"/>
          <p:nvPr/>
        </p:nvSpPr>
        <p:spPr>
          <a:xfrm>
            <a:off x="8267307" y="2865748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 chemical signal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26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9E2F988-EED2-6A2B-74D1-8A616E74E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66268" cy="34997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55D054-14C3-BB53-23C4-0B6371C15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850" y="1"/>
            <a:ext cx="4572000" cy="3429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57E1B66-4944-4DD4-08C6-57FB5A79883A}"/>
              </a:ext>
            </a:extLst>
          </p:cNvPr>
          <p:cNvSpPr txBox="1"/>
          <p:nvPr/>
        </p:nvSpPr>
        <p:spPr>
          <a:xfrm>
            <a:off x="0" y="3499701"/>
            <a:ext cx="1821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c0 = 0.01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K_d</a:t>
            </a:r>
            <a:r>
              <a:rPr lang="en-US" altLang="zh-CN" dirty="0"/>
              <a:t> = 10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rho_rec</a:t>
            </a:r>
            <a:r>
              <a:rPr lang="en-US" altLang="zh-CN" dirty="0"/>
              <a:t> = 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D0293F-5DFB-799D-3F1F-292C87245E1F}"/>
              </a:ext>
            </a:extLst>
          </p:cNvPr>
          <p:cNvSpPr txBox="1"/>
          <p:nvPr/>
        </p:nvSpPr>
        <p:spPr>
          <a:xfrm>
            <a:off x="8455843" y="11783"/>
            <a:ext cx="1821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c0 = 0.01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K_d</a:t>
            </a:r>
            <a:r>
              <a:rPr lang="en-US" altLang="zh-CN" dirty="0"/>
              <a:t> = 5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rho_rec</a:t>
            </a:r>
            <a:r>
              <a:rPr lang="en-US" altLang="zh-CN" dirty="0"/>
              <a:t> = 1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9D10ABE-F34D-557D-1ABD-3CD2C51E2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703" y="3429000"/>
            <a:ext cx="4511952" cy="338396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33D938F-714D-FF56-D4B0-844CA62A73BB}"/>
              </a:ext>
            </a:extLst>
          </p:cNvPr>
          <p:cNvSpPr txBox="1"/>
          <p:nvPr/>
        </p:nvSpPr>
        <p:spPr>
          <a:xfrm>
            <a:off x="1425956" y="5728371"/>
            <a:ext cx="18213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c0 = 0.01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K_d</a:t>
            </a:r>
            <a:r>
              <a:rPr lang="en-US" altLang="zh-CN" dirty="0"/>
              <a:t> = 5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rho_rec</a:t>
            </a:r>
            <a:r>
              <a:rPr lang="en-US" altLang="zh-CN" dirty="0"/>
              <a:t> = 5</a:t>
            </a:r>
          </a:p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2CBBCAD-0D88-D82F-C008-46CCAA656E20}"/>
              </a:ext>
            </a:extLst>
          </p:cNvPr>
          <p:cNvSpPr txBox="1"/>
          <p:nvPr/>
        </p:nvSpPr>
        <p:spPr>
          <a:xfrm>
            <a:off x="10292746" y="2315036"/>
            <a:ext cx="1821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c0 = 0.04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K_d</a:t>
            </a:r>
            <a:r>
              <a:rPr lang="en-US" altLang="zh-CN" dirty="0"/>
              <a:t> = 5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rho_rec</a:t>
            </a:r>
            <a:r>
              <a:rPr lang="en-US" altLang="zh-CN" dirty="0"/>
              <a:t> = 1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4FE913A-236C-B518-E75E-7ADC570EFF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810" y="3346516"/>
            <a:ext cx="4666268" cy="349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92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EBD59-C298-4E9D-20C7-5D85134C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 receptor binding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BAAE94-3117-3A1E-747A-BAB6633F17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73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279</Words>
  <Application>Microsoft Office PowerPoint</Application>
  <PresentationFormat>宽屏</PresentationFormat>
  <Paragraphs>63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With non-zero initial condition</vt:lpstr>
      <vt:lpstr>PowerPoint 演示文稿</vt:lpstr>
      <vt:lpstr>PowerPoint 演示文稿</vt:lpstr>
      <vt:lpstr>Random receptor binding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Y. Li</dc:creator>
  <cp:lastModifiedBy>Y. Li</cp:lastModifiedBy>
  <cp:revision>21</cp:revision>
  <dcterms:created xsi:type="dcterms:W3CDTF">2024-09-25T14:17:33Z</dcterms:created>
  <dcterms:modified xsi:type="dcterms:W3CDTF">2024-11-19T22:43:50Z</dcterms:modified>
</cp:coreProperties>
</file>