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  <p:sldMasterId id="2147483660" r:id="rId4"/>
    <p:sldMasterId id="2147483661" r:id="rId5"/>
    <p:sldMasterId id="2147483662" r:id="rId6"/>
    <p:sldMasterId id="2147483663" r:id="rId7"/>
    <p:sldMasterId id="2147483664" r:id="rId8"/>
    <p:sldMasterId id="2147483665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21" Type="http://schemas.openxmlformats.org/officeDocument/2006/relationships/slide" Target="slides/slide1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9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8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Úvodní sníme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686175" y="6459537"/>
            <a:ext cx="4822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9901236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Obrázek s titulkem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097279" y="5074919"/>
            <a:ext cx="10113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/>
          <p:nvPr>
            <p:ph idx="2" type="pic"/>
          </p:nvPr>
        </p:nvSpPr>
        <p:spPr>
          <a:xfrm>
            <a:off x="15" y="0"/>
            <a:ext cx="12192000" cy="4915200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3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097279" y="5907023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1096962" y="6459537"/>
            <a:ext cx="24732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686175" y="6459537"/>
            <a:ext cx="4822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9901236" y="6459537"/>
            <a:ext cx="1311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Svislý nadpis a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 rot="5400000">
            <a:off x="7159350" y="1977852"/>
            <a:ext cx="57600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1825350" y="-574847"/>
            <a:ext cx="57600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6512" lvl="0" marL="90487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87" lvl="1" marL="382587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6837" lvl="2" marL="566737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662" lvl="4" marL="93186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1096962" y="6459537"/>
            <a:ext cx="24732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3686175" y="6459537"/>
            <a:ext cx="4822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9901236" y="6459537"/>
            <a:ext cx="1311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096962" y="287337"/>
            <a:ext cx="10058399" cy="14493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096962" y="1846261"/>
            <a:ext cx="10058399" cy="4022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6511" lvl="0" marL="90488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88" lvl="1" marL="3825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6837" lvl="2" marL="56673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662" lvl="4" marL="931863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686175" y="6459537"/>
            <a:ext cx="4822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9901236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Nadpis a svislý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096962" y="287337"/>
            <a:ext cx="10058399" cy="14493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 rot="5400000">
            <a:off x="4114799" y="-1171575"/>
            <a:ext cx="4022724" cy="1005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6511" lvl="0" marL="90488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88" lvl="1" marL="3825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6837" lvl="2" marL="56673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662" lvl="4" marL="931863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686175" y="6459537"/>
            <a:ext cx="4822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9901236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Pouze nadpi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096962" y="287337"/>
            <a:ext cx="10058399" cy="14493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686175" y="6459537"/>
            <a:ext cx="4822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9901236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Porovnání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sz="20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1097279" y="2582334"/>
            <a:ext cx="4937760" cy="3286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6511" lvl="0" marL="90488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88" lvl="1" marL="3825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6837" lvl="2" marL="56673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662" lvl="4" marL="931863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sz="20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6217919" y="2582333"/>
            <a:ext cx="4937760" cy="3286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6511" lvl="0" marL="90488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88" lvl="1" marL="3825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6837" lvl="2" marL="56673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662" lvl="4" marL="931863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686175" y="6459537"/>
            <a:ext cx="4822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9901236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va obsah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1097279" y="1845733"/>
            <a:ext cx="4937760" cy="40233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6511" lvl="0" marL="90488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88" lvl="1" marL="3825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6837" lvl="2" marL="56673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662" lvl="4" marL="931863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6511" lvl="0" marL="90488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88" lvl="1" marL="3825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6837" lvl="2" marL="56673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662" lvl="4" marL="931863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686175" y="6459537"/>
            <a:ext cx="4822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9901236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Prázdný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686175" y="6459537"/>
            <a:ext cx="4822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9901236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Záhlaví části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097279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097279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096962" y="6459537"/>
            <a:ext cx="24732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686175" y="6459537"/>
            <a:ext cx="4822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901236" y="6459537"/>
            <a:ext cx="1311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Obsah s titulkem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594358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6512" lvl="0" marL="90487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87" lvl="1" marL="382587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6837" lvl="2" marL="566737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662" lvl="4" marL="93186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465137" y="6459537"/>
            <a:ext cx="2619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4800600" y="6459537"/>
            <a:ext cx="46482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9901236" y="6459537"/>
            <a:ext cx="1311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7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6334125"/>
            <a:ext cx="12192000" cy="66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Shape 8"/>
          <p:cNvCxnSpPr/>
          <p:nvPr/>
        </p:nvCxnSpPr>
        <p:spPr>
          <a:xfrm>
            <a:off x="1208087" y="4343400"/>
            <a:ext cx="98758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" name="Shape 9"/>
          <p:cNvSpPr txBox="1"/>
          <p:nvPr>
            <p:ph type="title"/>
          </p:nvPr>
        </p:nvSpPr>
        <p:spPr>
          <a:xfrm>
            <a:off x="1096962" y="287337"/>
            <a:ext cx="10058399" cy="14493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1096962" y="1846261"/>
            <a:ext cx="10058399" cy="4022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6511" lvl="0" marL="90488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88" lvl="1" marL="3825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6837" lvl="2" marL="56673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662" lvl="4" marL="931863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3686175" y="6459537"/>
            <a:ext cx="4822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9901236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0" y="6334125"/>
            <a:ext cx="1218882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1096962" y="287337"/>
            <a:ext cx="10058399" cy="14493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096962" y="1846261"/>
            <a:ext cx="10058399" cy="4022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6511" lvl="0" marL="90488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88" lvl="1" marL="3825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6837" lvl="2" marL="56673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662" lvl="4" marL="931863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686175" y="6459537"/>
            <a:ext cx="4822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9901236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8" name="Shape 28"/>
          <p:cNvCxnSpPr/>
          <p:nvPr/>
        </p:nvCxnSpPr>
        <p:spPr>
          <a:xfrm>
            <a:off x="1193800" y="1738311"/>
            <a:ext cx="9966324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0" y="6334125"/>
            <a:ext cx="1218882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1096962" y="287337"/>
            <a:ext cx="10058399" cy="14493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096962" y="1846261"/>
            <a:ext cx="10058399" cy="4022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6511" lvl="0" marL="90488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88" lvl="1" marL="3825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6837" lvl="2" marL="56673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662" lvl="4" marL="931863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686175" y="6459537"/>
            <a:ext cx="4822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9901236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0" y="6334125"/>
            <a:ext cx="12188700" cy="6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Shape 77"/>
          <p:cNvCxnSpPr/>
          <p:nvPr/>
        </p:nvCxnSpPr>
        <p:spPr>
          <a:xfrm>
            <a:off x="1208087" y="4343400"/>
            <a:ext cx="98757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8" name="Shape 78"/>
          <p:cNvSpPr txBox="1"/>
          <p:nvPr>
            <p:ph type="title"/>
          </p:nvPr>
        </p:nvSpPr>
        <p:spPr>
          <a:xfrm>
            <a:off x="1096962" y="287337"/>
            <a:ext cx="100584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096962" y="1846261"/>
            <a:ext cx="100584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6512" lvl="0" marL="90487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87" lvl="1" marL="382587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6837" lvl="2" marL="566737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662" lvl="4" marL="93186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096962" y="6459537"/>
            <a:ext cx="24732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686175" y="6459537"/>
            <a:ext cx="4822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901236" y="6459537"/>
            <a:ext cx="1311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0"/>
            <a:ext cx="4051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4040187" y="0"/>
            <a:ext cx="63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1096962" y="287337"/>
            <a:ext cx="100584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1096962" y="1846261"/>
            <a:ext cx="100584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6512" lvl="0" marL="90487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87" lvl="1" marL="382587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6837" lvl="2" marL="566737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662" lvl="4" marL="93186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465137" y="6459537"/>
            <a:ext cx="2619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4800600" y="6459537"/>
            <a:ext cx="46482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9901236" y="6459537"/>
            <a:ext cx="1311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0" y="4953000"/>
            <a:ext cx="121887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0" y="4914900"/>
            <a:ext cx="12188700" cy="6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1096962" y="287337"/>
            <a:ext cx="100584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096962" y="1846261"/>
            <a:ext cx="100584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6512" lvl="0" marL="90487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87" lvl="1" marL="382587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6837" lvl="2" marL="566737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662" lvl="4" marL="93186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1096962" y="6459537"/>
            <a:ext cx="24732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3686175" y="6459537"/>
            <a:ext cx="4822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9901236" y="6459537"/>
            <a:ext cx="1311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0" y="6334125"/>
            <a:ext cx="12188700" cy="6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1096962" y="287337"/>
            <a:ext cx="100584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096962" y="1846261"/>
            <a:ext cx="100584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6512" lvl="0" marL="90487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87" lvl="1" marL="382587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6837" lvl="2" marL="566737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662" lvl="4" marL="93186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1096962" y="6459537"/>
            <a:ext cx="24732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3686175" y="6459537"/>
            <a:ext cx="4822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9901236" y="6459537"/>
            <a:ext cx="1311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cs-CZ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ctrTitle"/>
          </p:nvPr>
        </p:nvSpPr>
        <p:spPr>
          <a:xfrm>
            <a:off x="1096962" y="758825"/>
            <a:ext cx="10058399" cy="3565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Cambria"/>
              <a:buNone/>
            </a:pPr>
            <a:r>
              <a:rPr b="0" i="0" lang="cs-CZ" sz="5300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Bakalářská práce</a:t>
            </a:r>
            <a:br>
              <a:rPr b="0" i="0" lang="cs-CZ" sz="5300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1" lang="cs-CZ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Začleňování geografických datových sad do OpenStreetMap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237" y="0"/>
            <a:ext cx="2600324" cy="195897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2959100" y="379412"/>
            <a:ext cx="1057592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mbria"/>
              <a:buNone/>
            </a:pPr>
            <a:r>
              <a:rPr b="0" i="0" lang="cs-CZ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ČESKÉ VYSOKÉ UČENÍ TECHNICKÉ v Praze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mbria"/>
              <a:buNone/>
            </a:pPr>
            <a:r>
              <a:rPr b="0" i="0" lang="cs-CZ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Fakulta stavební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mbria"/>
              <a:buNone/>
            </a:pPr>
            <a:r>
              <a:rPr b="0" i="0" lang="cs-CZ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Katedra geomatiky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096962" y="4324350"/>
            <a:ext cx="6362699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mbria"/>
              <a:buNone/>
            </a:pPr>
            <a:r>
              <a:rPr b="0" i="0" lang="cs-CZ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Student</a:t>
            </a:r>
            <a:r>
              <a:rPr lang="cs-CZ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b="0" i="0" lang="cs-CZ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Martin Jákl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mbria"/>
              <a:buNone/>
            </a:pPr>
            <a:r>
              <a:rPr b="0" i="0" lang="cs-CZ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Vedoucí: Ing. Martin Landa</a:t>
            </a:r>
            <a:r>
              <a:rPr lang="cs-CZ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4294967295" type="title"/>
          </p:nvPr>
        </p:nvSpPr>
        <p:spPr>
          <a:xfrm>
            <a:off x="3200400" y="2244725"/>
            <a:ext cx="5268912" cy="14493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Cambria"/>
              <a:buNone/>
            </a:pPr>
            <a:r>
              <a:rPr b="0" i="0" lang="cs-CZ" sz="480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Děkuji za pozornost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4294967295" type="body"/>
          </p:nvPr>
        </p:nvSpPr>
        <p:spPr>
          <a:xfrm>
            <a:off x="1096962" y="1873250"/>
            <a:ext cx="100584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Jaký postup doporučuje autor pracovníkům IPR při budoucím otevírání dat, pokud by chtěli zachovat stávající licenci (tedy ne přejít na ODbL) a přitom umožnit využití dat pro potřeby projektu OpenStreetMap?</a:t>
            </a:r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sz="1800"/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cs-CZ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Udělit pro OSM vyjimku z licence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cs-CZ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Přidat licencování dat -&gt; dualita (CC BY-SA + ODbL)</a:t>
            </a:r>
          </a:p>
        </p:txBody>
      </p:sp>
      <p:sp>
        <p:nvSpPr>
          <p:cNvPr id="201" name="Shape 201"/>
          <p:cNvSpPr txBox="1"/>
          <p:nvPr>
            <p:ph idx="4294967295" type="title"/>
          </p:nvPr>
        </p:nvSpPr>
        <p:spPr>
          <a:xfrm>
            <a:off x="1096962" y="287337"/>
            <a:ext cx="100584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Cambria"/>
              <a:buNone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Otázka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096962" y="287337"/>
            <a:ext cx="10058399" cy="14493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Cambria"/>
              <a:buNone/>
            </a:pPr>
            <a:r>
              <a:rPr b="0" i="0" lang="cs-CZ" sz="480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Obsah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1096962" y="1846261"/>
            <a:ext cx="10058399" cy="4022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0487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b="0" i="0" lang="cs-CZ" sz="240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Zadání</a:t>
            </a:r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 sz="2400">
                <a:latin typeface="Georgia"/>
                <a:ea typeface="Georgia"/>
                <a:cs typeface="Georgia"/>
                <a:sym typeface="Georgia"/>
              </a:rPr>
              <a:t>OpenStreetMap</a:t>
            </a:r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 sz="2400">
                <a:latin typeface="Georgia"/>
                <a:ea typeface="Georgia"/>
                <a:cs typeface="Georgia"/>
                <a:sym typeface="Georgia"/>
              </a:rPr>
              <a:t>Institut plánování a rozvoje hl. m. Prahy</a:t>
            </a:r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 sz="2400">
                <a:latin typeface="Georgia"/>
                <a:ea typeface="Georgia"/>
                <a:cs typeface="Georgia"/>
                <a:sym typeface="Georgia"/>
              </a:rPr>
              <a:t>Licence</a:t>
            </a:r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 sz="2400">
                <a:latin typeface="Georgia"/>
                <a:ea typeface="Georgia"/>
                <a:cs typeface="Georgia"/>
                <a:sym typeface="Georgia"/>
              </a:rPr>
              <a:t>IprDownloader - program pro import dat</a:t>
            </a:r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 sz="2400">
                <a:latin typeface="Georgia"/>
                <a:ea typeface="Georgia"/>
                <a:cs typeface="Georgia"/>
                <a:sym typeface="Georgia"/>
              </a:rPr>
              <a:t>Výběr dat vhodných pro import do OSM</a:t>
            </a:r>
          </a:p>
          <a:p>
            <a:pPr indent="-90488" lvl="0" marL="904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b="0" i="0" lang="cs-CZ" sz="240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Výsledky a výstupy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096962" y="287337"/>
            <a:ext cx="10058399" cy="14493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Cambria"/>
              <a:buNone/>
            </a:pPr>
            <a:r>
              <a:rPr b="0" i="0" lang="cs-CZ" sz="480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Zadání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096962" y="1736725"/>
            <a:ext cx="10058399" cy="402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0487" lvl="0" marL="9048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Rešerše problematiky začleňování geografických dat do projektu OSM</a:t>
            </a:r>
          </a:p>
          <a:p>
            <a:pPr indent="-90487" lvl="0" marL="9048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navrhnout program pro import dat do PostGIS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analýza dat zveřejněných IPR</a:t>
            </a:r>
          </a:p>
          <a:p>
            <a:pPr indent="-90487" lvl="0" marL="9048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připravit vybraná data pro import do OpenStreetMap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096962" y="287337"/>
            <a:ext cx="10058399" cy="14493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Cambria"/>
              <a:buNone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OpenStreetMap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096962" y="1736725"/>
            <a:ext cx="100584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192087" lvl="1" marL="382587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Projekt pro tvorbu svobodných map</a:t>
            </a:r>
          </a:p>
          <a:p>
            <a:pPr indent="-192087" lvl="1" marL="382587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b="0" i="0" lang="cs-CZ" sz="200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Založen roku 2004 ve velké </a:t>
            </a: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Británii</a:t>
            </a:r>
          </a:p>
          <a:p>
            <a:pPr indent="-192087" lvl="1" marL="382587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různé styly vykreslení mapy</a:t>
            </a:r>
          </a:p>
          <a:p>
            <a:pPr indent="-192087" lvl="1" marL="382587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~4 mil. přispěvatelů (0.5 mil aktivních)</a:t>
            </a:r>
          </a:p>
          <a:p>
            <a:pPr indent="-192087" lvl="1" marL="382587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zdroje:</a:t>
            </a:r>
          </a:p>
          <a:p>
            <a:pPr lvl="2" marL="566737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eorgia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jednotlivci</a:t>
            </a:r>
          </a:p>
          <a:p>
            <a:pPr lvl="2" marL="566737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eorgia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soukromé firmy</a:t>
            </a:r>
          </a:p>
          <a:p>
            <a:pPr lvl="2" marL="566737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eorgia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veřejné zdroje (státní správa,...)</a:t>
            </a:r>
          </a:p>
        </p:txBody>
      </p:sp>
      <p:pic>
        <p:nvPicPr>
          <p:cNvPr descr="osm.jpg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7750" y="19782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096962" y="287337"/>
            <a:ext cx="10058399" cy="14493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Cambria"/>
              <a:buNone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Institut rozvoje a plánování</a:t>
            </a:r>
            <a:br>
              <a:rPr lang="cs-CZ">
                <a:latin typeface="Georgia"/>
                <a:ea typeface="Georgia"/>
                <a:cs typeface="Georgia"/>
                <a:sym typeface="Georgia"/>
              </a:rPr>
            </a:br>
            <a:r>
              <a:rPr lang="cs-CZ">
                <a:latin typeface="Georgia"/>
                <a:ea typeface="Georgia"/>
                <a:cs typeface="Georgia"/>
                <a:sym typeface="Georgia"/>
              </a:rPr>
              <a:t> hl. m. Prahy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096962" y="1736725"/>
            <a:ext cx="10058399" cy="402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0487" lvl="0" marL="9048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Georgia"/>
              <a:buChar char="•"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spravuje </a:t>
            </a:r>
            <a:r>
              <a:rPr i="1" lang="cs-CZ">
                <a:latin typeface="Georgia"/>
                <a:ea typeface="Georgia"/>
                <a:cs typeface="Georgia"/>
                <a:sym typeface="Georgia"/>
              </a:rPr>
              <a:t>geografická</a:t>
            </a:r>
            <a:r>
              <a:rPr lang="cs-CZ">
                <a:latin typeface="Georgia"/>
                <a:ea typeface="Georgia"/>
                <a:cs typeface="Georgia"/>
                <a:sym typeface="Georgia"/>
              </a:rPr>
              <a:t> data pro rozvoj Prahy</a:t>
            </a:r>
          </a:p>
          <a:p>
            <a:pPr indent="-65087" lvl="0" marL="9048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provádí výzkum</a:t>
            </a:r>
          </a:p>
          <a:p>
            <a:pPr indent="-65087" lvl="0" marL="9048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vytváří územní plán hl. m. Prahy</a:t>
            </a:r>
          </a:p>
          <a:p>
            <a:pPr indent="-65087" lvl="0" marL="9048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Zveřejnění dat:</a:t>
            </a:r>
          </a:p>
          <a:p>
            <a:pPr lvl="2" marL="56673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webový Geoportál hl.m. Prahy</a:t>
            </a:r>
          </a:p>
          <a:p>
            <a:pPr lvl="2" marL="566737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kompletní data (1. 4. 2015)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096962" y="287337"/>
            <a:ext cx="100584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Cambria"/>
              <a:buNone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Licence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096962" y="1736725"/>
            <a:ext cx="100584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0487" lvl="0" marL="9048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Georgia"/>
              <a:buChar char="•"/>
            </a:pPr>
            <a:r>
              <a:rPr lang="cs-CZ" u="sng">
                <a:latin typeface="Georgia"/>
                <a:ea typeface="Georgia"/>
                <a:cs typeface="Georgia"/>
                <a:sym typeface="Georgia"/>
              </a:rPr>
              <a:t>OpenStreetMap</a:t>
            </a:r>
          </a:p>
          <a:p>
            <a:pPr lvl="2" marL="56673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ODbL - OpenDatabaseLicence v.1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65087" lvl="0" marL="9048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 u="sng">
                <a:latin typeface="Georgia"/>
                <a:ea typeface="Georgia"/>
                <a:cs typeface="Georgia"/>
                <a:sym typeface="Georgia"/>
              </a:rPr>
              <a:t>IPR Praha</a:t>
            </a:r>
          </a:p>
          <a:p>
            <a:pPr lvl="2" marL="56673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CC BY-SA 4.0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90487" lvl="0" marL="90487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nekompatibilita licencí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= nemožnost začlenit data IPR do databáze OSM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096962" y="287337"/>
            <a:ext cx="10058399" cy="14493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Cambria"/>
              <a:buNone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IprDownloader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096962" y="1736725"/>
            <a:ext cx="100584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0487" lvl="0" marL="9048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Georgia"/>
              <a:buChar char="•"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program vytvořen v jazyce Python (2.7)</a:t>
            </a:r>
          </a:p>
          <a:p>
            <a:pPr indent="-65087" lvl="0" marL="9048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Georgia"/>
              <a:buChar char="•"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prochází distribuční kanál IPR </a:t>
            </a:r>
            <a:r>
              <a:rPr lang="cs-CZ" sz="1400">
                <a:latin typeface="Georgia"/>
                <a:ea typeface="Georgia"/>
                <a:cs typeface="Georgia"/>
                <a:sym typeface="Georgia"/>
              </a:rPr>
              <a:t>(ve formátu ATOM)</a:t>
            </a:r>
          </a:p>
          <a:p>
            <a:pPr indent="-90487" lvl="0" marL="9048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Georgia"/>
              <a:buChar char="•"/>
            </a:pPr>
            <a:r>
              <a:rPr lang="cs-CZ" u="sng">
                <a:latin typeface="Georgia"/>
                <a:ea typeface="Georgia"/>
                <a:cs typeface="Georgia"/>
                <a:sym typeface="Georgia"/>
              </a:rPr>
              <a:t>umožňuje:</a:t>
            </a:r>
          </a:p>
          <a:p>
            <a:pPr lvl="2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</a:pPr>
            <a:r>
              <a:rPr b="1" lang="cs-CZ" sz="2000">
                <a:latin typeface="Georgia"/>
                <a:ea typeface="Georgia"/>
                <a:cs typeface="Georgia"/>
                <a:sym typeface="Georgia"/>
              </a:rPr>
              <a:t>procházení</a:t>
            </a: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 / </a:t>
            </a:r>
            <a:r>
              <a:rPr b="1" lang="cs-CZ" sz="2000">
                <a:latin typeface="Georgia"/>
                <a:ea typeface="Georgia"/>
                <a:cs typeface="Georgia"/>
                <a:sym typeface="Georgia"/>
              </a:rPr>
              <a:t>hledání</a:t>
            </a: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 datových sad</a:t>
            </a:r>
          </a:p>
          <a:p>
            <a:pPr lvl="2" marL="56673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Georgia"/>
            </a:pPr>
            <a:r>
              <a:rPr b="1" lang="cs-CZ" sz="2000">
                <a:latin typeface="Georgia"/>
                <a:ea typeface="Georgia"/>
                <a:cs typeface="Georgia"/>
                <a:sym typeface="Georgia"/>
              </a:rPr>
              <a:t>stahování</a:t>
            </a: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 dat   </a:t>
            </a:r>
            <a:r>
              <a:rPr lang="cs-CZ">
                <a:latin typeface="Georgia"/>
                <a:ea typeface="Georgia"/>
                <a:cs typeface="Georgia"/>
                <a:sym typeface="Georgia"/>
              </a:rPr>
              <a:t>(různé souborové formáty, SRS,...)</a:t>
            </a:r>
            <a:br>
              <a:rPr lang="cs-CZ">
                <a:latin typeface="Georgia"/>
                <a:ea typeface="Georgia"/>
                <a:cs typeface="Georgia"/>
                <a:sym typeface="Georgia"/>
              </a:rPr>
            </a:br>
            <a:r>
              <a:rPr lang="cs-CZ" sz="1800">
                <a:latin typeface="Georgia"/>
                <a:ea typeface="Georgia"/>
                <a:cs typeface="Georgia"/>
                <a:sym typeface="Georgia"/>
              </a:rPr>
              <a:t>	př.: 		</a:t>
            </a:r>
            <a:r>
              <a:rPr lang="cs-CZ" sz="180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cs-CZ" sz="18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cs-CZ" sz="1800">
                <a:latin typeface="Courier New"/>
                <a:ea typeface="Courier New"/>
                <a:cs typeface="Courier New"/>
                <a:sym typeface="Courier New"/>
              </a:rPr>
              <a:t>iprdownloader.py --alike 'PID' --download</a:t>
            </a:r>
          </a:p>
          <a:p>
            <a:pPr lvl="2" marL="56673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Georgia"/>
            </a:pPr>
            <a:r>
              <a:rPr b="1" lang="cs-CZ" sz="2000">
                <a:latin typeface="Georgia"/>
                <a:ea typeface="Georgia"/>
                <a:cs typeface="Georgia"/>
                <a:sym typeface="Georgia"/>
              </a:rPr>
              <a:t>import</a:t>
            </a: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 do databáze PostgreSQL(PostGIS)</a:t>
            </a:r>
          </a:p>
        </p:txBody>
      </p:sp>
      <p:pic>
        <p:nvPicPr>
          <p:cNvPr descr="py.jpg"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4700" y="1812925"/>
            <a:ext cx="3076574" cy="9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096962" y="287337"/>
            <a:ext cx="10058399" cy="14493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Cambria"/>
              <a:buNone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Výběr dat pro OSM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096962" y="1736725"/>
            <a:ext cx="10058399" cy="402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0487" lvl="0" marL="9048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rešerše zveřejněných dat IPR</a:t>
            </a:r>
          </a:p>
          <a:p>
            <a:pPr lvl="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co je možné do OSM přidat?</a:t>
            </a:r>
          </a:p>
          <a:p>
            <a:pPr lvl="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porovnání, zdali to je již zmapováno</a:t>
            </a:r>
          </a:p>
          <a:p>
            <a:pPr indent="-90487" lvl="0" marL="90487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výběr vhodných datových sad (</a:t>
            </a:r>
            <a:r>
              <a:rPr lang="cs-CZ" sz="1600">
                <a:latin typeface="Georgia"/>
                <a:ea typeface="Georgia"/>
                <a:cs typeface="Georgia"/>
                <a:sym typeface="Georgia"/>
              </a:rPr>
              <a:t>parkovací automaty, P+R parkoviště,...</a:t>
            </a:r>
            <a:r>
              <a:rPr lang="cs-CZ">
                <a:latin typeface="Georgia"/>
                <a:ea typeface="Georgia"/>
                <a:cs typeface="Georgia"/>
                <a:sym typeface="Georgia"/>
              </a:rPr>
              <a:t>)</a:t>
            </a:r>
          </a:p>
          <a:p>
            <a:pPr lvl="2" marL="566737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Georgia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navrženy atributy dle doporučeného značení</a:t>
            </a:r>
          </a:p>
          <a:p>
            <a:pPr lvl="2" marL="566737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Georgia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uveřejnění tohoto záměru na diskuzním fóru talk.cz</a:t>
            </a:r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doporučení komunity OSM</a:t>
            </a:r>
          </a:p>
          <a:p>
            <a:pPr lvl="2" marL="56673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Georgia"/>
            </a:pPr>
            <a:r>
              <a:rPr lang="cs-CZ" sz="2000">
                <a:latin typeface="Georgia"/>
                <a:ea typeface="Georgia"/>
                <a:cs typeface="Georgia"/>
                <a:sym typeface="Georgia"/>
              </a:rPr>
              <a:t>přidat výšku všem budovám v Praze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096962" y="287337"/>
            <a:ext cx="10058399" cy="14493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Cambria"/>
              <a:buNone/>
            </a:pPr>
            <a:r>
              <a:rPr b="0" i="0" lang="cs-CZ" sz="480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Výstupy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096962" y="1873250"/>
            <a:ext cx="10058399" cy="402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0487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•"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program na stahování a import dat IPR </a:t>
            </a:r>
            <a:r>
              <a:rPr i="1" lang="cs-CZ">
                <a:latin typeface="Georgia"/>
                <a:ea typeface="Georgia"/>
                <a:cs typeface="Georgia"/>
                <a:sym typeface="Georgia"/>
              </a:rPr>
              <a:t>(IprDownlader)</a:t>
            </a:r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11111"/>
              <a:buFont typeface="Georgia"/>
              <a:buChar char="•"/>
            </a:pPr>
            <a:r>
              <a:rPr lang="cs-CZ">
                <a:latin typeface="Georgia"/>
                <a:ea typeface="Georgia"/>
                <a:cs typeface="Georgia"/>
                <a:sym typeface="Georgia"/>
              </a:rPr>
              <a:t>připravené SQL skripty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Retrospektiva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Retrospektiva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Retrospektiva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Retrospektiva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2_Retrospektiva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5_Retrospektiva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6_Retrospektiva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