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" Type="http://schemas.openxmlformats.org/officeDocument/2006/relationships/theme" Target="theme/theme8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9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Úvodní sníme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Obrázek s titulkem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97279" y="5074919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097279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Svislý nadpis a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1825350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96962" y="1846261"/>
            <a:ext cx="10058399" cy="4022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Nadpis a svislý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 rot="5400000">
            <a:off x="4114799" y="-1171575"/>
            <a:ext cx="4022724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Pouze nadpi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Porovnání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sz="20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097279" y="2582334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sz="20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6217919" y="2582333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va obsah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097279" y="1845733"/>
            <a:ext cx="4937760" cy="40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Prázdný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Záhlaví části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097279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sah s titulke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594358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465137" y="6459537"/>
            <a:ext cx="2619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800600" y="6459537"/>
            <a:ext cx="4648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6334125"/>
            <a:ext cx="12192000" cy="66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hape 8"/>
          <p:cNvCxnSpPr/>
          <p:nvPr/>
        </p:nvCxnSpPr>
        <p:spPr>
          <a:xfrm>
            <a:off x="1208087" y="4343400"/>
            <a:ext cx="98758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096962" y="1846261"/>
            <a:ext cx="10058399" cy="4022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6334125"/>
            <a:ext cx="1218882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096962" y="1846261"/>
            <a:ext cx="10058399" cy="4022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8" name="Shape 28"/>
          <p:cNvCxnSpPr/>
          <p:nvPr/>
        </p:nvCxnSpPr>
        <p:spPr>
          <a:xfrm>
            <a:off x="1193800" y="1738311"/>
            <a:ext cx="9966324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0" y="6334125"/>
            <a:ext cx="1218882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096962" y="1846261"/>
            <a:ext cx="10058399" cy="4022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6334125"/>
            <a:ext cx="12188700" cy="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Shape 77"/>
          <p:cNvCxnSpPr/>
          <p:nvPr/>
        </p:nvCxnSpPr>
        <p:spPr>
          <a:xfrm>
            <a:off x="1208087" y="4343400"/>
            <a:ext cx="9875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" name="Shape 78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6962" y="1846261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4051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040187" y="0"/>
            <a:ext cx="6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096962" y="1846261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65137" y="6459537"/>
            <a:ext cx="2619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800600" y="6459537"/>
            <a:ext cx="4648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4914900"/>
            <a:ext cx="12188700" cy="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96962" y="1846261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0" y="6334125"/>
            <a:ext cx="12188700" cy="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096962" y="1846261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1096962" y="758825"/>
            <a:ext cx="10058399" cy="3565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ambria"/>
              <a:buNone/>
            </a:pPr>
            <a:r>
              <a:rPr b="0" i="0" lang="cs-CZ" sz="53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Bakalářská práce</a:t>
            </a:r>
            <a:br>
              <a:rPr b="0" i="0" lang="cs-CZ" sz="53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cs-CZ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Začleňování geografických datových sad do OpenStreetMap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237" y="0"/>
            <a:ext cx="2600324" cy="195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959100" y="379412"/>
            <a:ext cx="105759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cs-CZ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ČESKÉ VYSOKÉ UČENÍ TECHNICKÉ v Praze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cs-CZ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Fakulta stavební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cs-CZ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Katedra geomatiky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096962" y="4324350"/>
            <a:ext cx="6362699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cs-CZ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Student. Martin Jákl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cs-CZ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Vedoucí: Ing. Martin Landa</a:t>
            </a:r>
            <a:r>
              <a:rPr lang="cs-CZ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4294967295" type="title"/>
          </p:nvPr>
        </p:nvSpPr>
        <p:spPr>
          <a:xfrm>
            <a:off x="3200400" y="2244725"/>
            <a:ext cx="5268912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b="0" i="0" lang="cs-CZ" sz="48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Děkuji za pozornost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body"/>
          </p:nvPr>
        </p:nvSpPr>
        <p:spPr>
          <a:xfrm>
            <a:off x="1096962" y="1873250"/>
            <a:ext cx="10058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Jaký postup doporučuje autor pracovníkům IPR při budoucím otevírání dat, pokud by chtěli zachovat stávající licenci (tedy ne přejít na ODbL) a přitom umožnit využití dat pro potřeby projektu OpenStreetMap?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4294967295"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Otázka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b="0" i="0" lang="cs-CZ" sz="48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Obsah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096962" y="1846261"/>
            <a:ext cx="10058399" cy="4022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b="0" i="0" lang="cs-CZ" sz="2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Zadání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400">
                <a:latin typeface="Georgia"/>
                <a:ea typeface="Georgia"/>
                <a:cs typeface="Georgia"/>
                <a:sym typeface="Georgia"/>
              </a:rPr>
              <a:t>OpenStreetMap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400">
                <a:latin typeface="Georgia"/>
                <a:ea typeface="Georgia"/>
                <a:cs typeface="Georgia"/>
                <a:sym typeface="Georgia"/>
              </a:rPr>
              <a:t>Institut plánování a rozvoje hl. m. Prahy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400">
                <a:latin typeface="Georgia"/>
                <a:ea typeface="Georgia"/>
                <a:cs typeface="Georgia"/>
                <a:sym typeface="Georgia"/>
              </a:rPr>
              <a:t>Licence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400">
                <a:latin typeface="Georgia"/>
                <a:ea typeface="Georgia"/>
                <a:cs typeface="Georgia"/>
                <a:sym typeface="Georgia"/>
              </a:rPr>
              <a:t>IprDownloader - program pro import dat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400">
                <a:latin typeface="Georgia"/>
                <a:ea typeface="Georgia"/>
                <a:cs typeface="Georgia"/>
                <a:sym typeface="Georgia"/>
              </a:rPr>
              <a:t>Výběr dat vhodných pro import do OSM</a:t>
            </a:r>
          </a:p>
          <a:p>
            <a:pPr indent="-90488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b="0" i="0" lang="cs-CZ" sz="2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Výsledky a výstupy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b="0" i="0" lang="cs-CZ" sz="48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Zadání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096962" y="1736725"/>
            <a:ext cx="10058399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Rešerše problematiky začleňování geografických dat do projektu OSM</a:t>
            </a:r>
          </a:p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navrhnout program pro import dat do PostGIS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analýza dat zveřejněných IPR</a:t>
            </a:r>
          </a:p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připravit vybraná data pro import do OpenStreetMap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OpenStreetMap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096962" y="1736725"/>
            <a:ext cx="10058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92087" lvl="1" marL="382587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Projekt pro tvorbu svobodných map</a:t>
            </a:r>
          </a:p>
          <a:p>
            <a:pPr indent="-192087" lvl="1" marL="382587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b="0" i="0" lang="cs-CZ" sz="20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Založen roku 2004 ve velké </a:t>
            </a: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Británii</a:t>
            </a:r>
          </a:p>
          <a:p>
            <a:pPr indent="-192087" lvl="1" marL="382587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různé styly vykreslení mapy</a:t>
            </a:r>
          </a:p>
          <a:p>
            <a:pPr indent="-192087" lvl="1" marL="382587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~4 mil. přispěvatelů (0.5 mil aktivních)</a:t>
            </a:r>
          </a:p>
          <a:p>
            <a:pPr indent="-192087" lvl="1" marL="382587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zdroje:</a:t>
            </a:r>
          </a:p>
          <a:p>
            <a:pPr lvl="2" marL="566737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jednotlivci</a:t>
            </a:r>
          </a:p>
          <a:p>
            <a:pPr lvl="2" marL="566737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soukromé firmy</a:t>
            </a:r>
          </a:p>
          <a:p>
            <a:pPr lvl="2" marL="566737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veřejné zdroje (státní správa,...)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Institut rozvoje a plánování</a:t>
            </a:r>
            <a:br>
              <a:rPr lang="cs-CZ">
                <a:latin typeface="Georgia"/>
                <a:ea typeface="Georgia"/>
                <a:cs typeface="Georgia"/>
                <a:sym typeface="Georgia"/>
              </a:rPr>
            </a:br>
            <a:r>
              <a:rPr lang="cs-CZ">
                <a:latin typeface="Georgia"/>
                <a:ea typeface="Georgia"/>
                <a:cs typeface="Georgia"/>
                <a:sym typeface="Georgia"/>
              </a:rPr>
              <a:t> hl. m. Prahy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096962" y="1736725"/>
            <a:ext cx="10058399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spravuje </a:t>
            </a:r>
            <a:r>
              <a:rPr i="1" lang="cs-CZ">
                <a:latin typeface="Georgia"/>
                <a:ea typeface="Georgia"/>
                <a:cs typeface="Georgia"/>
                <a:sym typeface="Georgia"/>
              </a:rPr>
              <a:t>geografická</a:t>
            </a:r>
            <a:r>
              <a:rPr lang="cs-CZ">
                <a:latin typeface="Georgia"/>
                <a:ea typeface="Georgia"/>
                <a:cs typeface="Georgia"/>
                <a:sym typeface="Georgia"/>
              </a:rPr>
              <a:t> data pro rozvoj Prahy</a:t>
            </a:r>
          </a:p>
          <a:p>
            <a:pPr indent="-650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provádí výzkum</a:t>
            </a:r>
          </a:p>
          <a:p>
            <a:pPr indent="-650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vytváří územní plán hl. m. Prahy</a:t>
            </a:r>
          </a:p>
          <a:p>
            <a:pPr indent="-65087" lvl="0" marL="904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Zveřejnění dat:</a:t>
            </a:r>
          </a:p>
          <a:p>
            <a:pPr lvl="2" marL="56673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webový Geoportál hl.m. Prahy</a:t>
            </a:r>
          </a:p>
          <a:p>
            <a:pPr lvl="2" marL="566737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kompletní data (1. 5. 2015)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Licence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096962" y="1736725"/>
            <a:ext cx="10058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Georgia"/>
              <a:buChar char="•"/>
            </a:pPr>
            <a:r>
              <a:rPr lang="cs-CZ" u="sng">
                <a:latin typeface="Georgia"/>
                <a:ea typeface="Georgia"/>
                <a:cs typeface="Georgia"/>
                <a:sym typeface="Georgia"/>
              </a:rPr>
              <a:t>OpenStreetMap</a:t>
            </a:r>
          </a:p>
          <a:p>
            <a:pPr lvl="2" marL="5667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ODbL - OpenDatabaseLicence v.1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65087" lvl="0" marL="904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u="sng">
                <a:latin typeface="Georgia"/>
                <a:ea typeface="Georgia"/>
                <a:cs typeface="Georgia"/>
                <a:sym typeface="Georgia"/>
              </a:rPr>
              <a:t>IPR Praha</a:t>
            </a:r>
          </a:p>
          <a:p>
            <a:pPr lvl="2" marL="56673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CC BY-SA 4.0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90487" lvl="0" marL="90487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nekompatibilita licencí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= nemožnost začlenit data IPR do databáze OSM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IprDownloader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096962" y="1736725"/>
            <a:ext cx="10058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program vytvořen v jazyce Python 2.7.1</a:t>
            </a:r>
          </a:p>
          <a:p>
            <a:pPr indent="-650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prochází distribuční kanál </a:t>
            </a:r>
            <a:r>
              <a:rPr lang="cs-CZ" sz="1400">
                <a:latin typeface="Georgia"/>
                <a:ea typeface="Georgia"/>
                <a:cs typeface="Georgia"/>
                <a:sym typeface="Georgia"/>
              </a:rPr>
              <a:t>(ve formátu ATOM)</a:t>
            </a:r>
          </a:p>
          <a:p>
            <a:pPr indent="-90487" lvl="0" marL="904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Georgia"/>
              <a:buChar char="•"/>
            </a:pPr>
            <a:r>
              <a:rPr lang="cs-CZ" u="sng">
                <a:latin typeface="Georgia"/>
                <a:ea typeface="Georgia"/>
                <a:cs typeface="Georgia"/>
                <a:sym typeface="Georgia"/>
              </a:rPr>
              <a:t>umožňuje:</a:t>
            </a:r>
          </a:p>
          <a:p>
            <a:pPr lvl="2" marL="56673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procházení / hledání datových sad</a:t>
            </a:r>
          </a:p>
          <a:p>
            <a:pPr lvl="2" marL="56673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stahování dat   </a:t>
            </a:r>
            <a:r>
              <a:rPr lang="cs-CZ">
                <a:latin typeface="Georgia"/>
                <a:ea typeface="Georgia"/>
                <a:cs typeface="Georgia"/>
                <a:sym typeface="Georgia"/>
              </a:rPr>
              <a:t>(různé souborové formáty, SRS,...)</a:t>
            </a:r>
          </a:p>
          <a:p>
            <a:pPr lvl="2" marL="56673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import do databáze PostgreSQL(PostGIS)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Výběr dat pro OSM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096962" y="1736725"/>
            <a:ext cx="10058399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rešerše zveřejněných dat IPR</a:t>
            </a:r>
          </a:p>
          <a:p>
            <a: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co je možné do OSM přidat?</a:t>
            </a:r>
          </a:p>
          <a:p>
            <a: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porovnání, zdali to je již zmapováno</a:t>
            </a:r>
          </a:p>
          <a:p>
            <a:pPr indent="-90487" lvl="0" marL="90487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výběr vhodných (</a:t>
            </a:r>
            <a:r>
              <a:rPr lang="cs-CZ" sz="1600">
                <a:latin typeface="Georgia"/>
                <a:ea typeface="Georgia"/>
                <a:cs typeface="Georgia"/>
                <a:sym typeface="Georgia"/>
              </a:rPr>
              <a:t>parkovací automaty, P+R parkoviště,...</a:t>
            </a:r>
            <a:r>
              <a:rPr lang="cs-CZ"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lvl="2" marL="566737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navrženy atributy dle doporučeného značení</a:t>
            </a:r>
          </a:p>
          <a:p>
            <a:pPr lvl="2" marL="566737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uveřejnění tohoto záměru na diskuzním fóru talk.cz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doporučení komunity OSM</a:t>
            </a:r>
          </a:p>
          <a:p>
            <a:pPr lvl="2" marL="56673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přidat výšku všem budovám v Praze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b="0" i="0" lang="cs-CZ" sz="48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Výstupy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096962" y="1873250"/>
            <a:ext cx="10058399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program na stahování a import dat IPR </a:t>
            </a:r>
            <a:r>
              <a:rPr i="1" lang="cs-CZ">
                <a:latin typeface="Georgia"/>
                <a:ea typeface="Georgia"/>
                <a:cs typeface="Georgia"/>
                <a:sym typeface="Georgia"/>
              </a:rPr>
              <a:t>(IprDownlader)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11111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připravené SQL skripty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