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1"/>
  </p:notesMasterIdLst>
  <p:sldIdLst>
    <p:sldId id="256" r:id="rId2"/>
    <p:sldId id="274" r:id="rId3"/>
    <p:sldId id="257" r:id="rId4"/>
    <p:sldId id="267" r:id="rId5"/>
    <p:sldId id="265" r:id="rId6"/>
    <p:sldId id="276" r:id="rId7"/>
    <p:sldId id="277" r:id="rId8"/>
    <p:sldId id="275" r:id="rId9"/>
    <p:sldId id="266" r:id="rId10"/>
    <p:sldId id="262" r:id="rId11"/>
    <p:sldId id="261" r:id="rId12"/>
    <p:sldId id="260" r:id="rId13"/>
    <p:sldId id="258" r:id="rId14"/>
    <p:sldId id="259" r:id="rId15"/>
    <p:sldId id="271" r:id="rId16"/>
    <p:sldId id="272" r:id="rId17"/>
    <p:sldId id="278" r:id="rId18"/>
    <p:sldId id="268" r:id="rId19"/>
    <p:sldId id="269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44C9-1664-466A-9032-388A066FE871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E8B5E-1F19-4998-897D-3ADF3463473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 smtClean="0"/>
              <a:t>Vytvoření nové knihovny a její integrace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 smtClean="0"/>
              <a:t>Rozšiřovaný zásuvný modul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 smtClean="0"/>
              <a:t>Pro zpoplatněná data neprobíhá, sestavená geometrie uložena do databáze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Možné by to bylo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SHP</a:t>
            </a:r>
            <a:r>
              <a:rPr lang="cs-CZ" baseline="0" dirty="0" smtClean="0"/>
              <a:t> obsahuje hodně vrstev, zaměřil jsem se na PARCELY, polygon bez parcelního čísla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Registr územní identifikace,</a:t>
            </a:r>
            <a:r>
              <a:rPr lang="cs-CZ" baseline="0" dirty="0" smtClean="0"/>
              <a:t> adres a nemovitostí, polygony parcel i s parcelními čísly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8B5E-1F19-4998-897D-3ADF3463473D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6E8695-2CE7-41E2-A90C-4285F3AD207C}" type="datetimeFigureOut">
              <a:rPr lang="cs-CZ" smtClean="0"/>
              <a:pPr/>
              <a:t>4.2.2018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1CFC04-3AB0-4D2C-A5D5-926FB9520A65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19-D4Z29Z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4632" cy="273630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Rozšíření zásuvného modulu QGIS pro práci s katastrálními daty o podporu veřejně dostupných dat ve formátu VFK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869160"/>
            <a:ext cx="2264296" cy="769640"/>
          </a:xfrm>
        </p:spPr>
        <p:txBody>
          <a:bodyPr/>
          <a:lstStyle/>
          <a:p>
            <a:r>
              <a:rPr lang="cs-CZ" dirty="0" smtClean="0"/>
              <a:t>6.2.2018</a:t>
            </a: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5436096" y="404664"/>
            <a:ext cx="30963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Lukáš Kettner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Závěr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3200" dirty="0" smtClean="0"/>
              <a:t>Zachovaná původní funkcionalita</a:t>
            </a:r>
          </a:p>
          <a:p>
            <a:r>
              <a:rPr lang="cs-CZ" sz="3200" dirty="0" smtClean="0"/>
              <a:t>Fungující sestavení geometrie parcel a budov pro veřejně poskytovaná data</a:t>
            </a:r>
          </a:p>
          <a:p>
            <a:r>
              <a:rPr lang="cs-CZ" sz="3200" dirty="0" smtClean="0"/>
              <a:t>Vytvoření tabulek PAR a BUD v databázi včetně naplnění daty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Video s ukázkou načítání dat</a:t>
            </a:r>
            <a:endParaRPr lang="cs-CZ" sz="5400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cs-CZ" dirty="0" smtClean="0">
                <a:hlinkClick r:id="rId2"/>
              </a:rPr>
              <a:t>https://www.youtube.com/watch?v=j19-D4Z29ZA</a:t>
            </a:r>
            <a:endParaRPr lang="cs-CZ" dirty="0" smtClean="0"/>
          </a:p>
        </p:txBody>
      </p:sp>
      <p:pic>
        <p:nvPicPr>
          <p:cNvPr id="4" name="Obrázek 3" descr="obr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204864"/>
            <a:ext cx="5472608" cy="4040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0600" y="3140968"/>
            <a:ext cx="8153400" cy="990600"/>
          </a:xfrm>
        </p:spPr>
        <p:txBody>
          <a:bodyPr>
            <a:normAutofit/>
          </a:bodyPr>
          <a:lstStyle/>
          <a:p>
            <a:r>
              <a:rPr lang="cs-CZ" sz="5400" dirty="0" smtClean="0"/>
              <a:t>Děkuji Vám za pozornost</a:t>
            </a:r>
            <a:endParaRPr lang="cs-CZ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Odpověď na otázku 1.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Vyžadovalo by to ale razantnější změnu původního zásuvného modulu</a:t>
            </a:r>
          </a:p>
          <a:p>
            <a:r>
              <a:rPr lang="cs-CZ" sz="3200" dirty="0" smtClean="0"/>
              <a:t>Cílem práce bylo umožnit načítání veřejně dostupných dat s minimálními úpravami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Odpověď na otázku 2.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Výhody načítání dat ve formátu VFK</a:t>
            </a:r>
          </a:p>
          <a:p>
            <a:pPr lvl="1"/>
            <a:r>
              <a:rPr lang="cs-CZ" dirty="0" smtClean="0"/>
              <a:t>Zásuvný modul je přizpůsoben tomuto formátu</a:t>
            </a:r>
          </a:p>
          <a:p>
            <a:pPr lvl="1"/>
            <a:r>
              <a:rPr lang="cs-CZ" dirty="0" smtClean="0"/>
              <a:t>Vzniklé polygony parcel jsou včetně parcelních čísel</a:t>
            </a:r>
            <a:endParaRPr lang="cs-CZ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SHP parcely</a:t>
            </a:r>
            <a:endParaRPr lang="cs-CZ" sz="5400" dirty="0"/>
          </a:p>
        </p:txBody>
      </p:sp>
      <p:pic>
        <p:nvPicPr>
          <p:cNvPr id="4" name="Zástupný symbol pro obsah 3" descr="parcely_shp_atributova_tabulka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RÚIAN</a:t>
            </a:r>
            <a:endParaRPr lang="cs-CZ" sz="5400" dirty="0"/>
          </a:p>
        </p:txBody>
      </p:sp>
      <p:pic>
        <p:nvPicPr>
          <p:cNvPr id="4" name="Zástupný symbol pro obsah 3" descr="ruian_parcely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51720" y="3212976"/>
            <a:ext cx="5165576" cy="990600"/>
          </a:xfrm>
        </p:spPr>
        <p:txBody>
          <a:bodyPr>
            <a:normAutofit/>
          </a:bodyPr>
          <a:lstStyle/>
          <a:p>
            <a:r>
              <a:rPr lang="cs-CZ" sz="5400" dirty="0" smtClean="0"/>
              <a:t>Další možný vývoj</a:t>
            </a:r>
            <a:endParaRPr lang="cs-CZ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Zpomalující prvek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cs-CZ" sz="3200" dirty="0" smtClean="0"/>
              <a:t>Atributový filtr – pro každou parcelu/budovu  se hledají všechny příslušné hranice v celém seznamu hranic (postupné procházení)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cs-CZ" sz="3200" dirty="0" smtClean="0"/>
              <a:t>Indexy nad sloupci PAR_ID_1 i PAR_ID_2 v tabulce geometrie HP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cs-CZ" sz="3200" dirty="0" smtClean="0"/>
              <a:t>V tomto případě jsem nepřišel na lepší řešení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Možné zrychlení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Dotaz na hranice parcely/budovy rovnou do databáze (bez pomoci knihovny GDAL)</a:t>
            </a:r>
          </a:p>
          <a:p>
            <a:pPr lvl="1"/>
            <a:r>
              <a:rPr lang="cs-CZ" dirty="0" smtClean="0"/>
              <a:t>„Problém“ s formou geometrie (binární)</a:t>
            </a:r>
          </a:p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Začlenění sestavování do knihovny GDAL psané v jazyce C++</a:t>
            </a:r>
          </a:p>
          <a:p>
            <a:pPr lvl="1"/>
            <a:r>
              <a:rPr lang="cs-CZ" dirty="0" smtClean="0"/>
              <a:t>Teoreticky rychlejší, Python komunikuje pomaleji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Struktura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Zadání a motivace</a:t>
            </a:r>
          </a:p>
          <a:p>
            <a:r>
              <a:rPr lang="cs-CZ" sz="3200" dirty="0" smtClean="0"/>
              <a:t>Technologie</a:t>
            </a:r>
          </a:p>
          <a:p>
            <a:r>
              <a:rPr lang="cs-CZ" sz="3200" dirty="0" smtClean="0"/>
              <a:t>Knihovna </a:t>
            </a:r>
            <a:r>
              <a:rPr lang="cs-CZ" sz="3200" dirty="0" err="1" smtClean="0"/>
              <a:t>publicvfk</a:t>
            </a:r>
            <a:endParaRPr lang="cs-CZ" sz="3200" dirty="0" smtClean="0"/>
          </a:p>
          <a:p>
            <a:r>
              <a:rPr lang="cs-CZ" sz="3200" dirty="0" smtClean="0"/>
              <a:t>Závěr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Zadání a motivace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Načítání i veřejně poskytovaných dat VFK</a:t>
            </a:r>
          </a:p>
          <a:p>
            <a:r>
              <a:rPr lang="cs-CZ" sz="3200" dirty="0" smtClean="0"/>
              <a:t>Minimální úpravy </a:t>
            </a:r>
          </a:p>
          <a:p>
            <a:r>
              <a:rPr lang="cs-CZ" sz="3200" dirty="0" smtClean="0"/>
              <a:t>Sestavení bloků parcel (PAR) a budov (BUD) pro vizualizaci</a:t>
            </a:r>
          </a:p>
          <a:p>
            <a:pPr>
              <a:buNone/>
            </a:pPr>
            <a:endParaRPr lang="cs-CZ" sz="3200" dirty="0" smtClean="0"/>
          </a:p>
          <a:p>
            <a:r>
              <a:rPr lang="cs-CZ" sz="3200" dirty="0" smtClean="0"/>
              <a:t>Reálně využitelný výsledek</a:t>
            </a:r>
          </a:p>
          <a:p>
            <a:r>
              <a:rPr lang="cs-CZ" sz="3200" dirty="0" smtClean="0"/>
              <a:t>Python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VFK Plugin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Usnadňuje práci se zpoplatněnými daty ISKN</a:t>
            </a:r>
          </a:p>
          <a:p>
            <a:r>
              <a:rPr lang="cs-CZ" sz="3200" dirty="0" smtClean="0"/>
              <a:t>Neumožňuje načítat veřejně poskytovaná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429000"/>
            <a:ext cx="5256584" cy="295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Knihovna </a:t>
            </a:r>
            <a:r>
              <a:rPr lang="cs-CZ" sz="5400" dirty="0" err="1" smtClean="0"/>
              <a:t>publicvfk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cs-CZ" sz="3200" dirty="0" smtClean="0"/>
              <a:t>Vytvořená knihovna</a:t>
            </a:r>
          </a:p>
          <a:p>
            <a:pPr marL="514350" indent="-514350"/>
            <a:r>
              <a:rPr lang="cs-CZ" sz="3200" dirty="0" smtClean="0"/>
              <a:t>Zajišťuje sestavení geometrie parcel a budov</a:t>
            </a:r>
          </a:p>
        </p:txBody>
      </p:sp>
      <p:pic>
        <p:nvPicPr>
          <p:cNvPr id="5" name="Obrázek 4" descr="Diagram_sestaveni_geometrie_hran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3224" y="2780928"/>
            <a:ext cx="4977553" cy="3314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Integrace knihovny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Začlenění do kódu zásuvného modulu VFK Plugin</a:t>
            </a:r>
          </a:p>
          <a:p>
            <a:r>
              <a:rPr lang="cs-CZ" sz="3200" dirty="0" smtClean="0"/>
              <a:t>Zajištění načítání obou typů dat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Průběh načítání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Načtení dat VFK driverem</a:t>
            </a:r>
          </a:p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Sestavování geometrie parcel a budov (pokud nejsou obsaženy)</a:t>
            </a:r>
            <a:endParaRPr lang="cs-CZ" sz="3200" dirty="0"/>
          </a:p>
        </p:txBody>
      </p:sp>
      <p:pic>
        <p:nvPicPr>
          <p:cNvPr id="4" name="Obrázek 3" descr="obr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789040"/>
            <a:ext cx="8607294" cy="1983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1)Načítání VFK driverem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První načtení trvá déle</a:t>
            </a: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Vzniká SQLite databáze s daty</a:t>
            </a:r>
          </a:p>
          <a:p>
            <a:r>
              <a:rPr lang="cs-CZ" sz="3200" dirty="0" smtClean="0"/>
              <a:t>Následující načtení výrazně rychlejší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smtClean="0"/>
              <a:t>2)Sestavování geometrie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3200" dirty="0" smtClean="0"/>
              <a:t>Pro bloky parcel a budov</a:t>
            </a:r>
          </a:p>
          <a:p>
            <a:r>
              <a:rPr lang="cs-CZ" sz="3200" dirty="0" smtClean="0"/>
              <a:t>Uložení do databáze</a:t>
            </a:r>
          </a:p>
          <a:p>
            <a:r>
              <a:rPr lang="cs-CZ" sz="3200" dirty="0" smtClean="0"/>
              <a:t>Probíhá pouze pro veřejně poskytovaná </a:t>
            </a:r>
            <a:r>
              <a:rPr lang="cs-CZ" sz="3200" dirty="0" smtClean="0"/>
              <a:t>data</a:t>
            </a:r>
          </a:p>
          <a:p>
            <a:r>
              <a:rPr lang="cs-CZ" sz="3200" dirty="0" smtClean="0"/>
              <a:t>Pro rozsáhlejší území pomalé</a:t>
            </a:r>
            <a:endParaRPr lang="cs-CZ" sz="3200" dirty="0" smtClean="0"/>
          </a:p>
          <a:p>
            <a:endParaRPr lang="cs-CZ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374</Words>
  <Application>Microsoft Office PowerPoint</Application>
  <PresentationFormat>Předvádění na obrazovce (4:3)</PresentationFormat>
  <Paragraphs>75</Paragraphs>
  <Slides>19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Medián</vt:lpstr>
      <vt:lpstr>Rozšíření zásuvného modulu QGIS pro práci s katastrálními daty o podporu veřejně dostupných dat ve formátu VFK</vt:lpstr>
      <vt:lpstr>Struktura</vt:lpstr>
      <vt:lpstr>Zadání a motivace</vt:lpstr>
      <vt:lpstr>VFK Plugin</vt:lpstr>
      <vt:lpstr>Knihovna publicvfk</vt:lpstr>
      <vt:lpstr>Integrace knihovny</vt:lpstr>
      <vt:lpstr>Průběh načítání</vt:lpstr>
      <vt:lpstr>1)Načítání VFK driverem</vt:lpstr>
      <vt:lpstr>2)Sestavování geometrie</vt:lpstr>
      <vt:lpstr>Závěr</vt:lpstr>
      <vt:lpstr>Video s ukázkou načítání dat</vt:lpstr>
      <vt:lpstr>Děkuji Vám za pozornost</vt:lpstr>
      <vt:lpstr>Odpověď na otázku 1.</vt:lpstr>
      <vt:lpstr>Odpověď na otázku 2.</vt:lpstr>
      <vt:lpstr>SHP parcely</vt:lpstr>
      <vt:lpstr>RÚIAN</vt:lpstr>
      <vt:lpstr>Další možný vývoj</vt:lpstr>
      <vt:lpstr>Zpomalující prvek</vt:lpstr>
      <vt:lpstr>Možné zrychlení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Rozšíření zásuvného modulu QGIS pro práci s katastrálními daty o podporu veřejně dostupných dat ve formátu VFK</dc:title>
  <dc:creator>Rodina</dc:creator>
  <cp:lastModifiedBy>Rodina</cp:lastModifiedBy>
  <cp:revision>57</cp:revision>
  <dcterms:created xsi:type="dcterms:W3CDTF">2018-02-03T19:17:46Z</dcterms:created>
  <dcterms:modified xsi:type="dcterms:W3CDTF">2018-02-04T21:36:53Z</dcterms:modified>
</cp:coreProperties>
</file>