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23"/>
  </p:notesMasterIdLst>
  <p:sldIdLst>
    <p:sldId id="256" r:id="rId2"/>
    <p:sldId id="274" r:id="rId3"/>
    <p:sldId id="257" r:id="rId4"/>
    <p:sldId id="279" r:id="rId5"/>
    <p:sldId id="267" r:id="rId6"/>
    <p:sldId id="265" r:id="rId7"/>
    <p:sldId id="276" r:id="rId8"/>
    <p:sldId id="277" r:id="rId9"/>
    <p:sldId id="275" r:id="rId10"/>
    <p:sldId id="266" r:id="rId11"/>
    <p:sldId id="262" r:id="rId12"/>
    <p:sldId id="280" r:id="rId13"/>
    <p:sldId id="261" r:id="rId14"/>
    <p:sldId id="260" r:id="rId15"/>
    <p:sldId id="258" r:id="rId16"/>
    <p:sldId id="259" r:id="rId17"/>
    <p:sldId id="271" r:id="rId18"/>
    <p:sldId id="272" r:id="rId19"/>
    <p:sldId id="278" r:id="rId20"/>
    <p:sldId id="268" r:id="rId21"/>
    <p:sldId id="269" r:id="rId2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E44C9-1664-466A-9032-388A066FE871}" type="datetimeFigureOut">
              <a:rPr lang="cs-CZ" smtClean="0"/>
              <a:pPr/>
              <a:t>5.2.2018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E8B5E-1F19-4998-897D-3ADF3463473D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E8B5E-1F19-4998-897D-3ADF3463473D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dirty="0" smtClean="0"/>
              <a:t>Vytvoření nové knihovny a její integrace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E8B5E-1F19-4998-897D-3ADF3463473D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dirty="0" smtClean="0"/>
              <a:t>Rozšiřovaný zásuvný modul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E8B5E-1F19-4998-897D-3ADF3463473D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dirty="0" smtClean="0"/>
              <a:t>Pro zpoplatněná data neprobíhá, sestavená geometrie uložena do databáze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E8B5E-1F19-4998-897D-3ADF3463473D}" type="slidenum">
              <a:rPr lang="cs-CZ" smtClean="0"/>
              <a:pPr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Možné by to bylo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E8B5E-1F19-4998-897D-3ADF3463473D}" type="slidenum">
              <a:rPr lang="cs-CZ" smtClean="0"/>
              <a:pPr/>
              <a:t>15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SHP</a:t>
            </a:r>
            <a:r>
              <a:rPr lang="cs-CZ" baseline="0" dirty="0" smtClean="0"/>
              <a:t> obsahuje hodně vrstev, zaměřil jsem se na PARCELY, polygon bez parcelního čísla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E8B5E-1F19-4998-897D-3ADF3463473D}" type="slidenum">
              <a:rPr lang="cs-CZ" smtClean="0"/>
              <a:pPr/>
              <a:t>17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Registr územní identifikace,</a:t>
            </a:r>
            <a:r>
              <a:rPr lang="cs-CZ" baseline="0" dirty="0" smtClean="0"/>
              <a:t> adres a nemovitostí, polygony parcel i s parcelními čísly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E8B5E-1F19-4998-897D-3ADF3463473D}" type="slidenum">
              <a:rPr lang="cs-CZ" smtClean="0"/>
              <a:pPr/>
              <a:t>18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26E8695-2CE7-41E2-A90C-4285F3AD207C}" type="datetimeFigureOut">
              <a:rPr lang="cs-CZ" smtClean="0"/>
              <a:pPr/>
              <a:t>5.2.2018</a:t>
            </a:fld>
            <a:endParaRPr lang="cs-CZ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1CFC04-3AB0-4D2C-A5D5-926FB9520A65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8695-2CE7-41E2-A90C-4285F3AD207C}" type="datetimeFigureOut">
              <a:rPr lang="cs-CZ" smtClean="0"/>
              <a:pPr/>
              <a:t>5.2.2018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FC04-3AB0-4D2C-A5D5-926FB9520A65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26E8695-2CE7-41E2-A90C-4285F3AD207C}" type="datetimeFigureOut">
              <a:rPr lang="cs-CZ" smtClean="0"/>
              <a:pPr/>
              <a:t>5.2.2018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Obdélní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71CFC04-3AB0-4D2C-A5D5-926FB9520A65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8695-2CE7-41E2-A90C-4285F3AD207C}" type="datetimeFigureOut">
              <a:rPr lang="cs-CZ" smtClean="0"/>
              <a:pPr/>
              <a:t>5.2.2018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71CFC04-3AB0-4D2C-A5D5-926FB9520A65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7" name="Obdélní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8695-2CE7-41E2-A90C-4285F3AD207C}" type="datetimeFigureOut">
              <a:rPr lang="cs-CZ" smtClean="0"/>
              <a:pPr/>
              <a:t>5.2.2018</a:t>
            </a:fld>
            <a:endParaRPr lang="cs-CZ"/>
          </a:p>
        </p:txBody>
      </p:sp>
      <p:sp>
        <p:nvSpPr>
          <p:cNvPr id="13" name="Zástupný symbol pro číslo snímku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71CFC04-3AB0-4D2C-A5D5-926FB9520A65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26E8695-2CE7-41E2-A90C-4285F3AD207C}" type="datetimeFigureOut">
              <a:rPr lang="cs-CZ" smtClean="0"/>
              <a:pPr/>
              <a:t>5.2.2018</a:t>
            </a:fld>
            <a:endParaRPr lang="cs-CZ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71CFC04-3AB0-4D2C-A5D5-926FB9520A65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2" name="Zástupný symbol pro zápatí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26E8695-2CE7-41E2-A90C-4285F3AD207C}" type="datetimeFigureOut">
              <a:rPr lang="cs-CZ" smtClean="0"/>
              <a:pPr/>
              <a:t>5.2.2018</a:t>
            </a:fld>
            <a:endParaRPr lang="cs-CZ"/>
          </a:p>
        </p:txBody>
      </p:sp>
      <p:sp>
        <p:nvSpPr>
          <p:cNvPr id="12" name="Zástupný symbol pro číslo snímku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71CFC04-3AB0-4D2C-A5D5-926FB9520A65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16" name="Zástupný symbol pro tex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5" name="Zástupný symbol pro tex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8695-2CE7-41E2-A90C-4285F3AD207C}" type="datetimeFigureOut">
              <a:rPr lang="cs-CZ" smtClean="0"/>
              <a:pPr/>
              <a:t>5.2.2018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71CFC04-3AB0-4D2C-A5D5-926FB9520A65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8695-2CE7-41E2-A90C-4285F3AD207C}" type="datetimeFigureOut">
              <a:rPr lang="cs-CZ" smtClean="0"/>
              <a:pPr/>
              <a:t>5.2.2018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1CFC04-3AB0-4D2C-A5D5-926FB9520A65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8695-2CE7-41E2-A90C-4285F3AD207C}" type="datetimeFigureOut">
              <a:rPr lang="cs-CZ" smtClean="0"/>
              <a:pPr/>
              <a:t>5.2.2018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71CFC04-3AB0-4D2C-A5D5-926FB9520A65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8" name="Obdélní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1" name="Obdélní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26E8695-2CE7-41E2-A90C-4285F3AD207C}" type="datetimeFigureOut">
              <a:rPr lang="cs-CZ" smtClean="0"/>
              <a:pPr/>
              <a:t>5.2.2018</a:t>
            </a:fld>
            <a:endParaRPr lang="cs-CZ"/>
          </a:p>
        </p:txBody>
      </p:sp>
      <p:sp>
        <p:nvSpPr>
          <p:cNvPr id="13" name="Zástupný symbol pro číslo snímku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71CFC04-3AB0-4D2C-A5D5-926FB9520A65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26E8695-2CE7-41E2-A90C-4285F3AD207C}" type="datetimeFigureOut">
              <a:rPr lang="cs-CZ" smtClean="0"/>
              <a:pPr/>
              <a:t>5.2.2018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Obdélní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71CFC04-3AB0-4D2C-A5D5-926FB9520A65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j19-D4Z29Z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4632" cy="2736304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Rozšíření zásuvného modulu QGIS pro práci s katastrálními daty o podporu veřejně dostupných dat ve formátu VFK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95536" y="4869160"/>
            <a:ext cx="2264296" cy="769640"/>
          </a:xfrm>
        </p:spPr>
        <p:txBody>
          <a:bodyPr/>
          <a:lstStyle/>
          <a:p>
            <a:r>
              <a:rPr lang="cs-CZ" dirty="0" smtClean="0"/>
              <a:t>6.2.2018</a:t>
            </a:r>
          </a:p>
        </p:txBody>
      </p:sp>
      <p:sp>
        <p:nvSpPr>
          <p:cNvPr id="4" name="Podnadpis 2"/>
          <p:cNvSpPr txBox="1">
            <a:spLocks/>
          </p:cNvSpPr>
          <p:nvPr/>
        </p:nvSpPr>
        <p:spPr>
          <a:xfrm>
            <a:off x="5436096" y="404664"/>
            <a:ext cx="3096344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s-CZ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Lukáš Kettner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 smtClean="0"/>
              <a:t>2)Sestavování geometrie</a:t>
            </a:r>
            <a:endParaRPr lang="cs-CZ" sz="54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sz="3200" dirty="0" smtClean="0"/>
              <a:t>Pro bloky parcel a budov</a:t>
            </a:r>
          </a:p>
          <a:p>
            <a:r>
              <a:rPr lang="cs-CZ" sz="3200" dirty="0" smtClean="0"/>
              <a:t>Uložení do databáze</a:t>
            </a:r>
          </a:p>
          <a:p>
            <a:r>
              <a:rPr lang="cs-CZ" sz="3200" dirty="0" smtClean="0"/>
              <a:t>Probíhá pouze pro veřejně poskytovaná data</a:t>
            </a:r>
          </a:p>
          <a:p>
            <a:r>
              <a:rPr lang="cs-CZ" sz="3200" dirty="0" smtClean="0"/>
              <a:t>Pro rozsáhlejší území </a:t>
            </a:r>
            <a:r>
              <a:rPr lang="cs-CZ" sz="3200" dirty="0" smtClean="0"/>
              <a:t>pomalé (i desítky minut)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 smtClean="0"/>
              <a:t>Závěr</a:t>
            </a:r>
            <a:endParaRPr lang="cs-CZ" sz="54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sz="3200" dirty="0" smtClean="0"/>
              <a:t>Zachovaná původní funkcionalita</a:t>
            </a:r>
          </a:p>
          <a:p>
            <a:r>
              <a:rPr lang="cs-CZ" sz="3200" dirty="0" smtClean="0"/>
              <a:t>Fungující sestavení geometrie parcel a budov pro veřejně poskytovaná data</a:t>
            </a:r>
          </a:p>
          <a:p>
            <a:r>
              <a:rPr lang="cs-CZ" sz="3200" dirty="0" smtClean="0"/>
              <a:t>Vytvoření tabulek PAR a BUD v databázi včetně naplnění </a:t>
            </a:r>
            <a:r>
              <a:rPr lang="cs-CZ" sz="3200" dirty="0" smtClean="0"/>
              <a:t>daty (geometrie a atributy)</a:t>
            </a:r>
          </a:p>
          <a:p>
            <a:r>
              <a:rPr lang="cs-CZ" sz="3200" dirty="0" smtClean="0"/>
              <a:t>Využití pro menší území</a:t>
            </a:r>
            <a:endParaRPr lang="cs-CZ" sz="3200" dirty="0" smtClean="0"/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 smtClean="0"/>
              <a:t>Vyvstalé otázky k výsledku?</a:t>
            </a:r>
            <a:endParaRPr lang="cs-CZ" sz="54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Zrychlení načítání?</a:t>
            </a:r>
          </a:p>
          <a:p>
            <a:r>
              <a:rPr lang="cs-CZ" sz="3200" dirty="0" smtClean="0"/>
              <a:t>Malé množství informací</a:t>
            </a:r>
          </a:p>
          <a:p>
            <a:pPr lvl="1"/>
            <a:r>
              <a:rPr lang="cs-CZ" dirty="0" smtClean="0"/>
              <a:t>Má smysl geometrii(polygony) sestavovat</a:t>
            </a:r>
            <a:r>
              <a:rPr lang="cs-CZ" dirty="0" smtClean="0"/>
              <a:t>?</a:t>
            </a:r>
          </a:p>
          <a:p>
            <a:r>
              <a:rPr lang="cs-CZ" sz="3200" dirty="0" smtClean="0"/>
              <a:t>Byla minimální úprava </a:t>
            </a:r>
            <a:r>
              <a:rPr lang="cs-CZ" sz="3200" dirty="0" err="1" smtClean="0"/>
              <a:t>plug</a:t>
            </a:r>
            <a:r>
              <a:rPr lang="cs-CZ" sz="3200" dirty="0" smtClean="0"/>
              <a:t>-inu vhodnou cestou?</a:t>
            </a:r>
          </a:p>
          <a:p>
            <a:r>
              <a:rPr lang="cs-CZ" sz="3200" dirty="0" smtClean="0"/>
              <a:t>Odpovědi později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 smtClean="0"/>
              <a:t>Video s ukázkou načítání dat</a:t>
            </a:r>
            <a:endParaRPr lang="cs-CZ" sz="5400" dirty="0"/>
          </a:p>
        </p:txBody>
      </p:sp>
      <p:sp>
        <p:nvSpPr>
          <p:cNvPr id="7" name="Zástupný symbol pro obsah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/>
            <a:r>
              <a:rPr lang="cs-CZ" dirty="0" smtClean="0">
                <a:hlinkClick r:id="rId2"/>
              </a:rPr>
              <a:t>https</a:t>
            </a:r>
            <a:r>
              <a:rPr lang="cs-CZ" dirty="0" smtClean="0">
                <a:hlinkClick r:id="rId2"/>
              </a:rPr>
              <a:t>://</a:t>
            </a:r>
            <a:r>
              <a:rPr lang="cs-CZ" dirty="0" smtClean="0">
                <a:hlinkClick r:id="rId2"/>
              </a:rPr>
              <a:t>www.youtube.com/watch?v=j19-D4Z29ZA</a:t>
            </a:r>
            <a:endParaRPr lang="cs-CZ" dirty="0" smtClean="0"/>
          </a:p>
          <a:p>
            <a:pPr algn="ctr"/>
            <a:endParaRPr lang="cs-CZ" dirty="0" smtClean="0"/>
          </a:p>
        </p:txBody>
      </p:sp>
      <p:pic>
        <p:nvPicPr>
          <p:cNvPr id="4" name="Obrázek 3" descr="obr_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688" y="2204864"/>
            <a:ext cx="5472608" cy="4040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90600" y="3140968"/>
            <a:ext cx="8153400" cy="990600"/>
          </a:xfrm>
        </p:spPr>
        <p:txBody>
          <a:bodyPr>
            <a:normAutofit/>
          </a:bodyPr>
          <a:lstStyle/>
          <a:p>
            <a:r>
              <a:rPr lang="cs-CZ" sz="5400" dirty="0" smtClean="0"/>
              <a:t>Děkuji Vám za pozornost</a:t>
            </a:r>
            <a:endParaRPr lang="cs-CZ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 smtClean="0"/>
              <a:t>Na vstupu blok PKMP?</a:t>
            </a:r>
            <a:endParaRPr lang="cs-CZ" sz="54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Blok prvky katastrální mapy (geometrie)</a:t>
            </a:r>
          </a:p>
          <a:p>
            <a:r>
              <a:rPr lang="cs-CZ" sz="3200" dirty="0" smtClean="0"/>
              <a:t>Vyžadovalo </a:t>
            </a:r>
            <a:r>
              <a:rPr lang="cs-CZ" sz="3200" dirty="0" smtClean="0"/>
              <a:t>by to ale razantnější změnu původního zásuvného modulu</a:t>
            </a:r>
          </a:p>
          <a:p>
            <a:r>
              <a:rPr lang="cs-CZ" sz="3200" dirty="0" smtClean="0"/>
              <a:t>Cílem práce bylo umožnit načítání veřejně dostupných </a:t>
            </a:r>
            <a:r>
              <a:rPr lang="cs-CZ" sz="3200" dirty="0" smtClean="0"/>
              <a:t>dat </a:t>
            </a:r>
            <a:r>
              <a:rPr lang="cs-CZ" sz="3200" dirty="0" smtClean="0"/>
              <a:t>s minimálními </a:t>
            </a:r>
            <a:r>
              <a:rPr lang="cs-CZ" sz="3200" dirty="0" smtClean="0"/>
              <a:t>úpravami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sz="5400" dirty="0" smtClean="0"/>
              <a:t>Výhody načítání formátu VFK</a:t>
            </a:r>
            <a:endParaRPr lang="cs-CZ" sz="54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cs-CZ" sz="3200" dirty="0" smtClean="0"/>
              <a:t>Zásuvný modul je přizpůsoben tomuto formátu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cs-CZ" sz="3200" dirty="0" smtClean="0"/>
              <a:t>Vzniklé polygony parcel jsou včetně parcelních </a:t>
            </a:r>
            <a:r>
              <a:rPr lang="cs-CZ" sz="3200" dirty="0" smtClean="0"/>
              <a:t>čísel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cs-CZ" sz="3200" dirty="0" smtClean="0"/>
              <a:t>Co nabídne SHP?</a:t>
            </a:r>
            <a:endParaRPr lang="cs-CZ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 smtClean="0"/>
              <a:t>SHP parcely</a:t>
            </a:r>
            <a:endParaRPr lang="cs-CZ" sz="5400" dirty="0"/>
          </a:p>
        </p:txBody>
      </p:sp>
      <p:pic>
        <p:nvPicPr>
          <p:cNvPr id="4" name="Zástupný symbol pro obsah 3" descr="parcely_shp_atributova_tabulka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691257" y="1600200"/>
            <a:ext cx="7996436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 smtClean="0"/>
              <a:t>RÚIAN</a:t>
            </a:r>
            <a:endParaRPr lang="cs-CZ" sz="5400" dirty="0"/>
          </a:p>
        </p:txBody>
      </p:sp>
      <p:pic>
        <p:nvPicPr>
          <p:cNvPr id="4" name="Zástupný symbol pro obsah 3" descr="ruian_parcely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691257" y="1600200"/>
            <a:ext cx="7996436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51720" y="3212976"/>
            <a:ext cx="5165576" cy="990600"/>
          </a:xfrm>
        </p:spPr>
        <p:txBody>
          <a:bodyPr>
            <a:normAutofit/>
          </a:bodyPr>
          <a:lstStyle/>
          <a:p>
            <a:r>
              <a:rPr lang="cs-CZ" sz="5400" dirty="0" smtClean="0"/>
              <a:t>Další možný vývoj</a:t>
            </a:r>
            <a:endParaRPr lang="cs-CZ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 smtClean="0"/>
              <a:t>Struktura</a:t>
            </a:r>
            <a:endParaRPr lang="cs-CZ" sz="54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Zadání a motivace</a:t>
            </a:r>
          </a:p>
          <a:p>
            <a:r>
              <a:rPr lang="cs-CZ" sz="3200" dirty="0" smtClean="0"/>
              <a:t>Technologie</a:t>
            </a:r>
          </a:p>
          <a:p>
            <a:r>
              <a:rPr lang="cs-CZ" sz="3200" dirty="0" smtClean="0"/>
              <a:t>Knihovna publicvfk</a:t>
            </a:r>
          </a:p>
          <a:p>
            <a:r>
              <a:rPr lang="cs-CZ" sz="3200" dirty="0" smtClean="0"/>
              <a:t>Závěr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 smtClean="0"/>
              <a:t>Zpomalující prvek</a:t>
            </a:r>
            <a:endParaRPr lang="cs-CZ" sz="54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cs-CZ" sz="3200" dirty="0" smtClean="0"/>
              <a:t>Atributový filtr – pro každou parcelu/budovu  se hledají všechny příslušné hranice v celém seznamu hranic (postupné procházení)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cs-CZ" sz="3200" dirty="0" smtClean="0"/>
              <a:t>Indexy nad sloupci PAR_ID_1 i PAR_ID_2 v tabulce geometrie HP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cs-CZ" sz="3200" dirty="0" smtClean="0"/>
              <a:t>V tomto případě jsem nepřišel na lepší řešení</a:t>
            </a:r>
            <a:endParaRPr lang="cs-CZ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 smtClean="0"/>
              <a:t>Možné zrychlení</a:t>
            </a:r>
            <a:endParaRPr lang="cs-CZ" sz="54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cs-CZ" sz="3200" dirty="0" smtClean="0"/>
              <a:t>Dotaz na hranice parcely/budovy rovnou do databáze (</a:t>
            </a:r>
            <a:r>
              <a:rPr lang="cs-CZ" sz="3200" dirty="0" smtClean="0"/>
              <a:t>bez knihovny </a:t>
            </a:r>
            <a:r>
              <a:rPr lang="cs-CZ" sz="3200" dirty="0" smtClean="0"/>
              <a:t>GDAL)</a:t>
            </a:r>
          </a:p>
          <a:p>
            <a:pPr lvl="1"/>
            <a:r>
              <a:rPr lang="cs-CZ" dirty="0" smtClean="0"/>
              <a:t>„Problém“ s formou geometrie (binární)</a:t>
            </a:r>
          </a:p>
          <a:p>
            <a:pPr marL="514350" indent="-514350">
              <a:buFont typeface="+mj-lt"/>
              <a:buAutoNum type="arabicParenR"/>
            </a:pPr>
            <a:r>
              <a:rPr lang="cs-CZ" sz="3200" dirty="0" smtClean="0"/>
              <a:t>Začlenění sestavování do knihovny GDAL psané v jazyce C++</a:t>
            </a:r>
          </a:p>
          <a:p>
            <a:pPr lvl="1"/>
            <a:r>
              <a:rPr lang="cs-CZ" dirty="0" smtClean="0"/>
              <a:t>Teoreticky rychlejší, Python komunikuje pomaleji 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 smtClean="0"/>
              <a:t>Zadání a motivace</a:t>
            </a:r>
            <a:endParaRPr lang="cs-CZ" sz="54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Načítání i veřejně poskytovaných dat VFK</a:t>
            </a:r>
          </a:p>
          <a:p>
            <a:r>
              <a:rPr lang="cs-CZ" sz="3200" dirty="0" smtClean="0"/>
              <a:t>Minimální úpravy </a:t>
            </a:r>
          </a:p>
          <a:p>
            <a:r>
              <a:rPr lang="cs-CZ" sz="3200" dirty="0" smtClean="0"/>
              <a:t>Sestavení bloků parcel (PAR) a budov (BUD) pro vizualizaci</a:t>
            </a:r>
          </a:p>
          <a:p>
            <a:pPr>
              <a:buNone/>
            </a:pPr>
            <a:endParaRPr lang="cs-CZ" sz="3200" dirty="0" smtClean="0"/>
          </a:p>
          <a:p>
            <a:r>
              <a:rPr lang="cs-CZ" sz="3200" dirty="0" smtClean="0"/>
              <a:t>Reálně využitelný výsledek</a:t>
            </a:r>
          </a:p>
          <a:p>
            <a:r>
              <a:rPr lang="cs-CZ" sz="3200" dirty="0" smtClean="0"/>
              <a:t>Python</a:t>
            </a:r>
            <a:endParaRPr lang="cs-CZ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python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056" y="1700808"/>
            <a:ext cx="2207387" cy="74559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 smtClean="0"/>
              <a:t>Technologie</a:t>
            </a:r>
            <a:endParaRPr lang="cs-CZ" sz="54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Python</a:t>
            </a:r>
          </a:p>
          <a:p>
            <a:pPr lvl="1"/>
            <a:r>
              <a:rPr lang="cs-CZ" dirty="0" smtClean="0"/>
              <a:t>Programovací jazyk</a:t>
            </a:r>
          </a:p>
          <a:p>
            <a:r>
              <a:rPr lang="cs-CZ" sz="3200" dirty="0" smtClean="0"/>
              <a:t>GDAL</a:t>
            </a:r>
          </a:p>
          <a:p>
            <a:pPr lvl="1"/>
            <a:r>
              <a:rPr lang="cs-CZ" dirty="0" smtClean="0"/>
              <a:t>Knihovna pro čtení a zápis </a:t>
            </a:r>
            <a:r>
              <a:rPr lang="cs-CZ" dirty="0" err="1" smtClean="0"/>
              <a:t>geodat</a:t>
            </a:r>
            <a:endParaRPr lang="cs-CZ" dirty="0" smtClean="0"/>
          </a:p>
          <a:p>
            <a:pPr lvl="1"/>
            <a:r>
              <a:rPr lang="cs-CZ" dirty="0" smtClean="0"/>
              <a:t>Jazyk C++</a:t>
            </a:r>
          </a:p>
          <a:p>
            <a:r>
              <a:rPr lang="cs-CZ" sz="3200" dirty="0" smtClean="0"/>
              <a:t>QGIS</a:t>
            </a:r>
          </a:p>
          <a:p>
            <a:pPr lvl="1"/>
            <a:r>
              <a:rPr lang="cs-CZ" dirty="0" smtClean="0"/>
              <a:t>Geografický informační systém, open </a:t>
            </a:r>
            <a:r>
              <a:rPr lang="cs-CZ" dirty="0" err="1" smtClean="0"/>
              <a:t>source</a:t>
            </a:r>
            <a:endParaRPr lang="cs-CZ" dirty="0"/>
          </a:p>
        </p:txBody>
      </p:sp>
      <p:pic>
        <p:nvPicPr>
          <p:cNvPr id="4" name="Obrázek 3" descr="gdal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2636912"/>
            <a:ext cx="1368152" cy="1511664"/>
          </a:xfrm>
          <a:prstGeom prst="rect">
            <a:avLst/>
          </a:prstGeom>
        </p:spPr>
      </p:pic>
      <p:pic>
        <p:nvPicPr>
          <p:cNvPr id="6" name="Obrázek 5" descr="qgis-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88224" y="4797152"/>
            <a:ext cx="1015114" cy="12973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 smtClean="0"/>
              <a:t>VFK Plugin</a:t>
            </a:r>
            <a:endParaRPr lang="cs-CZ" sz="54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Usnadňuje práci se zpoplatněnými daty ISKN</a:t>
            </a:r>
          </a:p>
          <a:p>
            <a:r>
              <a:rPr lang="cs-CZ" sz="3200" dirty="0" smtClean="0"/>
              <a:t>Neumožňuje načítat veřejně poskytovaná data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3429000"/>
            <a:ext cx="5256584" cy="2955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Diagram_sestaveni_geometrie_hrani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47764" y="3140968"/>
            <a:ext cx="4650620" cy="309634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 smtClean="0"/>
              <a:t>Knihovna publicvfk</a:t>
            </a:r>
            <a:endParaRPr lang="cs-CZ" sz="54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cs-CZ" sz="3200" dirty="0" smtClean="0"/>
              <a:t>Vytvořená knihovna</a:t>
            </a:r>
          </a:p>
          <a:p>
            <a:pPr marL="514350" indent="-514350"/>
            <a:r>
              <a:rPr lang="cs-CZ" sz="3200" dirty="0" smtClean="0"/>
              <a:t>Rekonstrukce geometrie bloků </a:t>
            </a:r>
            <a:r>
              <a:rPr lang="cs-CZ" sz="3200" dirty="0" smtClean="0"/>
              <a:t>parcel a </a:t>
            </a:r>
            <a:r>
              <a:rPr lang="cs-CZ" sz="3200" dirty="0" smtClean="0"/>
              <a:t>budov (polygony)</a:t>
            </a:r>
            <a:endParaRPr lang="cs-CZ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 smtClean="0"/>
              <a:t>Integrace knihovny</a:t>
            </a:r>
            <a:endParaRPr lang="cs-CZ" sz="54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Začlenění do kódu zásuvného modulu VFK Plugin</a:t>
            </a:r>
          </a:p>
          <a:p>
            <a:r>
              <a:rPr lang="cs-CZ" sz="3200" dirty="0" smtClean="0"/>
              <a:t>Zajištění načítání obou </a:t>
            </a:r>
            <a:r>
              <a:rPr lang="cs-CZ" sz="3200" smtClean="0"/>
              <a:t>typů </a:t>
            </a:r>
            <a:r>
              <a:rPr lang="cs-CZ" sz="3200" smtClean="0"/>
              <a:t>dat</a:t>
            </a:r>
            <a:endParaRPr lang="cs-CZ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 smtClean="0"/>
              <a:t>Průběh načítání</a:t>
            </a:r>
            <a:endParaRPr lang="cs-CZ" sz="54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cs-CZ" sz="3200" dirty="0" smtClean="0"/>
              <a:t>Načtení dat VFK driverem</a:t>
            </a:r>
          </a:p>
          <a:p>
            <a:pPr marL="514350" indent="-514350">
              <a:buFont typeface="+mj-lt"/>
              <a:buAutoNum type="arabicParenR"/>
            </a:pPr>
            <a:r>
              <a:rPr lang="cs-CZ" sz="3200" dirty="0" smtClean="0"/>
              <a:t>Sestavování geometrie parcel a budov (pokud nejsou obsaženy)</a:t>
            </a:r>
            <a:endParaRPr lang="cs-CZ" sz="3200" dirty="0"/>
          </a:p>
        </p:txBody>
      </p:sp>
      <p:pic>
        <p:nvPicPr>
          <p:cNvPr id="4" name="Obrázek 3" descr="obr_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3789040"/>
            <a:ext cx="8607294" cy="19832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 smtClean="0"/>
              <a:t>1)Načítání VFK driverem</a:t>
            </a:r>
            <a:endParaRPr lang="cs-CZ" sz="54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První načtení trvá déle</a:t>
            </a:r>
            <a:endParaRPr lang="en-US" sz="3200" dirty="0" smtClean="0"/>
          </a:p>
          <a:p>
            <a:pPr lvl="1">
              <a:buFont typeface="Wingdings" pitchFamily="2" charset="2"/>
              <a:buChar char="Ø"/>
            </a:pPr>
            <a:r>
              <a:rPr lang="cs-CZ" dirty="0" smtClean="0"/>
              <a:t>Vzniká SQLite databáze s daty</a:t>
            </a:r>
          </a:p>
          <a:p>
            <a:r>
              <a:rPr lang="cs-CZ" sz="3200" dirty="0" smtClean="0"/>
              <a:t>Následující načtení výrazně rychlejší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án">
  <a:themeElements>
    <a:clrScheme name="Mediá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441</Words>
  <Application>Microsoft Office PowerPoint</Application>
  <PresentationFormat>Předvádění na obrazovce (4:3)</PresentationFormat>
  <Paragraphs>91</Paragraphs>
  <Slides>21</Slides>
  <Notes>7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21</vt:i4>
      </vt:variant>
    </vt:vector>
  </HeadingPairs>
  <TitlesOfParts>
    <vt:vector size="22" baseType="lpstr">
      <vt:lpstr>Medián</vt:lpstr>
      <vt:lpstr>Rozšíření zásuvného modulu QGIS pro práci s katastrálními daty o podporu veřejně dostupných dat ve formátu VFK</vt:lpstr>
      <vt:lpstr>Struktura</vt:lpstr>
      <vt:lpstr>Zadání a motivace</vt:lpstr>
      <vt:lpstr>Technologie</vt:lpstr>
      <vt:lpstr>VFK Plugin</vt:lpstr>
      <vt:lpstr>Knihovna publicvfk</vt:lpstr>
      <vt:lpstr>Integrace knihovny</vt:lpstr>
      <vt:lpstr>Průběh načítání</vt:lpstr>
      <vt:lpstr>1)Načítání VFK driverem</vt:lpstr>
      <vt:lpstr>2)Sestavování geometrie</vt:lpstr>
      <vt:lpstr>Závěr</vt:lpstr>
      <vt:lpstr>Vyvstalé otázky k výsledku?</vt:lpstr>
      <vt:lpstr>Video s ukázkou načítání dat</vt:lpstr>
      <vt:lpstr>Děkuji Vám za pozornost</vt:lpstr>
      <vt:lpstr>Na vstupu blok PKMP?</vt:lpstr>
      <vt:lpstr>Výhody načítání formátu VFK</vt:lpstr>
      <vt:lpstr>SHP parcely</vt:lpstr>
      <vt:lpstr>RÚIAN</vt:lpstr>
      <vt:lpstr>Další možný vývoj</vt:lpstr>
      <vt:lpstr>Zpomalující prvek</vt:lpstr>
      <vt:lpstr>Možné zrychlení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Rozšíření zásuvného modulu QGIS pro práci s katastrálními daty o podporu veřejně dostupných dat ve formátu VFK</dc:title>
  <dc:creator>Rodina</dc:creator>
  <cp:lastModifiedBy>Rodina</cp:lastModifiedBy>
  <cp:revision>69</cp:revision>
  <dcterms:created xsi:type="dcterms:W3CDTF">2018-02-03T19:17:46Z</dcterms:created>
  <dcterms:modified xsi:type="dcterms:W3CDTF">2018-02-05T12:24:31Z</dcterms:modified>
</cp:coreProperties>
</file>