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C445F8-2607-4133-BCCB-C9F706D43EB4}"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8D92318-EE19-4760-80C0-F1945B88F5C0}" type="slidenum">
              <a:rPr lang="en-US" smtClean="0"/>
              <a:t>‹#›</a:t>
            </a:fld>
            <a:endParaRPr lang="en-US"/>
          </a:p>
        </p:txBody>
      </p:sp>
    </p:spTree>
    <p:extLst>
      <p:ext uri="{BB962C8B-B14F-4D97-AF65-F5344CB8AC3E}">
        <p14:creationId xmlns:p14="http://schemas.microsoft.com/office/powerpoint/2010/main" val="370351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C445F8-2607-4133-BCCB-C9F706D43EB4}"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8D92318-EE19-4760-80C0-F1945B88F5C0}" type="slidenum">
              <a:rPr lang="en-US" smtClean="0"/>
              <a:t>‹#›</a:t>
            </a:fld>
            <a:endParaRPr lang="en-US"/>
          </a:p>
        </p:txBody>
      </p:sp>
    </p:spTree>
    <p:extLst>
      <p:ext uri="{BB962C8B-B14F-4D97-AF65-F5344CB8AC3E}">
        <p14:creationId xmlns:p14="http://schemas.microsoft.com/office/powerpoint/2010/main" val="3714668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C445F8-2607-4133-BCCB-C9F706D43EB4}"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8D92318-EE19-4760-80C0-F1945B88F5C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40118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6C445F8-2607-4133-BCCB-C9F706D43EB4}"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D92318-EE19-4760-80C0-F1945B88F5C0}" type="slidenum">
              <a:rPr lang="en-US" smtClean="0"/>
              <a:t>‹#›</a:t>
            </a:fld>
            <a:endParaRPr lang="en-US"/>
          </a:p>
        </p:txBody>
      </p:sp>
    </p:spTree>
    <p:extLst>
      <p:ext uri="{BB962C8B-B14F-4D97-AF65-F5344CB8AC3E}">
        <p14:creationId xmlns:p14="http://schemas.microsoft.com/office/powerpoint/2010/main" val="1698575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6C445F8-2607-4133-BCCB-C9F706D43EB4}"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D92318-EE19-4760-80C0-F1945B88F5C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86175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6C445F8-2607-4133-BCCB-C9F706D43EB4}"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D92318-EE19-4760-80C0-F1945B88F5C0}" type="slidenum">
              <a:rPr lang="en-US" smtClean="0"/>
              <a:t>‹#›</a:t>
            </a:fld>
            <a:endParaRPr lang="en-US"/>
          </a:p>
        </p:txBody>
      </p:sp>
    </p:spTree>
    <p:extLst>
      <p:ext uri="{BB962C8B-B14F-4D97-AF65-F5344CB8AC3E}">
        <p14:creationId xmlns:p14="http://schemas.microsoft.com/office/powerpoint/2010/main" val="2270600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C445F8-2607-4133-BCCB-C9F706D43EB4}"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8D92318-EE19-4760-80C0-F1945B88F5C0}" type="slidenum">
              <a:rPr lang="en-US" smtClean="0"/>
              <a:t>‹#›</a:t>
            </a:fld>
            <a:endParaRPr lang="en-US"/>
          </a:p>
        </p:txBody>
      </p:sp>
    </p:spTree>
    <p:extLst>
      <p:ext uri="{BB962C8B-B14F-4D97-AF65-F5344CB8AC3E}">
        <p14:creationId xmlns:p14="http://schemas.microsoft.com/office/powerpoint/2010/main" val="2533829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C445F8-2607-4133-BCCB-C9F706D43EB4}"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8D92318-EE19-4760-80C0-F1945B88F5C0}" type="slidenum">
              <a:rPr lang="en-US" smtClean="0"/>
              <a:t>‹#›</a:t>
            </a:fld>
            <a:endParaRPr lang="en-US"/>
          </a:p>
        </p:txBody>
      </p:sp>
    </p:spTree>
    <p:extLst>
      <p:ext uri="{BB962C8B-B14F-4D97-AF65-F5344CB8AC3E}">
        <p14:creationId xmlns:p14="http://schemas.microsoft.com/office/powerpoint/2010/main" val="1884386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C445F8-2607-4133-BCCB-C9F706D43EB4}"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8D92318-EE19-4760-80C0-F1945B88F5C0}" type="slidenum">
              <a:rPr lang="en-US" smtClean="0"/>
              <a:t>‹#›</a:t>
            </a:fld>
            <a:endParaRPr lang="en-US"/>
          </a:p>
        </p:txBody>
      </p:sp>
    </p:spTree>
    <p:extLst>
      <p:ext uri="{BB962C8B-B14F-4D97-AF65-F5344CB8AC3E}">
        <p14:creationId xmlns:p14="http://schemas.microsoft.com/office/powerpoint/2010/main" val="4125867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C445F8-2607-4133-BCCB-C9F706D43EB4}"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8D92318-EE19-4760-80C0-F1945B88F5C0}" type="slidenum">
              <a:rPr lang="en-US" smtClean="0"/>
              <a:t>‹#›</a:t>
            </a:fld>
            <a:endParaRPr lang="en-US"/>
          </a:p>
        </p:txBody>
      </p:sp>
    </p:spTree>
    <p:extLst>
      <p:ext uri="{BB962C8B-B14F-4D97-AF65-F5344CB8AC3E}">
        <p14:creationId xmlns:p14="http://schemas.microsoft.com/office/powerpoint/2010/main" val="2152109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C445F8-2607-4133-BCCB-C9F706D43EB4}"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8D92318-EE19-4760-80C0-F1945B88F5C0}" type="slidenum">
              <a:rPr lang="en-US" smtClean="0"/>
              <a:t>‹#›</a:t>
            </a:fld>
            <a:endParaRPr lang="en-US"/>
          </a:p>
        </p:txBody>
      </p:sp>
    </p:spTree>
    <p:extLst>
      <p:ext uri="{BB962C8B-B14F-4D97-AF65-F5344CB8AC3E}">
        <p14:creationId xmlns:p14="http://schemas.microsoft.com/office/powerpoint/2010/main" val="3963296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C445F8-2607-4133-BCCB-C9F706D43EB4}" type="datetimeFigureOut">
              <a:rPr lang="en-US" smtClean="0"/>
              <a:t>12/16/2021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8D92318-EE19-4760-80C0-F1945B88F5C0}" type="slidenum">
              <a:rPr lang="en-US" smtClean="0"/>
              <a:t>‹#›</a:t>
            </a:fld>
            <a:endParaRPr lang="en-US"/>
          </a:p>
        </p:txBody>
      </p:sp>
    </p:spTree>
    <p:extLst>
      <p:ext uri="{BB962C8B-B14F-4D97-AF65-F5344CB8AC3E}">
        <p14:creationId xmlns:p14="http://schemas.microsoft.com/office/powerpoint/2010/main" val="1818297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C445F8-2607-4133-BCCB-C9F706D43EB4}" type="datetimeFigureOut">
              <a:rPr lang="en-US" smtClean="0"/>
              <a:t>12/16/2021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8D92318-EE19-4760-80C0-F1945B88F5C0}" type="slidenum">
              <a:rPr lang="en-US" smtClean="0"/>
              <a:t>‹#›</a:t>
            </a:fld>
            <a:endParaRPr lang="en-US"/>
          </a:p>
        </p:txBody>
      </p:sp>
    </p:spTree>
    <p:extLst>
      <p:ext uri="{BB962C8B-B14F-4D97-AF65-F5344CB8AC3E}">
        <p14:creationId xmlns:p14="http://schemas.microsoft.com/office/powerpoint/2010/main" val="411247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C445F8-2607-4133-BCCB-C9F706D43EB4}" type="datetimeFigureOut">
              <a:rPr lang="en-US" smtClean="0"/>
              <a:t>12/16/2021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8D92318-EE19-4760-80C0-F1945B88F5C0}" type="slidenum">
              <a:rPr lang="en-US" smtClean="0"/>
              <a:t>‹#›</a:t>
            </a:fld>
            <a:endParaRPr lang="en-US"/>
          </a:p>
        </p:txBody>
      </p:sp>
    </p:spTree>
    <p:extLst>
      <p:ext uri="{BB962C8B-B14F-4D97-AF65-F5344CB8AC3E}">
        <p14:creationId xmlns:p14="http://schemas.microsoft.com/office/powerpoint/2010/main" val="1792252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C445F8-2607-4133-BCCB-C9F706D43EB4}"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8D92318-EE19-4760-80C0-F1945B88F5C0}" type="slidenum">
              <a:rPr lang="en-US" smtClean="0"/>
              <a:t>‹#›</a:t>
            </a:fld>
            <a:endParaRPr lang="en-US"/>
          </a:p>
        </p:txBody>
      </p:sp>
    </p:spTree>
    <p:extLst>
      <p:ext uri="{BB962C8B-B14F-4D97-AF65-F5344CB8AC3E}">
        <p14:creationId xmlns:p14="http://schemas.microsoft.com/office/powerpoint/2010/main" val="3407343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C445F8-2607-4133-BCCB-C9F706D43EB4}"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D92318-EE19-4760-80C0-F1945B88F5C0}" type="slidenum">
              <a:rPr lang="en-US" smtClean="0"/>
              <a:t>‹#›</a:t>
            </a:fld>
            <a:endParaRPr lang="en-US"/>
          </a:p>
        </p:txBody>
      </p:sp>
    </p:spTree>
    <p:extLst>
      <p:ext uri="{BB962C8B-B14F-4D97-AF65-F5344CB8AC3E}">
        <p14:creationId xmlns:p14="http://schemas.microsoft.com/office/powerpoint/2010/main" val="138046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6C445F8-2607-4133-BCCB-C9F706D43EB4}" type="datetimeFigureOut">
              <a:rPr lang="en-US" smtClean="0"/>
              <a:t>12/16/2021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8D92318-EE19-4760-80C0-F1945B88F5C0}" type="slidenum">
              <a:rPr lang="en-US" smtClean="0"/>
              <a:t>‹#›</a:t>
            </a:fld>
            <a:endParaRPr lang="en-US"/>
          </a:p>
        </p:txBody>
      </p:sp>
    </p:spTree>
    <p:extLst>
      <p:ext uri="{BB962C8B-B14F-4D97-AF65-F5344CB8AC3E}">
        <p14:creationId xmlns:p14="http://schemas.microsoft.com/office/powerpoint/2010/main" val="12340274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oronalabs.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ws.amazon.com/lumberyard/"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apple.com/spritekit/"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eel machine">
            <a:extLst>
              <a:ext uri="{FF2B5EF4-FFF2-40B4-BE49-F238E27FC236}">
                <a16:creationId xmlns:a16="http://schemas.microsoft.com/office/drawing/2014/main" id="{D2EE5FEE-A07A-4D41-8767-B3C30C88AAC6}"/>
              </a:ext>
            </a:extLst>
          </p:cNvPr>
          <p:cNvPicPr>
            <a:picLocks noChangeAspect="1"/>
          </p:cNvPicPr>
          <p:nvPr/>
        </p:nvPicPr>
        <p:blipFill rotWithShape="1">
          <a:blip r:embed="rId2">
            <a:alphaModFix amt="40000"/>
          </a:blip>
          <a:srcRect t="8841" b="6889"/>
          <a:stretch/>
        </p:blipFill>
        <p:spPr>
          <a:xfrm>
            <a:off x="20" y="10"/>
            <a:ext cx="12191980" cy="6857990"/>
          </a:xfrm>
          <a:prstGeom prst="rect">
            <a:avLst/>
          </a:prstGeom>
        </p:spPr>
      </p:pic>
      <p:sp>
        <p:nvSpPr>
          <p:cNvPr id="2" name="Title 1">
            <a:extLst>
              <a:ext uri="{FF2B5EF4-FFF2-40B4-BE49-F238E27FC236}">
                <a16:creationId xmlns:a16="http://schemas.microsoft.com/office/drawing/2014/main" id="{0417105D-79E9-48C8-A444-78E398792DAB}"/>
              </a:ext>
            </a:extLst>
          </p:cNvPr>
          <p:cNvSpPr>
            <a:spLocks noGrp="1"/>
          </p:cNvSpPr>
          <p:nvPr>
            <p:ph type="ctrTitle"/>
          </p:nvPr>
        </p:nvSpPr>
        <p:spPr>
          <a:xfrm>
            <a:off x="2589213" y="2514600"/>
            <a:ext cx="8915399" cy="2262781"/>
          </a:xfrm>
        </p:spPr>
        <p:txBody>
          <a:bodyPr>
            <a:normAutofit/>
          </a:bodyPr>
          <a:lstStyle/>
          <a:p>
            <a:r>
              <a:rPr lang="en-US" dirty="0">
                <a:solidFill>
                  <a:schemeClr val="tx1"/>
                </a:solidFill>
              </a:rPr>
              <a:t>GAME ENGINE</a:t>
            </a:r>
          </a:p>
        </p:txBody>
      </p:sp>
      <p:sp>
        <p:nvSpPr>
          <p:cNvPr id="3" name="Subtitle 2">
            <a:extLst>
              <a:ext uri="{FF2B5EF4-FFF2-40B4-BE49-F238E27FC236}">
                <a16:creationId xmlns:a16="http://schemas.microsoft.com/office/drawing/2014/main" id="{21F86E75-DDE7-495D-A0F0-11D0732C0FD0}"/>
              </a:ext>
            </a:extLst>
          </p:cNvPr>
          <p:cNvSpPr>
            <a:spLocks noGrp="1"/>
          </p:cNvSpPr>
          <p:nvPr>
            <p:ph type="subTitle" idx="1"/>
          </p:nvPr>
        </p:nvSpPr>
        <p:spPr>
          <a:xfrm>
            <a:off x="2589213" y="4777379"/>
            <a:ext cx="8915399" cy="1126283"/>
          </a:xfrm>
        </p:spPr>
        <p:txBody>
          <a:bodyPr>
            <a:normAutofit/>
          </a:bodyPr>
          <a:lstStyle/>
          <a:p>
            <a:endParaRPr lang="en-US"/>
          </a:p>
        </p:txBody>
      </p:sp>
      <p:sp>
        <p:nvSpPr>
          <p:cNvPr id="11" name="Rectangle 10">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98283677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37B5A23F-7276-435D-91DA-09104D7777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35481"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2F3ECD7F-BF61-4CB1-AA15-464BB771E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966F1B29-3A08-4DB7-9F92-4C09B3BCF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bg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Freeform 5">
            <a:extLst>
              <a:ext uri="{FF2B5EF4-FFF2-40B4-BE49-F238E27FC236}">
                <a16:creationId xmlns:a16="http://schemas.microsoft.com/office/drawing/2014/main" id="{44A5AAD1-9616-4E1C-B3AC-E5497A6A3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BB008CF-484E-4F8A-880B-039BB3A500EF}"/>
              </a:ext>
            </a:extLst>
          </p:cNvPr>
          <p:cNvSpPr>
            <a:spLocks noGrp="1"/>
          </p:cNvSpPr>
          <p:nvPr>
            <p:ph type="title"/>
          </p:nvPr>
        </p:nvSpPr>
        <p:spPr>
          <a:xfrm>
            <a:off x="541867" y="787400"/>
            <a:ext cx="7145866" cy="778933"/>
          </a:xfrm>
        </p:spPr>
        <p:txBody>
          <a:bodyPr anchor="ctr">
            <a:normAutofit/>
          </a:bodyPr>
          <a:lstStyle/>
          <a:p>
            <a:r>
              <a:rPr lang="en-US" sz="3200">
                <a:solidFill>
                  <a:srgbClr val="FEFFFF"/>
                </a:solidFill>
              </a:rPr>
              <a:t>Cryengine</a:t>
            </a:r>
          </a:p>
        </p:txBody>
      </p:sp>
      <p:sp>
        <p:nvSpPr>
          <p:cNvPr id="3" name="Content Placeholder 2">
            <a:extLst>
              <a:ext uri="{FF2B5EF4-FFF2-40B4-BE49-F238E27FC236}">
                <a16:creationId xmlns:a16="http://schemas.microsoft.com/office/drawing/2014/main" id="{6897B703-A668-47C1-B279-2669D2345E80}"/>
              </a:ext>
            </a:extLst>
          </p:cNvPr>
          <p:cNvSpPr>
            <a:spLocks noGrp="1"/>
          </p:cNvSpPr>
          <p:nvPr>
            <p:ph idx="1"/>
          </p:nvPr>
        </p:nvSpPr>
        <p:spPr>
          <a:xfrm>
            <a:off x="541866" y="2032000"/>
            <a:ext cx="7145867" cy="3879222"/>
          </a:xfrm>
        </p:spPr>
        <p:txBody>
          <a:bodyPr>
            <a:normAutofit/>
          </a:bodyPr>
          <a:lstStyle/>
          <a:p>
            <a:r>
              <a:rPr lang="en-US">
                <a:solidFill>
                  <a:srgbClr val="FEFFFF"/>
                </a:solidFill>
              </a:rPr>
              <a:t>CRYENGINE has received recognition because of its fantastic graphics output. If you want to develop a game with superior visuals, then CRYENGINE is the ideal game engine for you. The inclusion of tools like Flowgraph helps in making the game ambiance powerful and attractive. Various classes of handy tools are available for beginners to understand the engine and its features.</a:t>
            </a:r>
          </a:p>
        </p:txBody>
      </p:sp>
      <p:pic>
        <p:nvPicPr>
          <p:cNvPr id="1026" name="Picture 2" descr="CryEngine - Wikipedia">
            <a:extLst>
              <a:ext uri="{FF2B5EF4-FFF2-40B4-BE49-F238E27FC236}">
                <a16:creationId xmlns:a16="http://schemas.microsoft.com/office/drawing/2014/main" id="{1CC76CB6-D4DF-415A-BE5A-9795EC820BE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713057" y="3238323"/>
            <a:ext cx="3001931" cy="1449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39298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7B5A23F-7276-435D-91DA-09104D7777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35481"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2F3ECD7F-BF61-4CB1-AA15-464BB771E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966F1B29-3A08-4DB7-9F92-4C09B3BCF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bg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Freeform 5">
            <a:extLst>
              <a:ext uri="{FF2B5EF4-FFF2-40B4-BE49-F238E27FC236}">
                <a16:creationId xmlns:a16="http://schemas.microsoft.com/office/drawing/2014/main" id="{44A5AAD1-9616-4E1C-B3AC-E5497A6A3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099F772-7706-4C81-8BCB-2FDF7EF1176B}"/>
              </a:ext>
            </a:extLst>
          </p:cNvPr>
          <p:cNvSpPr>
            <a:spLocks noGrp="1"/>
          </p:cNvSpPr>
          <p:nvPr>
            <p:ph type="title"/>
          </p:nvPr>
        </p:nvSpPr>
        <p:spPr>
          <a:xfrm>
            <a:off x="541867" y="787400"/>
            <a:ext cx="7145866" cy="778933"/>
          </a:xfrm>
        </p:spPr>
        <p:txBody>
          <a:bodyPr anchor="ctr">
            <a:normAutofit/>
          </a:bodyPr>
          <a:lstStyle/>
          <a:p>
            <a:pPr>
              <a:lnSpc>
                <a:spcPct val="90000"/>
              </a:lnSpc>
            </a:pPr>
            <a:r>
              <a:rPr lang="en-US" sz="2500" b="1">
                <a:solidFill>
                  <a:srgbClr val="FEFFFF"/>
                </a:solidFill>
                <a:hlinkClick r:id="rId2"/>
              </a:rPr>
              <a:t>Corona SDK</a:t>
            </a:r>
            <a:br>
              <a:rPr lang="en-US" sz="2500" b="1">
                <a:solidFill>
                  <a:srgbClr val="FEFFFF"/>
                </a:solidFill>
              </a:rPr>
            </a:br>
            <a:endParaRPr lang="en-US" sz="2500">
              <a:solidFill>
                <a:srgbClr val="FEFFFF"/>
              </a:solidFill>
            </a:endParaRPr>
          </a:p>
        </p:txBody>
      </p:sp>
      <p:sp>
        <p:nvSpPr>
          <p:cNvPr id="3" name="Content Placeholder 2">
            <a:extLst>
              <a:ext uri="{FF2B5EF4-FFF2-40B4-BE49-F238E27FC236}">
                <a16:creationId xmlns:a16="http://schemas.microsoft.com/office/drawing/2014/main" id="{5F54B7C9-9A4F-49A4-8D0B-9E72697B5A62}"/>
              </a:ext>
            </a:extLst>
          </p:cNvPr>
          <p:cNvSpPr>
            <a:spLocks noGrp="1"/>
          </p:cNvSpPr>
          <p:nvPr>
            <p:ph idx="1"/>
          </p:nvPr>
        </p:nvSpPr>
        <p:spPr>
          <a:xfrm>
            <a:off x="541866" y="2032000"/>
            <a:ext cx="7145867" cy="3879222"/>
          </a:xfrm>
        </p:spPr>
        <p:txBody>
          <a:bodyPr>
            <a:normAutofit/>
          </a:bodyPr>
          <a:lstStyle/>
          <a:p>
            <a:r>
              <a:rPr lang="en-US">
                <a:solidFill>
                  <a:srgbClr val="FEFFFF"/>
                </a:solidFill>
              </a:rPr>
              <a:t>Corona SDK is a 2D game software that uses the Lua scripting language. This language is comparatively easy to learn. Corona SDK is used for 2D game development as its 2D features make the 2D game relatively easy. Corona marketplace offers various plug-ins. Moreover, the detailed documentation and active and supportive community make Corona SDK a popular choice. The real-time simulation helps the developers to see how the app will look after the changes are done.</a:t>
            </a:r>
          </a:p>
        </p:txBody>
      </p:sp>
      <p:pic>
        <p:nvPicPr>
          <p:cNvPr id="2050" name="Picture 2" descr="Understanding Content Scaling in Corona | Corona Labs">
            <a:extLst>
              <a:ext uri="{FF2B5EF4-FFF2-40B4-BE49-F238E27FC236}">
                <a16:creationId xmlns:a16="http://schemas.microsoft.com/office/drawing/2014/main" id="{A21ACFF1-4C74-4AB7-8FD0-69A83BA7D82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713057" y="2701212"/>
            <a:ext cx="3001931" cy="2524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13559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39EE869B-085D-43B3-AED8-9B0655612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7" name="Rectangle 136">
            <a:extLst>
              <a:ext uri="{FF2B5EF4-FFF2-40B4-BE49-F238E27FC236}">
                <a16:creationId xmlns:a16="http://schemas.microsoft.com/office/drawing/2014/main" id="{C54E744A-A072-47AF-981A-3718617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3074" name="Picture 2" descr="Amazon Lumberyard - Wikipedia">
            <a:extLst>
              <a:ext uri="{FF2B5EF4-FFF2-40B4-BE49-F238E27FC236}">
                <a16:creationId xmlns:a16="http://schemas.microsoft.com/office/drawing/2014/main" id="{4BB68E89-0528-4823-98C7-62754FB470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962" r="32419" b="-1"/>
          <a:stretch/>
        </p:blipFill>
        <p:spPr bwMode="auto">
          <a:xfrm>
            <a:off x="8229598" y="10"/>
            <a:ext cx="3962401" cy="6857990"/>
          </a:xfrm>
          <a:prstGeom prst="rect">
            <a:avLst/>
          </a:prstGeom>
          <a:noFill/>
          <a:extLst>
            <a:ext uri="{909E8E84-426E-40DD-AFC4-6F175D3DCCD1}">
              <a14:hiddenFill xmlns:a14="http://schemas.microsoft.com/office/drawing/2010/main">
                <a:solidFill>
                  <a:srgbClr val="FFFFFF"/>
                </a:solidFill>
              </a14:hiddenFill>
            </a:ext>
          </a:extLst>
        </p:spPr>
      </p:pic>
      <p:sp>
        <p:nvSpPr>
          <p:cNvPr id="139" name="Freeform 5">
            <a:extLst>
              <a:ext uri="{FF2B5EF4-FFF2-40B4-BE49-F238E27FC236}">
                <a16:creationId xmlns:a16="http://schemas.microsoft.com/office/drawing/2014/main" id="{F0254341-1068-4FB7-8AEF-220C6EB41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FBD4AEF-F4ED-43FA-B114-B2F3EF0C0D06}"/>
              </a:ext>
            </a:extLst>
          </p:cNvPr>
          <p:cNvSpPr>
            <a:spLocks noGrp="1"/>
          </p:cNvSpPr>
          <p:nvPr>
            <p:ph type="title"/>
          </p:nvPr>
        </p:nvSpPr>
        <p:spPr>
          <a:xfrm>
            <a:off x="541867" y="787400"/>
            <a:ext cx="7145866" cy="778933"/>
          </a:xfrm>
        </p:spPr>
        <p:txBody>
          <a:bodyPr anchor="ctr">
            <a:normAutofit/>
          </a:bodyPr>
          <a:lstStyle/>
          <a:p>
            <a:pPr>
              <a:lnSpc>
                <a:spcPct val="90000"/>
              </a:lnSpc>
            </a:pPr>
            <a:r>
              <a:rPr lang="en-US" sz="2500" b="1">
                <a:solidFill>
                  <a:srgbClr val="FEFFFF"/>
                </a:solidFill>
                <a:hlinkClick r:id="rId3"/>
              </a:rPr>
              <a:t>Amazon’s Lumberyard</a:t>
            </a:r>
            <a:br>
              <a:rPr lang="en-US" sz="2500" b="1">
                <a:solidFill>
                  <a:srgbClr val="FEFFFF"/>
                </a:solidFill>
              </a:rPr>
            </a:br>
            <a:endParaRPr lang="en-US" sz="2500">
              <a:solidFill>
                <a:srgbClr val="FEFFFF"/>
              </a:solidFill>
            </a:endParaRPr>
          </a:p>
        </p:txBody>
      </p:sp>
      <p:sp>
        <p:nvSpPr>
          <p:cNvPr id="3" name="Content Placeholder 2">
            <a:extLst>
              <a:ext uri="{FF2B5EF4-FFF2-40B4-BE49-F238E27FC236}">
                <a16:creationId xmlns:a16="http://schemas.microsoft.com/office/drawing/2014/main" id="{C70D77EA-5FAE-4B1B-94B5-3B734493DAF0}"/>
              </a:ext>
            </a:extLst>
          </p:cNvPr>
          <p:cNvSpPr>
            <a:spLocks noGrp="1"/>
          </p:cNvSpPr>
          <p:nvPr>
            <p:ph idx="1"/>
          </p:nvPr>
        </p:nvSpPr>
        <p:spPr>
          <a:xfrm>
            <a:off x="541866" y="2032000"/>
            <a:ext cx="7145867" cy="3879222"/>
          </a:xfrm>
        </p:spPr>
        <p:txBody>
          <a:bodyPr>
            <a:normAutofit/>
          </a:bodyPr>
          <a:lstStyle/>
          <a:p>
            <a:r>
              <a:rPr lang="en-US">
                <a:solidFill>
                  <a:srgbClr val="FEFFFF"/>
                </a:solidFill>
              </a:rPr>
              <a:t>As the name suggests, Amazon Lumberyard is a game-developing engine launched by Amazon. It is free to use platform which you can use to develop all types of mobile games. As it is also a cross-platform game engine, the game created can be released on different platforms quickly. Thanks to the Twitch integration, developers can create visually engaging content that can easily entertain users.</a:t>
            </a:r>
          </a:p>
        </p:txBody>
      </p:sp>
    </p:spTree>
    <p:extLst>
      <p:ext uri="{BB962C8B-B14F-4D97-AF65-F5344CB8AC3E}">
        <p14:creationId xmlns:p14="http://schemas.microsoft.com/office/powerpoint/2010/main" val="290119838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39EE869B-085D-43B3-AED8-9B0655612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7" name="Rectangle 136">
            <a:extLst>
              <a:ext uri="{FF2B5EF4-FFF2-40B4-BE49-F238E27FC236}">
                <a16:creationId xmlns:a16="http://schemas.microsoft.com/office/drawing/2014/main" id="{C54E744A-A072-47AF-981A-3718617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098" name="Picture 2" descr="SpriteKit - Apple Developer">
            <a:extLst>
              <a:ext uri="{FF2B5EF4-FFF2-40B4-BE49-F238E27FC236}">
                <a16:creationId xmlns:a16="http://schemas.microsoft.com/office/drawing/2014/main" id="{B6A4482D-66D3-4840-A317-5AF1D96DFA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214" r="34452"/>
          <a:stretch/>
        </p:blipFill>
        <p:spPr bwMode="auto">
          <a:xfrm>
            <a:off x="8229598" y="10"/>
            <a:ext cx="3962401" cy="6857990"/>
          </a:xfrm>
          <a:prstGeom prst="rect">
            <a:avLst/>
          </a:prstGeom>
          <a:noFill/>
          <a:extLst>
            <a:ext uri="{909E8E84-426E-40DD-AFC4-6F175D3DCCD1}">
              <a14:hiddenFill xmlns:a14="http://schemas.microsoft.com/office/drawing/2010/main">
                <a:solidFill>
                  <a:srgbClr val="FFFFFF"/>
                </a:solidFill>
              </a14:hiddenFill>
            </a:ext>
          </a:extLst>
        </p:spPr>
      </p:pic>
      <p:sp>
        <p:nvSpPr>
          <p:cNvPr id="139" name="Freeform 5">
            <a:extLst>
              <a:ext uri="{FF2B5EF4-FFF2-40B4-BE49-F238E27FC236}">
                <a16:creationId xmlns:a16="http://schemas.microsoft.com/office/drawing/2014/main" id="{F0254341-1068-4FB7-8AEF-220C6EB41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D61E675-DA3E-4CC1-97F9-FCBC3C13995E}"/>
              </a:ext>
            </a:extLst>
          </p:cNvPr>
          <p:cNvSpPr>
            <a:spLocks noGrp="1"/>
          </p:cNvSpPr>
          <p:nvPr>
            <p:ph type="title"/>
          </p:nvPr>
        </p:nvSpPr>
        <p:spPr>
          <a:xfrm>
            <a:off x="541867" y="787400"/>
            <a:ext cx="7145866" cy="778933"/>
          </a:xfrm>
        </p:spPr>
        <p:txBody>
          <a:bodyPr anchor="ctr">
            <a:normAutofit/>
          </a:bodyPr>
          <a:lstStyle/>
          <a:p>
            <a:pPr>
              <a:lnSpc>
                <a:spcPct val="90000"/>
              </a:lnSpc>
            </a:pPr>
            <a:r>
              <a:rPr lang="en-US" sz="2500" b="1">
                <a:solidFill>
                  <a:srgbClr val="FEFFFF"/>
                </a:solidFill>
              </a:rPr>
              <a:t> </a:t>
            </a:r>
            <a:r>
              <a:rPr lang="en-US" sz="2500" b="1">
                <a:solidFill>
                  <a:srgbClr val="FEFFFF"/>
                </a:solidFill>
                <a:hlinkClick r:id="rId3"/>
              </a:rPr>
              <a:t>SpritKit</a:t>
            </a:r>
            <a:br>
              <a:rPr lang="en-US" sz="2500" b="1">
                <a:solidFill>
                  <a:srgbClr val="FEFFFF"/>
                </a:solidFill>
              </a:rPr>
            </a:br>
            <a:endParaRPr lang="en-US" sz="2500">
              <a:solidFill>
                <a:srgbClr val="FEFFFF"/>
              </a:solidFill>
            </a:endParaRPr>
          </a:p>
        </p:txBody>
      </p:sp>
      <p:sp>
        <p:nvSpPr>
          <p:cNvPr id="3" name="Content Placeholder 2">
            <a:extLst>
              <a:ext uri="{FF2B5EF4-FFF2-40B4-BE49-F238E27FC236}">
                <a16:creationId xmlns:a16="http://schemas.microsoft.com/office/drawing/2014/main" id="{BED74844-FD1A-4FB6-8095-AD5133B19B3E}"/>
              </a:ext>
            </a:extLst>
          </p:cNvPr>
          <p:cNvSpPr>
            <a:spLocks noGrp="1"/>
          </p:cNvSpPr>
          <p:nvPr>
            <p:ph idx="1"/>
          </p:nvPr>
        </p:nvSpPr>
        <p:spPr>
          <a:xfrm>
            <a:off x="541866" y="2032000"/>
            <a:ext cx="7145867" cy="3879222"/>
          </a:xfrm>
        </p:spPr>
        <p:txBody>
          <a:bodyPr>
            <a:normAutofit/>
          </a:bodyPr>
          <a:lstStyle/>
          <a:p>
            <a:r>
              <a:rPr lang="en-US">
                <a:solidFill>
                  <a:srgbClr val="FEFFFF"/>
                </a:solidFill>
              </a:rPr>
              <a:t>SpritKit is a framework launched by Apple to develop 2D games. The framework supports Objective-C as well as Swift language. The developers can create high-performance 2D games using a wide range of features that the framework offers. If you want to develop games for iOS devices, this is probably the right framework for you.</a:t>
            </a:r>
          </a:p>
          <a:p>
            <a:r>
              <a:rPr lang="en-US">
                <a:solidFill>
                  <a:srgbClr val="FEFFFF"/>
                </a:solidFill>
              </a:rPr>
              <a:t>As the framework is powered by Apple, this means that the developers don’t have to download extra libraries or external sources and you can be sure that the developed game will correctly run on all Apple’s existing and new products.</a:t>
            </a:r>
          </a:p>
          <a:p>
            <a:endParaRPr lang="en-US" dirty="0">
              <a:solidFill>
                <a:srgbClr val="FEFFFF"/>
              </a:solidFill>
            </a:endParaRPr>
          </a:p>
        </p:txBody>
      </p:sp>
    </p:spTree>
    <p:extLst>
      <p:ext uri="{BB962C8B-B14F-4D97-AF65-F5344CB8AC3E}">
        <p14:creationId xmlns:p14="http://schemas.microsoft.com/office/powerpoint/2010/main" val="352843279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Wisp">
  <a:themeElements>
    <a:clrScheme name="Wisp">
      <a:dk1>
        <a:sysClr val="windowText" lastClr="535353"/>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0</TotalTime>
  <Words>332</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Wisp</vt:lpstr>
      <vt:lpstr>GAME ENGINE</vt:lpstr>
      <vt:lpstr>Cryengine</vt:lpstr>
      <vt:lpstr>Corona SDK </vt:lpstr>
      <vt:lpstr>Amazon’s Lumberyard </vt:lpstr>
      <vt:lpstr> SpritKit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ENGINE</dc:title>
  <dc:creator>Lee Robin Sandoval</dc:creator>
  <cp:lastModifiedBy>Lee Robin Sandoval</cp:lastModifiedBy>
  <cp:revision>1</cp:revision>
  <dcterms:created xsi:type="dcterms:W3CDTF">2021-12-16T02:41:15Z</dcterms:created>
  <dcterms:modified xsi:type="dcterms:W3CDTF">2021-12-16T02:41:40Z</dcterms:modified>
</cp:coreProperties>
</file>