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Thursday, December 16,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066493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Thursday, December 16,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392293217"/>
      </p:ext>
    </p:extLst>
  </p:cSld>
  <p:clrMap bg1="dk1" tx1="lt1" bg2="dk2" tx2="lt2" accent1="accent1" accent2="accent2" accent3="accent3" accent4="accent4" accent5="accent5" accent6="accent6" hlink="hlink" folHlink="folHlink"/>
  <p:sldLayoutIdLst>
    <p:sldLayoutId id="2147483682" r:id="rId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ytimes.com/wirecutter/out/link/41514/166508/4/123599?merchant=PlayStation" TargetMode="Externa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nytimes.com/wirecutter/out/link/41513/166541/4/122608/?merchant=Walmart" TargetMode="External"/><Relationship Id="rId2" Type="http://schemas.openxmlformats.org/officeDocument/2006/relationships/hyperlink" Target="https://www.nytimes.com/wirecutter/reviews/best-game-consoles/#sony-playstation-5" TargetMode="Externa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www.nytimes.com/wirecutter/out/link/41514/166508/4/122609/?merchant=PlaySt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411DA-EF86-4F2F-A631-66C866B32971}"/>
              </a:ext>
            </a:extLst>
          </p:cNvPr>
          <p:cNvSpPr>
            <a:spLocks noGrp="1"/>
          </p:cNvSpPr>
          <p:nvPr>
            <p:ph type="ctrTitle"/>
          </p:nvPr>
        </p:nvSpPr>
        <p:spPr>
          <a:xfrm>
            <a:off x="720000" y="720000"/>
            <a:ext cx="5015638" cy="2804400"/>
          </a:xfrm>
        </p:spPr>
        <p:txBody>
          <a:bodyPr>
            <a:normAutofit/>
          </a:bodyPr>
          <a:lstStyle/>
          <a:p>
            <a:r>
              <a:rPr lang="en-US" dirty="0"/>
              <a:t>Console Review</a:t>
            </a:r>
          </a:p>
        </p:txBody>
      </p:sp>
      <p:sp>
        <p:nvSpPr>
          <p:cNvPr id="3" name="Subtitle 2">
            <a:extLst>
              <a:ext uri="{FF2B5EF4-FFF2-40B4-BE49-F238E27FC236}">
                <a16:creationId xmlns:a16="http://schemas.microsoft.com/office/drawing/2014/main" id="{C2662AB3-99AA-4E59-BACA-5D535672A08F}"/>
              </a:ext>
            </a:extLst>
          </p:cNvPr>
          <p:cNvSpPr>
            <a:spLocks noGrp="1"/>
          </p:cNvSpPr>
          <p:nvPr>
            <p:ph type="subTitle" idx="1"/>
          </p:nvPr>
        </p:nvSpPr>
        <p:spPr>
          <a:xfrm>
            <a:off x="720000" y="3830399"/>
            <a:ext cx="5015638" cy="1936800"/>
          </a:xfrm>
        </p:spPr>
        <p:txBody>
          <a:bodyPr>
            <a:normAutofit/>
          </a:bodyPr>
          <a:lstStyle/>
          <a:p>
            <a:endParaRPr lang="en-US"/>
          </a:p>
        </p:txBody>
      </p:sp>
      <p:pic>
        <p:nvPicPr>
          <p:cNvPr id="4" name="Picture 3" descr="Close up of a red, blue and orange LED screen">
            <a:extLst>
              <a:ext uri="{FF2B5EF4-FFF2-40B4-BE49-F238E27FC236}">
                <a16:creationId xmlns:a16="http://schemas.microsoft.com/office/drawing/2014/main" id="{D5C23183-88C9-435A-B78E-7360B30792B1}"/>
              </a:ext>
            </a:extLst>
          </p:cNvPr>
          <p:cNvPicPr>
            <a:picLocks noChangeAspect="1"/>
          </p:cNvPicPr>
          <p:nvPr/>
        </p:nvPicPr>
        <p:blipFill rotWithShape="1">
          <a:blip r:embed="rId2"/>
          <a:srcRect l="20198" r="24683"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31226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E760B8C-89FC-4C84-BDDB-42EAB2395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intendo Switch Lite Review: An Unapologetic Handheld | Digital Trends">
            <a:extLst>
              <a:ext uri="{FF2B5EF4-FFF2-40B4-BE49-F238E27FC236}">
                <a16:creationId xmlns:a16="http://schemas.microsoft.com/office/drawing/2014/main" id="{3C063BF2-423F-4455-AF72-D18064087F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25" b="9089"/>
          <a:stretch/>
        </p:blipFill>
        <p:spPr bwMode="auto">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useBgFill="1">
        <p:nvSpPr>
          <p:cNvPr id="137" name="Freeform: Shape 136">
            <a:extLst>
              <a:ext uri="{FF2B5EF4-FFF2-40B4-BE49-F238E27FC236}">
                <a16:creationId xmlns:a16="http://schemas.microsoft.com/office/drawing/2014/main" id="{26D9977B-0E49-40A1-B999-9C80377FC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00407" cy="6858000"/>
          </a:xfrm>
          <a:custGeom>
            <a:avLst/>
            <a:gdLst>
              <a:gd name="connsiteX0" fmla="*/ 1478232 w 7100407"/>
              <a:gd name="connsiteY0" fmla="*/ 0 h 6858000"/>
              <a:gd name="connsiteX1" fmla="*/ 5123701 w 7100407"/>
              <a:gd name="connsiteY1" fmla="*/ 0 h 6858000"/>
              <a:gd name="connsiteX2" fmla="*/ 5336836 w 7100407"/>
              <a:gd name="connsiteY2" fmla="*/ 117758 h 6858000"/>
              <a:gd name="connsiteX3" fmla="*/ 5569892 w 7100407"/>
              <a:gd name="connsiteY3" fmla="*/ 265913 h 6858000"/>
              <a:gd name="connsiteX4" fmla="*/ 6748214 w 7100407"/>
              <a:gd name="connsiteY4" fmla="*/ 1870260 h 6858000"/>
              <a:gd name="connsiteX5" fmla="*/ 7044312 w 7100407"/>
              <a:gd name="connsiteY5" fmla="*/ 3583629 h 6858000"/>
              <a:gd name="connsiteX6" fmla="*/ 5784507 w 7100407"/>
              <a:gd name="connsiteY6" fmla="*/ 6102159 h 6858000"/>
              <a:gd name="connsiteX7" fmla="*/ 4543102 w 7100407"/>
              <a:gd name="connsiteY7" fmla="*/ 6794309 h 6858000"/>
              <a:gd name="connsiteX8" fmla="*/ 4294648 w 7100407"/>
              <a:gd name="connsiteY8" fmla="*/ 6858000 h 6858000"/>
              <a:gd name="connsiteX9" fmla="*/ 2401901 w 7100407"/>
              <a:gd name="connsiteY9" fmla="*/ 6858000 h 6858000"/>
              <a:gd name="connsiteX10" fmla="*/ 2199908 w 7100407"/>
              <a:gd name="connsiteY10" fmla="*/ 6808527 h 6858000"/>
              <a:gd name="connsiteX11" fmla="*/ 1561496 w 7100407"/>
              <a:gd name="connsiteY11" fmla="*/ 6516913 h 6858000"/>
              <a:gd name="connsiteX12" fmla="*/ 508318 w 7100407"/>
              <a:gd name="connsiteY12" fmla="*/ 5721038 h 6858000"/>
              <a:gd name="connsiteX13" fmla="*/ 43792 w 7100407"/>
              <a:gd name="connsiteY13" fmla="*/ 5068808 h 6858000"/>
              <a:gd name="connsiteX14" fmla="*/ 0 w 7100407"/>
              <a:gd name="connsiteY14" fmla="*/ 4992019 h 6858000"/>
              <a:gd name="connsiteX15" fmla="*/ 0 w 7100407"/>
              <a:gd name="connsiteY15" fmla="*/ 1586010 h 6858000"/>
              <a:gd name="connsiteX16" fmla="*/ 3658 w 7100407"/>
              <a:gd name="connsiteY16" fmla="*/ 1575960 h 6858000"/>
              <a:gd name="connsiteX17" fmla="*/ 763224 w 7100407"/>
              <a:gd name="connsiteY17" fmla="*/ 435512 h 6858000"/>
              <a:gd name="connsiteX18" fmla="*/ 1376867 w 7100407"/>
              <a:gd name="connsiteY18" fmla="*/ 535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00407" h="6858000">
                <a:moveTo>
                  <a:pt x="1478232" y="0"/>
                </a:moveTo>
                <a:lnTo>
                  <a:pt x="5123701" y="0"/>
                </a:lnTo>
                <a:lnTo>
                  <a:pt x="5336836" y="117758"/>
                </a:lnTo>
                <a:cubicBezTo>
                  <a:pt x="5419064" y="166493"/>
                  <a:pt x="5496999" y="216088"/>
                  <a:pt x="5569892" y="265913"/>
                </a:cubicBezTo>
                <a:cubicBezTo>
                  <a:pt x="5738965" y="373824"/>
                  <a:pt x="6502212" y="1317394"/>
                  <a:pt x="6748214" y="1870260"/>
                </a:cubicBezTo>
                <a:cubicBezTo>
                  <a:pt x="6993681" y="2422592"/>
                  <a:pt x="7205013" y="2877517"/>
                  <a:pt x="7044312" y="3583629"/>
                </a:cubicBezTo>
                <a:cubicBezTo>
                  <a:pt x="6883604" y="4288680"/>
                  <a:pt x="6353534" y="5625104"/>
                  <a:pt x="5784507" y="6102159"/>
                </a:cubicBezTo>
                <a:cubicBezTo>
                  <a:pt x="5429525" y="6399659"/>
                  <a:pt x="5014472" y="6649034"/>
                  <a:pt x="4543102" y="6794309"/>
                </a:cubicBezTo>
                <a:lnTo>
                  <a:pt x="4294648" y="6858000"/>
                </a:lnTo>
                <a:lnTo>
                  <a:pt x="2401901" y="6858000"/>
                </a:lnTo>
                <a:lnTo>
                  <a:pt x="2199908" y="6808527"/>
                </a:lnTo>
                <a:cubicBezTo>
                  <a:pt x="1966062" y="6739921"/>
                  <a:pt x="1757315" y="6643529"/>
                  <a:pt x="1561496" y="6516913"/>
                </a:cubicBezTo>
                <a:cubicBezTo>
                  <a:pt x="1210791" y="6251624"/>
                  <a:pt x="784153" y="6061198"/>
                  <a:pt x="508318" y="5721038"/>
                </a:cubicBezTo>
                <a:cubicBezTo>
                  <a:pt x="370401" y="5550958"/>
                  <a:pt x="199309" y="5325558"/>
                  <a:pt x="43792" y="5068808"/>
                </a:cubicBezTo>
                <a:lnTo>
                  <a:pt x="0" y="4992019"/>
                </a:lnTo>
                <a:lnTo>
                  <a:pt x="0" y="1586010"/>
                </a:lnTo>
                <a:lnTo>
                  <a:pt x="3658" y="1575960"/>
                </a:lnTo>
                <a:cubicBezTo>
                  <a:pt x="175346" y="1155399"/>
                  <a:pt x="427427" y="771309"/>
                  <a:pt x="763224" y="435512"/>
                </a:cubicBezTo>
                <a:cubicBezTo>
                  <a:pt x="809294" y="389442"/>
                  <a:pt x="1049752" y="231096"/>
                  <a:pt x="1376867" y="53544"/>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D3A1B-D62C-424E-BB52-12AB4E09164E}"/>
              </a:ext>
            </a:extLst>
          </p:cNvPr>
          <p:cNvSpPr>
            <a:spLocks noGrp="1"/>
          </p:cNvSpPr>
          <p:nvPr>
            <p:ph type="ctrTitle"/>
          </p:nvPr>
        </p:nvSpPr>
        <p:spPr>
          <a:xfrm>
            <a:off x="720000" y="1449388"/>
            <a:ext cx="5015638" cy="2075012"/>
          </a:xfrm>
        </p:spPr>
        <p:txBody>
          <a:bodyPr>
            <a:normAutofit/>
          </a:bodyPr>
          <a:lstStyle/>
          <a:p>
            <a:r>
              <a:rPr lang="en-US" dirty="0"/>
              <a:t>Nintendo Switch Lite</a:t>
            </a:r>
          </a:p>
        </p:txBody>
      </p:sp>
      <p:sp>
        <p:nvSpPr>
          <p:cNvPr id="3" name="Subtitle 2">
            <a:extLst>
              <a:ext uri="{FF2B5EF4-FFF2-40B4-BE49-F238E27FC236}">
                <a16:creationId xmlns:a16="http://schemas.microsoft.com/office/drawing/2014/main" id="{07CDAD35-557C-46C9-A8CC-B3B1D2310608}"/>
              </a:ext>
            </a:extLst>
          </p:cNvPr>
          <p:cNvSpPr>
            <a:spLocks noGrp="1"/>
          </p:cNvSpPr>
          <p:nvPr>
            <p:ph type="subTitle" idx="1"/>
          </p:nvPr>
        </p:nvSpPr>
        <p:spPr>
          <a:xfrm>
            <a:off x="720000" y="3830398"/>
            <a:ext cx="5015638" cy="1219439"/>
          </a:xfrm>
        </p:spPr>
        <p:txBody>
          <a:bodyPr>
            <a:normAutofit/>
          </a:bodyPr>
          <a:lstStyle/>
          <a:p>
            <a:pPr>
              <a:lnSpc>
                <a:spcPct val="110000"/>
              </a:lnSpc>
            </a:pPr>
            <a:r>
              <a:rPr lang="en-US" sz="1300"/>
              <a:t>That's the main argument for the existence of the Switch Lite, but it doesn't hold water. Kids like to play video games on TV as much as adults do. The added cost is a concern, obviously, but paying the </a:t>
            </a:r>
            <a:r>
              <a:rPr lang="en-US" sz="1300" b="1"/>
              <a:t>extra $100</a:t>
            </a:r>
            <a:r>
              <a:rPr lang="en-US" sz="1300"/>
              <a:t> is definitely worth it in this case. ... Simply put, the Switch Lite erases what made the original unique.</a:t>
            </a:r>
          </a:p>
        </p:txBody>
      </p:sp>
    </p:spTree>
    <p:extLst>
      <p:ext uri="{BB962C8B-B14F-4D97-AF65-F5344CB8AC3E}">
        <p14:creationId xmlns:p14="http://schemas.microsoft.com/office/powerpoint/2010/main" val="319647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FA47943-1709-4E1D-814E-FB6CADE8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577DF-4E38-4CDE-B447-AEA911829DF5}"/>
              </a:ext>
            </a:extLst>
          </p:cNvPr>
          <p:cNvSpPr>
            <a:spLocks noGrp="1"/>
          </p:cNvSpPr>
          <p:nvPr>
            <p:ph type="ctrTitle"/>
          </p:nvPr>
        </p:nvSpPr>
        <p:spPr>
          <a:xfrm>
            <a:off x="720000" y="720000"/>
            <a:ext cx="5015638" cy="2804400"/>
          </a:xfrm>
        </p:spPr>
        <p:txBody>
          <a:bodyPr>
            <a:normAutofit/>
          </a:bodyPr>
          <a:lstStyle/>
          <a:p>
            <a:pPr>
              <a:lnSpc>
                <a:spcPct val="90000"/>
              </a:lnSpc>
            </a:pPr>
            <a:r>
              <a:rPr lang="en-US" sz="4800" b="1" u="sng">
                <a:hlinkClick r:id="rId2" tooltip="PlayStation 5 Digital Edition Console"/>
              </a:rPr>
              <a:t>PlayStation 5 Digital Edition Console</a:t>
            </a:r>
            <a:br>
              <a:rPr lang="en-US" sz="4800" b="1"/>
            </a:br>
            <a:endParaRPr lang="en-US" sz="4800"/>
          </a:p>
        </p:txBody>
      </p:sp>
      <p:sp>
        <p:nvSpPr>
          <p:cNvPr id="3" name="Subtitle 2">
            <a:extLst>
              <a:ext uri="{FF2B5EF4-FFF2-40B4-BE49-F238E27FC236}">
                <a16:creationId xmlns:a16="http://schemas.microsoft.com/office/drawing/2014/main" id="{F783E9BC-76E4-42C9-98FC-D245840083E9}"/>
              </a:ext>
            </a:extLst>
          </p:cNvPr>
          <p:cNvSpPr>
            <a:spLocks noGrp="1"/>
          </p:cNvSpPr>
          <p:nvPr>
            <p:ph type="subTitle" idx="1"/>
          </p:nvPr>
        </p:nvSpPr>
        <p:spPr>
          <a:xfrm>
            <a:off x="720000" y="3830399"/>
            <a:ext cx="5015638" cy="1936800"/>
          </a:xfrm>
        </p:spPr>
        <p:txBody>
          <a:bodyPr>
            <a:normAutofit/>
          </a:bodyPr>
          <a:lstStyle/>
          <a:p>
            <a:pPr>
              <a:lnSpc>
                <a:spcPct val="110000"/>
              </a:lnSpc>
            </a:pPr>
            <a:r>
              <a:rPr lang="en-US" sz="1800"/>
              <a:t>The Digital Edition doesn’t include a disc drive, so you can’t watch Blu-rays or take advantage of new or used games, or old PS4 discs. But if you’re comfortable going all digital, it has the same graphics, CPU, memory, and storage hardware as the standard PS5.</a:t>
            </a:r>
          </a:p>
        </p:txBody>
      </p:sp>
      <p:pic>
        <p:nvPicPr>
          <p:cNvPr id="18" name="Picture 2" descr="PlayStation 5 Digital Edition Console">
            <a:extLst>
              <a:ext uri="{FF2B5EF4-FFF2-40B4-BE49-F238E27FC236}">
                <a16:creationId xmlns:a16="http://schemas.microsoft.com/office/drawing/2014/main" id="{F28760F2-0824-417E-A474-CAAC5C5806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1"/>
          <a:stretch/>
        </p:blipFill>
        <p:spPr bwMode="auto">
          <a:xfrm>
            <a:off x="7127398" y="10"/>
            <a:ext cx="5064602" cy="3419990"/>
          </a:xfrm>
          <a:custGeom>
            <a:avLst/>
            <a:gdLst/>
            <a:ahLst/>
            <a:cxnLst/>
            <a:rect l="l" t="t" r="r" b="b"/>
            <a:pathLst>
              <a:path w="5064602" h="3420000">
                <a:moveTo>
                  <a:pt x="0" y="0"/>
                </a:moveTo>
                <a:lnTo>
                  <a:pt x="5064602" y="0"/>
                </a:lnTo>
                <a:lnTo>
                  <a:pt x="5064602" y="3420000"/>
                </a:lnTo>
                <a:lnTo>
                  <a:pt x="788098" y="3420000"/>
                </a:lnTo>
                <a:lnTo>
                  <a:pt x="789648" y="3404052"/>
                </a:lnTo>
                <a:cubicBezTo>
                  <a:pt x="797222" y="3289063"/>
                  <a:pt x="801009" y="3175492"/>
                  <a:pt x="801009" y="3061922"/>
                </a:cubicBezTo>
                <a:cubicBezTo>
                  <a:pt x="801009" y="1948936"/>
                  <a:pt x="592247" y="1021447"/>
                  <a:pt x="174723" y="279455"/>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Gadgets on a desk">
            <a:extLst>
              <a:ext uri="{FF2B5EF4-FFF2-40B4-BE49-F238E27FC236}">
                <a16:creationId xmlns:a16="http://schemas.microsoft.com/office/drawing/2014/main" id="{74E5CA40-25C8-4E68-9820-89DEF32E4F29}"/>
              </a:ext>
            </a:extLst>
          </p:cNvPr>
          <p:cNvPicPr>
            <a:picLocks noChangeAspect="1"/>
          </p:cNvPicPr>
          <p:nvPr/>
        </p:nvPicPr>
        <p:blipFill rotWithShape="1">
          <a:blip r:embed="rId4"/>
          <a:srcRect t="1983" r="-2" b="17068"/>
          <a:stretch/>
        </p:blipFill>
        <p:spPr>
          <a:xfrm>
            <a:off x="6529066" y="3420000"/>
            <a:ext cx="5662934" cy="3438000"/>
          </a:xfrm>
          <a:custGeom>
            <a:avLst/>
            <a:gdLst/>
            <a:ahLst/>
            <a:cxnLst/>
            <a:rect l="l" t="t" r="r" b="b"/>
            <a:pathLst>
              <a:path w="5662934" h="3438000">
                <a:moveTo>
                  <a:pt x="1386430" y="0"/>
                </a:moveTo>
                <a:lnTo>
                  <a:pt x="5662934" y="0"/>
                </a:lnTo>
                <a:lnTo>
                  <a:pt x="5662934" y="3438000"/>
                </a:lnTo>
                <a:lnTo>
                  <a:pt x="0" y="3438000"/>
                </a:lnTo>
                <a:lnTo>
                  <a:pt x="78957" y="3357438"/>
                </a:lnTo>
                <a:cubicBezTo>
                  <a:pt x="291624" y="3124265"/>
                  <a:pt x="490445" y="2855955"/>
                  <a:pt x="672224" y="2549316"/>
                </a:cubicBezTo>
                <a:cubicBezTo>
                  <a:pt x="914596" y="2095036"/>
                  <a:pt x="1066079" y="1610470"/>
                  <a:pt x="1217562" y="1095619"/>
                </a:cubicBezTo>
                <a:cubicBezTo>
                  <a:pt x="1278155" y="823051"/>
                  <a:pt x="1323600" y="573197"/>
                  <a:pt x="1353896" y="334700"/>
                </a:cubicBezTo>
                <a:close/>
              </a:path>
            </a:pathLst>
          </a:custGeom>
        </p:spPr>
      </p:pic>
    </p:spTree>
    <p:extLst>
      <p:ext uri="{BB962C8B-B14F-4D97-AF65-F5344CB8AC3E}">
        <p14:creationId xmlns:p14="http://schemas.microsoft.com/office/powerpoint/2010/main" val="248547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FA47943-1709-4E1D-814E-FB6CADE8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85FBF-12AD-4BD8-92DE-22FCB4E6A27E}"/>
              </a:ext>
            </a:extLst>
          </p:cNvPr>
          <p:cNvSpPr>
            <a:spLocks noGrp="1"/>
          </p:cNvSpPr>
          <p:nvPr>
            <p:ph type="ctrTitle"/>
          </p:nvPr>
        </p:nvSpPr>
        <p:spPr>
          <a:xfrm>
            <a:off x="720000" y="720000"/>
            <a:ext cx="5015638" cy="2804400"/>
          </a:xfrm>
        </p:spPr>
        <p:txBody>
          <a:bodyPr>
            <a:normAutofit/>
          </a:bodyPr>
          <a:lstStyle/>
          <a:p>
            <a:r>
              <a:rPr lang="en-US" b="1">
                <a:hlinkClick r:id="rId2"/>
              </a:rPr>
              <a:t>Sony PlayStation 5</a:t>
            </a:r>
            <a:br>
              <a:rPr lang="en-US" b="1"/>
            </a:br>
            <a:endParaRPr lang="en-US"/>
          </a:p>
        </p:txBody>
      </p:sp>
      <p:sp>
        <p:nvSpPr>
          <p:cNvPr id="3" name="Subtitle 2">
            <a:extLst>
              <a:ext uri="{FF2B5EF4-FFF2-40B4-BE49-F238E27FC236}">
                <a16:creationId xmlns:a16="http://schemas.microsoft.com/office/drawing/2014/main" id="{CF16AB3D-8F3F-4F44-9341-CE3AE4D50210}"/>
              </a:ext>
            </a:extLst>
          </p:cNvPr>
          <p:cNvSpPr>
            <a:spLocks noGrp="1"/>
          </p:cNvSpPr>
          <p:nvPr>
            <p:ph type="subTitle" idx="1"/>
          </p:nvPr>
        </p:nvSpPr>
        <p:spPr>
          <a:xfrm>
            <a:off x="720000" y="3830399"/>
            <a:ext cx="5015638" cy="1936800"/>
          </a:xfrm>
        </p:spPr>
        <p:txBody>
          <a:bodyPr>
            <a:normAutofit/>
          </a:bodyPr>
          <a:lstStyle/>
          <a:p>
            <a:pPr>
              <a:lnSpc>
                <a:spcPct val="110000"/>
              </a:lnSpc>
            </a:pPr>
            <a:r>
              <a:rPr lang="en-US" sz="1300"/>
              <a:t>The </a:t>
            </a:r>
            <a:r>
              <a:rPr lang="en-US" sz="1300" b="1" u="sng">
                <a:hlinkClick r:id="rId3"/>
              </a:rPr>
              <a:t>PlayStation 5</a:t>
            </a:r>
            <a:r>
              <a:rPr lang="en-US" sz="1300"/>
              <a:t> launched on November 12, though most retailers are already sold out of both the $500 </a:t>
            </a:r>
            <a:r>
              <a:rPr lang="en-US" sz="1300" b="1" u="sng">
                <a:hlinkClick r:id="rId3"/>
              </a:rPr>
              <a:t>PS5</a:t>
            </a:r>
            <a:r>
              <a:rPr lang="en-US" sz="1300"/>
              <a:t> and the $400 </a:t>
            </a:r>
            <a:r>
              <a:rPr lang="en-US" sz="1300" b="1" u="sng">
                <a:hlinkClick r:id="rId4"/>
              </a:rPr>
              <a:t>PS5 Digital Edition</a:t>
            </a:r>
            <a:r>
              <a:rPr lang="en-US" sz="1300"/>
              <a:t>. With the PlayStation and Xbox platforms offering similar prices and graphics capabilities (at least on paper), the reasons to choose a PlayStation over an Xbox revolve mostly around which games you want to play and how you want to play them.</a:t>
            </a:r>
          </a:p>
        </p:txBody>
      </p:sp>
      <p:pic>
        <p:nvPicPr>
          <p:cNvPr id="3074" name="Picture 2" descr="PlayStation 5 Console">
            <a:extLst>
              <a:ext uri="{FF2B5EF4-FFF2-40B4-BE49-F238E27FC236}">
                <a16:creationId xmlns:a16="http://schemas.microsoft.com/office/drawing/2014/main" id="{D4FFC37D-5876-425B-B4AD-15A3E39D9D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51"/>
          <a:stretch/>
        </p:blipFill>
        <p:spPr bwMode="auto">
          <a:xfrm>
            <a:off x="7127398" y="10"/>
            <a:ext cx="5064602" cy="3419990"/>
          </a:xfrm>
          <a:custGeom>
            <a:avLst/>
            <a:gdLst/>
            <a:ahLst/>
            <a:cxnLst/>
            <a:rect l="l" t="t" r="r" b="b"/>
            <a:pathLst>
              <a:path w="5064602" h="3420000">
                <a:moveTo>
                  <a:pt x="0" y="0"/>
                </a:moveTo>
                <a:lnTo>
                  <a:pt x="5064602" y="0"/>
                </a:lnTo>
                <a:lnTo>
                  <a:pt x="5064602" y="3420000"/>
                </a:lnTo>
                <a:lnTo>
                  <a:pt x="788098" y="3420000"/>
                </a:lnTo>
                <a:lnTo>
                  <a:pt x="789648" y="3404052"/>
                </a:lnTo>
                <a:cubicBezTo>
                  <a:pt x="797222" y="3289063"/>
                  <a:pt x="801009" y="3175492"/>
                  <a:pt x="801009" y="3061922"/>
                </a:cubicBezTo>
                <a:cubicBezTo>
                  <a:pt x="801009" y="1948936"/>
                  <a:pt x="592247" y="1021447"/>
                  <a:pt x="174723" y="279455"/>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Neon Coloured Gadgets">
            <a:extLst>
              <a:ext uri="{FF2B5EF4-FFF2-40B4-BE49-F238E27FC236}">
                <a16:creationId xmlns:a16="http://schemas.microsoft.com/office/drawing/2014/main" id="{CF7B835E-0EFB-46A9-939F-F4F992402788}"/>
              </a:ext>
            </a:extLst>
          </p:cNvPr>
          <p:cNvPicPr>
            <a:picLocks noChangeAspect="1"/>
          </p:cNvPicPr>
          <p:nvPr/>
        </p:nvPicPr>
        <p:blipFill rotWithShape="1">
          <a:blip r:embed="rId6"/>
          <a:srcRect r="-2" b="14490"/>
          <a:stretch/>
        </p:blipFill>
        <p:spPr>
          <a:xfrm>
            <a:off x="6529066" y="3420000"/>
            <a:ext cx="5662934" cy="3438000"/>
          </a:xfrm>
          <a:custGeom>
            <a:avLst/>
            <a:gdLst/>
            <a:ahLst/>
            <a:cxnLst/>
            <a:rect l="l" t="t" r="r" b="b"/>
            <a:pathLst>
              <a:path w="5662934" h="3438000">
                <a:moveTo>
                  <a:pt x="1386430" y="0"/>
                </a:moveTo>
                <a:lnTo>
                  <a:pt x="5662934" y="0"/>
                </a:lnTo>
                <a:lnTo>
                  <a:pt x="5662934" y="3438000"/>
                </a:lnTo>
                <a:lnTo>
                  <a:pt x="0" y="3438000"/>
                </a:lnTo>
                <a:lnTo>
                  <a:pt x="78957" y="3357438"/>
                </a:lnTo>
                <a:cubicBezTo>
                  <a:pt x="291624" y="3124265"/>
                  <a:pt x="490445" y="2855955"/>
                  <a:pt x="672224" y="2549316"/>
                </a:cubicBezTo>
                <a:cubicBezTo>
                  <a:pt x="914596" y="2095036"/>
                  <a:pt x="1066079" y="1610470"/>
                  <a:pt x="1217562" y="1095619"/>
                </a:cubicBezTo>
                <a:cubicBezTo>
                  <a:pt x="1278155" y="823051"/>
                  <a:pt x="1323600" y="573197"/>
                  <a:pt x="1353896" y="334700"/>
                </a:cubicBezTo>
                <a:close/>
              </a:path>
            </a:pathLst>
          </a:custGeom>
        </p:spPr>
      </p:pic>
    </p:spTree>
    <p:extLst>
      <p:ext uri="{BB962C8B-B14F-4D97-AF65-F5344CB8AC3E}">
        <p14:creationId xmlns:p14="http://schemas.microsoft.com/office/powerpoint/2010/main" val="345177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Freeform: Shape 13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B6F2DEE6-C40F-4B15-A26E-48D0BEECD69E}"/>
              </a:ext>
            </a:extLst>
          </p:cNvPr>
          <p:cNvSpPr>
            <a:spLocks noGrp="1"/>
          </p:cNvSpPr>
          <p:nvPr>
            <p:ph type="ctrTitle"/>
          </p:nvPr>
        </p:nvSpPr>
        <p:spPr>
          <a:xfrm>
            <a:off x="720000" y="720000"/>
            <a:ext cx="5015638" cy="2804400"/>
          </a:xfrm>
        </p:spPr>
        <p:txBody>
          <a:bodyPr>
            <a:normAutofit/>
          </a:bodyPr>
          <a:lstStyle/>
          <a:p>
            <a:r>
              <a:rPr lang="en-US" dirty="0"/>
              <a:t>Game Boy Color</a:t>
            </a:r>
          </a:p>
        </p:txBody>
      </p:sp>
      <p:sp>
        <p:nvSpPr>
          <p:cNvPr id="3" name="Subtitle 2">
            <a:extLst>
              <a:ext uri="{FF2B5EF4-FFF2-40B4-BE49-F238E27FC236}">
                <a16:creationId xmlns:a16="http://schemas.microsoft.com/office/drawing/2014/main" id="{D1CF5FD2-FE73-438A-A71B-DABC588FBDC0}"/>
              </a:ext>
            </a:extLst>
          </p:cNvPr>
          <p:cNvSpPr>
            <a:spLocks noGrp="1"/>
          </p:cNvSpPr>
          <p:nvPr>
            <p:ph type="subTitle" idx="1"/>
          </p:nvPr>
        </p:nvSpPr>
        <p:spPr>
          <a:xfrm>
            <a:off x="720000" y="3830399"/>
            <a:ext cx="5015638" cy="1936800"/>
          </a:xfrm>
        </p:spPr>
        <p:txBody>
          <a:bodyPr>
            <a:normAutofit/>
          </a:bodyPr>
          <a:lstStyle/>
          <a:p>
            <a:pPr>
              <a:lnSpc>
                <a:spcPct val="110000"/>
              </a:lnSpc>
            </a:pPr>
            <a:r>
              <a:rPr lang="en-US" sz="1500">
                <a:solidFill>
                  <a:schemeClr val="tx2">
                    <a:lumMod val="90000"/>
                  </a:schemeClr>
                </a:solidFill>
              </a:rPr>
              <a:t>The average battery life is </a:t>
            </a:r>
            <a:r>
              <a:rPr lang="en-US" sz="1500" b="1">
                <a:solidFill>
                  <a:schemeClr val="tx2">
                    <a:lumMod val="90000"/>
                  </a:schemeClr>
                </a:solidFill>
              </a:rPr>
              <a:t>approximately 15 hours</a:t>
            </a:r>
            <a:r>
              <a:rPr lang="en-US" sz="1500">
                <a:solidFill>
                  <a:schemeClr val="tx2">
                    <a:lumMod val="90000"/>
                  </a:schemeClr>
                </a:solidFill>
              </a:rPr>
              <a:t> when playing Game Boy Advance games. This is somewhat less when playing Game Boy Color or Game Boy (original) games. Battery life can also vary depending on the Game Pak being used and the volume setting (louder=less play time).</a:t>
            </a:r>
          </a:p>
        </p:txBody>
      </p:sp>
      <p:pic>
        <p:nvPicPr>
          <p:cNvPr id="4098" name="Picture 2" descr="Amazon.com: Game Boy Color - Atomic Purple : Nintendo Game Boy Color: Video  Games">
            <a:extLst>
              <a:ext uri="{FF2B5EF4-FFF2-40B4-BE49-F238E27FC236}">
                <a16:creationId xmlns:a16="http://schemas.microsoft.com/office/drawing/2014/main" id="{D30666A9-1BF9-4F72-A7A4-0B39DBD8B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64537" y="2185521"/>
            <a:ext cx="3094787" cy="2478295"/>
          </a:xfrm>
          <a:custGeom>
            <a:avLst/>
            <a:gdLst/>
            <a:ahLst/>
            <a:cxnLst/>
            <a:rect l="l" t="t" r="r" b="b"/>
            <a:pathLst>
              <a:path w="5014800" h="5409338">
                <a:moveTo>
                  <a:pt x="0" y="0"/>
                </a:moveTo>
                <a:lnTo>
                  <a:pt x="5014800" y="0"/>
                </a:lnTo>
                <a:lnTo>
                  <a:pt x="50148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884380"/>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242C41"/>
      </a:dk2>
      <a:lt2>
        <a:srgbClr val="E8E3E2"/>
      </a:lt2>
      <a:accent1>
        <a:srgbClr val="17AAD5"/>
      </a:accent1>
      <a:accent2>
        <a:srgbClr val="20B599"/>
      </a:accent2>
      <a:accent3>
        <a:srgbClr val="296DE7"/>
      </a:accent3>
      <a:accent4>
        <a:srgbClr val="D51735"/>
      </a:accent4>
      <a:accent5>
        <a:srgbClr val="E75B29"/>
      </a:accent5>
      <a:accent6>
        <a:srgbClr val="D19517"/>
      </a:accent6>
      <a:hlink>
        <a:srgbClr val="BF5C3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Rockwell Nova Light</vt:lpstr>
      <vt:lpstr>The Hand Extrablack</vt:lpstr>
      <vt:lpstr>BlobVTI</vt:lpstr>
      <vt:lpstr>Console Review</vt:lpstr>
      <vt:lpstr>Nintendo Switch Lite</vt:lpstr>
      <vt:lpstr>PlayStation 5 Digital Edition Console </vt:lpstr>
      <vt:lpstr>Sony PlayStation 5 </vt:lpstr>
      <vt:lpstr>Game Boy Color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Console Review</dc:title>
  <dc:creator>Lee Robin Sandoval</dc:creator>
  <cp:lastModifiedBy>Lee Robin Sandoval</cp:lastModifiedBy>
  <cp:revision>1</cp:revision>
  <dcterms:created xsi:type="dcterms:W3CDTF">2021-12-16T01:39:28Z</dcterms:created>
  <dcterms:modified xsi:type="dcterms:W3CDTF">2021-12-16T01:39:55Z</dcterms:modified>
</cp:coreProperties>
</file>