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1" r:id="rId6"/>
    <p:sldId id="269" r:id="rId7"/>
    <p:sldId id="272" r:id="rId8"/>
    <p:sldId id="274" r:id="rId9"/>
    <p:sldId id="271" r:id="rId10"/>
    <p:sldId id="273" r:id="rId11"/>
    <p:sldId id="270" r:id="rId12"/>
    <p:sldId id="276" r:id="rId13"/>
    <p:sldId id="277" r:id="rId14"/>
    <p:sldId id="278" r:id="rId15"/>
    <p:sldId id="264" r:id="rId16"/>
    <p:sldId id="267" r:id="rId17"/>
    <p:sldId id="262" r:id="rId18"/>
    <p:sldId id="258" r:id="rId19"/>
    <p:sldId id="259"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24" d="100"/>
          <a:sy n="124" d="100"/>
        </p:scale>
        <p:origin x="-1144" y="-112"/>
      </p:cViewPr>
      <p:guideLst>
        <p:guide orient="horz" pos="2160"/>
        <p:guide pos="2880"/>
      </p:guideLst>
    </p:cSldViewPr>
  </p:slideViewPr>
  <p:notesTextViewPr>
    <p:cViewPr>
      <p:scale>
        <a:sx n="100" d="100"/>
        <a:sy n="100" d="100"/>
      </p:scale>
      <p:origin x="0" y="0"/>
    </p:cViewPr>
  </p:notesTextViewPr>
  <p:sorterViewPr>
    <p:cViewPr>
      <p:scale>
        <a:sx n="219" d="100"/>
        <a:sy n="21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99333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8187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63117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19285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5D474-8BDA-114F-B87A-8C13C158D813}"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23652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5D474-8BDA-114F-B87A-8C13C158D813}"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46865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5D474-8BDA-114F-B87A-8C13C158D813}" type="datetimeFigureOut">
              <a:rPr lang="en-US" smtClean="0"/>
              <a:t>9/6/16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125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5D474-8BDA-114F-B87A-8C13C158D813}"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242340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5D474-8BDA-114F-B87A-8C13C158D813}" type="datetimeFigureOut">
              <a:rPr lang="en-US" smtClean="0"/>
              <a:t>9/6/16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325799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182043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5D474-8BDA-114F-B87A-8C13C158D813}"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FA17-D4C0-C242-A286-03A15042D633}" type="slidenum">
              <a:rPr lang="en-US" smtClean="0"/>
              <a:t>‹#›</a:t>
            </a:fld>
            <a:endParaRPr lang="en-US"/>
          </a:p>
        </p:txBody>
      </p:sp>
    </p:spTree>
    <p:extLst>
      <p:ext uri="{BB962C8B-B14F-4D97-AF65-F5344CB8AC3E}">
        <p14:creationId xmlns:p14="http://schemas.microsoft.com/office/powerpoint/2010/main" val="421145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5D474-8BDA-114F-B87A-8C13C158D813}" type="datetimeFigureOut">
              <a:rPr lang="en-US" smtClean="0"/>
              <a:t>9/6/16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CFA17-D4C0-C242-A286-03A15042D633}" type="slidenum">
              <a:rPr lang="en-US" smtClean="0"/>
              <a:t>‹#›</a:t>
            </a:fld>
            <a:endParaRPr lang="en-US"/>
          </a:p>
        </p:txBody>
      </p:sp>
      <p:pic>
        <p:nvPicPr>
          <p:cNvPr id="7" name="Picture 6"/>
          <p:cNvPicPr>
            <a:picLocks noChangeAspect="1"/>
          </p:cNvPicPr>
          <p:nvPr userDrawn="1"/>
        </p:nvPicPr>
        <p:blipFill>
          <a:blip r:embed="rId13"/>
          <a:stretch>
            <a:fillRect/>
          </a:stretch>
        </p:blipFill>
        <p:spPr>
          <a:xfrm>
            <a:off x="7714902" y="6126163"/>
            <a:ext cx="1339452" cy="595312"/>
          </a:xfrm>
          <a:prstGeom prst="rect">
            <a:avLst/>
          </a:prstGeom>
        </p:spPr>
      </p:pic>
    </p:spTree>
    <p:extLst>
      <p:ext uri="{BB962C8B-B14F-4D97-AF65-F5344CB8AC3E}">
        <p14:creationId xmlns:p14="http://schemas.microsoft.com/office/powerpoint/2010/main" val="18273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hyperlink" Target="https://drive.google.com/file/d/0B-EQe8-jhOXOWE9heDdjUXJ6b2M/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s://docs.google.com/spreadsheets/d/13LlsMHsE19kODCT5o5ubSgEAYqM_UHCuq21dlp90_A4/edit%23gid=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92808"/>
            <a:ext cx="7772400" cy="1470025"/>
          </a:xfrm>
        </p:spPr>
        <p:txBody>
          <a:bodyPr>
            <a:normAutofit fontScale="90000"/>
          </a:bodyPr>
          <a:lstStyle/>
          <a:p>
            <a:r>
              <a:rPr lang="en-US" dirty="0" smtClean="0">
                <a:solidFill>
                  <a:schemeClr val="bg1">
                    <a:lumMod val="50000"/>
                  </a:schemeClr>
                </a:solidFill>
              </a:rPr>
              <a:t>Project </a:t>
            </a:r>
            <a:r>
              <a:rPr lang="en-US" dirty="0" err="1" smtClean="0">
                <a:solidFill>
                  <a:schemeClr val="bg1">
                    <a:lumMod val="50000"/>
                  </a:schemeClr>
                </a:solidFill>
              </a:rPr>
              <a:t>DoPLeR</a:t>
            </a:r>
            <a:r>
              <a:rPr lang="en-US" dirty="0" smtClean="0">
                <a:solidFill>
                  <a:schemeClr val="bg1">
                    <a:lumMod val="50000"/>
                  </a:schemeClr>
                </a:solidFill>
              </a:rPr>
              <a:t/>
            </a:r>
            <a:br>
              <a:rPr lang="en-US" dirty="0" smtClean="0">
                <a:solidFill>
                  <a:schemeClr val="bg1">
                    <a:lumMod val="50000"/>
                  </a:schemeClr>
                </a:solidFill>
              </a:rPr>
            </a:br>
            <a:r>
              <a:rPr lang="en-US" sz="3600" dirty="0" smtClean="0">
                <a:solidFill>
                  <a:schemeClr val="bg1">
                    <a:lumMod val="50000"/>
                  </a:schemeClr>
                </a:solidFill>
              </a:rPr>
              <a:t>(</a:t>
            </a:r>
            <a:r>
              <a:rPr lang="en-US" sz="3600" dirty="0">
                <a:solidFill>
                  <a:schemeClr val="bg1">
                    <a:lumMod val="50000"/>
                  </a:schemeClr>
                </a:solidFill>
              </a:rPr>
              <a:t>Downstream Prediction of Lasting </a:t>
            </a:r>
            <a:r>
              <a:rPr lang="en-US" sz="3600" dirty="0" smtClean="0">
                <a:solidFill>
                  <a:schemeClr val="bg1">
                    <a:lumMod val="50000"/>
                  </a:schemeClr>
                </a:solidFill>
              </a:rPr>
              <a:t>Retention)</a:t>
            </a:r>
            <a:endParaRPr lang="en-US" sz="3600" dirty="0">
              <a:solidFill>
                <a:schemeClr val="bg1">
                  <a:lumMod val="50000"/>
                </a:schemeClr>
              </a:solidFill>
            </a:endParaRPr>
          </a:p>
        </p:txBody>
      </p:sp>
      <p:sp>
        <p:nvSpPr>
          <p:cNvPr id="3" name="Subtitle 2"/>
          <p:cNvSpPr>
            <a:spLocks noGrp="1"/>
          </p:cNvSpPr>
          <p:nvPr>
            <p:ph type="subTitle" idx="1"/>
          </p:nvPr>
        </p:nvSpPr>
        <p:spPr>
          <a:xfrm>
            <a:off x="1443298" y="4924482"/>
            <a:ext cx="6400800" cy="1752600"/>
          </a:xfrm>
        </p:spPr>
        <p:txBody>
          <a:bodyPr>
            <a:noAutofit/>
          </a:bodyPr>
          <a:lstStyle/>
          <a:p>
            <a:r>
              <a:rPr lang="en-US" sz="1400" dirty="0" smtClean="0"/>
              <a:t>Midpoint Review</a:t>
            </a:r>
          </a:p>
          <a:p>
            <a:r>
              <a:rPr lang="en-US" sz="1400" dirty="0" smtClean="0"/>
              <a:t>September 2016</a:t>
            </a:r>
            <a:endParaRPr lang="en-US" sz="1400" dirty="0"/>
          </a:p>
        </p:txBody>
      </p:sp>
      <p:pic>
        <p:nvPicPr>
          <p:cNvPr id="5" name="Picture 4"/>
          <p:cNvPicPr>
            <a:picLocks noChangeAspect="1"/>
          </p:cNvPicPr>
          <p:nvPr/>
        </p:nvPicPr>
        <p:blipFill>
          <a:blip r:embed="rId2"/>
          <a:stretch>
            <a:fillRect/>
          </a:stretch>
        </p:blipFill>
        <p:spPr>
          <a:xfrm>
            <a:off x="5971338" y="5944983"/>
            <a:ext cx="3105826" cy="846169"/>
          </a:xfrm>
          <a:prstGeom prst="rect">
            <a:avLst/>
          </a:prstGeom>
        </p:spPr>
      </p:pic>
      <p:pic>
        <p:nvPicPr>
          <p:cNvPr id="6" name="Picture 5"/>
          <p:cNvPicPr>
            <a:picLocks noChangeAspect="1"/>
          </p:cNvPicPr>
          <p:nvPr/>
        </p:nvPicPr>
        <p:blipFill>
          <a:blip r:embed="rId3"/>
          <a:stretch>
            <a:fillRect/>
          </a:stretch>
        </p:blipFill>
        <p:spPr>
          <a:xfrm>
            <a:off x="50127" y="6010611"/>
            <a:ext cx="3663448" cy="763829"/>
          </a:xfrm>
          <a:prstGeom prst="rect">
            <a:avLst/>
          </a:prstGeom>
        </p:spPr>
      </p:pic>
      <p:pic>
        <p:nvPicPr>
          <p:cNvPr id="8" name="Picture 7"/>
          <p:cNvPicPr>
            <a:picLocks noChangeAspect="1"/>
          </p:cNvPicPr>
          <p:nvPr/>
        </p:nvPicPr>
        <p:blipFill>
          <a:blip r:embed="rId4"/>
          <a:stretch>
            <a:fillRect/>
          </a:stretch>
        </p:blipFill>
        <p:spPr>
          <a:xfrm>
            <a:off x="3900793" y="5509889"/>
            <a:ext cx="1957922" cy="870188"/>
          </a:xfrm>
          <a:prstGeom prst="rect">
            <a:avLst/>
          </a:prstGeom>
        </p:spPr>
      </p:pic>
      <p:pic>
        <p:nvPicPr>
          <p:cNvPr id="9" name="Picture 8"/>
          <p:cNvPicPr/>
          <p:nvPr/>
        </p:nvPicPr>
        <p:blipFill rotWithShape="1">
          <a:blip r:embed="rId5">
            <a:extLst>
              <a:ext uri="{28A0092B-C50C-407E-A947-70E740481C1C}">
                <a14:useLocalDpi xmlns:a14="http://schemas.microsoft.com/office/drawing/2010/main" val="0"/>
              </a:ext>
            </a:extLst>
          </a:blip>
          <a:srcRect l="1157" t="1002" r="1145" b="1002"/>
          <a:stretch/>
        </p:blipFill>
        <p:spPr bwMode="auto">
          <a:xfrm>
            <a:off x="1995360" y="270192"/>
            <a:ext cx="5358130" cy="37204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925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292100"/>
            <a:ext cx="9144000" cy="6270961"/>
          </a:xfrm>
          <a:prstGeom prst="rect">
            <a:avLst/>
          </a:prstGeom>
        </p:spPr>
      </p:pic>
    </p:spTree>
    <p:extLst>
      <p:ext uri="{BB962C8B-B14F-4D97-AF65-F5344CB8AC3E}">
        <p14:creationId xmlns:p14="http://schemas.microsoft.com/office/powerpoint/2010/main" val="261623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711200"/>
            <a:ext cx="9144000" cy="5430005"/>
          </a:xfrm>
          <a:prstGeom prst="rect">
            <a:avLst/>
          </a:prstGeom>
        </p:spPr>
      </p:pic>
    </p:spTree>
    <p:extLst>
      <p:ext uri="{BB962C8B-B14F-4D97-AF65-F5344CB8AC3E}">
        <p14:creationId xmlns:p14="http://schemas.microsoft.com/office/powerpoint/2010/main" val="346526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r>
              <a:rPr lang="is-I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None yet!</a:t>
            </a:r>
          </a:p>
          <a:p>
            <a:r>
              <a:rPr lang="en-US" dirty="0" smtClean="0"/>
              <a:t>But– hypotheses:  </a:t>
            </a:r>
          </a:p>
          <a:p>
            <a:pPr lvl="1"/>
            <a:r>
              <a:rPr lang="en-US" dirty="0"/>
              <a:t>N</a:t>
            </a:r>
            <a:r>
              <a:rPr lang="en-US" dirty="0" smtClean="0"/>
              <a:t>etwork effect. If I receive I’m more likely to send</a:t>
            </a:r>
          </a:p>
          <a:p>
            <a:pPr lvl="1"/>
            <a:r>
              <a:rPr lang="en-US" dirty="0" smtClean="0"/>
              <a:t>Service engagement: use of one service leads to another, i.e. Domestic Remittances</a:t>
            </a:r>
          </a:p>
          <a:p>
            <a:r>
              <a:rPr lang="en-US" dirty="0" smtClean="0"/>
              <a:t>Risks </a:t>
            </a:r>
          </a:p>
          <a:p>
            <a:pPr lvl="1"/>
            <a:r>
              <a:rPr lang="en-US" dirty="0" smtClean="0"/>
              <a:t>unseen network/influences (social fabric)</a:t>
            </a:r>
          </a:p>
          <a:p>
            <a:pPr lvl="1"/>
            <a:r>
              <a:rPr lang="en-US" dirty="0" smtClean="0"/>
              <a:t>Causal inference (some are obviously self-defining the response, others more nuanced)</a:t>
            </a:r>
          </a:p>
          <a:p>
            <a:pPr lvl="1"/>
            <a:r>
              <a:rPr lang="en-US" dirty="0" smtClean="0"/>
              <a:t>Early adopter &gt; mainstream: assumption of uniformity</a:t>
            </a:r>
          </a:p>
          <a:p>
            <a:pPr lvl="1"/>
            <a:endParaRPr lang="en-US" dirty="0" smtClean="0"/>
          </a:p>
          <a:p>
            <a:endParaRPr lang="en-US" dirty="0" smtClean="0"/>
          </a:p>
        </p:txBody>
      </p:sp>
    </p:spTree>
    <p:extLst>
      <p:ext uri="{BB962C8B-B14F-4D97-AF65-F5344CB8AC3E}">
        <p14:creationId xmlns:p14="http://schemas.microsoft.com/office/powerpoint/2010/main" val="423443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Continue analysis across all countries in FINDEX (World Bank)</a:t>
            </a:r>
          </a:p>
          <a:p>
            <a:r>
              <a:rPr lang="en-US" dirty="0"/>
              <a:t>E</a:t>
            </a:r>
            <a:r>
              <a:rPr lang="en-US" dirty="0" smtClean="0"/>
              <a:t>xpand to correlate w/FII (</a:t>
            </a:r>
            <a:r>
              <a:rPr lang="en-US" dirty="0" err="1" smtClean="0"/>
              <a:t>Intermedia</a:t>
            </a:r>
            <a:r>
              <a:rPr lang="en-US" dirty="0" smtClean="0"/>
              <a:t>/Gates)</a:t>
            </a:r>
          </a:p>
          <a:p>
            <a:r>
              <a:rPr lang="en-US" dirty="0" smtClean="0"/>
              <a:t>Look at adoption/retention at Market level (relative growth rates)</a:t>
            </a:r>
          </a:p>
          <a:p>
            <a:r>
              <a:rPr lang="en-US" dirty="0" smtClean="0"/>
              <a:t>Look at non-target geos where by-account longitudinal/time-series/survival analysis CAN be done (as model for next phase)</a:t>
            </a:r>
          </a:p>
          <a:p>
            <a:r>
              <a:rPr lang="en-US" dirty="0" smtClean="0"/>
              <a:t>Design primary research plan for phase II (Cam and Dave to meet with Michael 9/8).</a:t>
            </a:r>
          </a:p>
          <a:p>
            <a:r>
              <a:rPr lang="en-US" dirty="0" smtClean="0"/>
              <a:t>Manuscript!</a:t>
            </a:r>
          </a:p>
          <a:p>
            <a:endParaRPr lang="en-US" dirty="0" smtClean="0"/>
          </a:p>
          <a:p>
            <a:endParaRPr lang="en-US" dirty="0" smtClean="0"/>
          </a:p>
          <a:p>
            <a:endParaRPr lang="en-US" dirty="0"/>
          </a:p>
        </p:txBody>
      </p:sp>
    </p:spTree>
    <p:extLst>
      <p:ext uri="{BB962C8B-B14F-4D97-AF65-F5344CB8AC3E}">
        <p14:creationId xmlns:p14="http://schemas.microsoft.com/office/powerpoint/2010/main" val="108953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28600"/>
            <a:ext cx="9144000" cy="6377570"/>
          </a:xfrm>
          <a:prstGeom prst="rect">
            <a:avLst/>
          </a:prstGeom>
        </p:spPr>
      </p:pic>
      <p:sp>
        <p:nvSpPr>
          <p:cNvPr id="3" name="Rectangle 2"/>
          <p:cNvSpPr/>
          <p:nvPr/>
        </p:nvSpPr>
        <p:spPr>
          <a:xfrm>
            <a:off x="2552305" y="4798978"/>
            <a:ext cx="4572000" cy="923330"/>
          </a:xfrm>
          <a:prstGeom prst="rect">
            <a:avLst/>
          </a:prstGeom>
        </p:spPr>
        <p:txBody>
          <a:bodyPr>
            <a:spAutoFit/>
          </a:bodyPr>
          <a:lstStyle/>
          <a:p>
            <a:r>
              <a:rPr lang="en-US" dirty="0">
                <a:hlinkClick r:id="rId3"/>
              </a:rPr>
              <a:t>https://drive.google.com/file/d/0B-EQe8-jhOXOWE9heDdjUXJ6b2M/</a:t>
            </a:r>
            <a:r>
              <a:rPr lang="en-US" dirty="0" smtClean="0">
                <a:hlinkClick r:id="rId3"/>
              </a:rPr>
              <a:t>view</a:t>
            </a:r>
            <a:endParaRPr lang="en-US" dirty="0" smtClean="0"/>
          </a:p>
          <a:p>
            <a:endParaRPr lang="en-US" dirty="0"/>
          </a:p>
        </p:txBody>
      </p:sp>
    </p:spTree>
    <p:extLst>
      <p:ext uri="{BB962C8B-B14F-4D97-AF65-F5344CB8AC3E}">
        <p14:creationId xmlns:p14="http://schemas.microsoft.com/office/powerpoint/2010/main" val="270644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br>
              <a:rPr lang="en-US" dirty="0" smtClean="0"/>
            </a:br>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3019937" y="860425"/>
            <a:ext cx="2857500" cy="1270000"/>
          </a:xfrm>
          <a:prstGeom prst="rect">
            <a:avLst/>
          </a:prstGeom>
        </p:spPr>
      </p:pic>
    </p:spTree>
    <p:extLst>
      <p:ext uri="{BB962C8B-B14F-4D97-AF65-F5344CB8AC3E}">
        <p14:creationId xmlns:p14="http://schemas.microsoft.com/office/powerpoint/2010/main" val="14630796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721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Engaged</a:t>
            </a:r>
            <a:endParaRPr lang="en-US" dirty="0"/>
          </a:p>
        </p:txBody>
      </p:sp>
      <p:sp>
        <p:nvSpPr>
          <p:cNvPr id="3" name="Content Placeholder 2"/>
          <p:cNvSpPr>
            <a:spLocks noGrp="1"/>
          </p:cNvSpPr>
          <p:nvPr>
            <p:ph idx="1"/>
          </p:nvPr>
        </p:nvSpPr>
        <p:spPr/>
        <p:txBody>
          <a:bodyPr/>
          <a:lstStyle/>
          <a:p>
            <a:r>
              <a:rPr lang="en-US" dirty="0" smtClean="0"/>
              <a:t>Gates Foundation</a:t>
            </a:r>
          </a:p>
          <a:p>
            <a:r>
              <a:rPr lang="en-US" dirty="0" smtClean="0"/>
              <a:t>Rockefeller Philanthropy</a:t>
            </a:r>
          </a:p>
          <a:p>
            <a:r>
              <a:rPr lang="en-US" dirty="0" smtClean="0"/>
              <a:t>Stanford </a:t>
            </a:r>
            <a:r>
              <a:rPr lang="en-US" dirty="0" err="1" smtClean="0"/>
              <a:t>Dept</a:t>
            </a:r>
            <a:r>
              <a:rPr lang="en-US" dirty="0" smtClean="0"/>
              <a:t> of African Studies </a:t>
            </a:r>
          </a:p>
          <a:p>
            <a:r>
              <a:rPr lang="en-US" dirty="0" err="1" smtClean="0"/>
              <a:t>Kiva.org</a:t>
            </a:r>
            <a:endParaRPr lang="en-US" dirty="0" smtClean="0"/>
          </a:p>
          <a:p>
            <a:r>
              <a:rPr lang="en-US" dirty="0" err="1" smtClean="0"/>
              <a:t>Branch.co</a:t>
            </a:r>
            <a:endParaRPr lang="en-US" dirty="0" smtClean="0"/>
          </a:p>
          <a:p>
            <a:r>
              <a:rPr lang="en-US" dirty="0" smtClean="0"/>
              <a:t>Bamboo Finance</a:t>
            </a:r>
          </a:p>
          <a:p>
            <a:r>
              <a:rPr lang="en-US" dirty="0" smtClean="0"/>
              <a:t>The Data Guild(!)</a:t>
            </a:r>
            <a:endParaRPr lang="en-US" dirty="0"/>
          </a:p>
        </p:txBody>
      </p:sp>
    </p:spTree>
    <p:extLst>
      <p:ext uri="{BB962C8B-B14F-4D97-AF65-F5344CB8AC3E}">
        <p14:creationId xmlns:p14="http://schemas.microsoft.com/office/powerpoint/2010/main" val="29084004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RFP:</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Topic 1: Analysis of Downstream Customer Journey in East Africa</a:t>
            </a:r>
            <a:endParaRPr lang="en-US" dirty="0"/>
          </a:p>
          <a:p>
            <a:pPr marL="0" indent="0">
              <a:buNone/>
            </a:pPr>
            <a:r>
              <a:rPr lang="sk-SK" dirty="0"/>
              <a:t> </a:t>
            </a:r>
          </a:p>
          <a:p>
            <a:pPr marL="457200" lvl="1" indent="0">
              <a:buNone/>
            </a:pPr>
            <a:r>
              <a:rPr lang="sk-SK" dirty="0"/>
              <a:t>Conduct an analysis of mobile money usage beyond adoption and early usage, in Kenya, Tanzania, and Uganda.</a:t>
            </a:r>
          </a:p>
          <a:p>
            <a:pPr marL="457200" lvl="1" indent="0">
              <a:buNone/>
            </a:pPr>
            <a:r>
              <a:rPr lang="sk-SK" dirty="0"/>
              <a:t> </a:t>
            </a:r>
          </a:p>
          <a:p>
            <a:pPr marL="457200" lvl="1" indent="0">
              <a:buNone/>
            </a:pPr>
            <a:r>
              <a:rPr lang="sk-SK" dirty="0"/>
              <a:t>There is significant data for understanding the “upstream” part of the DFS customer journey, from initial adoption to “active usage.” This study would focus on the “downstream” part of the journey – how digital financial services are used beyond the initial 90 day active user period. It would identify indicators that are correlated to continued mobile money usage by breaking down active users based on transaction types, usage intensity (volume/value), number of unique agents a customer deals with, number of unique counterparties, regularity of transaction, and key demographics (gender, age, location, etc.). In addition to creating a better of understanding of how certain segments in these regions use mobile accounts, it will also address how to drive customer uptake of additional forms of payments and products on the mobile accounts (such as credit products, merchant payments, and bulk payments).</a:t>
            </a:r>
          </a:p>
          <a:p>
            <a:pPr marL="457200" lvl="1" indent="0">
              <a:buNone/>
            </a:pPr>
            <a:r>
              <a:rPr lang="sk-SK" dirty="0"/>
              <a:t> </a:t>
            </a:r>
          </a:p>
          <a:p>
            <a:pPr marL="457200" lvl="1" indent="0">
              <a:buNone/>
            </a:pPr>
            <a:r>
              <a:rPr lang="sk-SK" dirty="0"/>
              <a:t>This study would involve extending existing analysis (including the Financial Inclusion Insights data) and accessing KYC and transactional data if possible.</a:t>
            </a:r>
            <a:endParaRPr lang="en-US" dirty="0"/>
          </a:p>
        </p:txBody>
      </p:sp>
    </p:spTree>
    <p:extLst>
      <p:ext uri="{BB962C8B-B14F-4D97-AF65-F5344CB8AC3E}">
        <p14:creationId xmlns:p14="http://schemas.microsoft.com/office/powerpoint/2010/main" val="8042569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Proposal:</a:t>
            </a:r>
            <a:endParaRPr lang="en-US" dirty="0"/>
          </a:p>
        </p:txBody>
      </p:sp>
      <p:sp>
        <p:nvSpPr>
          <p:cNvPr id="3" name="Content Placeholder 2"/>
          <p:cNvSpPr>
            <a:spLocks noGrp="1"/>
          </p:cNvSpPr>
          <p:nvPr>
            <p:ph idx="1"/>
          </p:nvPr>
        </p:nvSpPr>
        <p:spPr>
          <a:xfrm>
            <a:off x="479876" y="1600200"/>
            <a:ext cx="8229600" cy="4525963"/>
          </a:xfrm>
        </p:spPr>
        <p:txBody>
          <a:bodyPr>
            <a:normAutofit fontScale="77500" lnSpcReduction="20000"/>
          </a:bodyPr>
          <a:lstStyle/>
          <a:p>
            <a:r>
              <a:rPr lang="en-US" dirty="0"/>
              <a:t>P</a:t>
            </a:r>
            <a:r>
              <a:rPr lang="en-US" dirty="0" smtClean="0"/>
              <a:t>redictive </a:t>
            </a:r>
            <a:r>
              <a:rPr lang="en-US" dirty="0"/>
              <a:t>model </a:t>
            </a:r>
            <a:r>
              <a:rPr lang="en-US" dirty="0" smtClean="0"/>
              <a:t>to isolate </a:t>
            </a:r>
            <a:r>
              <a:rPr lang="en-US" dirty="0"/>
              <a:t>key predictive variables associated with downstream retention among East </a:t>
            </a:r>
            <a:r>
              <a:rPr lang="en-US" dirty="0" smtClean="0"/>
              <a:t>African customers </a:t>
            </a:r>
            <a:r>
              <a:rPr lang="en-US" dirty="0"/>
              <a:t>of mobile financial </a:t>
            </a:r>
            <a:r>
              <a:rPr lang="en-US" dirty="0" smtClean="0"/>
              <a:t>services.</a:t>
            </a:r>
          </a:p>
          <a:p>
            <a:r>
              <a:rPr lang="en-US" dirty="0" smtClean="0"/>
              <a:t>The </a:t>
            </a:r>
            <a:r>
              <a:rPr lang="en-US" dirty="0"/>
              <a:t>results of this study will be a manuscript defining (and quantitatively supporting) recommendations for audience retention </a:t>
            </a:r>
            <a:r>
              <a:rPr lang="en-US" dirty="0" smtClean="0"/>
              <a:t>using machine </a:t>
            </a:r>
            <a:r>
              <a:rPr lang="en-US" dirty="0"/>
              <a:t>learning techniques</a:t>
            </a:r>
            <a:r>
              <a:rPr lang="en-US" dirty="0" smtClean="0"/>
              <a:t>.</a:t>
            </a:r>
          </a:p>
          <a:p>
            <a:r>
              <a:rPr lang="en-US" dirty="0"/>
              <a:t>T</a:t>
            </a:r>
            <a:r>
              <a:rPr lang="en-US" dirty="0" smtClean="0"/>
              <a:t>ime</a:t>
            </a:r>
            <a:r>
              <a:rPr lang="en-US" dirty="0"/>
              <a:t>-series based survival analysis </a:t>
            </a:r>
            <a:r>
              <a:rPr lang="en-US" dirty="0" smtClean="0"/>
              <a:t>exercise</a:t>
            </a:r>
          </a:p>
          <a:p>
            <a:r>
              <a:rPr lang="en-US" dirty="0" smtClean="0"/>
              <a:t>Develop </a:t>
            </a:r>
            <a:r>
              <a:rPr lang="en-US" dirty="0"/>
              <a:t>models that can be re-used </a:t>
            </a:r>
            <a:r>
              <a:rPr lang="en-US" dirty="0" smtClean="0"/>
              <a:t>by entrepreneurs </a:t>
            </a:r>
            <a:r>
              <a:rPr lang="en-US" dirty="0"/>
              <a:t>and established operators in the East African mobile </a:t>
            </a:r>
            <a:r>
              <a:rPr lang="en-US" dirty="0" smtClean="0"/>
              <a:t>market</a:t>
            </a:r>
          </a:p>
          <a:p>
            <a:r>
              <a:rPr lang="en-US" dirty="0" smtClean="0"/>
              <a:t>Develop atop publicly </a:t>
            </a:r>
            <a:r>
              <a:rPr lang="en-US" dirty="0"/>
              <a:t>available data sets, and look to include exogenous/auxiliary data such as census, economic </a:t>
            </a:r>
            <a:r>
              <a:rPr lang="en-US" dirty="0" smtClean="0"/>
              <a:t>and geographic/scientific </a:t>
            </a:r>
            <a:r>
              <a:rPr lang="en-US" dirty="0"/>
              <a:t>data collected to bolster the modeling activity</a:t>
            </a:r>
          </a:p>
        </p:txBody>
      </p:sp>
    </p:spTree>
    <p:extLst>
      <p:ext uri="{BB962C8B-B14F-4D97-AF65-F5344CB8AC3E}">
        <p14:creationId xmlns:p14="http://schemas.microsoft.com/office/powerpoint/2010/main" val="19524445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idx="1"/>
          </p:nvPr>
        </p:nvSpPr>
        <p:spPr/>
        <p:txBody>
          <a:bodyPr>
            <a:normAutofit lnSpcReduction="10000"/>
          </a:bodyPr>
          <a:lstStyle/>
          <a:p>
            <a:r>
              <a:rPr lang="en-US" dirty="0" smtClean="0"/>
              <a:t>Long-term relationship with Gates’ Foundation Financial Services for the Poor (FSP)</a:t>
            </a:r>
          </a:p>
          <a:p>
            <a:r>
              <a:rPr lang="en-US" dirty="0" smtClean="0"/>
              <a:t>Responded to two RFPs from RPA, Downstream Retention and Community Cell Tower Placement (GIS)</a:t>
            </a:r>
          </a:p>
          <a:p>
            <a:r>
              <a:rPr lang="en-US" dirty="0" smtClean="0"/>
              <a:t>Awarded 8-week project for the first (Downstream Retention)</a:t>
            </a:r>
          </a:p>
          <a:p>
            <a:r>
              <a:rPr lang="en-US" dirty="0" smtClean="0"/>
              <a:t>First in series?</a:t>
            </a:r>
            <a:endParaRPr lang="en-US" dirty="0"/>
          </a:p>
        </p:txBody>
      </p:sp>
    </p:spTree>
    <p:extLst>
      <p:ext uri="{BB962C8B-B14F-4D97-AF65-F5344CB8AC3E}">
        <p14:creationId xmlns:p14="http://schemas.microsoft.com/office/powerpoint/2010/main" val="12135001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Sources (OLD)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Intermedia</a:t>
            </a:r>
            <a:r>
              <a:rPr lang="en-US" dirty="0"/>
              <a:t>/Gates Foundation, Financial Inclusion Insights </a:t>
            </a:r>
            <a:r>
              <a:rPr lang="en-US" dirty="0" smtClean="0"/>
              <a:t>Data (FII 2014-2016)</a:t>
            </a:r>
          </a:p>
          <a:p>
            <a:r>
              <a:rPr lang="en-US" dirty="0" err="1" smtClean="0"/>
              <a:t>Worldbank</a:t>
            </a:r>
            <a:r>
              <a:rPr lang="en-US" dirty="0" smtClean="0"/>
              <a:t> </a:t>
            </a:r>
            <a:r>
              <a:rPr lang="en-US" dirty="0" err="1" smtClean="0"/>
              <a:t>Datatopics</a:t>
            </a:r>
            <a:endParaRPr lang="en-US" dirty="0" smtClean="0"/>
          </a:p>
          <a:p>
            <a:r>
              <a:rPr lang="en-US" dirty="0" err="1" smtClean="0"/>
              <a:t>WebIndex</a:t>
            </a:r>
            <a:endParaRPr lang="en-US" dirty="0" smtClean="0"/>
          </a:p>
          <a:p>
            <a:r>
              <a:rPr lang="en-US" dirty="0" smtClean="0"/>
              <a:t>Pew Global Research</a:t>
            </a:r>
          </a:p>
          <a:p>
            <a:r>
              <a:rPr lang="en-US" dirty="0" err="1" smtClean="0"/>
              <a:t>Budde</a:t>
            </a:r>
            <a:endParaRPr lang="en-US" dirty="0" smtClean="0"/>
          </a:p>
          <a:p>
            <a:r>
              <a:rPr lang="en-US" dirty="0" smtClean="0"/>
              <a:t>Africa Development Bank</a:t>
            </a:r>
          </a:p>
          <a:p>
            <a:r>
              <a:rPr lang="en-US" dirty="0"/>
              <a:t>FSD Kenya/M-</a:t>
            </a:r>
            <a:r>
              <a:rPr lang="en-US" dirty="0" err="1"/>
              <a:t>Pesa</a:t>
            </a:r>
            <a:r>
              <a:rPr lang="en-US" dirty="0"/>
              <a:t>/MIT 2015 Panel </a:t>
            </a:r>
            <a:r>
              <a:rPr lang="en-US" dirty="0" smtClean="0"/>
              <a:t>Survey</a:t>
            </a:r>
          </a:p>
          <a:p>
            <a:r>
              <a:rPr lang="en-US" dirty="0"/>
              <a:t>2015 </a:t>
            </a:r>
            <a:r>
              <a:rPr lang="en-US" dirty="0" err="1"/>
              <a:t>FinAccess</a:t>
            </a:r>
            <a:r>
              <a:rPr lang="en-US" dirty="0"/>
              <a:t> Survey</a:t>
            </a:r>
          </a:p>
        </p:txBody>
      </p:sp>
    </p:spTree>
    <p:extLst>
      <p:ext uri="{BB962C8B-B14F-4D97-AF65-F5344CB8AC3E}">
        <p14:creationId xmlns:p14="http://schemas.microsoft.com/office/powerpoint/2010/main" val="24613909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Goals</a:t>
            </a:r>
            <a:endParaRPr lang="en-US" dirty="0"/>
          </a:p>
        </p:txBody>
      </p:sp>
      <p:sp>
        <p:nvSpPr>
          <p:cNvPr id="3" name="Content Placeholder 2"/>
          <p:cNvSpPr>
            <a:spLocks noGrp="1"/>
          </p:cNvSpPr>
          <p:nvPr>
            <p:ph idx="1"/>
          </p:nvPr>
        </p:nvSpPr>
        <p:spPr/>
        <p:txBody>
          <a:bodyPr/>
          <a:lstStyle/>
          <a:p>
            <a:r>
              <a:rPr lang="en-US" dirty="0" smtClean="0"/>
              <a:t>Bank the unbanked</a:t>
            </a:r>
          </a:p>
          <a:p>
            <a:r>
              <a:rPr lang="en-US" dirty="0" smtClean="0"/>
              <a:t>FSP: microloans, generally speaking</a:t>
            </a:r>
          </a:p>
          <a:p>
            <a:r>
              <a:rPr lang="en-US" dirty="0" smtClean="0"/>
              <a:t>Phones = Identity = Bankable = Credit</a:t>
            </a:r>
          </a:p>
          <a:p>
            <a:r>
              <a:rPr lang="en-US" dirty="0" smtClean="0"/>
              <a:t>Microloans used like credit cards in US by small biz: smoothing </a:t>
            </a:r>
            <a:r>
              <a:rPr lang="en-US" dirty="0" err="1" smtClean="0"/>
              <a:t>cashflow</a:t>
            </a:r>
            <a:endParaRPr lang="en-US" dirty="0" smtClean="0"/>
          </a:p>
          <a:p>
            <a:r>
              <a:rPr lang="en-US" dirty="0" smtClean="0"/>
              <a:t>Goal: further enable FSP marketplace in Kenya, Tanzania and Uganda</a:t>
            </a:r>
            <a:endParaRPr lang="en-US" dirty="0"/>
          </a:p>
        </p:txBody>
      </p:sp>
    </p:spTree>
    <p:extLst>
      <p:ext uri="{BB962C8B-B14F-4D97-AF65-F5344CB8AC3E}">
        <p14:creationId xmlns:p14="http://schemas.microsoft.com/office/powerpoint/2010/main" val="32850196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3" name="Picture 2"/>
          <p:cNvPicPr>
            <a:picLocks noChangeAspect="1"/>
          </p:cNvPicPr>
          <p:nvPr/>
        </p:nvPicPr>
        <p:blipFill>
          <a:blip r:embed="rId2"/>
          <a:stretch>
            <a:fillRect/>
          </a:stretch>
        </p:blipFill>
        <p:spPr>
          <a:xfrm>
            <a:off x="0" y="635000"/>
            <a:ext cx="9144000" cy="5582776"/>
          </a:xfrm>
          <a:prstGeom prst="rect">
            <a:avLst/>
          </a:prstGeom>
        </p:spPr>
      </p:pic>
    </p:spTree>
    <p:extLst>
      <p:ext uri="{BB962C8B-B14F-4D97-AF65-F5344CB8AC3E}">
        <p14:creationId xmlns:p14="http://schemas.microsoft.com/office/powerpoint/2010/main" val="4133214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pic>
        <p:nvPicPr>
          <p:cNvPr id="6" name="Picture 5"/>
          <p:cNvPicPr>
            <a:picLocks noChangeAspect="1"/>
          </p:cNvPicPr>
          <p:nvPr/>
        </p:nvPicPr>
        <p:blipFill>
          <a:blip r:embed="rId2"/>
          <a:stretch>
            <a:fillRect/>
          </a:stretch>
        </p:blipFill>
        <p:spPr>
          <a:xfrm>
            <a:off x="0" y="25400"/>
            <a:ext cx="9144000" cy="6788092"/>
          </a:xfrm>
          <a:prstGeom prst="rect">
            <a:avLst/>
          </a:prstGeom>
        </p:spPr>
      </p:pic>
      <p:sp>
        <p:nvSpPr>
          <p:cNvPr id="7" name="Rectangle 6"/>
          <p:cNvSpPr/>
          <p:nvPr/>
        </p:nvSpPr>
        <p:spPr>
          <a:xfrm>
            <a:off x="4283289" y="3725209"/>
            <a:ext cx="4572000" cy="1200329"/>
          </a:xfrm>
          <a:prstGeom prst="rect">
            <a:avLst/>
          </a:prstGeom>
        </p:spPr>
        <p:txBody>
          <a:bodyPr>
            <a:spAutoFit/>
          </a:bodyPr>
          <a:lstStyle/>
          <a:p>
            <a:r>
              <a:rPr lang="en-US" dirty="0">
                <a:hlinkClick r:id="rId3"/>
              </a:rPr>
              <a:t>https://docs.google.com/spreadsheets/d/13LlsMHsE19kODCT5o5ubSgEAYqM_UHCuq21dlp90_A4/edit#gid=</a:t>
            </a:r>
            <a:r>
              <a:rPr lang="en-US" dirty="0" smtClean="0">
                <a:hlinkClick r:id="rId3"/>
              </a:rPr>
              <a:t>0</a:t>
            </a:r>
            <a:endParaRPr lang="en-US" dirty="0" smtClean="0"/>
          </a:p>
          <a:p>
            <a:endParaRPr lang="en-US" dirty="0"/>
          </a:p>
        </p:txBody>
      </p:sp>
    </p:spTree>
    <p:extLst>
      <p:ext uri="{BB962C8B-B14F-4D97-AF65-F5344CB8AC3E}">
        <p14:creationId xmlns:p14="http://schemas.microsoft.com/office/powerpoint/2010/main" val="18698029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Modeling:</a:t>
            </a:r>
            <a:endParaRPr lang="en-US" dirty="0"/>
          </a:p>
        </p:txBody>
      </p:sp>
      <p:sp>
        <p:nvSpPr>
          <p:cNvPr id="3" name="Content Placeholder 2"/>
          <p:cNvSpPr>
            <a:spLocks noGrp="1"/>
          </p:cNvSpPr>
          <p:nvPr>
            <p:ph idx="1"/>
          </p:nvPr>
        </p:nvSpPr>
        <p:spPr/>
        <p:txBody>
          <a:bodyPr/>
          <a:lstStyle/>
          <a:p>
            <a:r>
              <a:rPr lang="en-US" dirty="0" smtClean="0"/>
              <a:t>Question: Predict usage (not longitudinal) of mobile financial services.</a:t>
            </a:r>
          </a:p>
          <a:p>
            <a:r>
              <a:rPr lang="en-US" dirty="0" smtClean="0"/>
              <a:t>Use: World Bank Global Financial Index Survey (2014, Kenya, Uganda, Tanzania)</a:t>
            </a:r>
          </a:p>
          <a:p>
            <a:r>
              <a:rPr lang="en-US" dirty="0" smtClean="0"/>
              <a:t>Method: </a:t>
            </a:r>
            <a:r>
              <a:rPr lang="en-US" dirty="0" err="1" smtClean="0"/>
              <a:t>Rpart</a:t>
            </a:r>
            <a:r>
              <a:rPr lang="en-US" dirty="0" smtClean="0"/>
              <a:t> for intuition, Random Forest for error reduction</a:t>
            </a:r>
          </a:p>
          <a:p>
            <a:pPr marL="0" indent="0">
              <a:buNone/>
            </a:pPr>
            <a:endParaRPr lang="en-US" dirty="0"/>
          </a:p>
        </p:txBody>
      </p:sp>
    </p:spTree>
    <p:extLst>
      <p:ext uri="{BB962C8B-B14F-4D97-AF65-F5344CB8AC3E}">
        <p14:creationId xmlns:p14="http://schemas.microsoft.com/office/powerpoint/2010/main" val="127626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609600"/>
            <a:ext cx="9144000" cy="5635345"/>
          </a:xfrm>
          <a:prstGeom prst="rect">
            <a:avLst/>
          </a:prstGeom>
        </p:spPr>
      </p:pic>
    </p:spTree>
    <p:extLst>
      <p:ext uri="{BB962C8B-B14F-4D97-AF65-F5344CB8AC3E}">
        <p14:creationId xmlns:p14="http://schemas.microsoft.com/office/powerpoint/2010/main" val="35723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812800"/>
            <a:ext cx="9144000" cy="5224152"/>
          </a:xfrm>
          <a:prstGeom prst="rect">
            <a:avLst/>
          </a:prstGeom>
        </p:spPr>
      </p:pic>
    </p:spTree>
    <p:extLst>
      <p:ext uri="{BB962C8B-B14F-4D97-AF65-F5344CB8AC3E}">
        <p14:creationId xmlns:p14="http://schemas.microsoft.com/office/powerpoint/2010/main" val="354917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927100"/>
            <a:ext cx="9144000" cy="4995333"/>
          </a:xfrm>
          <a:prstGeom prst="rect">
            <a:avLst/>
          </a:prstGeom>
        </p:spPr>
      </p:pic>
    </p:spTree>
    <p:extLst>
      <p:ext uri="{BB962C8B-B14F-4D97-AF65-F5344CB8AC3E}">
        <p14:creationId xmlns:p14="http://schemas.microsoft.com/office/powerpoint/2010/main" val="875733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343</TotalTime>
  <Words>524</Words>
  <Application>Microsoft Macintosh PowerPoint</Application>
  <PresentationFormat>On-screen Show (4:3)</PresentationFormat>
  <Paragraphs>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DoPLeR (Downstream Prediction of Lasting Retention)</vt:lpstr>
      <vt:lpstr>Background </vt:lpstr>
      <vt:lpstr>High Level Goals</vt:lpstr>
      <vt:lpstr>Schedule</vt:lpstr>
      <vt:lpstr>Data Sources:</vt:lpstr>
      <vt:lpstr>Initial Modeling:</vt:lpstr>
      <vt:lpstr>PowerPoint Presentation</vt:lpstr>
      <vt:lpstr>PowerPoint Presentation</vt:lpstr>
      <vt:lpstr>PowerPoint Presentation</vt:lpstr>
      <vt:lpstr>PowerPoint Presentation</vt:lpstr>
      <vt:lpstr>PowerPoint Presentation</vt:lpstr>
      <vt:lpstr>Conclusions…</vt:lpstr>
      <vt:lpstr>Next Steps</vt:lpstr>
      <vt:lpstr>PowerPoint Presentation</vt:lpstr>
      <vt:lpstr>Thank you! Questions?</vt:lpstr>
      <vt:lpstr>Appendix</vt:lpstr>
      <vt:lpstr>Stakeholders Engaged</vt:lpstr>
      <vt:lpstr>From RFP:</vt:lpstr>
      <vt:lpstr>From Proposal:</vt:lpstr>
      <vt:lpstr>Data Sources (OLD)</vt:lpstr>
    </vt:vector>
  </TitlesOfParts>
  <Company>The Data Guild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Turner</dc:creator>
  <cp:lastModifiedBy>Cameron Turner</cp:lastModifiedBy>
  <cp:revision>12</cp:revision>
  <dcterms:created xsi:type="dcterms:W3CDTF">2016-07-27T17:43:31Z</dcterms:created>
  <dcterms:modified xsi:type="dcterms:W3CDTF">2016-09-06T21:43:36Z</dcterms:modified>
</cp:coreProperties>
</file>