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embeddedFontLst>
    <p:embeddedFont>
      <p:font typeface="Century Gothic" panose="020B050202020202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This brings us to our expected challenges.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Our first challenge is that we’ll need to join 5 different files with 8 separated years for each file.  This is a total of 40 files we’ll have to join.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We also expect to have to do some Data Cleansing on things such as Missing data.  Our categorical fields are represented numerically, meaning we’ll have to use a crosswalk to interpret our variable’s values. Additionally, our dates are stored in day, month, year format.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As Richard mentioned earlier, multinomial models are new to us and can provide a challenge.  Our predictors also appear to be a majority categorical.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We also expect bias in the data due to accidents without injury possibly not being reported to the “Bobbies”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There are also some language translation issues that you can see on the slide, the most interesting being  Pelican, puffin, toucan or similar non-junction pedestrian light crossing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Lastly, the 2016 figures, were affected by a large number of police forces changing their reporting systems during the year.  This has had a large impact on the classification of non-fatal number of serious injuries (for severity) recorded in 2016.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Noto Sans Symbols"/>
              <a:buNone/>
              <a:defRPr sz="2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" name="Shape 29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Shape 30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Shape 31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Shape 32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Shape 33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43D"/>
            </a:gs>
            <a:gs pos="10000">
              <a:srgbClr val="FFC43D"/>
            </a:gs>
            <a:gs pos="100000">
              <a:srgbClr val="D13E00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Shape 7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Shape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Shape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Shape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government/uploads/system/uploads/attachment_data/file/230590/stats19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78265" y="154229"/>
            <a:ext cx="10848761" cy="107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</a:t>
            </a:r>
            <a:r>
              <a:rPr lang="en-US"/>
              <a:t>OBLEM</a:t>
            </a:r>
            <a:r>
              <a:rPr lang="en-US"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DESCRIPTION</a:t>
            </a: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78264" y="1361303"/>
            <a:ext cx="8681777" cy="515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Wingdings" pitchFamily="2" charset="2"/>
              <a:buChar char="Ø"/>
            </a:pPr>
            <a:r>
              <a:rPr lang="en-US" sz="2400" dirty="0">
                <a:solidFill>
                  <a:schemeClr val="lt1"/>
                </a:solidFill>
              </a:rPr>
              <a:t>Predict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 relative injury severity of an automobile accident (S</a:t>
            </a:r>
            <a:r>
              <a:rPr lang="en-US" sz="2400" dirty="0">
                <a:solidFill>
                  <a:schemeClr val="lt1"/>
                </a:solidFill>
              </a:rPr>
              <a:t>light, Severe, and Fatal)</a:t>
            </a:r>
            <a:endParaRPr dirty="0"/>
          </a:p>
          <a:p>
            <a:pPr marL="342900" marR="0" lvl="0" indent="-34290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Wingdings" pitchFamily="2" charset="2"/>
              <a:buChar char="Ø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Potential Uses:</a:t>
            </a:r>
            <a:endParaRPr dirty="0"/>
          </a:p>
          <a:p>
            <a:pPr marL="800100" marR="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Wingdings" pitchFamily="2" charset="2"/>
              <a:buChar char="Ø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Setting insurance loss reserve estimates</a:t>
            </a:r>
            <a:endParaRPr dirty="0"/>
          </a:p>
          <a:p>
            <a:pPr marL="800100" marR="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Wingdings" pitchFamily="2" charset="2"/>
              <a:buChar char="Ø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Detecting insurance fraud (comparing claim amount with estimate)</a:t>
            </a:r>
            <a:endParaRPr dirty="0"/>
          </a:p>
          <a:p>
            <a:pPr marL="800100" marR="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Wingdings" pitchFamily="2" charset="2"/>
              <a:buChar char="Ø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Safety and Prevention – advice to people driving in England</a:t>
            </a:r>
            <a:endParaRPr dirty="0"/>
          </a:p>
          <a:p>
            <a:pPr marL="342900" marR="0" lvl="0" indent="-34290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Wingdings" pitchFamily="2" charset="2"/>
              <a:buChar char="Ø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Dataset:</a:t>
            </a:r>
            <a:endParaRPr dirty="0"/>
          </a:p>
          <a:p>
            <a:pPr marL="800100" marR="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Wingdings" pitchFamily="2" charset="2"/>
              <a:buChar char="Ø"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Data.gov.uk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Road Safety Data</a:t>
            </a: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3782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Wingdings" pitchFamily="2" charset="2"/>
              <a:buChar char="Ø"/>
            </a:pPr>
            <a:r>
              <a:rPr lang="en-US" dirty="0">
                <a:solidFill>
                  <a:schemeClr val="lt1"/>
                </a:solidFill>
              </a:rPr>
              <a:t>Police input form:</a:t>
            </a:r>
            <a:endParaRPr dirty="0">
              <a:solidFill>
                <a:schemeClr val="lt1"/>
              </a:solidFill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Wingdings" pitchFamily="2" charset="2"/>
              <a:buChar char="Ø"/>
            </a:pPr>
            <a:r>
              <a:rPr lang="en-US" dirty="0">
                <a:solidFill>
                  <a:schemeClr val="lt1"/>
                </a:solidFill>
              </a:rPr>
              <a:t>STATS19: 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https://www.gov.uk/government/uploads/system/uploads/attachment_data/file/230590/stats19.pdf</a:t>
            </a:r>
            <a:endParaRPr dirty="0">
              <a:solidFill>
                <a:schemeClr val="lt1"/>
              </a:solidFill>
            </a:endParaRPr>
          </a:p>
          <a:p>
            <a: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9625263" y="154229"/>
            <a:ext cx="224589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Aaron Wright</a:t>
            </a:r>
            <a:endParaRPr sz="18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Richard Gower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Donald Villarreal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9525" y="1399100"/>
            <a:ext cx="3216774" cy="228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5">
            <a:alphaModFix/>
          </a:blip>
          <a:srcRect l="20270" r="36919"/>
          <a:stretch/>
        </p:blipFill>
        <p:spPr>
          <a:xfrm>
            <a:off x="9775025" y="3850950"/>
            <a:ext cx="1502937" cy="27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78265" y="154229"/>
            <a:ext cx="10848761" cy="107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UNIQUENESS OF PROBLEM/APPROACH</a:t>
            </a: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78275" y="1132700"/>
            <a:ext cx="9258600" cy="51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32740" lvl="0" indent="-342900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ingdings" pitchFamily="2" charset="2"/>
              <a:buChar char="Ø"/>
            </a:pPr>
            <a:r>
              <a:rPr lang="en-US" sz="2400" dirty="0">
                <a:solidFill>
                  <a:schemeClr val="lt1"/>
                </a:solidFill>
              </a:rPr>
              <a:t>Our Approach:</a:t>
            </a:r>
            <a:endParaRPr sz="2400" dirty="0"/>
          </a:p>
          <a:p>
            <a:pPr marL="742950" lvl="1" indent="-29845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ingdings" pitchFamily="2" charset="2"/>
              <a:buChar char="Ø"/>
            </a:pPr>
            <a:r>
              <a:rPr lang="en-US" dirty="0">
                <a:solidFill>
                  <a:schemeClr val="lt1"/>
                </a:solidFill>
              </a:rPr>
              <a:t>Use several multinomial methods to classify injury severity (slight, severe, and fatal) - team has only done binomial prediction</a:t>
            </a:r>
            <a:endParaRPr dirty="0">
              <a:solidFill>
                <a:schemeClr val="lt1"/>
              </a:solidFill>
            </a:endParaRPr>
          </a:p>
          <a:p>
            <a:pPr marL="742950" lvl="1" indent="-29845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ingdings" pitchFamily="2" charset="2"/>
              <a:buChar char="Ø"/>
            </a:pPr>
            <a:r>
              <a:rPr lang="en-US" dirty="0">
                <a:solidFill>
                  <a:schemeClr val="lt1"/>
                </a:solidFill>
              </a:rPr>
              <a:t>Predicting severity of injury - not done on the UK data</a:t>
            </a:r>
            <a:br>
              <a:rPr lang="en-US" sz="2000" dirty="0">
                <a:solidFill>
                  <a:schemeClr val="lt1"/>
                </a:solidFill>
              </a:rPr>
            </a:br>
            <a:endParaRPr sz="600" dirty="0"/>
          </a:p>
          <a:p>
            <a:pPr marL="313691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ingdings" pitchFamily="2" charset="2"/>
              <a:buChar char="Ø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Research with UK Dataset:</a:t>
            </a:r>
            <a:endParaRPr sz="1800" dirty="0"/>
          </a:p>
          <a:p>
            <a:pPr marL="7556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ingdings" pitchFamily="2" charset="2"/>
              <a:buChar char="Ø"/>
            </a:pPr>
            <a:r>
              <a:rPr lang="en-US" sz="1400" dirty="0">
                <a:solidFill>
                  <a:schemeClr val="lt1"/>
                </a:solidFill>
              </a:rPr>
              <a:t>Annual descriptive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reports on road accidents </a:t>
            </a:r>
            <a:r>
              <a:rPr lang="en-US" sz="1400" dirty="0">
                <a:solidFill>
                  <a:schemeClr val="lt1"/>
                </a:solidFill>
              </a:rPr>
              <a:t>(UK </a:t>
            </a:r>
            <a:r>
              <a:rPr lang="en-US" sz="1400" dirty="0" err="1">
                <a:solidFill>
                  <a:schemeClr val="lt1"/>
                </a:solidFill>
              </a:rPr>
              <a:t>DfT</a:t>
            </a:r>
            <a:r>
              <a:rPr lang="en-US" sz="1400" dirty="0">
                <a:solidFill>
                  <a:schemeClr val="lt1"/>
                </a:solidFill>
              </a:rPr>
              <a:t>)</a:t>
            </a:r>
            <a:endParaRPr sz="1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556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ingdings" pitchFamily="2" charset="2"/>
              <a:buChar char="Ø"/>
            </a:pPr>
            <a:r>
              <a:rPr lang="en-US" sz="1400" dirty="0">
                <a:solidFill>
                  <a:schemeClr val="lt1"/>
                </a:solidFill>
              </a:rPr>
              <a:t>Modeling impact of weather on road safety 1997-2014 (2014 UK </a:t>
            </a:r>
            <a:r>
              <a:rPr lang="en-US" sz="1400" dirty="0" err="1">
                <a:solidFill>
                  <a:schemeClr val="lt1"/>
                </a:solidFill>
              </a:rPr>
              <a:t>DfT</a:t>
            </a:r>
            <a:r>
              <a:rPr lang="en-US" sz="1400" dirty="0">
                <a:solidFill>
                  <a:schemeClr val="lt1"/>
                </a:solidFill>
              </a:rPr>
              <a:t>)</a:t>
            </a:r>
            <a:endParaRPr sz="1400" dirty="0">
              <a:solidFill>
                <a:schemeClr val="lt1"/>
              </a:solidFill>
            </a:endParaRPr>
          </a:p>
          <a:p>
            <a:pPr marL="7556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ingdings" pitchFamily="2" charset="2"/>
              <a:buChar char="Ø"/>
            </a:pPr>
            <a:r>
              <a:rPr lang="en-US" sz="1400" dirty="0">
                <a:solidFill>
                  <a:schemeClr val="lt1"/>
                </a:solidFill>
              </a:rPr>
              <a:t>Testing for statistically significant changes in road accident and casualty numbers (2014 UK </a:t>
            </a:r>
            <a:r>
              <a:rPr lang="en-US" sz="1400" dirty="0" err="1">
                <a:solidFill>
                  <a:schemeClr val="lt1"/>
                </a:solidFill>
              </a:rPr>
              <a:t>DfT</a:t>
            </a:r>
            <a:r>
              <a:rPr lang="en-US" sz="1400" dirty="0">
                <a:solidFill>
                  <a:schemeClr val="lt1"/>
                </a:solidFill>
              </a:rPr>
              <a:t>)</a:t>
            </a:r>
            <a:endParaRPr sz="1400" dirty="0">
              <a:solidFill>
                <a:schemeClr val="lt1"/>
              </a:solidFill>
            </a:endParaRPr>
          </a:p>
          <a:p>
            <a:pPr marL="7556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ingdings" pitchFamily="2" charset="2"/>
              <a:buChar char="Ø"/>
            </a:pPr>
            <a:r>
              <a:rPr lang="en-US" sz="1400" dirty="0">
                <a:solidFill>
                  <a:schemeClr val="lt1"/>
                </a:solidFill>
              </a:rPr>
              <a:t>Exploratory Data Analysis of 2013 STATS19 casualty data using R and </a:t>
            </a:r>
            <a:r>
              <a:rPr lang="en-US" sz="1400" dirty="0" err="1">
                <a:solidFill>
                  <a:schemeClr val="lt1"/>
                </a:solidFill>
              </a:rPr>
              <a:t>ggvis</a:t>
            </a:r>
            <a:r>
              <a:rPr lang="en-US" sz="1400" dirty="0">
                <a:solidFill>
                  <a:schemeClr val="lt1"/>
                </a:solidFill>
              </a:rPr>
              <a:t> (Henry Partridge)</a:t>
            </a:r>
            <a:endParaRPr sz="1400" dirty="0">
              <a:solidFill>
                <a:schemeClr val="lt1"/>
              </a:solidFill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ingdings" pitchFamily="2" charset="2"/>
              <a:buChar char="Ø"/>
            </a:pPr>
            <a:r>
              <a:rPr lang="en-US" sz="1400" b="0" i="0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Visualization and Casualty Rate per Road Length of 2015 data</a:t>
            </a:r>
            <a:r>
              <a:rPr lang="en-US" sz="1400" dirty="0">
                <a:solidFill>
                  <a:schemeClr val="lt1"/>
                </a:solidFill>
              </a:rPr>
              <a:t> (2017 Simon Hailstone)</a:t>
            </a:r>
            <a:endParaRPr sz="1400" dirty="0">
              <a:solidFill>
                <a:schemeClr val="lt1"/>
              </a:solidFill>
            </a:endParaRPr>
          </a:p>
          <a:p>
            <a:pPr marL="313691" marR="0" lvl="0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ingdings" pitchFamily="2" charset="2"/>
              <a:buChar char="Ø"/>
            </a:pPr>
            <a:r>
              <a:rPr lang="en-US" sz="1800" dirty="0">
                <a:solidFill>
                  <a:schemeClr val="lt1"/>
                </a:solidFill>
              </a:rPr>
              <a:t>Research papers on accidents:</a:t>
            </a:r>
            <a:endParaRPr sz="1800" dirty="0">
              <a:solidFill>
                <a:schemeClr val="lt1"/>
              </a:solidFill>
            </a:endParaRPr>
          </a:p>
          <a:p>
            <a:pPr marL="755650" lvl="1" indent="-2857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ingdings" pitchFamily="2" charset="2"/>
              <a:buChar char="Ø"/>
            </a:pPr>
            <a:r>
              <a:rPr lang="en-US" sz="1400" dirty="0">
                <a:solidFill>
                  <a:schemeClr val="lt1"/>
                </a:solidFill>
              </a:rPr>
              <a:t>Predict traffic accident severity in Turkey using 12 input parameters and neural network, genetic algorithm, combined genetic algorithm and pattern search methods (2010)</a:t>
            </a:r>
            <a:endParaRPr sz="1400" dirty="0">
              <a:solidFill>
                <a:schemeClr val="lt1"/>
              </a:solidFill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ingdings" pitchFamily="2" charset="2"/>
              <a:buChar char="Ø"/>
            </a:pPr>
            <a:r>
              <a:rPr lang="en-US" sz="1400" dirty="0">
                <a:solidFill>
                  <a:schemeClr val="lt1"/>
                </a:solidFill>
              </a:rPr>
              <a:t>Predict severity of injuries based on attributes of the road user (1996 O’Donnell &amp; Connor) ,  severity and duration of traffic accidents (2013 </a:t>
            </a:r>
            <a:r>
              <a:rPr lang="en-US" sz="1400" dirty="0" err="1">
                <a:solidFill>
                  <a:schemeClr val="lt1"/>
                </a:solidFill>
              </a:rPr>
              <a:t>Zong</a:t>
            </a:r>
            <a:r>
              <a:rPr lang="en-US" sz="1400" dirty="0">
                <a:solidFill>
                  <a:schemeClr val="lt1"/>
                </a:solidFill>
              </a:rPr>
              <a:t> et al), frequency of accidents on rural two-lane highways (2000 USDOT FHA)</a:t>
            </a:r>
            <a:endParaRPr sz="2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9625263" y="154229"/>
            <a:ext cx="224589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Richard Gower</a:t>
            </a:r>
            <a:endParaRPr b="1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Donald Villarreal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Aaron Wright</a:t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1975" y="1139006"/>
            <a:ext cx="1590100" cy="2304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36925" y="3555800"/>
            <a:ext cx="795049" cy="57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27025" y="3555800"/>
            <a:ext cx="795049" cy="579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31974" y="3555800"/>
            <a:ext cx="795050" cy="583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93353" y="4912150"/>
            <a:ext cx="1089171" cy="78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084625" y="4255700"/>
            <a:ext cx="2037449" cy="61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268075" y="4912150"/>
            <a:ext cx="854000" cy="611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093350" y="5725925"/>
            <a:ext cx="1089175" cy="741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268075" y="5594450"/>
            <a:ext cx="853999" cy="87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78265" y="154229"/>
            <a:ext cx="10848761" cy="107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EXPECTED CHALLENGES</a:t>
            </a:r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78264" y="1361303"/>
            <a:ext cx="10638915" cy="515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76"/>
              <a:buFont typeface="Wingdings" pitchFamily="2" charset="2"/>
              <a:buChar char="Ø"/>
            </a:pPr>
            <a:r>
              <a:rPr lang="en-US" sz="222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Requires joining multiple file</a:t>
            </a:r>
            <a:r>
              <a:rPr lang="en-US" sz="2220" dirty="0">
                <a:solidFill>
                  <a:schemeClr val="lt1"/>
                </a:solidFill>
              </a:rPr>
              <a:t> types </a:t>
            </a:r>
            <a:r>
              <a:rPr lang="en-US" sz="222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 multiple years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chemeClr val="lt1"/>
              </a:buClr>
              <a:buSzPts val="1776"/>
              <a:buFont typeface="Wingdings" pitchFamily="2" charset="2"/>
              <a:buChar char="Ø"/>
            </a:pPr>
            <a:r>
              <a:rPr lang="en-US" sz="222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</a:t>
            </a:r>
            <a:r>
              <a:rPr lang="en-US" sz="2220" dirty="0">
                <a:solidFill>
                  <a:schemeClr val="lt1"/>
                </a:solidFill>
              </a:rPr>
              <a:t>c</a:t>
            </a:r>
            <a:r>
              <a:rPr lang="en-US" sz="222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leansing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chemeClr val="lt1"/>
              </a:buClr>
              <a:buSzPts val="1776"/>
              <a:buFont typeface="Wingdings" pitchFamily="2" charset="2"/>
              <a:buChar char="Ø"/>
            </a:pPr>
            <a:r>
              <a:rPr lang="en-US" sz="222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Multinomial models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chemeClr val="lt1"/>
              </a:buClr>
              <a:buSzPts val="1776"/>
              <a:buFont typeface="Wingdings" pitchFamily="2" charset="2"/>
              <a:buChar char="Ø"/>
            </a:pPr>
            <a:r>
              <a:rPr lang="en-US" sz="222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Expected bias in data</a:t>
            </a:r>
            <a:endParaRPr dirty="0"/>
          </a:p>
          <a:p>
            <a:pPr marL="800100" marR="0" lvl="1" indent="-342900" algn="l" rtl="0">
              <a:lnSpc>
                <a:spcPct val="90000"/>
              </a:lnSpc>
              <a:spcBef>
                <a:spcPts val="1007"/>
              </a:spcBef>
              <a:spcAft>
                <a:spcPts val="0"/>
              </a:spcAft>
              <a:buClr>
                <a:schemeClr val="lt1"/>
              </a:buClr>
              <a:buSzPts val="1628"/>
              <a:buFont typeface="Wingdings" pitchFamily="2" charset="2"/>
              <a:buChar char="Ø"/>
            </a:pPr>
            <a:r>
              <a:rPr lang="en-US" sz="2035" dirty="0">
                <a:solidFill>
                  <a:schemeClr val="lt1"/>
                </a:solidFill>
              </a:rPr>
              <a:t>M</a:t>
            </a:r>
            <a:r>
              <a:rPr lang="en-US" sz="2035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ay not be reported to “Bobbies”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1081"/>
              </a:spcBef>
              <a:spcAft>
                <a:spcPts val="0"/>
              </a:spcAft>
              <a:buClr>
                <a:schemeClr val="lt1"/>
              </a:buClr>
              <a:buSzPts val="1924"/>
              <a:buFont typeface="Wingdings" pitchFamily="2" charset="2"/>
              <a:buChar char="Ø"/>
            </a:pPr>
            <a:r>
              <a:rPr lang="en-US" sz="2405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Language translation issues</a:t>
            </a:r>
            <a:endParaRPr dirty="0"/>
          </a:p>
          <a:p>
            <a:pPr marL="800100" marR="0" lvl="1" indent="-342900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chemeClr val="lt1"/>
              </a:buClr>
              <a:buSzPts val="1776"/>
              <a:buFont typeface="Wingdings" pitchFamily="2" charset="2"/>
              <a:buChar char="Ø"/>
            </a:pPr>
            <a:r>
              <a:rPr lang="en-US" sz="222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Slipway; dual-carriageway; Pelican, puffin, toucan or similar non-junction pedestrian light crossing; Alighting</a:t>
            </a:r>
            <a:endParaRPr sz="222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23850" marR="0" lvl="0" indent="-342900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chemeClr val="lt1"/>
              </a:buClr>
              <a:buSzPts val="2220"/>
              <a:buFont typeface="Wingdings" pitchFamily="2" charset="2"/>
              <a:buChar char="Ø"/>
            </a:pPr>
            <a:r>
              <a:rPr lang="en-US" sz="2220" dirty="0">
                <a:solidFill>
                  <a:schemeClr val="lt1"/>
                </a:solidFill>
              </a:rPr>
              <a:t>In 2016, the severity was impacted by change of reporting</a:t>
            </a:r>
            <a:endParaRPr sz="2220" dirty="0">
              <a:solidFill>
                <a:schemeClr val="lt1"/>
              </a:solidFill>
            </a:endParaRPr>
          </a:p>
          <a:p>
            <a:pPr marL="742950" marR="0" lvl="1" indent="-201168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ts val="1332"/>
              <a:buFont typeface="Noto Sans Symbols"/>
              <a:buNone/>
            </a:pPr>
            <a:endParaRPr sz="1665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2950" marR="0" lvl="1" indent="-191769" algn="l" rtl="0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chemeClr val="lt1"/>
              </a:buClr>
              <a:buSzPts val="1480"/>
              <a:buFont typeface="Noto Sans Symbols"/>
              <a:buNone/>
            </a:pPr>
            <a:endParaRPr sz="185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9625263" y="154229"/>
            <a:ext cx="224589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Donald Villarreal</a:t>
            </a:r>
            <a:endParaRPr b="1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Aaron Wright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Richard Gower</a:t>
            </a:r>
            <a:endParaRPr>
              <a:solidFill>
                <a:schemeClr val="dk1"/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9500" y="1588850"/>
            <a:ext cx="2707525" cy="270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Microsoft Macintosh PowerPoint</Application>
  <PresentationFormat>Widescreen</PresentationFormat>
  <Paragraphs>54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Wingdings</vt:lpstr>
      <vt:lpstr>Arial</vt:lpstr>
      <vt:lpstr>Noto Sans Symbols</vt:lpstr>
      <vt:lpstr>Century Gothic</vt:lpstr>
      <vt:lpstr>Slice</vt:lpstr>
      <vt:lpstr>PROBLEM DESCRIPTION</vt:lpstr>
      <vt:lpstr>UNIQUENESS OF PROBLEM/APPROACH</vt:lpstr>
      <vt:lpstr>EXPECTED CHALLENGES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DESCRIPTION</dc:title>
  <cp:lastModifiedBy>Microsoft Office User</cp:lastModifiedBy>
  <cp:revision>1</cp:revision>
  <dcterms:modified xsi:type="dcterms:W3CDTF">2018-07-04T19:18:00Z</dcterms:modified>
</cp:coreProperties>
</file>