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8" r:id="rId10"/>
    <p:sldId id="271" r:id="rId11"/>
    <p:sldId id="272" r:id="rId12"/>
    <p:sldId id="273" r:id="rId13"/>
    <p:sldId id="276" r:id="rId14"/>
    <p:sldId id="275" r:id="rId15"/>
    <p:sldId id="263" r:id="rId16"/>
    <p:sldId id="262" r:id="rId17"/>
    <p:sldId id="270" r:id="rId18"/>
    <p:sldId id="269" r:id="rId19"/>
    <p:sldId id="277" r:id="rId20"/>
    <p:sldId id="278" r:id="rId21"/>
    <p:sldId id="264" r:id="rId22"/>
    <p:sldId id="265" r:id="rId23"/>
  </p:sldIdLst>
  <p:sldSz cx="18288000" cy="10287000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Orbitron" pitchFamily="2" charset="0"/>
      <p:regular r:id="rId29"/>
      <p:bold r:id="rId30"/>
    </p:embeddedFont>
    <p:embeddedFont>
      <p:font typeface="Orbitron Medium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H+2vyFmi8H71k37UmpuDBLXl2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80" d="100"/>
          <a:sy n="80" d="100"/>
        </p:scale>
        <p:origin x="38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60095B72-2AC4-450D-92A2-269D9A53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aa83368e_0_18:notes">
            <a:extLst>
              <a:ext uri="{FF2B5EF4-FFF2-40B4-BE49-F238E27FC236}">
                <a16:creationId xmlns:a16="http://schemas.microsoft.com/office/drawing/2014/main" id="{4F522F95-6A6B-B856-1408-DC1661D3D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f4aa83368e_0_18:notes">
            <a:extLst>
              <a:ext uri="{FF2B5EF4-FFF2-40B4-BE49-F238E27FC236}">
                <a16:creationId xmlns:a16="http://schemas.microsoft.com/office/drawing/2014/main" id="{478DAC4B-2662-7DBF-D25C-E6062A337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04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5B6E545-1BB7-4305-0EA2-227952E3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561D3FA7-DA96-8502-FD1D-B8F747982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A6BD07BA-D4D8-3CC2-15E8-004C332CD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666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A06ED46-4499-045F-9B4D-676957A07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6590B5A3-5859-4529-07B1-5394BC778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06EAF522-D552-F212-5FDB-4690347DA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99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7A2C36C-A2C6-5B3C-CEE5-15D8507EC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E6B42D89-ADA9-FE76-D47A-65D4F0EFD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AC94BB18-4491-6D98-5046-B7543218F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66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1DC6C1AE-ED9F-1729-974C-401AC46B4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>
            <a:extLst>
              <a:ext uri="{FF2B5EF4-FFF2-40B4-BE49-F238E27FC236}">
                <a16:creationId xmlns:a16="http://schemas.microsoft.com/office/drawing/2014/main" id="{C8192562-CBEF-8070-5038-A1C975235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>
            <a:extLst>
              <a:ext uri="{FF2B5EF4-FFF2-40B4-BE49-F238E27FC236}">
                <a16:creationId xmlns:a16="http://schemas.microsoft.com/office/drawing/2014/main" id="{9EAD13CA-B39B-C648-F3F3-A9B118EC7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297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4aa83368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f4aa8336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68E3FC-9374-A892-5BDE-B461C8A3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AA709A90-481A-A651-8084-F73C08D3F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3D566292-04C3-84B6-0D41-6A6F2705F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6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5E30F1C-4C6F-F10F-A621-A72E96A5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7645B966-A1A6-D8F5-1323-8731C4843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31AD2079-D109-0EAE-55E3-74F212A77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873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BDC91526-DC77-2FE3-4AB4-3AE8875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4B9E17C3-665B-2892-061D-5771514B0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BC9CFAAE-5D41-241A-C2F0-0F06AB152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68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C5F876E-9A37-3BD0-8887-88F6CFB39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B6697764-45D2-4C56-F50A-FC62D742E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93DA9092-D4F7-00D2-753C-A9D9E04D0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476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aa8336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f4aa8336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aa83368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2f4aa83368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aa833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f4aa833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aa83368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f4aa83368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1DEE8BD-D86C-D552-50EA-D70D5F3AF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8D68F64D-429E-2C79-7E6F-D9FAAED8F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53D1ABA4-F538-DF63-099E-AB248C339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39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D47AFEC-5E41-A483-BB35-361FF1321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aa83368e_0_0:notes">
            <a:extLst>
              <a:ext uri="{FF2B5EF4-FFF2-40B4-BE49-F238E27FC236}">
                <a16:creationId xmlns:a16="http://schemas.microsoft.com/office/drawing/2014/main" id="{70E34B9D-7BEB-632B-B9BE-90ECF2475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f4aa83368e_0_0:notes">
            <a:extLst>
              <a:ext uri="{FF2B5EF4-FFF2-40B4-BE49-F238E27FC236}">
                <a16:creationId xmlns:a16="http://schemas.microsoft.com/office/drawing/2014/main" id="{61A9D833-C800-8C0E-DF86-46D93EEE8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2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BB9429C-F566-4A84-A987-EEE65A5F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>
            <a:extLst>
              <a:ext uri="{FF2B5EF4-FFF2-40B4-BE49-F238E27FC236}">
                <a16:creationId xmlns:a16="http://schemas.microsoft.com/office/drawing/2014/main" id="{8829C920-8095-AC35-B705-7B9B2ED7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>
            <a:extLst>
              <a:ext uri="{FF2B5EF4-FFF2-40B4-BE49-F238E27FC236}">
                <a16:creationId xmlns:a16="http://schemas.microsoft.com/office/drawing/2014/main" id="{C50E29A0-09FB-5EC6-8670-F70C097A9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97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windows-server/get-started/kms-client-activation-key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nowledge.broadcom.com/external/article/321876/determine-the-guest-os-from-a-vm-configu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hashicorp.com/packer/integrations/hashicorp/vsphere/latest/components/builder/vsphere-is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e@theshonkproject.com" TargetMode="External"/><Relationship Id="rId5" Type="http://schemas.openxmlformats.org/officeDocument/2006/relationships/hyperlink" Target="mailto:joe.shonk@thinclient.net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-hardware/get-started/adk-instal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ckages-prod.broadcom.com/tools/releases/12.5.0/windows/" TargetMode="External"/><Relationship Id="rId5" Type="http://schemas.openxmlformats.org/officeDocument/2006/relationships/hyperlink" Target="https://github.com/ctxcommunity/euc-world-packer-code-and-demo" TargetMode="External"/><Relationship Id="rId4" Type="http://schemas.openxmlformats.org/officeDocument/2006/relationships/hyperlink" Target="https://developer.hashicorp.com/packer/install?product_intent=pack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80000" y="3049150"/>
            <a:ext cx="11718600" cy="2479200"/>
          </a:xfrm>
          <a:prstGeom prst="roundRect">
            <a:avLst>
              <a:gd name="adj" fmla="val 16667"/>
            </a:avLst>
          </a:prstGeom>
          <a:solidFill>
            <a:srgbClr val="2EAB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8325" y="2488575"/>
            <a:ext cx="4805533" cy="4805533"/>
          </a:xfrm>
          <a:custGeom>
            <a:avLst/>
            <a:gdLst/>
            <a:ahLst/>
            <a:cxnLst/>
            <a:rect l="l" t="t" r="r" b="b"/>
            <a:pathLst>
              <a:path w="7658220" h="7658220" extrusionOk="0">
                <a:moveTo>
                  <a:pt x="0" y="0"/>
                </a:moveTo>
                <a:lnTo>
                  <a:pt x="7658219" y="0"/>
                </a:lnTo>
                <a:lnTo>
                  <a:pt x="7658219" y="7658220"/>
                </a:lnTo>
                <a:lnTo>
                  <a:pt x="0" y="7658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"/>
          <p:cNvSpPr txBox="1"/>
          <p:nvPr/>
        </p:nvSpPr>
        <p:spPr>
          <a:xfrm>
            <a:off x="6824400" y="5606648"/>
            <a:ext cx="94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 dirty="0">
                <a:solidFill>
                  <a:srgbClr val="FFFFFF"/>
                </a:solidFill>
                <a:highlight>
                  <a:srgbClr val="28094B"/>
                </a:highlight>
                <a:latin typeface="Montserrat"/>
                <a:ea typeface="Montserrat"/>
                <a:cs typeface="Montserrat"/>
                <a:sym typeface="Montserrat"/>
              </a:rPr>
              <a:t>OCTOBER 22 &amp; 23, 2024</a:t>
            </a:r>
            <a:endParaRPr sz="5800" b="0" i="0" u="none" strike="noStrike" cap="none" dirty="0">
              <a:solidFill>
                <a:srgbClr val="000000"/>
              </a:solidFill>
              <a:highlight>
                <a:srgbClr val="28094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84280" y="6462097"/>
            <a:ext cx="118674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AFI SILVER THEATRE | HILTON DOUBLETREE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SILVER SPRING, MARYLAND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92606" y="4222874"/>
            <a:ext cx="158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Independence</a:t>
            </a:r>
            <a:endParaRPr sz="5200" b="0" i="0" u="none" strike="noStrike" cap="non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692848" y="2672356"/>
            <a:ext cx="4449300" cy="44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62225" y="3140024"/>
            <a:ext cx="3075998" cy="3575689"/>
          </a:xfrm>
          <a:custGeom>
            <a:avLst/>
            <a:gdLst/>
            <a:ahLst/>
            <a:cxnLst/>
            <a:rect l="l" t="t" r="r" b="b"/>
            <a:pathLst>
              <a:path w="3809286" h="4832012" extrusionOk="0">
                <a:moveTo>
                  <a:pt x="0" y="0"/>
                </a:moveTo>
                <a:lnTo>
                  <a:pt x="3809286" y="0"/>
                </a:lnTo>
                <a:lnTo>
                  <a:pt x="3809286" y="4832013"/>
                </a:lnTo>
                <a:lnTo>
                  <a:pt x="0" y="4832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"/>
          <p:cNvSpPr txBox="1"/>
          <p:nvPr/>
        </p:nvSpPr>
        <p:spPr>
          <a:xfrm>
            <a:off x="6669775" y="3037475"/>
            <a:ext cx="9086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0" i="0" u="none" strike="noStrike" cap="none">
                <a:solidFill>
                  <a:schemeClr val="dk1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EUC WORLD</a:t>
            </a:r>
            <a:endParaRPr sz="9200" b="0" i="0" u="none" strike="noStrike" cap="none">
              <a:solidFill>
                <a:schemeClr val="dk1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822180" y="4977635"/>
            <a:ext cx="118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Brought to you by World of EUC</a:t>
            </a:r>
            <a:endParaRPr sz="26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579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5F4A737B-EAF8-69AE-0F3A-7AB99E05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aa83368e_0_18">
            <a:extLst>
              <a:ext uri="{FF2B5EF4-FFF2-40B4-BE49-F238E27FC236}">
                <a16:creationId xmlns:a16="http://schemas.microsoft.com/office/drawing/2014/main" id="{B26E8EBD-DC57-A1CC-28E2-7AB1FD4BA564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" name="Google Shape;123;g2f4aa83368e_0_18">
            <a:extLst>
              <a:ext uri="{FF2B5EF4-FFF2-40B4-BE49-F238E27FC236}">
                <a16:creationId xmlns:a16="http://schemas.microsoft.com/office/drawing/2014/main" id="{8A8BEF7A-4B4F-C176-13FC-FC299218AD62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D2F4E-3C8A-69B6-DEC4-92F6B3BC4FFF}"/>
              </a:ext>
            </a:extLst>
          </p:cNvPr>
          <p:cNvSpPr txBox="1"/>
          <p:nvPr/>
        </p:nvSpPr>
        <p:spPr>
          <a:xfrm>
            <a:off x="1395663" y="2765775"/>
            <a:ext cx="1527208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If your packer configuration makes use of plugins you will need to run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packer.exe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init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against your .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pkr.hcl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configuration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For Example: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packer.exe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init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config\HCL2\Windows-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withUpdates.pkr.hcl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Only need to run it once per admin to install the plugins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The example above is leveraging two plugins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vsphere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(specifically the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vsphere-iso.windows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windows-update (third-party)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ED1DC-3BA2-3AF1-E5DC-C19DE1316435}"/>
              </a:ext>
            </a:extLst>
          </p:cNvPr>
          <p:cNvSpPr txBox="1"/>
          <p:nvPr/>
        </p:nvSpPr>
        <p:spPr>
          <a:xfrm>
            <a:off x="1395663" y="1108428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Init</a:t>
            </a:r>
          </a:p>
        </p:txBody>
      </p:sp>
    </p:spTree>
    <p:extLst>
      <p:ext uri="{BB962C8B-B14F-4D97-AF65-F5344CB8AC3E}">
        <p14:creationId xmlns:p14="http://schemas.microsoft.com/office/powerpoint/2010/main" val="160659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5A6846A9-E970-4C1B-C49E-07993599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93D67958-2CD0-C751-9CBD-D09CF248120F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71E67441-B445-0016-C406-947421C066D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C9280BB6-9A86-B4E1-3586-1394AC3C0673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DD946063-6B05-AF1A-8F46-F6CF8A7BD22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20D15-F085-A6B7-1C6B-F6AD59D6BFDC}"/>
              </a:ext>
            </a:extLst>
          </p:cNvPr>
          <p:cNvSpPr txBox="1"/>
          <p:nvPr/>
        </p:nvSpPr>
        <p:spPr>
          <a:xfrm>
            <a:off x="1395663" y="2765775"/>
            <a:ext cx="1527208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Creates the VM Hardware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Mounts the Windows OS .iso to 1st CD-ROM Drive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Mounts the VMware Tools .iso to 2nd CD-ROM Drive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Copies the configuration files to the virtual floppy drive (A:) 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Initial-Config.ps1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Install-VMTools.ps1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WinRM-Config.ps1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Our server configuration .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857C5-57BF-2FB9-53C8-E4AEAD55806E}"/>
              </a:ext>
            </a:extLst>
          </p:cNvPr>
          <p:cNvSpPr txBox="1"/>
          <p:nvPr/>
        </p:nvSpPr>
        <p:spPr>
          <a:xfrm>
            <a:off x="1395663" y="1108428"/>
            <a:ext cx="4504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endParaRPr lang="en-US" sz="7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87D3A654-263D-4FBA-6133-19B08673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DC2C1BC9-7795-D614-E96C-C4144DBFF259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9F2DB5D8-87F8-9C9D-EC0C-D81C2F05C564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FCBB8A15-705E-1A88-A100-1CAA43F5F893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6D09A38A-84AB-1793-9CD1-96AC08E4A70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EFFAA-B193-EE6E-86FC-9670F8293956}"/>
              </a:ext>
            </a:extLst>
          </p:cNvPr>
          <p:cNvSpPr txBox="1"/>
          <p:nvPr/>
        </p:nvSpPr>
        <p:spPr>
          <a:xfrm>
            <a:off x="1395663" y="2765775"/>
            <a:ext cx="152720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Powers on the Virtual Machine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Initiates Windows OS installation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(via Press any key prompt when booting from the CD-ROM drive)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The Windows OS Installation detects the A:\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Configuration for EFI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Configuration for OS Edition and Type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Generic VLK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Sets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TimeZone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(although we override this later with a script)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Autologin (to allow for scripts and reboots)</a:t>
            </a:r>
          </a:p>
          <a:p>
            <a:endParaRPr lang="en-US" sz="32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…continued next slide…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7E128-09E0-E935-7D18-E14A3F08BEA7}"/>
              </a:ext>
            </a:extLst>
          </p:cNvPr>
          <p:cNvSpPr txBox="1"/>
          <p:nvPr/>
        </p:nvSpPr>
        <p:spPr>
          <a:xfrm>
            <a:off x="1395663" y="1108428"/>
            <a:ext cx="5723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3200" dirty="0" err="1">
                <a:solidFill>
                  <a:schemeClr val="bg1"/>
                </a:solidFill>
                <a:effectLst/>
                <a:latin typeface="+mj-lt"/>
              </a:rPr>
              <a:t>cont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en-US" sz="3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9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1CCCD504-B01D-362B-1ABC-1FA949E3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BEDEB575-4BD0-466C-62C4-0C677BDAA791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24BF2695-FD49-74A1-8971-4BC643353D8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FCD01EBB-4C43-F2D4-597E-0C612D1836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E5D48124-854F-71E9-333B-680024F1C35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05424-DC45-60C8-BA3D-0BBAE3A781E8}"/>
              </a:ext>
            </a:extLst>
          </p:cNvPr>
          <p:cNvSpPr txBox="1"/>
          <p:nvPr/>
        </p:nvSpPr>
        <p:spPr>
          <a:xfrm>
            <a:off x="1395663" y="2765775"/>
            <a:ext cx="15272083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cont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Runs the following scripts: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Initial-Config.ps1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c:\Scripts Directory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Copies our server configuration .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to c:\Scripts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Reads in out server configuration .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Configures Network Adapter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Install-VMTools.ps1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(so nice it installs it twice!)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Installs VMware Tools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Uninstalls VMware Tools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Installs VMware Tools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WinRM-Config.ps1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Instance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a Self-Signed Certificate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Binds the Certificate to the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HTTPS Listener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Removes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 Listener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Created Inbound Firewall for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 on port 5986 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+mn-lt"/>
              </a:rPr>
              <a:t>				(Default firewall rule is set to in-bound from the same subnet only)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35ED8-79D8-4B76-ACD4-4982A7FD19AC}"/>
              </a:ext>
            </a:extLst>
          </p:cNvPr>
          <p:cNvSpPr txBox="1"/>
          <p:nvPr/>
        </p:nvSpPr>
        <p:spPr>
          <a:xfrm>
            <a:off x="1395663" y="1108428"/>
            <a:ext cx="5723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3200" dirty="0" err="1">
                <a:solidFill>
                  <a:schemeClr val="bg1"/>
                </a:solidFill>
                <a:effectLst/>
                <a:latin typeface="+mj-lt"/>
              </a:rPr>
              <a:t>cont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en-US" sz="3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>
          <a:extLst>
            <a:ext uri="{FF2B5EF4-FFF2-40B4-BE49-F238E27FC236}">
              <a16:creationId xmlns:a16="http://schemas.microsoft.com/office/drawing/2014/main" id="{82FD239C-EA15-87DC-6BBD-E3FEF83CB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>
            <a:extLst>
              <a:ext uri="{FF2B5EF4-FFF2-40B4-BE49-F238E27FC236}">
                <a16:creationId xmlns:a16="http://schemas.microsoft.com/office/drawing/2014/main" id="{2BE459AB-26AC-135F-8D97-CD5360DE9D55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>
            <a:extLst>
              <a:ext uri="{FF2B5EF4-FFF2-40B4-BE49-F238E27FC236}">
                <a16:creationId xmlns:a16="http://schemas.microsoft.com/office/drawing/2014/main" id="{39016459-8DAF-8576-A302-BD9A2911C367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41B57-63FF-2AC1-2232-9A19B62B35E7}"/>
              </a:ext>
            </a:extLst>
          </p:cNvPr>
          <p:cNvSpPr txBox="1"/>
          <p:nvPr/>
        </p:nvSpPr>
        <p:spPr>
          <a:xfrm>
            <a:off x="1395663" y="2765775"/>
            <a:ext cx="1527208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Copies Server-Rename.ps1 to c:\Scripts folder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Copies Server-Config.ps1 to c:\Scripts folder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Runs Server-Rename.ps1 scripts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Reads in out server configuration .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Renames the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machine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Reboot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Runs Server-Config.ps1 scripts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Reads in out server configuration .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Enables Remote Desktop and Enable the firewall rule for it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Changes the 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Timezone</a:t>
            </a:r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Adds the computer to the Domain with the given OU 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Reboot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156B-C779-96F1-E2BA-3F142B51D45A}"/>
              </a:ext>
            </a:extLst>
          </p:cNvPr>
          <p:cNvSpPr txBox="1"/>
          <p:nvPr/>
        </p:nvSpPr>
        <p:spPr>
          <a:xfrm>
            <a:off x="1395663" y="1108428"/>
            <a:ext cx="6643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</a:t>
            </a:r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Provisioner</a:t>
            </a:r>
          </a:p>
        </p:txBody>
      </p:sp>
    </p:spTree>
    <p:extLst>
      <p:ext uri="{BB962C8B-B14F-4D97-AF65-F5344CB8AC3E}">
        <p14:creationId xmlns:p14="http://schemas.microsoft.com/office/powerpoint/2010/main" val="306620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3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f4aa83368e_0_35"/>
          <p:cNvPicPr preferRelativeResize="0"/>
          <p:nvPr/>
        </p:nvPicPr>
        <p:blipFill rotWithShape="1">
          <a:blip r:embed="rId3">
            <a:alphaModFix/>
          </a:blip>
          <a:srcRect r="21868"/>
          <a:stretch/>
        </p:blipFill>
        <p:spPr>
          <a:xfrm>
            <a:off x="11758500" y="0"/>
            <a:ext cx="6467624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4aa83368e_0_35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6" name="Google Shape;136;g2f4aa83368e_0_35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DC237-51F8-E51E-DBCD-0CBB6284DC97}"/>
              </a:ext>
            </a:extLst>
          </p:cNvPr>
          <p:cNvSpPr txBox="1"/>
          <p:nvPr/>
        </p:nvSpPr>
        <p:spPr>
          <a:xfrm>
            <a:off x="5207533" y="4543335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j-lt"/>
              </a:rPr>
              <a:t>Back to the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8904E-6EC4-26FC-8F02-4DBDCC7EE123}"/>
              </a:ext>
            </a:extLst>
          </p:cNvPr>
          <p:cNvSpPr txBox="1"/>
          <p:nvPr/>
        </p:nvSpPr>
        <p:spPr>
          <a:xfrm>
            <a:off x="1395663" y="1108428"/>
            <a:ext cx="14254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OS Index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244C4C-70D4-D479-A958-3DD47C60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08682"/>
              </p:ext>
            </p:extLst>
          </p:nvPr>
        </p:nvGraphicFramePr>
        <p:xfrm>
          <a:off x="1395663" y="2765775"/>
          <a:ext cx="15496674" cy="344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0021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106653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 (Core)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 (Desktop)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Datacenter (Core)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Datacenter (Desktop)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0340BC-E886-D2D1-D45B-B6A9721279BE}"/>
              </a:ext>
            </a:extLst>
          </p:cNvPr>
          <p:cNvSpPr txBox="1"/>
          <p:nvPr/>
        </p:nvSpPr>
        <p:spPr>
          <a:xfrm>
            <a:off x="1395663" y="6441200"/>
            <a:ext cx="1549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Your mileage will vary drastically depending on .ISO that is being used.</a:t>
            </a:r>
          </a:p>
          <a:p>
            <a:r>
              <a:rPr lang="en-US" sz="2400" dirty="0">
                <a:latin typeface="+mn-lt"/>
              </a:rPr>
              <a:t>Can use Windows System Image Manager (SIM)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C7B65A61-939C-80CD-CB08-28C5BECC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09DBF59E-CF12-EA1F-DA7B-F61B6B74EB4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D06DD5A4-66A2-4AB8-944D-638CA152C358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B2DE1-C390-D69E-621F-12B055E5E57C}"/>
              </a:ext>
            </a:extLst>
          </p:cNvPr>
          <p:cNvSpPr txBox="1"/>
          <p:nvPr/>
        </p:nvSpPr>
        <p:spPr>
          <a:xfrm>
            <a:off x="1395663" y="1108428"/>
            <a:ext cx="14254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Generic VL Keys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6FEC89-4EF4-5F31-A3CA-5B1D3367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87829"/>
              </p:ext>
            </p:extLst>
          </p:nvPr>
        </p:nvGraphicFramePr>
        <p:xfrm>
          <a:off x="1395663" y="2765775"/>
          <a:ext cx="15496674" cy="344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GVLK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VDYBN-27WPP-V4HQT-9VMD4-VMK7H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Windows Server 2022 Datacenter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WX4NM-KYWYW-QJJR4-XV3QB-6VM33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2025 Standard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TVRH6-WHNXV-R9WG3-9XRFY-MY832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Windows Server 2025 Datacenter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D764K-2NDRG-47T6Q-P8T8W-YP6DF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E7E9F6-92C2-C327-6BB4-3E77646F827F}"/>
              </a:ext>
            </a:extLst>
          </p:cNvPr>
          <p:cNvSpPr txBox="1"/>
          <p:nvPr/>
        </p:nvSpPr>
        <p:spPr>
          <a:xfrm>
            <a:off x="1395663" y="6441200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+mn-lt"/>
                <a:hlinkClick r:id="rId4"/>
              </a:rPr>
              <a:t>https://learn.microsoft.com/en-us/windows-server/get-started/kms-client-activation-keys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8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0A43B410-83DD-87C1-C1A2-6BF2B77C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257BF100-BAF6-19A7-5B2A-35E797FD4559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9CAC703B-B63C-D5B3-22B7-CDAFF9BBC748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E1B38-5A66-509E-B9F0-C690C05C661D}"/>
              </a:ext>
            </a:extLst>
          </p:cNvPr>
          <p:cNvSpPr txBox="1"/>
          <p:nvPr/>
        </p:nvSpPr>
        <p:spPr>
          <a:xfrm>
            <a:off x="1395663" y="1108428"/>
            <a:ext cx="15878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VMware Guest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A86EA6-A630-2AC2-6667-E4CE1B152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10338"/>
              </p:ext>
            </p:extLst>
          </p:nvPr>
        </p:nvGraphicFramePr>
        <p:xfrm>
          <a:off x="1395663" y="2765775"/>
          <a:ext cx="15496674" cy="550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VMware Guest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10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windows9_64Guest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2016 Server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windows9Server64Guest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2019 Server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windows2019srv_64Guest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11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windows11_64Guest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Server 2022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windows2019srvNext_64Guest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0230612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 Windows 12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windows12_64Guest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193130262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 Windows Server 2025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windows2022srvNext_64Guest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37199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954919-008F-F851-52B5-B7CD54D59434}"/>
              </a:ext>
            </a:extLst>
          </p:cNvPr>
          <p:cNvSpPr txBox="1"/>
          <p:nvPr/>
        </p:nvSpPr>
        <p:spPr>
          <a:xfrm>
            <a:off x="1392333" y="8548584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hlinkClick r:id="rId4"/>
              </a:rPr>
              <a:t>https://knowledge.broadcom.com/external/article/321876/determine-the-guest-os-from-a-vm-configu.html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8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EEB2BF09-7BFC-D456-ADBA-CFF11CF6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826DB3CA-C393-0F78-2672-60E3E16FDA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76BDC9C2-7234-8D92-E270-5E6796DC0DA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A8889-375B-0189-9DF5-375976208163}"/>
              </a:ext>
            </a:extLst>
          </p:cNvPr>
          <p:cNvSpPr txBox="1"/>
          <p:nvPr/>
        </p:nvSpPr>
        <p:spPr>
          <a:xfrm>
            <a:off x="1395663" y="1108428"/>
            <a:ext cx="1583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Disk Controller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3BED5-C0E9-170B-EA3C-FFE974B2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25545"/>
              </p:ext>
            </p:extLst>
          </p:nvPr>
        </p:nvGraphicFramePr>
        <p:xfrm>
          <a:off x="1395663" y="2765775"/>
          <a:ext cx="15496674" cy="481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Disk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disk-controller-type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 Logic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lsilogic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 Logic SAS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lsilogic-sas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**Paravirtual SCSI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pvscsi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NVMe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nvme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SCSI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scsi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0230612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SATA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sata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193130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F35A11-D7E4-9DBD-125C-E2CCAE971646}"/>
              </a:ext>
            </a:extLst>
          </p:cNvPr>
          <p:cNvSpPr txBox="1"/>
          <p:nvPr/>
        </p:nvSpPr>
        <p:spPr>
          <a:xfrm>
            <a:off x="1392333" y="7742676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hlinkClick r:id="rId4"/>
              </a:rPr>
              <a:t>https://developer.hashicorp.com/packer/integrations/hashicorp/vsphere/latest/components/builder/vsphere-iso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5F12-04BB-94F7-319F-25FBA1F1106A}"/>
              </a:ext>
            </a:extLst>
          </p:cNvPr>
          <p:cNvSpPr txBox="1"/>
          <p:nvPr/>
        </p:nvSpPr>
        <p:spPr>
          <a:xfrm>
            <a:off x="1392333" y="8265593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** Preferred storage controller.  </a:t>
            </a:r>
            <a:r>
              <a:rPr lang="en-US" sz="2400" dirty="0" err="1">
                <a:latin typeface="+mn-lt"/>
              </a:rPr>
              <a:t>NVMe</a:t>
            </a:r>
            <a:r>
              <a:rPr lang="en-US" sz="2400" dirty="0">
                <a:latin typeface="+mn-lt"/>
              </a:rPr>
              <a:t> is faster but also consumes additional CPU cycles.</a:t>
            </a:r>
          </a:p>
        </p:txBody>
      </p:sp>
    </p:spTree>
    <p:extLst>
      <p:ext uri="{BB962C8B-B14F-4D97-AF65-F5344CB8AC3E}">
        <p14:creationId xmlns:p14="http://schemas.microsoft.com/office/powerpoint/2010/main" val="4532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16583579" y="612437"/>
            <a:ext cx="1167290" cy="657192"/>
          </a:xfrm>
          <a:custGeom>
            <a:avLst/>
            <a:gdLst/>
            <a:ahLst/>
            <a:cxnLst/>
            <a:rect l="l" t="t" r="r" b="b"/>
            <a:pathLst>
              <a:path w="559181" h="296366" extrusionOk="0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3B751-EE6C-4B54-0469-9C61F687AFD9}"/>
              </a:ext>
            </a:extLst>
          </p:cNvPr>
          <p:cNvSpPr txBox="1"/>
          <p:nvPr/>
        </p:nvSpPr>
        <p:spPr>
          <a:xfrm>
            <a:off x="1299411" y="6820551"/>
            <a:ext cx="143416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Joe Shonk – Consultant with Thin Client Computing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joe.shonk@thinclient.net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joe@theshonkproject.com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0F8B4-90B9-2124-FC6B-D1F17440C5F8}"/>
              </a:ext>
            </a:extLst>
          </p:cNvPr>
          <p:cNvSpPr txBox="1"/>
          <p:nvPr/>
        </p:nvSpPr>
        <p:spPr>
          <a:xfrm>
            <a:off x="1299411" y="2389231"/>
            <a:ext cx="154645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/>
                <a:latin typeface="+mj-lt"/>
              </a:rPr>
              <a:t>Using Packer to Deploy Your EUC Infrastructure and Worker VMs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A177669A-A9B1-DD7D-023F-793953A5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57F9114E-D683-4751-53B6-B58D769CEBD5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F05BB67C-B435-8D03-A399-D470393F1986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15B37-96C4-60ED-971E-6C122502985D}"/>
              </a:ext>
            </a:extLst>
          </p:cNvPr>
          <p:cNvSpPr txBox="1"/>
          <p:nvPr/>
        </p:nvSpPr>
        <p:spPr>
          <a:xfrm>
            <a:off x="1395663" y="1108428"/>
            <a:ext cx="5232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372EE-025F-C907-40B9-6E8131EBFB52}"/>
              </a:ext>
            </a:extLst>
          </p:cNvPr>
          <p:cNvSpPr txBox="1"/>
          <p:nvPr/>
        </p:nvSpPr>
        <p:spPr>
          <a:xfrm>
            <a:off x="1395663" y="2768481"/>
            <a:ext cx="15496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When repeating tests</a:t>
            </a:r>
          </a:p>
          <a:p>
            <a:r>
              <a:rPr lang="en-US" sz="3200" dirty="0">
                <a:latin typeface="+mn-lt"/>
              </a:rPr>
              <a:t>	Consider using the </a:t>
            </a:r>
            <a:r>
              <a:rPr lang="en-US" sz="3200" b="1" dirty="0">
                <a:latin typeface="+mn-lt"/>
              </a:rPr>
              <a:t>-force</a:t>
            </a:r>
            <a:r>
              <a:rPr lang="en-US" sz="3200" dirty="0">
                <a:latin typeface="+mn-lt"/>
              </a:rPr>
              <a:t> switch and Packer will delete and recreate the VM</a:t>
            </a:r>
          </a:p>
          <a:p>
            <a:r>
              <a:rPr lang="en-US" sz="3200" dirty="0">
                <a:latin typeface="+mn-lt"/>
              </a:rPr>
              <a:t>	Delete the Active Directory computer object (if your run made it that far)</a:t>
            </a:r>
          </a:p>
        </p:txBody>
      </p:sp>
    </p:spTree>
    <p:extLst>
      <p:ext uri="{BB962C8B-B14F-4D97-AF65-F5344CB8AC3E}">
        <p14:creationId xmlns:p14="http://schemas.microsoft.com/office/powerpoint/2010/main" val="263523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aa83368e_0_29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2" name="Google Shape;142;g2f4aa83368e_0_29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43" name="Google Shape;143;g2f4aa83368e_0_29"/>
          <p:cNvPicPr preferRelativeResize="0"/>
          <p:nvPr/>
        </p:nvPicPr>
        <p:blipFill rotWithShape="1">
          <a:blip r:embed="rId4">
            <a:alphaModFix/>
          </a:blip>
          <a:srcRect r="47989"/>
          <a:stretch/>
        </p:blipFill>
        <p:spPr>
          <a:xfrm rot="10800000">
            <a:off x="-115451" y="20199"/>
            <a:ext cx="4288526" cy="102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4aa83368e_0_49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9" name="Google Shape;149;g2f4aa83368e_0_49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50" name="Google Shape;150;g2f4aa83368e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123525"/>
            <a:ext cx="5937825" cy="59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f4aa83368e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213750"/>
            <a:ext cx="10978980" cy="345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250" y="154511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250" y="239026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8525" y="3235412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8525" y="408056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f4aa83368e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1700" y="1244338"/>
            <a:ext cx="9449549" cy="3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aa83368e_0_0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5" name="Google Shape;105;g2f4aa83368e_0_0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8C9FE-1045-58F9-FB38-5FF725C47B1F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This session is a 15-minute overview on </a:t>
            </a:r>
            <a:r>
              <a:rPr lang="en-US" sz="4800" dirty="0" err="1">
                <a:solidFill>
                  <a:schemeClr val="bg1"/>
                </a:solidFill>
                <a:effectLst/>
                <a:latin typeface="+mn-lt"/>
              </a:rPr>
              <a:t>HashiCorp</a:t>
            </a:r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 Packer and how to leverage 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this application to automate your OS build. This session includes a demo, code to get started, and some 1% tips to get the most out of your deployments. </a:t>
            </a:r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3DC71-883E-4EEE-8EC3-0CD0B19836AC}"/>
              </a:ext>
            </a:extLst>
          </p:cNvPr>
          <p:cNvSpPr txBox="1"/>
          <p:nvPr/>
        </p:nvSpPr>
        <p:spPr>
          <a:xfrm>
            <a:off x="1395663" y="1108428"/>
            <a:ext cx="6258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Session Synopsis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704BE252-AB0C-1CD5-4B48-53C6969B89CC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DE0F3CFC-CFC0-480F-317A-E29AA97CBC6D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222B9-D3F6-3805-50E5-F0D5AF8DE75C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Packer provides organizations with a single workflow to build cloud and private datacenter images and continuously manage them throughout their lifecycle</a:t>
            </a:r>
          </a:p>
          <a:p>
            <a:b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				– From the </a:t>
            </a:r>
            <a:r>
              <a:rPr lang="en-US" sz="48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hashicorp.com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 website</a:t>
            </a:r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B8F4B-A67A-33BB-5DD9-870F22B3352E}"/>
              </a:ext>
            </a:extLst>
          </p:cNvPr>
          <p:cNvSpPr txBox="1"/>
          <p:nvPr/>
        </p:nvSpPr>
        <p:spPr>
          <a:xfrm>
            <a:off x="1395663" y="1108428"/>
            <a:ext cx="1066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What is Packer by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HashiCorp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558C6-D20E-04F1-CFA7-FCAB7F4E8695}"/>
              </a:ext>
            </a:extLst>
          </p:cNvPr>
          <p:cNvSpPr txBox="1"/>
          <p:nvPr/>
        </p:nvSpPr>
        <p:spPr>
          <a:xfrm>
            <a:off x="1395663" y="2765775"/>
            <a:ext cx="15272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Vendor Reasons?</a:t>
            </a:r>
          </a:p>
          <a:p>
            <a:endParaRPr lang="en-US" sz="48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My Reasons?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0131F-34F9-3D4C-B488-066F7F68C547}"/>
              </a:ext>
            </a:extLst>
          </p:cNvPr>
          <p:cNvSpPr txBox="1"/>
          <p:nvPr/>
        </p:nvSpPr>
        <p:spPr>
          <a:xfrm>
            <a:off x="1395663" y="1108428"/>
            <a:ext cx="9807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Why Packer by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HashiCorp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579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aa83368e_0_18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" name="Google Shape;123;g2f4aa83368e_0_18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85E52-F77C-7CA8-FB02-2FADB4B8CC9F}"/>
              </a:ext>
            </a:extLst>
          </p:cNvPr>
          <p:cNvSpPr txBox="1"/>
          <p:nvPr/>
        </p:nvSpPr>
        <p:spPr>
          <a:xfrm>
            <a:off x="1395663" y="2765775"/>
            <a:ext cx="15272083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Get Packer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https://developer.hashicorp.com/packer/install?product_intent=packer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endParaRPr lang="en-US" sz="24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Get code used in this session from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Github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repository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https://github.com/ctxcommunity/euc-world-packer-code-and-demo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For this we will also need a Windows OS .ISO on a datastore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For this we will also need the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vmtools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windows.iso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on a datastore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https://packages-prod.broadcom.com/tools/releases/12.5.0/windows/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</a:t>
            </a:r>
          </a:p>
          <a:p>
            <a:endParaRPr lang="en-US" sz="24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Get Microsoft Visual Code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Get the Microsoft Windows Assessment and Deployment Kit (Windows ADK)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https://learn.microsoft.com/en-us/windows-hardware/get-started/adk-install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C9EA5-7019-1232-9683-DC04268C292E}"/>
              </a:ext>
            </a:extLst>
          </p:cNvPr>
          <p:cNvSpPr txBox="1"/>
          <p:nvPr/>
        </p:nvSpPr>
        <p:spPr>
          <a:xfrm>
            <a:off x="1395663" y="1108428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How to Get Started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890A0BE2-2CBE-3EF1-3C3F-0502B5BA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B1E63DAB-71F0-DF56-BDCF-205139C01F4A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4CA8D6F4-4E0D-1946-E9C1-7E1C6E21552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881577CE-6FF5-CC87-838C-28A9920C7796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FEBAFC1E-FC5C-7861-D646-A307001694FA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7BA82-AABB-238B-70FE-EBCC1308F774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the 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set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 command from Command Prompt (NOT PowerShell)</a:t>
            </a:r>
          </a:p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U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se the 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sensitive = true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option when defining variables 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Windows System Image Manager (SIM) tool to encrypt</a:t>
            </a:r>
          </a:p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passwords contained in the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file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a third-party vaulting tool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Restrict access to the Packer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16ADB-2273-35BB-FF20-B9DBF36D60A6}"/>
              </a:ext>
            </a:extLst>
          </p:cNvPr>
          <p:cNvSpPr txBox="1"/>
          <p:nvPr/>
        </p:nvSpPr>
        <p:spPr>
          <a:xfrm>
            <a:off x="1395663" y="1108428"/>
            <a:ext cx="9701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Dealing</a:t>
            </a:r>
            <a:r>
              <a:rPr lang="en-US" sz="7200" dirty="0">
                <a:solidFill>
                  <a:schemeClr val="bg1"/>
                </a:solidFill>
                <a:effectLst/>
                <a:latin typeface="+mj-lt"/>
              </a:rPr>
              <a:t> with Credentials</a:t>
            </a:r>
          </a:p>
        </p:txBody>
      </p:sp>
    </p:spTree>
    <p:extLst>
      <p:ext uri="{BB962C8B-B14F-4D97-AF65-F5344CB8AC3E}">
        <p14:creationId xmlns:p14="http://schemas.microsoft.com/office/powerpoint/2010/main" val="258135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242D174F-C63E-87A7-4F90-F2FC2A3E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aa83368e_0_0">
            <a:extLst>
              <a:ext uri="{FF2B5EF4-FFF2-40B4-BE49-F238E27FC236}">
                <a16:creationId xmlns:a16="http://schemas.microsoft.com/office/drawing/2014/main" id="{93F09FFE-0A50-BC4D-C47F-074AA64A72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5" name="Google Shape;105;g2f4aa83368e_0_0">
            <a:extLst>
              <a:ext uri="{FF2B5EF4-FFF2-40B4-BE49-F238E27FC236}">
                <a16:creationId xmlns:a16="http://schemas.microsoft.com/office/drawing/2014/main" id="{6DD250A7-3660-5B60-9833-15193E52EEE6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C9F8-0A74-AA70-D243-337EE85B6B3D}"/>
              </a:ext>
            </a:extLst>
          </p:cNvPr>
          <p:cNvSpPr txBox="1"/>
          <p:nvPr/>
        </p:nvSpPr>
        <p:spPr>
          <a:xfrm>
            <a:off x="1395663" y="2765775"/>
            <a:ext cx="152720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Create the Virtual Machine Hardware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Installation of the OS</a:t>
            </a:r>
          </a:p>
          <a:p>
            <a:pPr lvl="1"/>
            <a:r>
              <a:rPr lang="en-US" sz="4800" dirty="0">
                <a:solidFill>
                  <a:schemeClr val="bg1"/>
                </a:solidFill>
                <a:latin typeface="+mn-lt"/>
              </a:rPr>
              <a:t>Simple Configurations of the OS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VMware Tools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Network Configuration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Configure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WinRM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Rename the Instance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Add to Domain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Update the OS (optional)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Generally we use others tools for updates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7934D-47D3-B5F9-2EA7-35E114FFB751}"/>
              </a:ext>
            </a:extLst>
          </p:cNvPr>
          <p:cNvSpPr txBox="1"/>
          <p:nvPr/>
        </p:nvSpPr>
        <p:spPr>
          <a:xfrm>
            <a:off x="1395663" y="1108428"/>
            <a:ext cx="15921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How I’m Using Packer –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17960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>
          <a:extLst>
            <a:ext uri="{FF2B5EF4-FFF2-40B4-BE49-F238E27FC236}">
              <a16:creationId xmlns:a16="http://schemas.microsoft.com/office/drawing/2014/main" id="{1B21D9B5-AA60-DDE9-D217-9F999707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>
            <a:extLst>
              <a:ext uri="{FF2B5EF4-FFF2-40B4-BE49-F238E27FC236}">
                <a16:creationId xmlns:a16="http://schemas.microsoft.com/office/drawing/2014/main" id="{07DD0759-8BD3-E08F-67A6-E6D79E7C97F2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>
            <a:extLst>
              <a:ext uri="{FF2B5EF4-FFF2-40B4-BE49-F238E27FC236}">
                <a16:creationId xmlns:a16="http://schemas.microsoft.com/office/drawing/2014/main" id="{2A9E379B-EB7C-E2CD-28A1-338561A2AE5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66576-1764-A228-F7E5-CE3F423E3FAC}"/>
              </a:ext>
            </a:extLst>
          </p:cNvPr>
          <p:cNvSpPr txBox="1"/>
          <p:nvPr/>
        </p:nvSpPr>
        <p:spPr>
          <a:xfrm>
            <a:off x="1395663" y="2765775"/>
            <a:ext cx="15272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Init</a:t>
            </a:r>
          </a:p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Build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10D11-9E49-A967-29CB-4F53E8EA0631}"/>
              </a:ext>
            </a:extLst>
          </p:cNvPr>
          <p:cNvSpPr txBox="1"/>
          <p:nvPr/>
        </p:nvSpPr>
        <p:spPr>
          <a:xfrm>
            <a:off x="1395663" y="1108428"/>
            <a:ext cx="5572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Process</a:t>
            </a:r>
          </a:p>
        </p:txBody>
      </p:sp>
    </p:spTree>
    <p:extLst>
      <p:ext uri="{BB962C8B-B14F-4D97-AF65-F5344CB8AC3E}">
        <p14:creationId xmlns:p14="http://schemas.microsoft.com/office/powerpoint/2010/main" val="343856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1276</Words>
  <Application>Microsoft Macintosh PowerPoint</Application>
  <PresentationFormat>Custom</PresentationFormat>
  <Paragraphs>217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Helvetica Neue</vt:lpstr>
      <vt:lpstr>Arial</vt:lpstr>
      <vt:lpstr>Orbitron Medium</vt:lpstr>
      <vt:lpstr>Calibri</vt:lpstr>
      <vt:lpstr>Orbitron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Joe Shonk</cp:lastModifiedBy>
  <cp:revision>9</cp:revision>
  <dcterms:created xsi:type="dcterms:W3CDTF">2006-08-16T00:00:00Z</dcterms:created>
  <dcterms:modified xsi:type="dcterms:W3CDTF">2024-10-23T10:35:02Z</dcterms:modified>
</cp:coreProperties>
</file>