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5" r:id="rId16"/>
    <p:sldId id="286" r:id="rId17"/>
    <p:sldId id="287" r:id="rId18"/>
    <p:sldId id="288" r:id="rId19"/>
    <p:sldId id="289" r:id="rId20"/>
    <p:sldId id="293" r:id="rId21"/>
    <p:sldId id="294" r:id="rId22"/>
    <p:sldId id="297" r:id="rId23"/>
    <p:sldId id="298" r:id="rId24"/>
    <p:sldId id="299" r:id="rId25"/>
    <p:sldId id="349" r:id="rId26"/>
    <p:sldId id="300" r:id="rId27"/>
    <p:sldId id="303" r:id="rId28"/>
    <p:sldId id="304" r:id="rId29"/>
    <p:sldId id="305" r:id="rId30"/>
    <p:sldId id="306" r:id="rId31"/>
    <p:sldId id="307" r:id="rId32"/>
    <p:sldId id="308" r:id="rId33"/>
    <p:sldId id="309" r:id="rId34"/>
    <p:sldId id="310" r:id="rId35"/>
    <p:sldId id="311" r:id="rId36"/>
    <p:sldId id="312" r:id="rId37"/>
    <p:sldId id="313" r:id="rId38"/>
    <p:sldId id="314" r:id="rId39"/>
    <p:sldId id="315" r:id="rId40"/>
    <p:sldId id="316" r:id="rId41"/>
    <p:sldId id="317" r:id="rId42"/>
    <p:sldId id="318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327" r:id="rId52"/>
    <p:sldId id="328" r:id="rId53"/>
    <p:sldId id="329" r:id="rId54"/>
    <p:sldId id="330" r:id="rId55"/>
    <p:sldId id="331" r:id="rId56"/>
    <p:sldId id="332" r:id="rId57"/>
    <p:sldId id="333" r:id="rId58"/>
    <p:sldId id="334" r:id="rId59"/>
    <p:sldId id="335" r:id="rId60"/>
    <p:sldId id="336" r:id="rId61"/>
    <p:sldId id="337" r:id="rId62"/>
    <p:sldId id="338" r:id="rId63"/>
    <p:sldId id="339" r:id="rId64"/>
    <p:sldId id="340" r:id="rId65"/>
    <p:sldId id="341" r:id="rId66"/>
    <p:sldId id="342" r:id="rId67"/>
    <p:sldId id="344" r:id="rId68"/>
    <p:sldId id="345" r:id="rId69"/>
    <p:sldId id="346" r:id="rId70"/>
    <p:sldId id="347" r:id="rId71"/>
    <p:sldId id="348" r:id="rId72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3"/>
    <p:restoredTop sz="94719"/>
  </p:normalViewPr>
  <p:slideViewPr>
    <p:cSldViewPr>
      <p:cViewPr varScale="1">
        <p:scale>
          <a:sx n="300" d="100"/>
          <a:sy n="300" d="100"/>
        </p:scale>
        <p:origin x="231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72527"/>
            <a:ext cx="391160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083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268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1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45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26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25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26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593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393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593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73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2527"/>
            <a:ext cx="441769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4167" y="765948"/>
            <a:ext cx="3961764" cy="1988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jspsych.org/7.1/plugins/sketchpad/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jspsych.org/7.1/plugins/sketchp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hyperlink" Target="https://www.jspsych.org/7.1/plugins/sketchpad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kapwing.com/c/miV2nCSXYV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th-ait/cose" TargetMode="External"/><Relationship Id="rId2" Type="http://schemas.openxmlformats.org/officeDocument/2006/relationships/hyperlink" Target="https://osf.io/kqn9v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8124" y="584159"/>
            <a:ext cx="3532504" cy="69977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 algn="ctr">
              <a:lnSpc>
                <a:spcPct val="106700"/>
              </a:lnSpc>
              <a:spcBef>
                <a:spcPts val="20"/>
              </a:spcBef>
            </a:pP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sz="1400" spc="-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Art</a:t>
            </a:r>
            <a:r>
              <a:rPr sz="1400" spc="-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sz="1400" spc="-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Positivity</a:t>
            </a:r>
            <a:r>
              <a:rPr sz="1400" spc="-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in</a:t>
            </a:r>
            <a:r>
              <a:rPr sz="1400" spc="-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Drawing:</a:t>
            </a:r>
            <a:r>
              <a:rPr sz="1400" spc="12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Tahoma"/>
                <a:cs typeface="Tahoma"/>
              </a:rPr>
              <a:t>Unveiling</a:t>
            </a:r>
            <a:r>
              <a:rPr sz="1400" spc="-1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3333B2"/>
                </a:solidFill>
                <a:latin typeface="Tahoma"/>
                <a:cs typeface="Tahoma"/>
              </a:rPr>
              <a:t>the </a:t>
            </a:r>
            <a:r>
              <a:rPr sz="1400" spc="-50" dirty="0">
                <a:solidFill>
                  <a:srgbClr val="3333B2"/>
                </a:solidFill>
                <a:latin typeface="Tahoma"/>
                <a:cs typeface="Tahoma"/>
              </a:rPr>
              <a:t>Impact</a:t>
            </a:r>
            <a:r>
              <a:rPr sz="1400" spc="-4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of</a:t>
            </a:r>
            <a:r>
              <a:rPr sz="14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Positive</a:t>
            </a:r>
            <a:r>
              <a:rPr sz="14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Mood</a:t>
            </a:r>
            <a:r>
              <a:rPr sz="14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Tahoma"/>
                <a:cs typeface="Tahoma"/>
              </a:rPr>
              <a:t>States</a:t>
            </a:r>
            <a:r>
              <a:rPr sz="1400" spc="-4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on</a:t>
            </a:r>
            <a:r>
              <a:rPr sz="14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Visual </a:t>
            </a:r>
            <a:r>
              <a:rPr sz="1400" spc="-20" dirty="0">
                <a:solidFill>
                  <a:srgbClr val="3333B2"/>
                </a:solidFill>
                <a:latin typeface="Tahoma"/>
                <a:cs typeface="Tahoma"/>
              </a:rPr>
              <a:t>Creativity</a:t>
            </a:r>
            <a:r>
              <a:rPr sz="1400" spc="-6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via</a:t>
            </a:r>
            <a:r>
              <a:rPr sz="1400" spc="-6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3333B2"/>
                </a:solidFill>
                <a:latin typeface="Tahoma"/>
                <a:cs typeface="Tahoma"/>
              </a:rPr>
              <a:t>Deep</a:t>
            </a:r>
            <a:r>
              <a:rPr sz="1400" spc="-6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Learning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6692" y="1478380"/>
            <a:ext cx="1254760" cy="13119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3333B2"/>
                </a:solidFill>
                <a:latin typeface="Tahoma"/>
                <a:cs typeface="Tahoma"/>
              </a:rPr>
              <a:t>MACS</a:t>
            </a:r>
            <a:r>
              <a:rPr sz="1100" spc="8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3333B2"/>
                </a:solidFill>
                <a:latin typeface="Tahoma"/>
                <a:cs typeface="Tahoma"/>
              </a:rPr>
              <a:t>30200</a:t>
            </a:r>
            <a:r>
              <a:rPr sz="1100" spc="8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Tahoma"/>
                <a:cs typeface="Tahoma"/>
              </a:rPr>
              <a:t>Project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5"/>
              </a:spcBef>
            </a:pP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Tahoma"/>
                <a:cs typeface="Tahoma"/>
              </a:rPr>
              <a:t>Sam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Cong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1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800" dirty="0">
                <a:latin typeface="Tahoma"/>
                <a:cs typeface="Tahoma"/>
              </a:rPr>
              <a:t>University</a:t>
            </a:r>
            <a:r>
              <a:rPr sz="800" spc="5" dirty="0">
                <a:latin typeface="Tahoma"/>
                <a:cs typeface="Tahoma"/>
              </a:rPr>
              <a:t> </a:t>
            </a:r>
            <a:r>
              <a:rPr sz="800" dirty="0">
                <a:latin typeface="Tahoma"/>
                <a:cs typeface="Tahoma"/>
              </a:rPr>
              <a:t>of</a:t>
            </a:r>
            <a:r>
              <a:rPr sz="800" spc="10" dirty="0">
                <a:latin typeface="Tahoma"/>
                <a:cs typeface="Tahoma"/>
              </a:rPr>
              <a:t> </a:t>
            </a:r>
            <a:r>
              <a:rPr sz="800" spc="-10" dirty="0">
                <a:latin typeface="Tahoma"/>
                <a:cs typeface="Tahoma"/>
              </a:rPr>
              <a:t>Chicago</a:t>
            </a:r>
            <a:endParaRPr sz="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latin typeface="Tahoma"/>
                <a:cs typeface="Tahoma"/>
              </a:rPr>
              <a:t>May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13,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2024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Dual</a:t>
            </a:r>
            <a:r>
              <a:rPr spc="-60" dirty="0"/>
              <a:t> </a:t>
            </a:r>
            <a:r>
              <a:rPr spc="-35" dirty="0"/>
              <a:t>Pathway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20" dirty="0"/>
              <a:t>Creativity</a:t>
            </a:r>
            <a:r>
              <a:rPr spc="-55" dirty="0"/>
              <a:t> </a:t>
            </a:r>
            <a:r>
              <a:rPr dirty="0"/>
              <a:t>Model</a:t>
            </a:r>
            <a:r>
              <a:rPr spc="-60" dirty="0"/>
              <a:t> </a:t>
            </a:r>
            <a:r>
              <a:rPr spc="-20" dirty="0"/>
              <a:t>on</a:t>
            </a:r>
            <a:r>
              <a:rPr spc="-55" dirty="0"/>
              <a:t> </a:t>
            </a:r>
            <a:r>
              <a:rPr dirty="0"/>
              <a:t>Mood-</a:t>
            </a:r>
            <a:r>
              <a:rPr spc="-25" dirty="0"/>
              <a:t>Creativity</a:t>
            </a:r>
            <a:r>
              <a:rPr spc="-5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544282"/>
            <a:ext cx="3859529" cy="18167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32715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Mood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influences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through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two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dimensions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mood </a:t>
            </a:r>
            <a:r>
              <a:rPr sz="1100" spc="-30" dirty="0">
                <a:latin typeface="Tahoma"/>
                <a:cs typeface="Tahoma"/>
              </a:rPr>
              <a:t>states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(valence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activation)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cognitive </a:t>
            </a:r>
            <a:r>
              <a:rPr sz="1100" spc="-50" dirty="0">
                <a:latin typeface="Tahoma"/>
                <a:cs typeface="Tahoma"/>
              </a:rPr>
              <a:t>pathways</a:t>
            </a:r>
            <a:r>
              <a:rPr sz="1100" spc="-20" dirty="0">
                <a:latin typeface="Tahoma"/>
                <a:cs typeface="Tahoma"/>
              </a:rPr>
              <a:t> (flexibility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perseverance).</a:t>
            </a:r>
            <a:endParaRPr sz="1100">
              <a:latin typeface="Tahoma"/>
              <a:cs typeface="Tahoma"/>
            </a:endParaRPr>
          </a:p>
          <a:p>
            <a:pPr marL="214629" marR="30480" indent="-177165" algn="just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8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0" dirty="0">
                <a:latin typeface="Arial"/>
                <a:cs typeface="Arial"/>
              </a:rPr>
              <a:t>Positive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hedonic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tone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increases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openness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receptiveness, </a:t>
            </a:r>
            <a:r>
              <a:rPr sz="1100" spc="-45" dirty="0">
                <a:latin typeface="Tahoma"/>
                <a:cs typeface="Tahoma"/>
              </a:rPr>
              <a:t>enhancing </a:t>
            </a:r>
            <a:r>
              <a:rPr sz="1100" spc="-30" dirty="0">
                <a:latin typeface="Tahoma"/>
                <a:cs typeface="Tahoma"/>
              </a:rPr>
              <a:t>flexibility,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whereas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Arial"/>
                <a:cs typeface="Arial"/>
              </a:rPr>
              <a:t>negative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hedonic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tone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leads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focused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deep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task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engagement,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enhancing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persistence.</a:t>
            </a:r>
            <a:endParaRPr sz="1100">
              <a:latin typeface="Tahoma"/>
              <a:cs typeface="Tahoma"/>
            </a:endParaRPr>
          </a:p>
          <a:p>
            <a:pPr marL="214629" marR="3587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Activating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moods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(both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positive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 negative) </a:t>
            </a:r>
            <a:r>
              <a:rPr sz="1100" spc="-25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energy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creativity.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95" dirty="0">
                <a:latin typeface="Tahoma"/>
                <a:cs typeface="Tahoma"/>
              </a:rPr>
              <a:t>=</a:t>
            </a:r>
            <a:r>
              <a:rPr sz="1100" i="1" spc="95" dirty="0">
                <a:latin typeface="Arial"/>
                <a:cs typeface="Arial"/>
              </a:rPr>
              <a:t>&gt; </a:t>
            </a:r>
            <a:r>
              <a:rPr sz="1100" spc="-10" dirty="0">
                <a:latin typeface="Tahoma"/>
                <a:cs typeface="Tahoma"/>
              </a:rPr>
              <a:t>Activating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moods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boost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 </a:t>
            </a:r>
            <a:r>
              <a:rPr sz="1100" spc="-35" dirty="0">
                <a:latin typeface="Tahoma"/>
                <a:cs typeface="Tahoma"/>
              </a:rPr>
              <a:t>fluency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originality </a:t>
            </a:r>
            <a:r>
              <a:rPr sz="1100" spc="-60" dirty="0">
                <a:latin typeface="Tahoma"/>
                <a:cs typeface="Tahoma"/>
              </a:rPr>
              <a:t>compared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deactivating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moods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(De</a:t>
            </a:r>
            <a:r>
              <a:rPr sz="1100" spc="-20" dirty="0">
                <a:latin typeface="Tahoma"/>
                <a:cs typeface="Tahoma"/>
              </a:rPr>
              <a:t> Dreu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  <a:hlinkClick r:id="rId2" action="ppaction://hlinksldjump"/>
              </a:rPr>
              <a:t>2008).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Dual</a:t>
            </a:r>
            <a:r>
              <a:rPr spc="-60" dirty="0"/>
              <a:t> </a:t>
            </a:r>
            <a:r>
              <a:rPr spc="-35" dirty="0"/>
              <a:t>Pathway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20" dirty="0"/>
              <a:t>Creativity</a:t>
            </a:r>
            <a:r>
              <a:rPr spc="-55" dirty="0"/>
              <a:t> </a:t>
            </a:r>
            <a:r>
              <a:rPr dirty="0"/>
              <a:t>Model</a:t>
            </a:r>
            <a:r>
              <a:rPr spc="-60" dirty="0"/>
              <a:t> </a:t>
            </a:r>
            <a:r>
              <a:rPr spc="-20" dirty="0"/>
              <a:t>on</a:t>
            </a:r>
            <a:r>
              <a:rPr spc="-55" dirty="0"/>
              <a:t> </a:t>
            </a:r>
            <a:r>
              <a:rPr dirty="0"/>
              <a:t>Mood-</a:t>
            </a:r>
            <a:r>
              <a:rPr spc="-25" dirty="0"/>
              <a:t>Creativity</a:t>
            </a:r>
            <a:r>
              <a:rPr spc="-5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544282"/>
            <a:ext cx="3859529" cy="25425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32715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Mood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influences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through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two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dimensions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mood </a:t>
            </a:r>
            <a:r>
              <a:rPr sz="1100" spc="-30" dirty="0">
                <a:latin typeface="Tahoma"/>
                <a:cs typeface="Tahoma"/>
              </a:rPr>
              <a:t>states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(valence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activation)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cognitive </a:t>
            </a:r>
            <a:r>
              <a:rPr sz="1100" spc="-50" dirty="0">
                <a:latin typeface="Tahoma"/>
                <a:cs typeface="Tahoma"/>
              </a:rPr>
              <a:t>pathways</a:t>
            </a:r>
            <a:r>
              <a:rPr sz="1100" spc="-20" dirty="0">
                <a:latin typeface="Tahoma"/>
                <a:cs typeface="Tahoma"/>
              </a:rPr>
              <a:t> (flexibility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perseverance).</a:t>
            </a:r>
            <a:endParaRPr sz="1100">
              <a:latin typeface="Tahoma"/>
              <a:cs typeface="Tahoma"/>
            </a:endParaRPr>
          </a:p>
          <a:p>
            <a:pPr marL="214629" marR="30480" indent="-177165" algn="just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8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0" dirty="0">
                <a:latin typeface="Arial"/>
                <a:cs typeface="Arial"/>
              </a:rPr>
              <a:t>Positive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hedonic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tone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increases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openness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receptiveness, </a:t>
            </a:r>
            <a:r>
              <a:rPr sz="1100" spc="-45" dirty="0">
                <a:latin typeface="Tahoma"/>
                <a:cs typeface="Tahoma"/>
              </a:rPr>
              <a:t>enhancing </a:t>
            </a:r>
            <a:r>
              <a:rPr sz="1100" spc="-30" dirty="0">
                <a:latin typeface="Tahoma"/>
                <a:cs typeface="Tahoma"/>
              </a:rPr>
              <a:t>flexibility,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whereas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Arial"/>
                <a:cs typeface="Arial"/>
              </a:rPr>
              <a:t>negative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hedonic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tone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leads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focused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deep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task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engagement,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enhancing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persistence.</a:t>
            </a:r>
            <a:endParaRPr sz="1100">
              <a:latin typeface="Tahoma"/>
              <a:cs typeface="Tahoma"/>
            </a:endParaRPr>
          </a:p>
          <a:p>
            <a:pPr marL="214629" marR="3587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Activating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moods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(both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positive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 negative) </a:t>
            </a:r>
            <a:r>
              <a:rPr sz="1100" spc="-25" dirty="0">
                <a:latin typeface="Tahoma"/>
                <a:cs typeface="Tahoma"/>
              </a:rPr>
              <a:t>are </a:t>
            </a:r>
            <a:r>
              <a:rPr sz="1100" spc="-40" dirty="0">
                <a:latin typeface="Tahoma"/>
                <a:cs typeface="Tahoma"/>
              </a:rPr>
              <a:t>associated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increased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energy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creativity.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95" dirty="0">
                <a:latin typeface="Tahoma"/>
                <a:cs typeface="Tahoma"/>
              </a:rPr>
              <a:t>=</a:t>
            </a:r>
            <a:r>
              <a:rPr sz="1100" i="1" spc="95" dirty="0">
                <a:latin typeface="Arial"/>
                <a:cs typeface="Arial"/>
              </a:rPr>
              <a:t>&gt; </a:t>
            </a:r>
            <a:r>
              <a:rPr sz="1100" spc="-10" dirty="0">
                <a:latin typeface="Tahoma"/>
                <a:cs typeface="Tahoma"/>
              </a:rPr>
              <a:t>Activating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moods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boost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 </a:t>
            </a:r>
            <a:r>
              <a:rPr sz="1100" spc="-35" dirty="0">
                <a:latin typeface="Tahoma"/>
                <a:cs typeface="Tahoma"/>
              </a:rPr>
              <a:t>fluency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originality </a:t>
            </a:r>
            <a:r>
              <a:rPr sz="1100" spc="-60" dirty="0">
                <a:latin typeface="Tahoma"/>
                <a:cs typeface="Tahoma"/>
              </a:rPr>
              <a:t>compared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deactivating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moods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(De</a:t>
            </a:r>
            <a:r>
              <a:rPr sz="1100" spc="-20" dirty="0">
                <a:latin typeface="Tahoma"/>
                <a:cs typeface="Tahoma"/>
              </a:rPr>
              <a:t> Dreu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  <a:hlinkClick r:id="rId2" action="ppaction://hlinksldjump"/>
              </a:rPr>
              <a:t>2008).</a:t>
            </a:r>
            <a:endParaRPr sz="1100">
              <a:latin typeface="Tahoma"/>
              <a:cs typeface="Tahoma"/>
            </a:endParaRPr>
          </a:p>
          <a:p>
            <a:pPr marL="214629" marR="32384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5" dirty="0">
                <a:latin typeface="Arial"/>
                <a:cs typeface="Arial"/>
              </a:rPr>
              <a:t>Positive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activating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moods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Tahoma"/>
                <a:cs typeface="Tahoma"/>
              </a:rPr>
              <a:t>are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linked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broader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cognitive </a:t>
            </a:r>
            <a:r>
              <a:rPr sz="1100" spc="-50" dirty="0">
                <a:latin typeface="Tahoma"/>
                <a:cs typeface="Tahoma"/>
              </a:rPr>
              <a:t>categories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faster </a:t>
            </a:r>
            <a:r>
              <a:rPr sz="1100" spc="-35" dirty="0">
                <a:latin typeface="Tahoma"/>
                <a:cs typeface="Tahoma"/>
              </a:rPr>
              <a:t>completion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times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0" dirty="0">
                <a:latin typeface="Tahoma"/>
                <a:cs typeface="Tahoma"/>
              </a:rPr>
              <a:t> creative </a:t>
            </a:r>
            <a:r>
              <a:rPr sz="1100" spc="-25" dirty="0">
                <a:latin typeface="Tahoma"/>
                <a:cs typeface="Tahoma"/>
              </a:rPr>
              <a:t>tasks,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while </a:t>
            </a:r>
            <a:r>
              <a:rPr sz="1100" b="1" spc="-30" dirty="0">
                <a:latin typeface="Arial"/>
                <a:cs typeface="Arial"/>
              </a:rPr>
              <a:t>negative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activating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moods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tend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generate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ideas within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specific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categories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involve </a:t>
            </a:r>
            <a:r>
              <a:rPr sz="1100" spc="-40" dirty="0">
                <a:latin typeface="Tahoma"/>
                <a:cs typeface="Tahoma"/>
              </a:rPr>
              <a:t>longer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completion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times.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Experimental</a:t>
            </a:r>
            <a:r>
              <a:rPr dirty="0"/>
              <a:t> Mood </a:t>
            </a:r>
            <a:r>
              <a:rPr spc="-35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04441"/>
            <a:ext cx="368236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necessary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condition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empirically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mood-</a:t>
            </a:r>
            <a:r>
              <a:rPr sz="1100" spc="-25" dirty="0">
                <a:latin typeface="Tahoma"/>
                <a:cs typeface="Tahoma"/>
              </a:rPr>
              <a:t>creativity </a:t>
            </a:r>
            <a:r>
              <a:rPr sz="1100" spc="-35" dirty="0">
                <a:latin typeface="Tahoma"/>
                <a:cs typeface="Tahoma"/>
              </a:rPr>
              <a:t>linkage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effectively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inducing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individuals’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changes.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Experimental</a:t>
            </a:r>
            <a:r>
              <a:rPr dirty="0"/>
              <a:t> Mood </a:t>
            </a:r>
            <a:r>
              <a:rPr spc="-35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1204441"/>
            <a:ext cx="3759835" cy="8845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9525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One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necessary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condition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empirically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mood-</a:t>
            </a:r>
            <a:r>
              <a:rPr sz="1100" spc="-25" dirty="0">
                <a:latin typeface="Tahoma"/>
                <a:cs typeface="Tahoma"/>
              </a:rPr>
              <a:t>creativity </a:t>
            </a:r>
            <a:r>
              <a:rPr sz="1100" spc="-35" dirty="0">
                <a:latin typeface="Tahoma"/>
                <a:cs typeface="Tahoma"/>
              </a:rPr>
              <a:t>linkage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effectively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inducing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individuals’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changes.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Tahoma"/>
              <a:cs typeface="Tahoma"/>
            </a:endParaRPr>
          </a:p>
          <a:p>
            <a:pPr marL="227329" marR="43180" indent="-177165">
              <a:lnSpc>
                <a:spcPct val="102600"/>
              </a:lnSpc>
              <a:spcBef>
                <a:spcPts val="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Experimental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mood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induction</a:t>
            </a:r>
            <a:r>
              <a:rPr sz="1100" spc="-25" dirty="0">
                <a:latin typeface="Tahoma"/>
                <a:cs typeface="Tahoma"/>
              </a:rPr>
              <a:t>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effectiveness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altering </a:t>
            </a:r>
            <a:r>
              <a:rPr sz="1100" spc="-25" dirty="0">
                <a:latin typeface="Tahoma"/>
                <a:cs typeface="Tahoma"/>
              </a:rPr>
              <a:t>mood</a:t>
            </a:r>
            <a:r>
              <a:rPr sz="1100" spc="-40" dirty="0">
                <a:latin typeface="Tahoma"/>
                <a:cs typeface="Tahoma"/>
              </a:rPr>
              <a:t> (Westermann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  <a:hlinkClick r:id="rId2" action="ppaction://hlinksldjump"/>
              </a:rPr>
              <a:t>1996)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2)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causality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evidence.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Common</a:t>
            </a:r>
            <a:r>
              <a:rPr spc="-55" dirty="0"/>
              <a:t> </a:t>
            </a:r>
            <a:r>
              <a:rPr spc="-10" dirty="0"/>
              <a:t>Methods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40" dirty="0"/>
              <a:t>Measure</a:t>
            </a:r>
            <a:r>
              <a:rPr spc="-50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052041"/>
            <a:ext cx="382841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Another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necessary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condition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0" dirty="0">
                <a:latin typeface="Tahoma"/>
                <a:cs typeface="Tahoma"/>
              </a:rPr>
              <a:t> test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mood-</a:t>
            </a:r>
            <a:r>
              <a:rPr sz="1100" spc="-30" dirty="0">
                <a:latin typeface="Tahoma"/>
                <a:cs typeface="Tahoma"/>
              </a:rPr>
              <a:t>creativity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linkage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is </a:t>
            </a:r>
            <a:r>
              <a:rPr sz="1100" spc="-40" dirty="0">
                <a:latin typeface="Tahoma"/>
                <a:cs typeface="Tahoma"/>
              </a:rPr>
              <a:t>choosing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appropriate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method(s)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creativity.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Common</a:t>
            </a:r>
            <a:r>
              <a:rPr spc="-55" dirty="0"/>
              <a:t> </a:t>
            </a:r>
            <a:r>
              <a:rPr spc="-10" dirty="0"/>
              <a:t>Methods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40" dirty="0"/>
              <a:t>Measure</a:t>
            </a:r>
            <a:r>
              <a:rPr spc="-50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324167" y="765948"/>
            <a:ext cx="3961764" cy="1194134"/>
          </a:xfrm>
          <a:prstGeom prst="rect">
            <a:avLst/>
          </a:prstGeom>
        </p:spPr>
        <p:txBody>
          <a:bodyPr vert="horz" wrap="square" lIns="0" tIns="293077" rIns="0" bIns="0" rtlCol="0">
            <a:spAutoFit/>
          </a:bodyPr>
          <a:lstStyle/>
          <a:p>
            <a:pPr marL="311785" marR="32384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/>
              <a:t>Another</a:t>
            </a:r>
            <a:r>
              <a:rPr sz="1100" spc="-10" dirty="0"/>
              <a:t> </a:t>
            </a:r>
            <a:r>
              <a:rPr sz="1100" spc="-60" dirty="0"/>
              <a:t>necessary</a:t>
            </a:r>
            <a:r>
              <a:rPr sz="1100" spc="-15" dirty="0"/>
              <a:t> </a:t>
            </a:r>
            <a:r>
              <a:rPr sz="1100" spc="-25" dirty="0"/>
              <a:t>condition</a:t>
            </a:r>
            <a:r>
              <a:rPr sz="1100" spc="-15" dirty="0"/>
              <a:t> </a:t>
            </a:r>
            <a:r>
              <a:rPr sz="1100" dirty="0"/>
              <a:t>to</a:t>
            </a:r>
            <a:r>
              <a:rPr sz="1100" spc="-10" dirty="0"/>
              <a:t> test</a:t>
            </a:r>
            <a:r>
              <a:rPr sz="1100" spc="-15" dirty="0"/>
              <a:t> </a:t>
            </a:r>
            <a:r>
              <a:rPr sz="1100" spc="-45" dirty="0"/>
              <a:t>mood-</a:t>
            </a:r>
            <a:r>
              <a:rPr sz="1100" spc="-30" dirty="0"/>
              <a:t>creativity</a:t>
            </a:r>
            <a:r>
              <a:rPr sz="1100" spc="-15" dirty="0"/>
              <a:t> </a:t>
            </a:r>
            <a:r>
              <a:rPr sz="1100" spc="-35" dirty="0"/>
              <a:t>linkage</a:t>
            </a:r>
            <a:r>
              <a:rPr sz="1100" spc="-15" dirty="0"/>
              <a:t> </a:t>
            </a:r>
            <a:r>
              <a:rPr sz="1100" spc="-25" dirty="0"/>
              <a:t>is </a:t>
            </a:r>
            <a:r>
              <a:rPr sz="1100" spc="-40" dirty="0"/>
              <a:t>choosing</a:t>
            </a:r>
            <a:r>
              <a:rPr sz="1100" spc="-20" dirty="0"/>
              <a:t> </a:t>
            </a:r>
            <a:r>
              <a:rPr sz="1100" spc="-10" dirty="0"/>
              <a:t>the</a:t>
            </a:r>
            <a:r>
              <a:rPr sz="1100" spc="-15" dirty="0"/>
              <a:t> </a:t>
            </a:r>
            <a:r>
              <a:rPr sz="1100" spc="-45" dirty="0"/>
              <a:t>appropriate</a:t>
            </a:r>
            <a:r>
              <a:rPr sz="1100" spc="-15" dirty="0"/>
              <a:t> </a:t>
            </a:r>
            <a:r>
              <a:rPr sz="1100" spc="-35" dirty="0"/>
              <a:t>method(s)</a:t>
            </a:r>
            <a:r>
              <a:rPr sz="1100" spc="-15" dirty="0"/>
              <a:t> </a:t>
            </a:r>
            <a:r>
              <a:rPr sz="1100" dirty="0"/>
              <a:t>to</a:t>
            </a:r>
            <a:r>
              <a:rPr sz="1100" spc="-15" dirty="0"/>
              <a:t> </a:t>
            </a:r>
            <a:r>
              <a:rPr sz="1100" spc="-65" dirty="0"/>
              <a:t>measure</a:t>
            </a:r>
            <a:r>
              <a:rPr sz="1100" spc="-15" dirty="0"/>
              <a:t> </a:t>
            </a:r>
            <a:r>
              <a:rPr sz="1100" spc="-10" dirty="0"/>
              <a:t>creativity.</a:t>
            </a:r>
            <a:endParaRPr sz="1100" dirty="0">
              <a:latin typeface="Lucida Sans Unicode"/>
              <a:cs typeface="Lucida Sans Unicode"/>
            </a:endParaRPr>
          </a:p>
          <a:p>
            <a:pPr marL="311785" marR="30480" indent="-177165">
              <a:lnSpc>
                <a:spcPct val="102699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25" dirty="0">
                <a:latin typeface="Arial"/>
                <a:cs typeface="Arial"/>
              </a:rPr>
              <a:t>Development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in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creativity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b="1" spc="-85" dirty="0">
                <a:latin typeface="Arial"/>
                <a:cs typeface="Arial"/>
              </a:rPr>
              <a:t>assessment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spc="-20" dirty="0"/>
              <a:t>(Kaufman </a:t>
            </a:r>
            <a:r>
              <a:rPr sz="1100" spc="-25" dirty="0"/>
              <a:t>and </a:t>
            </a:r>
            <a:r>
              <a:rPr sz="1100" spc="-40" dirty="0"/>
              <a:t>Sternberg,</a:t>
            </a:r>
            <a:r>
              <a:rPr sz="1100" dirty="0"/>
              <a:t> </a:t>
            </a:r>
            <a:r>
              <a:rPr sz="1100" spc="-45" dirty="0">
                <a:hlinkClick r:id="rId2" action="ppaction://hlinksldjump"/>
              </a:rPr>
              <a:t>2010),</a:t>
            </a:r>
            <a:r>
              <a:rPr sz="1100" dirty="0"/>
              <a:t> </a:t>
            </a:r>
            <a:r>
              <a:rPr sz="1100" spc="-30" dirty="0"/>
              <a:t>including</a:t>
            </a:r>
            <a:r>
              <a:rPr sz="1100" dirty="0"/>
              <a:t> </a:t>
            </a:r>
            <a:r>
              <a:rPr sz="1100" spc="-55" dirty="0"/>
              <a:t>technology-</a:t>
            </a:r>
            <a:r>
              <a:rPr sz="1100" spc="-40" dirty="0"/>
              <a:t>based</a:t>
            </a:r>
            <a:r>
              <a:rPr sz="1100" spc="5" dirty="0"/>
              <a:t> </a:t>
            </a:r>
            <a:r>
              <a:rPr sz="1100" spc="-35" dirty="0"/>
              <a:t>and</a:t>
            </a:r>
            <a:r>
              <a:rPr sz="1100" dirty="0"/>
              <a:t> </a:t>
            </a:r>
            <a:r>
              <a:rPr sz="1100" spc="-30" dirty="0"/>
              <a:t>ecologically </a:t>
            </a:r>
            <a:r>
              <a:rPr sz="1100" spc="-10" dirty="0"/>
              <a:t>valid</a:t>
            </a:r>
            <a:r>
              <a:rPr sz="1100" spc="-65" dirty="0"/>
              <a:t> </a:t>
            </a:r>
            <a:r>
              <a:rPr sz="1100" spc="-10" dirty="0"/>
              <a:t>assessments.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Computational</a:t>
            </a:r>
            <a:r>
              <a:rPr spc="-20" dirty="0"/>
              <a:t> </a:t>
            </a:r>
            <a:r>
              <a:rPr spc="-50" dirty="0"/>
              <a:t>Approaches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20" dirty="0"/>
              <a:t>Creativity</a:t>
            </a:r>
            <a:r>
              <a:rPr spc="-15" dirty="0"/>
              <a:t> </a:t>
            </a:r>
            <a:r>
              <a:rPr spc="-40" dirty="0"/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84540"/>
            <a:ext cx="371919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Network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science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120" dirty="0">
                <a:latin typeface="Tahoma"/>
                <a:cs typeface="Tahoma"/>
              </a:rPr>
              <a:t>=</a:t>
            </a:r>
            <a:r>
              <a:rPr sz="1100" i="1" spc="120" dirty="0">
                <a:latin typeface="Arial"/>
                <a:cs typeface="Arial"/>
              </a:rPr>
              <a:t>&gt;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Modelling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concept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organization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semantic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theory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 </a:t>
            </a:r>
            <a:r>
              <a:rPr sz="1100" spc="-40" dirty="0">
                <a:latin typeface="Tahoma"/>
                <a:cs typeface="Tahoma"/>
              </a:rPr>
              <a:t>(e.g.,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Kenett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2" action="ppaction://hlinksldjump"/>
              </a:rPr>
              <a:t>2014,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Beaty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Johnson,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2021);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Computational</a:t>
            </a:r>
            <a:r>
              <a:rPr spc="-20" dirty="0"/>
              <a:t> </a:t>
            </a:r>
            <a:r>
              <a:rPr spc="-50" dirty="0"/>
              <a:t>Approaches</a:t>
            </a:r>
            <a:r>
              <a:rPr spc="-1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20" dirty="0"/>
              <a:t>Creativity</a:t>
            </a:r>
            <a:r>
              <a:rPr spc="-15" dirty="0"/>
              <a:t> </a:t>
            </a:r>
            <a:r>
              <a:rPr spc="-40" dirty="0"/>
              <a:t>Assessment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84540"/>
            <a:ext cx="3803015" cy="14344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13664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Network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science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120" dirty="0">
                <a:latin typeface="Tahoma"/>
                <a:cs typeface="Tahoma"/>
              </a:rPr>
              <a:t>=</a:t>
            </a:r>
            <a:r>
              <a:rPr sz="1100" i="1" spc="120" dirty="0">
                <a:latin typeface="Arial"/>
                <a:cs typeface="Arial"/>
              </a:rPr>
              <a:t>&gt;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Modelling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concept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organization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5" dirty="0">
                <a:latin typeface="Tahoma"/>
                <a:cs typeface="Tahoma"/>
              </a:rPr>
              <a:t>semantic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memory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associative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theory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 </a:t>
            </a:r>
            <a:r>
              <a:rPr sz="1100" spc="-40" dirty="0">
                <a:latin typeface="Tahoma"/>
                <a:cs typeface="Tahoma"/>
              </a:rPr>
              <a:t>(e.g.,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Kenett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  <a:hlinkClick r:id="rId2" action="ppaction://hlinksldjump"/>
              </a:rPr>
              <a:t>2014,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Beaty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Johnson,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2021);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Deep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learning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85" dirty="0">
                <a:solidFill>
                  <a:srgbClr val="FF0000"/>
                </a:solidFill>
                <a:latin typeface="Tahoma"/>
                <a:cs typeface="Tahoma"/>
              </a:rPr>
              <a:t>&amp;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computational</a:t>
            </a:r>
            <a:r>
              <a:rPr sz="1100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linguistics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114" dirty="0">
                <a:latin typeface="Tahoma"/>
                <a:cs typeface="Tahoma"/>
              </a:rPr>
              <a:t>=</a:t>
            </a:r>
            <a:r>
              <a:rPr sz="1100" i="1" spc="114" dirty="0">
                <a:latin typeface="Arial"/>
                <a:cs typeface="Arial"/>
              </a:rPr>
              <a:t>&gt;</a:t>
            </a:r>
            <a:r>
              <a:rPr sz="1100" i="1" spc="3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E.g.,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text </a:t>
            </a:r>
            <a:r>
              <a:rPr sz="1100" spc="-45" dirty="0">
                <a:latin typeface="Tahoma"/>
                <a:cs typeface="Tahoma"/>
              </a:rPr>
              <a:t>cohesion,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readability,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meaningful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psychological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categories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writing </a:t>
            </a:r>
            <a:r>
              <a:rPr sz="1100" spc="-30" dirty="0">
                <a:latin typeface="Tahoma"/>
                <a:cs typeface="Tahoma"/>
              </a:rPr>
              <a:t>(Zedelius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20" dirty="0">
                <a:latin typeface="Tahoma"/>
                <a:cs typeface="Tahoma"/>
              </a:rPr>
              <a:t> al., </a:t>
            </a:r>
            <a:r>
              <a:rPr sz="1100" spc="-45" dirty="0">
                <a:latin typeface="Tahoma"/>
                <a:cs typeface="Tahoma"/>
                <a:hlinkClick r:id="rId2" action="ppaction://hlinksldjump"/>
              </a:rPr>
              <a:t>2019);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automatic </a:t>
            </a:r>
            <a:r>
              <a:rPr sz="1100" spc="-50" dirty="0">
                <a:latin typeface="Tahoma"/>
                <a:cs typeface="Tahoma"/>
              </a:rPr>
              <a:t>scoring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originality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responses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divergent </a:t>
            </a:r>
            <a:r>
              <a:rPr sz="1100" spc="-20" dirty="0">
                <a:latin typeface="Tahoma"/>
                <a:cs typeface="Tahoma"/>
              </a:rPr>
              <a:t>thinking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tasks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(J.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Patterson,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Merseal,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2023).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Common</a:t>
            </a:r>
            <a:r>
              <a:rPr spc="-55" dirty="0"/>
              <a:t> </a:t>
            </a:r>
            <a:r>
              <a:rPr spc="-10" dirty="0"/>
              <a:t>Methods</a:t>
            </a:r>
            <a:r>
              <a:rPr spc="-5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40" dirty="0"/>
              <a:t>Measure</a:t>
            </a:r>
            <a:r>
              <a:rPr spc="-50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75994"/>
            <a:ext cx="3891279" cy="7842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183515">
              <a:lnSpc>
                <a:spcPct val="102699"/>
              </a:lnSpc>
              <a:spcBef>
                <a:spcPts val="55"/>
              </a:spcBef>
            </a:pPr>
            <a:r>
              <a:rPr sz="1100" spc="-20" dirty="0">
                <a:latin typeface="Tahoma"/>
                <a:cs typeface="Tahoma"/>
              </a:rPr>
              <a:t>Creativity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research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stands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cusp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several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promising </a:t>
            </a:r>
            <a:r>
              <a:rPr sz="1100" spc="-55" dirty="0">
                <a:latin typeface="Tahoma"/>
                <a:cs typeface="Tahoma"/>
              </a:rPr>
              <a:t>developments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methodology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(Kaufman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Sternberg,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  <a:hlinkClick r:id="rId2" action="ppaction://hlinksldjump"/>
              </a:rPr>
              <a:t>2010):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4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Call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cross-</a:t>
            </a:r>
            <a:r>
              <a:rPr sz="1100" spc="-35" dirty="0">
                <a:latin typeface="Tahoma"/>
                <a:cs typeface="Tahoma"/>
              </a:rPr>
              <a:t>disciplinary</a:t>
            </a:r>
            <a:r>
              <a:rPr sz="1100" spc="-10" dirty="0">
                <a:latin typeface="Tahoma"/>
                <a:cs typeface="Tahoma"/>
              </a:rPr>
              <a:t> approaches.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3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Effectively </a:t>
            </a:r>
            <a:r>
              <a:rPr sz="1100" spc="-35" dirty="0">
                <a:latin typeface="Tahoma"/>
                <a:cs typeface="Tahoma"/>
              </a:rPr>
              <a:t>capture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dynamics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(complex)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processes;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8648" y="1795589"/>
            <a:ext cx="1950719" cy="10972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404" y="1391434"/>
            <a:ext cx="145784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65" dirty="0">
                <a:solidFill>
                  <a:srgbClr val="3333B2"/>
                </a:solidFill>
                <a:latin typeface="Tahoma"/>
                <a:cs typeface="Tahoma"/>
              </a:rPr>
              <a:t>Research</a:t>
            </a:r>
            <a:r>
              <a:rPr sz="1400" b="1" spc="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b="1" spc="-35" dirty="0">
                <a:solidFill>
                  <a:srgbClr val="3333B2"/>
                </a:solidFill>
                <a:latin typeface="Tahoma"/>
                <a:cs typeface="Tahoma"/>
              </a:rPr>
              <a:t>Design</a:t>
            </a:r>
            <a:endParaRPr sz="1400" b="1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6978" y="1407183"/>
            <a:ext cx="1153872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35" dirty="0">
                <a:solidFill>
                  <a:srgbClr val="3333B2"/>
                </a:solidFill>
                <a:latin typeface="Tahoma"/>
                <a:cs typeface="Tahoma"/>
              </a:rPr>
              <a:t>Introduction</a:t>
            </a:r>
            <a:endParaRPr sz="1400" b="1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Overview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65" dirty="0"/>
              <a:t>Research</a:t>
            </a:r>
            <a:r>
              <a:rPr spc="-30" dirty="0"/>
              <a:t> </a:t>
            </a:r>
            <a:r>
              <a:rPr spc="-3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6250" y="631710"/>
            <a:ext cx="3863975" cy="5193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Objective</a:t>
            </a:r>
            <a:r>
              <a:rPr sz="1100" spc="-25" dirty="0">
                <a:latin typeface="Tahoma"/>
                <a:cs typeface="Tahoma"/>
              </a:rPr>
              <a:t>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Join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debate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mood-</a:t>
            </a:r>
            <a:r>
              <a:rPr sz="1100" spc="-30" dirty="0">
                <a:latin typeface="Tahoma"/>
                <a:cs typeface="Tahoma"/>
              </a:rPr>
              <a:t>creativity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linkage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using</a:t>
            </a:r>
            <a:endParaRPr sz="1100" dirty="0">
              <a:latin typeface="Tahoma"/>
              <a:cs typeface="Tahoma"/>
            </a:endParaRPr>
          </a:p>
          <a:p>
            <a:pPr marL="381000" indent="-166370">
              <a:lnSpc>
                <a:spcPct val="100000"/>
              </a:lnSpc>
              <a:spcBef>
                <a:spcPts val="35"/>
              </a:spcBef>
              <a:buAutoNum type="alphaLcParenR"/>
              <a:tabLst>
                <a:tab pos="381000" algn="l"/>
              </a:tabLst>
            </a:pPr>
            <a:r>
              <a:rPr sz="1100" spc="-25" dirty="0">
                <a:latin typeface="Tahoma"/>
                <a:cs typeface="Tahoma"/>
              </a:rPr>
              <a:t>tasks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track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dynamics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creative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processes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endParaRPr sz="1100" dirty="0">
              <a:latin typeface="Tahoma"/>
              <a:cs typeface="Tahoma"/>
            </a:endParaRPr>
          </a:p>
          <a:p>
            <a:pPr marL="386715" indent="-172085">
              <a:lnSpc>
                <a:spcPct val="100000"/>
              </a:lnSpc>
              <a:spcBef>
                <a:spcPts val="35"/>
              </a:spcBef>
              <a:buAutoNum type="alphaLcParenR"/>
              <a:tabLst>
                <a:tab pos="386715" algn="l"/>
              </a:tabLst>
            </a:pPr>
            <a:r>
              <a:rPr sz="1100" spc="-35" dirty="0">
                <a:latin typeface="Tahoma"/>
                <a:cs typeface="Tahoma"/>
              </a:rPr>
              <a:t>novel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methodologies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deep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-35" dirty="0">
                <a:latin typeface="Tahoma"/>
                <a:cs typeface="Tahoma"/>
              </a:rPr>
              <a:t> and </a:t>
            </a:r>
            <a:r>
              <a:rPr sz="1100" spc="-20" dirty="0">
                <a:latin typeface="Tahoma"/>
                <a:cs typeface="Tahoma"/>
              </a:rPr>
              <a:t>NLP.</a:t>
            </a:r>
            <a:endParaRPr sz="11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050" y="1501775"/>
            <a:ext cx="3301223" cy="7721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CEEA2E-7BEE-F0DA-E059-E77B8C4D65FC}"/>
              </a:ext>
            </a:extLst>
          </p:cNvPr>
          <p:cNvSpPr txBox="1"/>
          <p:nvPr/>
        </p:nvSpPr>
        <p:spPr>
          <a:xfrm>
            <a:off x="484506" y="2273909"/>
            <a:ext cx="105028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Happiness and calmness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898756-0F0D-B29F-205E-02980B52C989}"/>
              </a:ext>
            </a:extLst>
          </p:cNvPr>
          <p:cNvCxnSpPr>
            <a:cxnSpLocks/>
          </p:cNvCxnSpPr>
          <p:nvPr/>
        </p:nvCxnSpPr>
        <p:spPr>
          <a:xfrm flipH="1" flipV="1">
            <a:off x="1009650" y="2126916"/>
            <a:ext cx="2327" cy="146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Overview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65" dirty="0"/>
              <a:t>Research</a:t>
            </a:r>
            <a:r>
              <a:rPr spc="-30" dirty="0"/>
              <a:t> </a:t>
            </a:r>
            <a:r>
              <a:rPr spc="-3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7722" y="540368"/>
            <a:ext cx="3752850" cy="59952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01930" marR="177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900" spc="-25" dirty="0">
                <a:latin typeface="Tahoma"/>
                <a:cs typeface="Tahoma"/>
              </a:rPr>
              <a:t>Follow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Barbot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  <a:hlinkClick r:id="rId2" action="ppaction://hlinksldjump"/>
              </a:rPr>
              <a:t>(2018)’s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Multi-</a:t>
            </a:r>
            <a:r>
              <a:rPr sz="900" spc="-10" dirty="0">
                <a:latin typeface="Tahoma"/>
                <a:cs typeface="Tahoma"/>
              </a:rPr>
              <a:t>Trial </a:t>
            </a:r>
            <a:r>
              <a:rPr sz="900" spc="-25" dirty="0">
                <a:latin typeface="Tahoma"/>
                <a:cs typeface="Tahoma"/>
              </a:rPr>
              <a:t>Creative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Ideation</a:t>
            </a:r>
            <a:r>
              <a:rPr sz="900" spc="-10" dirty="0">
                <a:latin typeface="Tahoma"/>
                <a:cs typeface="Tahoma"/>
              </a:rPr>
              <a:t> (MTCI) </a:t>
            </a:r>
            <a:r>
              <a:rPr sz="900" spc="-50" dirty="0">
                <a:latin typeface="Tahoma"/>
                <a:cs typeface="Tahoma"/>
              </a:rPr>
              <a:t>framework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(featuring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multi-</a:t>
            </a:r>
            <a:r>
              <a:rPr sz="900" spc="-10" dirty="0">
                <a:latin typeface="Tahoma"/>
                <a:cs typeface="Tahoma"/>
              </a:rPr>
              <a:t>stimuli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approach</a:t>
            </a:r>
            <a:r>
              <a:rPr sz="900" spc="-10" dirty="0">
                <a:latin typeface="Tahoma"/>
                <a:cs typeface="Tahoma"/>
              </a:rPr>
              <a:t> </a:t>
            </a:r>
            <a:r>
              <a:rPr sz="900" spc="85" dirty="0">
                <a:latin typeface="Tahoma"/>
                <a:cs typeface="Tahoma"/>
              </a:rPr>
              <a:t>&amp;</a:t>
            </a:r>
            <a:r>
              <a:rPr sz="900" spc="-20" dirty="0">
                <a:latin typeface="Tahoma"/>
                <a:cs typeface="Tahoma"/>
              </a:rPr>
              <a:t> </a:t>
            </a:r>
            <a:r>
              <a:rPr sz="900" spc="-40" dirty="0">
                <a:latin typeface="Tahoma"/>
                <a:cs typeface="Tahoma"/>
              </a:rPr>
              <a:t>dynamics</a:t>
            </a:r>
            <a:r>
              <a:rPr sz="900" spc="-1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of </a:t>
            </a:r>
            <a:r>
              <a:rPr sz="900" spc="-30" dirty="0">
                <a:latin typeface="Tahoma"/>
                <a:cs typeface="Tahoma"/>
              </a:rPr>
              <a:t>ideation</a:t>
            </a:r>
            <a:r>
              <a:rPr sz="900" spc="-60" dirty="0">
                <a:latin typeface="Tahoma"/>
                <a:cs typeface="Tahoma"/>
              </a:rPr>
              <a:t> </a:t>
            </a:r>
            <a:r>
              <a:rPr sz="900" spc="-45" dirty="0">
                <a:latin typeface="Tahoma"/>
                <a:cs typeface="Tahoma"/>
              </a:rPr>
              <a:t>process),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60" dirty="0">
                <a:latin typeface="Tahoma"/>
                <a:cs typeface="Tahoma"/>
              </a:rPr>
              <a:t>use</a:t>
            </a:r>
            <a:r>
              <a:rPr sz="900" spc="-30" dirty="0">
                <a:latin typeface="Tahoma"/>
                <a:cs typeface="Tahoma"/>
              </a:rPr>
              <a:t> </a:t>
            </a:r>
            <a:r>
              <a:rPr sz="900" b="1" spc="-35" dirty="0">
                <a:latin typeface="Arial"/>
                <a:cs typeface="Arial"/>
              </a:rPr>
              <a:t>incomplete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b="1" spc="-50" dirty="0">
                <a:latin typeface="Arial"/>
                <a:cs typeface="Arial"/>
              </a:rPr>
              <a:t>shape</a:t>
            </a:r>
            <a:r>
              <a:rPr sz="900" b="1" spc="20" dirty="0">
                <a:latin typeface="Arial"/>
                <a:cs typeface="Arial"/>
              </a:rPr>
              <a:t> </a:t>
            </a:r>
            <a:r>
              <a:rPr sz="900" b="1" spc="-40" dirty="0">
                <a:latin typeface="Arial"/>
                <a:cs typeface="Arial"/>
              </a:rPr>
              <a:t>drawing</a:t>
            </a:r>
            <a:r>
              <a:rPr sz="900" b="1" spc="1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task</a:t>
            </a:r>
            <a:r>
              <a:rPr sz="900" b="1" spc="-5" dirty="0">
                <a:latin typeface="Arial"/>
                <a:cs typeface="Arial"/>
              </a:rPr>
              <a:t> </a:t>
            </a:r>
            <a:r>
              <a:rPr sz="900" spc="-25" dirty="0">
                <a:latin typeface="Tahoma"/>
                <a:cs typeface="Tahoma"/>
              </a:rPr>
              <a:t>and </a:t>
            </a:r>
            <a:r>
              <a:rPr sz="900" b="1" spc="-25" dirty="0">
                <a:latin typeface="Arial"/>
                <a:cs typeface="Arial"/>
              </a:rPr>
              <a:t>narrative</a:t>
            </a:r>
            <a:r>
              <a:rPr sz="900" b="1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about</a:t>
            </a:r>
            <a:r>
              <a:rPr sz="900" b="1" spc="20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creative</a:t>
            </a:r>
            <a:r>
              <a:rPr sz="900" b="1" spc="20" dirty="0">
                <a:latin typeface="Arial"/>
                <a:cs typeface="Arial"/>
              </a:rPr>
              <a:t> </a:t>
            </a:r>
            <a:r>
              <a:rPr sz="900" b="1" spc="-25" dirty="0">
                <a:latin typeface="Arial"/>
                <a:cs typeface="Arial"/>
              </a:rPr>
              <a:t>ideation</a:t>
            </a:r>
            <a:r>
              <a:rPr sz="900" b="1" spc="25" dirty="0">
                <a:latin typeface="Arial"/>
                <a:cs typeface="Arial"/>
              </a:rPr>
              <a:t> </a:t>
            </a:r>
            <a:r>
              <a:rPr sz="900" b="1" spc="-95" dirty="0">
                <a:latin typeface="Arial"/>
                <a:cs typeface="Arial"/>
              </a:rPr>
              <a:t>processes</a:t>
            </a:r>
            <a:r>
              <a:rPr sz="900" b="1" spc="20" dirty="0">
                <a:latin typeface="Arial"/>
                <a:cs typeface="Arial"/>
              </a:rPr>
              <a:t> </a:t>
            </a:r>
            <a:r>
              <a:rPr sz="900" dirty="0">
                <a:latin typeface="Tahoma"/>
                <a:cs typeface="Tahoma"/>
              </a:rPr>
              <a:t>to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track</a:t>
            </a:r>
            <a:r>
              <a:rPr sz="900" spc="-45" dirty="0">
                <a:latin typeface="Tahoma"/>
                <a:cs typeface="Tahoma"/>
              </a:rPr>
              <a:t> </a:t>
            </a:r>
            <a:r>
              <a:rPr sz="900" spc="-25" dirty="0">
                <a:latin typeface="Tahoma"/>
                <a:cs typeface="Tahoma"/>
              </a:rPr>
              <a:t>the </a:t>
            </a:r>
            <a:r>
              <a:rPr sz="900" spc="-40" dirty="0">
                <a:latin typeface="Tahoma"/>
                <a:cs typeface="Tahoma"/>
              </a:rPr>
              <a:t>dynamics</a:t>
            </a:r>
            <a:r>
              <a:rPr sz="900" spc="-50" dirty="0">
                <a:latin typeface="Tahoma"/>
                <a:cs typeface="Tahoma"/>
              </a:rPr>
              <a:t> </a:t>
            </a:r>
            <a:r>
              <a:rPr sz="900" dirty="0">
                <a:latin typeface="Tahoma"/>
                <a:cs typeface="Tahoma"/>
              </a:rPr>
              <a:t>of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30" dirty="0">
                <a:latin typeface="Tahoma"/>
                <a:cs typeface="Tahoma"/>
              </a:rPr>
              <a:t>creative</a:t>
            </a:r>
            <a:r>
              <a:rPr sz="900" spc="-40" dirty="0">
                <a:latin typeface="Tahoma"/>
                <a:cs typeface="Tahoma"/>
              </a:rPr>
              <a:t> </a:t>
            </a:r>
            <a:r>
              <a:rPr sz="900" spc="-10" dirty="0">
                <a:latin typeface="Tahoma"/>
                <a:cs typeface="Tahoma"/>
              </a:rPr>
              <a:t>thinking.</a:t>
            </a:r>
            <a:endParaRPr sz="9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3947" y="1138833"/>
            <a:ext cx="3200400" cy="205740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7207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3333B2"/>
                </a:solidFill>
                <a:latin typeface="Tahoma"/>
                <a:cs typeface="Tahoma"/>
              </a:rPr>
              <a:t>Workflow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6199" y="1314908"/>
            <a:ext cx="3465616" cy="69853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5665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3333B2"/>
                </a:solidFill>
                <a:latin typeface="Tahoma"/>
                <a:cs typeface="Tahoma"/>
              </a:rPr>
              <a:t>Experiment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3333B2"/>
                </a:solidFill>
                <a:latin typeface="Tahoma"/>
                <a:cs typeface="Tahoma"/>
              </a:rPr>
              <a:t>Timeline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055" y="598054"/>
            <a:ext cx="3551349" cy="243729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Mood</a:t>
            </a:r>
            <a:r>
              <a:rPr spc="50" dirty="0"/>
              <a:t> </a:t>
            </a:r>
            <a:r>
              <a:rPr spc="-45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91030"/>
            <a:ext cx="361378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Films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effective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induction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techniques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engaging </a:t>
            </a:r>
            <a:r>
              <a:rPr sz="1100" spc="-25" dirty="0">
                <a:latin typeface="Tahoma"/>
                <a:cs typeface="Tahoma"/>
              </a:rPr>
              <a:t>visual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auditory </a:t>
            </a:r>
            <a:r>
              <a:rPr sz="1100" spc="-25" dirty="0">
                <a:latin typeface="Tahoma"/>
                <a:cs typeface="Tahoma"/>
              </a:rPr>
              <a:t>modalities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simulating </a:t>
            </a:r>
            <a:r>
              <a:rPr sz="1100" spc="-40" dirty="0">
                <a:latin typeface="Tahoma"/>
                <a:cs typeface="Tahoma"/>
              </a:rPr>
              <a:t>real-</a:t>
            </a:r>
            <a:r>
              <a:rPr sz="1100" spc="-20" dirty="0">
                <a:latin typeface="Tahoma"/>
                <a:cs typeface="Tahoma"/>
              </a:rPr>
              <a:t>life </a:t>
            </a:r>
            <a:r>
              <a:rPr sz="1100" spc="-35" dirty="0">
                <a:latin typeface="Tahoma"/>
                <a:cs typeface="Tahoma"/>
              </a:rPr>
              <a:t>emotional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situations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(Siedlecka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Denson,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2019).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Mood</a:t>
            </a:r>
            <a:r>
              <a:rPr spc="50" dirty="0"/>
              <a:t> </a:t>
            </a:r>
            <a:r>
              <a:rPr spc="-45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91030"/>
            <a:ext cx="3759200" cy="90261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7526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Films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effective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induction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techniques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engaging </a:t>
            </a:r>
            <a:r>
              <a:rPr sz="1100" spc="-25" dirty="0">
                <a:latin typeface="Tahoma"/>
                <a:cs typeface="Tahoma"/>
              </a:rPr>
              <a:t>visual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auditory </a:t>
            </a:r>
            <a:r>
              <a:rPr sz="1100" spc="-25" dirty="0">
                <a:latin typeface="Tahoma"/>
                <a:cs typeface="Tahoma"/>
              </a:rPr>
              <a:t>modalities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simulating </a:t>
            </a:r>
            <a:r>
              <a:rPr sz="1100" spc="-40" dirty="0">
                <a:latin typeface="Tahoma"/>
                <a:cs typeface="Tahoma"/>
              </a:rPr>
              <a:t>real-</a:t>
            </a:r>
            <a:r>
              <a:rPr sz="1100" spc="-20" dirty="0">
                <a:latin typeface="Tahoma"/>
                <a:cs typeface="Tahoma"/>
              </a:rPr>
              <a:t>life </a:t>
            </a:r>
            <a:r>
              <a:rPr sz="1100" spc="-35" dirty="0">
                <a:latin typeface="Tahoma"/>
                <a:cs typeface="Tahoma"/>
              </a:rPr>
              <a:t>emotional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situations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(Siedlecka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Denson,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2019).</a:t>
            </a:r>
            <a:endParaRPr sz="1100" dirty="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Select</a:t>
            </a:r>
            <a:r>
              <a:rPr sz="1100" spc="-20" dirty="0">
                <a:latin typeface="Tahoma"/>
                <a:cs typeface="Tahoma"/>
              </a:rPr>
              <a:t> clips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induce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happiness,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calmness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neutral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states 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emotional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impacts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(K</a:t>
            </a:r>
            <a:r>
              <a:rPr sz="1100" spc="-55" dirty="0">
                <a:latin typeface="Tahoma"/>
                <a:cs typeface="Tahoma"/>
              </a:rPr>
              <a:t>u</a:t>
            </a:r>
            <a:r>
              <a:rPr sz="1100" spc="-605" dirty="0">
                <a:latin typeface="Tahoma"/>
                <a:cs typeface="Tahoma"/>
              </a:rPr>
              <a:t>ˇ</a:t>
            </a:r>
            <a:r>
              <a:rPr sz="1100" spc="-25" dirty="0">
                <a:latin typeface="Tahoma"/>
                <a:cs typeface="Tahoma"/>
              </a:rPr>
              <a:t>cera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Haviger,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2012).</a:t>
            </a:r>
            <a:endParaRPr lang="en-US" sz="1100" spc="-1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30947126"/>
      </p:ext>
    </p:extLst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Mood</a:t>
            </a:r>
            <a:r>
              <a:rPr spc="50" dirty="0"/>
              <a:t> </a:t>
            </a:r>
            <a:r>
              <a:rPr spc="-45" dirty="0"/>
              <a:t>Induction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91030"/>
            <a:ext cx="3759200" cy="154106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7526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Films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effective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mood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induction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techniques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engaging </a:t>
            </a:r>
            <a:r>
              <a:rPr sz="1100" spc="-25" dirty="0">
                <a:latin typeface="Tahoma"/>
                <a:cs typeface="Tahoma"/>
              </a:rPr>
              <a:t>visual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auditory </a:t>
            </a:r>
            <a:r>
              <a:rPr sz="1100" spc="-25" dirty="0">
                <a:latin typeface="Tahoma"/>
                <a:cs typeface="Tahoma"/>
              </a:rPr>
              <a:t>modalities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simulating </a:t>
            </a:r>
            <a:r>
              <a:rPr sz="1100" spc="-40" dirty="0">
                <a:latin typeface="Tahoma"/>
                <a:cs typeface="Tahoma"/>
              </a:rPr>
              <a:t>real-</a:t>
            </a:r>
            <a:r>
              <a:rPr sz="1100" spc="-20" dirty="0">
                <a:latin typeface="Tahoma"/>
                <a:cs typeface="Tahoma"/>
              </a:rPr>
              <a:t>life </a:t>
            </a:r>
            <a:r>
              <a:rPr sz="1100" spc="-35" dirty="0">
                <a:latin typeface="Tahoma"/>
                <a:cs typeface="Tahoma"/>
              </a:rPr>
              <a:t>emotional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situations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(Siedlecka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Denson,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2019).</a:t>
            </a:r>
            <a:endParaRPr sz="1100" dirty="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Select</a:t>
            </a:r>
            <a:r>
              <a:rPr sz="1100" spc="-20" dirty="0">
                <a:latin typeface="Tahoma"/>
                <a:cs typeface="Tahoma"/>
              </a:rPr>
              <a:t> clips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induce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happiness,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calmness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neutral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states 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emotional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impacts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(K</a:t>
            </a:r>
            <a:r>
              <a:rPr sz="1100" spc="-55" dirty="0">
                <a:latin typeface="Tahoma"/>
                <a:cs typeface="Tahoma"/>
              </a:rPr>
              <a:t>u</a:t>
            </a:r>
            <a:r>
              <a:rPr sz="1100" spc="-605" dirty="0">
                <a:latin typeface="Tahoma"/>
                <a:cs typeface="Tahoma"/>
              </a:rPr>
              <a:t>ˇ</a:t>
            </a:r>
            <a:r>
              <a:rPr sz="1100" spc="-25" dirty="0">
                <a:latin typeface="Tahoma"/>
                <a:cs typeface="Tahoma"/>
              </a:rPr>
              <a:t>cera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Haviger,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2012).</a:t>
            </a:r>
            <a:endParaRPr lang="en-US" sz="1100" spc="-10" dirty="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lang="en-US"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en-US" sz="1100" dirty="0">
                <a:latin typeface="Tahoma"/>
                <a:cs typeface="Tahoma"/>
              </a:rPr>
              <a:t>After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experiment,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lang="en-US" sz="1100" spc="-30" dirty="0">
                <a:latin typeface="Tahoma"/>
                <a:cs typeface="Tahoma"/>
              </a:rPr>
              <a:t>check</a:t>
            </a:r>
            <a:r>
              <a:rPr lang="en-US" sz="1100" spc="-25" dirty="0">
                <a:latin typeface="Tahoma"/>
                <a:cs typeface="Tahoma"/>
              </a:rPr>
              <a:t> </a:t>
            </a:r>
            <a:r>
              <a:rPr lang="en-US" sz="1100" spc="-55" dirty="0">
                <a:latin typeface="Tahoma"/>
                <a:cs typeface="Tahoma"/>
              </a:rPr>
              <a:t>effectiveness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dirty="0">
                <a:latin typeface="Tahoma"/>
                <a:cs typeface="Tahoma"/>
              </a:rPr>
              <a:t>of</a:t>
            </a:r>
            <a:r>
              <a:rPr lang="en-US" sz="1100" spc="-25" dirty="0">
                <a:latin typeface="Tahoma"/>
                <a:cs typeface="Tahoma"/>
              </a:rPr>
              <a:t> mood</a:t>
            </a:r>
            <a:r>
              <a:rPr lang="en-US" sz="1100" spc="-20" dirty="0">
                <a:latin typeface="Tahoma"/>
                <a:cs typeface="Tahoma"/>
              </a:rPr>
              <a:t> </a:t>
            </a:r>
            <a:r>
              <a:rPr lang="en-US" sz="1100" spc="-10" dirty="0">
                <a:latin typeface="Tahoma"/>
                <a:cs typeface="Tahoma"/>
              </a:rPr>
              <a:t>induction: </a:t>
            </a: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lang="en-US"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	▶</a:t>
            </a:r>
            <a:r>
              <a:rPr lang="en-US"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en-US" sz="1100" dirty="0">
                <a:latin typeface="Tahoma"/>
                <a:cs typeface="Tahoma"/>
              </a:rPr>
              <a:t>Self-rated mood state &amp; self-rated </a:t>
            </a:r>
            <a:r>
              <a:rPr lang="en-US" sz="1100" spc="-40" dirty="0">
                <a:latin typeface="Tahoma"/>
                <a:cs typeface="Tahoma"/>
              </a:rPr>
              <a:t>valence and arousal</a:t>
            </a:r>
            <a:endParaRPr lang="en-US" sz="1100" spc="-10" dirty="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Implementing </a:t>
            </a:r>
            <a:r>
              <a:rPr dirty="0"/>
              <a:t>the</a:t>
            </a:r>
            <a:r>
              <a:rPr spc="-60" dirty="0"/>
              <a:t> </a:t>
            </a:r>
            <a:r>
              <a:rPr spc="-30" dirty="0"/>
              <a:t>Drawing</a:t>
            </a:r>
            <a:r>
              <a:rPr spc="-55" dirty="0"/>
              <a:t> </a:t>
            </a:r>
            <a:r>
              <a:rPr spc="-20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26744"/>
            <a:ext cx="3910329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 algn="just">
              <a:lnSpc>
                <a:spcPct val="102600"/>
              </a:lnSpc>
              <a:spcBef>
                <a:spcPts val="55"/>
              </a:spcBef>
            </a:pPr>
            <a:r>
              <a:rPr sz="1100" spc="-30" dirty="0">
                <a:latin typeface="Tahoma"/>
                <a:cs typeface="Tahoma"/>
              </a:rPr>
              <a:t>Following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Barbot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  <a:hlinkClick r:id="rId2" action="ppaction://hlinksldjump"/>
              </a:rPr>
              <a:t>(2018)’s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MTCI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framework,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study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employ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incompleteness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solidFill>
                  <a:srgbClr val="FF0000"/>
                </a:solidFill>
                <a:latin typeface="Tahoma"/>
                <a:cs typeface="Tahoma"/>
              </a:rPr>
              <a:t>shape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drawing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task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examine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visual </a:t>
            </a:r>
            <a:r>
              <a:rPr sz="1100" spc="-10" dirty="0">
                <a:latin typeface="Tahoma"/>
                <a:cs typeface="Tahoma"/>
              </a:rPr>
              <a:t>creativity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participants,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along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processes</a:t>
            </a:r>
            <a:endParaRPr sz="110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(J.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D.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Patterson,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Barbot,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2023).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3645" y="1296069"/>
            <a:ext cx="1535372" cy="144505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48003" y="2843408"/>
            <a:ext cx="251206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Figure:</a:t>
            </a:r>
            <a:r>
              <a:rPr sz="1000" spc="-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Example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Incompleteness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Shape</a:t>
            </a:r>
            <a:r>
              <a:rPr sz="1000" spc="-20" dirty="0">
                <a:latin typeface="Tahoma"/>
                <a:cs typeface="Tahoma"/>
              </a:rPr>
              <a:t> Task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Implementing </a:t>
            </a:r>
            <a:r>
              <a:rPr dirty="0"/>
              <a:t>the</a:t>
            </a:r>
            <a:r>
              <a:rPr spc="-60" dirty="0"/>
              <a:t> </a:t>
            </a:r>
            <a:r>
              <a:rPr spc="-30" dirty="0"/>
              <a:t>Drawing</a:t>
            </a:r>
            <a:r>
              <a:rPr spc="-55" dirty="0"/>
              <a:t> </a:t>
            </a:r>
            <a:r>
              <a:rPr spc="-20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000238"/>
            <a:ext cx="3924935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Develop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web-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drawing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interface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  <a:hlinkClick r:id="rId2"/>
              </a:rPr>
              <a:t>sketchpad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jsPsych </a:t>
            </a:r>
            <a:r>
              <a:rPr sz="1100" spc="-45" dirty="0">
                <a:latin typeface="Tahoma"/>
                <a:cs typeface="Tahoma"/>
              </a:rPr>
              <a:t>(Leeuw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3" action="ppaction://hlinksldjump"/>
              </a:rPr>
              <a:t>2023):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8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Include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undoing,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redoing,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clearing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strokes.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Implementing </a:t>
            </a:r>
            <a:r>
              <a:rPr dirty="0"/>
              <a:t>the</a:t>
            </a:r>
            <a:r>
              <a:rPr spc="-60" dirty="0"/>
              <a:t> </a:t>
            </a:r>
            <a:r>
              <a:rPr spc="-30" dirty="0"/>
              <a:t>Drawing</a:t>
            </a:r>
            <a:r>
              <a:rPr spc="-55" dirty="0"/>
              <a:t> </a:t>
            </a:r>
            <a:r>
              <a:rPr spc="-20" dirty="0"/>
              <a:t>Task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1274" rIns="0" bIns="0" rtlCol="0">
            <a:spAutoFit/>
          </a:bodyPr>
          <a:lstStyle/>
          <a:p>
            <a:pPr marL="35560" marR="30480">
              <a:lnSpc>
                <a:spcPct val="102600"/>
              </a:lnSpc>
              <a:spcBef>
                <a:spcPts val="55"/>
              </a:spcBef>
            </a:pPr>
            <a:r>
              <a:rPr spc="-35" dirty="0"/>
              <a:t>Develop</a:t>
            </a:r>
            <a:r>
              <a:rPr spc="-2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80" dirty="0"/>
              <a:t>web-</a:t>
            </a:r>
            <a:r>
              <a:rPr spc="-60" dirty="0"/>
              <a:t>based</a:t>
            </a:r>
            <a:r>
              <a:rPr spc="-20" dirty="0"/>
              <a:t> </a:t>
            </a:r>
            <a:r>
              <a:rPr spc="-45" dirty="0"/>
              <a:t>drawing</a:t>
            </a:r>
            <a:r>
              <a:rPr spc="-25" dirty="0"/>
              <a:t> </a:t>
            </a:r>
            <a:r>
              <a:rPr spc="-35" dirty="0"/>
              <a:t>interface</a:t>
            </a:r>
            <a:r>
              <a:rPr spc="-20" dirty="0"/>
              <a:t> </a:t>
            </a:r>
            <a:r>
              <a:rPr spc="-35" dirty="0"/>
              <a:t>using</a:t>
            </a:r>
            <a:r>
              <a:rPr spc="-25" dirty="0"/>
              <a:t> </a:t>
            </a:r>
            <a:r>
              <a:rPr spc="-45" dirty="0">
                <a:hlinkClick r:id="rId2"/>
              </a:rPr>
              <a:t>sketchpad</a:t>
            </a:r>
            <a:r>
              <a:rPr spc="-20" dirty="0"/>
              <a:t> </a:t>
            </a:r>
            <a:r>
              <a:rPr dirty="0"/>
              <a:t>of</a:t>
            </a:r>
            <a:r>
              <a:rPr spc="-25" dirty="0"/>
              <a:t> jsPsych </a:t>
            </a:r>
            <a:r>
              <a:rPr spc="-45" dirty="0"/>
              <a:t>(Leeuw </a:t>
            </a:r>
            <a:r>
              <a:rPr dirty="0"/>
              <a:t>et</a:t>
            </a:r>
            <a:r>
              <a:rPr spc="-55" dirty="0"/>
              <a:t> </a:t>
            </a:r>
            <a:r>
              <a:rPr spc="-10" dirty="0"/>
              <a:t>al.,</a:t>
            </a:r>
            <a:r>
              <a:rPr spc="-45" dirty="0"/>
              <a:t> </a:t>
            </a:r>
            <a:r>
              <a:rPr spc="-10" dirty="0">
                <a:hlinkClick r:id="rId3" action="ppaction://hlinksldjump"/>
              </a:rPr>
              <a:t>2023):</a:t>
            </a:r>
          </a:p>
          <a:p>
            <a:pPr marL="13525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8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/>
              <a:t>Include</a:t>
            </a:r>
            <a:r>
              <a:rPr sz="1100" spc="-30" dirty="0"/>
              <a:t> </a:t>
            </a:r>
            <a:r>
              <a:rPr sz="1100" spc="-25" dirty="0"/>
              <a:t>options</a:t>
            </a:r>
            <a:r>
              <a:rPr sz="1100" spc="-30" dirty="0"/>
              <a:t> </a:t>
            </a:r>
            <a:r>
              <a:rPr sz="1100" spc="-20" dirty="0"/>
              <a:t>for</a:t>
            </a:r>
            <a:r>
              <a:rPr sz="1100" spc="-30" dirty="0"/>
              <a:t> </a:t>
            </a:r>
            <a:r>
              <a:rPr sz="1100" spc="-40" dirty="0"/>
              <a:t>undoing,</a:t>
            </a:r>
            <a:r>
              <a:rPr sz="1100" spc="-30" dirty="0"/>
              <a:t> </a:t>
            </a:r>
            <a:r>
              <a:rPr sz="1100" spc="-45" dirty="0"/>
              <a:t>redoing,</a:t>
            </a:r>
            <a:r>
              <a:rPr sz="1100" spc="-30" dirty="0"/>
              <a:t> </a:t>
            </a:r>
            <a:r>
              <a:rPr sz="1100" spc="-35" dirty="0"/>
              <a:t>and</a:t>
            </a:r>
            <a:r>
              <a:rPr sz="1100" spc="-30" dirty="0"/>
              <a:t> </a:t>
            </a:r>
            <a:r>
              <a:rPr sz="1100" spc="-40" dirty="0"/>
              <a:t>clearing</a:t>
            </a:r>
            <a:r>
              <a:rPr sz="1100" spc="-35" dirty="0"/>
              <a:t> </a:t>
            </a:r>
            <a:r>
              <a:rPr sz="1100" spc="-10" dirty="0"/>
              <a:t>strokes.</a:t>
            </a:r>
            <a:endParaRPr sz="1100">
              <a:latin typeface="Lucida Sans Unicode"/>
              <a:cs typeface="Lucida Sans Unicode"/>
            </a:endParaRPr>
          </a:p>
          <a:p>
            <a:pPr marL="312420" marR="34988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/>
              <a:t>Record</a:t>
            </a:r>
            <a:r>
              <a:rPr sz="1100" spc="-45" dirty="0"/>
              <a:t> </a:t>
            </a:r>
            <a:r>
              <a:rPr sz="1100" spc="-10" dirty="0"/>
              <a:t>the</a:t>
            </a:r>
            <a:r>
              <a:rPr sz="1100" spc="-40" dirty="0"/>
              <a:t> </a:t>
            </a:r>
            <a:r>
              <a:rPr sz="1100" spc="-20" dirty="0"/>
              <a:t>position</a:t>
            </a:r>
            <a:r>
              <a:rPr sz="1100" spc="-45" dirty="0"/>
              <a:t> </a:t>
            </a:r>
            <a:r>
              <a:rPr sz="1100" dirty="0"/>
              <a:t>(x,</a:t>
            </a:r>
            <a:r>
              <a:rPr sz="1100" spc="-45" dirty="0"/>
              <a:t> </a:t>
            </a:r>
            <a:r>
              <a:rPr sz="1100" dirty="0"/>
              <a:t>y</a:t>
            </a:r>
            <a:r>
              <a:rPr sz="1100" spc="-45" dirty="0"/>
              <a:t> </a:t>
            </a:r>
            <a:r>
              <a:rPr sz="1100" spc="-35" dirty="0"/>
              <a:t>coordinates)</a:t>
            </a:r>
            <a:r>
              <a:rPr sz="1100" spc="-45" dirty="0"/>
              <a:t> </a:t>
            </a:r>
            <a:r>
              <a:rPr sz="1100" spc="-35" dirty="0"/>
              <a:t>and</a:t>
            </a:r>
            <a:r>
              <a:rPr sz="1100" spc="-45" dirty="0"/>
              <a:t> </a:t>
            </a:r>
            <a:r>
              <a:rPr sz="1100" spc="-10" dirty="0"/>
              <a:t>the</a:t>
            </a:r>
            <a:r>
              <a:rPr sz="1100" spc="-45" dirty="0"/>
              <a:t> </a:t>
            </a:r>
            <a:r>
              <a:rPr sz="1100" spc="-10" dirty="0"/>
              <a:t>timing</a:t>
            </a:r>
            <a:r>
              <a:rPr sz="1100" spc="-45" dirty="0"/>
              <a:t> </a:t>
            </a:r>
            <a:r>
              <a:rPr sz="1100" spc="-25" dirty="0"/>
              <a:t>of </a:t>
            </a:r>
            <a:r>
              <a:rPr sz="1100" spc="-65" dirty="0"/>
              <a:t>mouse</a:t>
            </a:r>
            <a:r>
              <a:rPr sz="1100" spc="-5" dirty="0"/>
              <a:t> </a:t>
            </a:r>
            <a:r>
              <a:rPr sz="1100" spc="-60" dirty="0"/>
              <a:t>movements</a:t>
            </a:r>
            <a:r>
              <a:rPr sz="1100" spc="-5" dirty="0"/>
              <a:t> </a:t>
            </a:r>
            <a:r>
              <a:rPr sz="1100" spc="-30" dirty="0"/>
              <a:t>during</a:t>
            </a:r>
            <a:r>
              <a:rPr sz="1100" spc="-5" dirty="0"/>
              <a:t> </a:t>
            </a:r>
            <a:r>
              <a:rPr sz="1100" spc="-10" dirty="0"/>
              <a:t>drawing.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57261"/>
            <a:ext cx="3865245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8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Mood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pervades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entire </a:t>
            </a:r>
            <a:r>
              <a:rPr sz="1100" spc="-55" dirty="0">
                <a:latin typeface="Tahoma"/>
                <a:cs typeface="Tahoma"/>
              </a:rPr>
              <a:t>framework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meaning,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shaping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our </a:t>
            </a:r>
            <a:r>
              <a:rPr sz="1100" spc="-40" dirty="0">
                <a:latin typeface="Tahoma"/>
                <a:cs typeface="Tahoma"/>
              </a:rPr>
              <a:t>perception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possibilities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world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holds</a:t>
            </a:r>
            <a:r>
              <a:rPr sz="1100" spc="-20" dirty="0">
                <a:latin typeface="Tahoma"/>
                <a:cs typeface="Tahoma"/>
              </a:rPr>
              <a:t> (Ratcliffe,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  <a:hlinkClick r:id="rId2" action="ppaction://hlinksldjump"/>
              </a:rPr>
              <a:t>2013).</a:t>
            </a:r>
            <a:endParaRPr sz="1100">
              <a:latin typeface="Tahoma"/>
              <a:cs typeface="Tahoma"/>
            </a:endParaRPr>
          </a:p>
          <a:p>
            <a:pPr marL="214629" marR="5746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Positive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emotions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broaden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thought-</a:t>
            </a:r>
            <a:r>
              <a:rPr sz="1100" spc="-20" dirty="0">
                <a:latin typeface="Tahoma"/>
                <a:cs typeface="Tahoma"/>
              </a:rPr>
              <a:t>action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repertoires </a:t>
            </a:r>
            <a:r>
              <a:rPr sz="1100" spc="-35" dirty="0">
                <a:latin typeface="Tahoma"/>
                <a:cs typeface="Tahoma"/>
              </a:rPr>
              <a:t>(Fredrickson,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2001).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5" dirty="0"/>
              <a:t>Implementing </a:t>
            </a:r>
            <a:r>
              <a:rPr dirty="0"/>
              <a:t>the</a:t>
            </a:r>
            <a:r>
              <a:rPr spc="-60" dirty="0"/>
              <a:t> </a:t>
            </a:r>
            <a:r>
              <a:rPr spc="-30" dirty="0"/>
              <a:t>Drawing</a:t>
            </a:r>
            <a:r>
              <a:rPr spc="-55" dirty="0"/>
              <a:t> </a:t>
            </a:r>
            <a:r>
              <a:rPr spc="-20" dirty="0"/>
              <a:t>Task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1000238"/>
            <a:ext cx="392493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marR="30480">
              <a:lnSpc>
                <a:spcPct val="102600"/>
              </a:lnSpc>
              <a:spcBef>
                <a:spcPts val="55"/>
              </a:spcBef>
            </a:pPr>
            <a:r>
              <a:rPr sz="1100" spc="-35" dirty="0">
                <a:latin typeface="Tahoma"/>
                <a:cs typeface="Tahoma"/>
              </a:rPr>
              <a:t>Develop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web-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drawing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interface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  <a:hlinkClick r:id="rId2"/>
              </a:rPr>
              <a:t>sketchpad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jsPsych </a:t>
            </a:r>
            <a:r>
              <a:rPr sz="1100" spc="-45" dirty="0">
                <a:latin typeface="Tahoma"/>
                <a:cs typeface="Tahoma"/>
              </a:rPr>
              <a:t>(Leeuw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3" action="ppaction://hlinksldjump"/>
              </a:rPr>
              <a:t>2023):</a:t>
            </a:r>
            <a:endParaRPr sz="1100">
              <a:latin typeface="Tahoma"/>
              <a:cs typeface="Tahoma"/>
            </a:endParaRPr>
          </a:p>
          <a:p>
            <a:pPr marL="137795">
              <a:lnSpc>
                <a:spcPct val="100000"/>
              </a:lnSpc>
              <a:spcBef>
                <a:spcPts val="33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8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50" dirty="0">
                <a:latin typeface="Tahoma"/>
                <a:cs typeface="Tahoma"/>
              </a:rPr>
              <a:t>Include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options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undoing,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redoing,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clearing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strokes.</a:t>
            </a:r>
            <a:endParaRPr sz="1100">
              <a:latin typeface="Tahoma"/>
              <a:cs typeface="Tahoma"/>
            </a:endParaRPr>
          </a:p>
          <a:p>
            <a:pPr marL="314960" marR="34988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Record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position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(x,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coordinates)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timing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65" dirty="0">
                <a:latin typeface="Tahoma"/>
                <a:cs typeface="Tahoma"/>
              </a:rPr>
              <a:t>mouse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movements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during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drawing.</a:t>
            </a:r>
            <a:endParaRPr sz="1100">
              <a:latin typeface="Tahoma"/>
              <a:cs typeface="Tahoma"/>
            </a:endParaRPr>
          </a:p>
          <a:p>
            <a:pPr marL="314960" marR="489584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Save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images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text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(json-like</a:t>
            </a:r>
            <a:r>
              <a:rPr sz="1100" spc="-25" dirty="0">
                <a:latin typeface="Tahoma"/>
                <a:cs typeface="Tahoma"/>
              </a:rPr>
              <a:t> structure)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using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base64 </a:t>
            </a:r>
            <a:r>
              <a:rPr sz="1100" spc="-40" dirty="0">
                <a:latin typeface="Tahoma"/>
                <a:cs typeface="Tahoma"/>
              </a:rPr>
              <a:t>encoding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later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analysis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(Bainbridge,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3" action="ppaction://hlinksldjump"/>
              </a:rPr>
              <a:t>2022).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Operationalizing</a:t>
            </a:r>
            <a:r>
              <a:rPr spc="-35" dirty="0"/>
              <a:t> </a:t>
            </a:r>
            <a:r>
              <a:rPr spc="-10" dirty="0"/>
              <a:t>Flexibility</a:t>
            </a:r>
            <a:r>
              <a:rPr spc="-35" dirty="0"/>
              <a:t> </a:t>
            </a:r>
            <a:r>
              <a:rPr spc="-10" dirty="0"/>
              <a:t>Aspect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94548"/>
            <a:ext cx="381762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context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incompleteness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shape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drawing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task,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hinges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participants’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ability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Arial"/>
                <a:cs typeface="Arial"/>
              </a:rPr>
              <a:t>explore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wide </a:t>
            </a:r>
            <a:r>
              <a:rPr sz="1100" b="1" spc="-35" dirty="0">
                <a:latin typeface="Arial"/>
                <a:cs typeface="Arial"/>
              </a:rPr>
              <a:t>range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qualitatively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distinct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creative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solutions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(both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terms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starting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position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trajectory)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stroke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they add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incomplete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shape.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Operationalizing</a:t>
            </a:r>
            <a:r>
              <a:rPr spc="-35" dirty="0"/>
              <a:t> </a:t>
            </a:r>
            <a:r>
              <a:rPr spc="-10" dirty="0"/>
              <a:t>Flexibility</a:t>
            </a:r>
            <a:r>
              <a:rPr spc="-35" dirty="0"/>
              <a:t> </a:t>
            </a:r>
            <a:r>
              <a:rPr spc="-10" dirty="0"/>
              <a:t>Aspect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794548"/>
            <a:ext cx="3843020" cy="1917064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431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context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incompleteness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shape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drawing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task,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hinges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participants’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ability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b="1" spc="-45" dirty="0">
                <a:latin typeface="Arial"/>
                <a:cs typeface="Arial"/>
              </a:rPr>
              <a:t>explore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wide </a:t>
            </a:r>
            <a:r>
              <a:rPr sz="1100" b="1" spc="-35" dirty="0">
                <a:latin typeface="Arial"/>
                <a:cs typeface="Arial"/>
              </a:rPr>
              <a:t>range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qualitatively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distinct</a:t>
            </a:r>
            <a:r>
              <a:rPr sz="1100" b="1" spc="1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creative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solutions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(both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30" dirty="0">
                <a:latin typeface="Tahoma"/>
                <a:cs typeface="Tahoma"/>
              </a:rPr>
              <a:t>terms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starting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position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trajectory)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each</a:t>
            </a:r>
            <a:r>
              <a:rPr sz="1100" spc="-35" dirty="0">
                <a:latin typeface="Tahoma"/>
                <a:cs typeface="Tahoma"/>
              </a:rPr>
              <a:t> stroke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they add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incomplete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shape.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Tahoma"/>
              <a:cs typeface="Tahoma"/>
            </a:endParaRPr>
          </a:p>
          <a:p>
            <a:pPr marL="227329" marR="66675" indent="-177165">
              <a:lnSpc>
                <a:spcPct val="102600"/>
              </a:lnSpc>
              <a:spcBef>
                <a:spcPts val="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operational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definition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assumes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more </a:t>
            </a:r>
            <a:r>
              <a:rPr sz="1100" spc="-35" dirty="0">
                <a:latin typeface="Tahoma"/>
                <a:cs typeface="Tahoma"/>
              </a:rPr>
              <a:t>creatively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flexible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individual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consider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broader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array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of </a:t>
            </a:r>
            <a:r>
              <a:rPr sz="1100" spc="-20" dirty="0">
                <a:latin typeface="Tahoma"/>
                <a:cs typeface="Tahoma"/>
              </a:rPr>
              <a:t>potential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next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strokes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also </a:t>
            </a:r>
            <a:r>
              <a:rPr sz="1100" spc="-10" dirty="0">
                <a:latin typeface="Tahoma"/>
                <a:cs typeface="Tahoma"/>
              </a:rPr>
              <a:t>be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open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possibility of </a:t>
            </a:r>
            <a:r>
              <a:rPr sz="1100" spc="-40" dirty="0">
                <a:latin typeface="Tahoma"/>
                <a:cs typeface="Tahoma"/>
              </a:rPr>
              <a:t>choosing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paths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qualitatively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distinct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40" dirty="0">
                <a:latin typeface="Tahoma"/>
                <a:cs typeface="Tahoma"/>
              </a:rPr>
              <a:t> each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choice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space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during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processes.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Operationalizing</a:t>
            </a:r>
            <a:r>
              <a:rPr spc="-35" dirty="0"/>
              <a:t> </a:t>
            </a:r>
            <a:r>
              <a:rPr spc="-10" dirty="0"/>
              <a:t>Flexibility</a:t>
            </a:r>
            <a:r>
              <a:rPr spc="-35" dirty="0"/>
              <a:t> </a:t>
            </a:r>
            <a:r>
              <a:rPr spc="-10" dirty="0"/>
              <a:t>Aspect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206219"/>
            <a:ext cx="3772535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9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45" dirty="0">
                <a:latin typeface="Arial"/>
                <a:cs typeface="Arial"/>
              </a:rPr>
              <a:t>Compositional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Stroke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Embedding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(CoSE)</a:t>
            </a:r>
            <a:r>
              <a:rPr sz="1100" b="1" spc="4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model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(Aksan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  <a:hlinkClick r:id="rId2" action="ppaction://hlinksldjump"/>
              </a:rPr>
              <a:t>2021)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enables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novel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perspective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examining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aspect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taking</a:t>
            </a:r>
            <a:r>
              <a:rPr sz="1100" spc="-45" dirty="0">
                <a:latin typeface="Tahoma"/>
                <a:cs typeface="Tahoma"/>
              </a:rPr>
              <a:t> advantage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model’s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capability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next</a:t>
            </a:r>
            <a:r>
              <a:rPr sz="1100" spc="-35" dirty="0">
                <a:latin typeface="Tahoma"/>
                <a:cs typeface="Tahoma"/>
              </a:rPr>
              <a:t> stroke </a:t>
            </a:r>
            <a:r>
              <a:rPr sz="1100" spc="-30" dirty="0">
                <a:latin typeface="Tahoma"/>
                <a:cs typeface="Tahoma"/>
              </a:rPr>
              <a:t>prediction </a:t>
            </a:r>
            <a:r>
              <a:rPr sz="1100" dirty="0">
                <a:latin typeface="Tahoma"/>
                <a:cs typeface="Tahoma"/>
              </a:rPr>
              <a:t>via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Gaussian </a:t>
            </a:r>
            <a:r>
              <a:rPr sz="1100" dirty="0">
                <a:latin typeface="Tahoma"/>
                <a:cs typeface="Tahoma"/>
              </a:rPr>
              <a:t>Mixture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Model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(GMM).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Operationalizing</a:t>
            </a:r>
            <a:r>
              <a:rPr spc="-35" dirty="0"/>
              <a:t> </a:t>
            </a:r>
            <a:r>
              <a:rPr spc="-10" dirty="0"/>
              <a:t>Flexibility</a:t>
            </a:r>
            <a:r>
              <a:rPr spc="-35" dirty="0"/>
              <a:t> </a:t>
            </a:r>
            <a:r>
              <a:rPr spc="-10" dirty="0"/>
              <a:t>Aspect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Creativity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574" y="524822"/>
            <a:ext cx="4170185" cy="25539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59447" y="3134416"/>
            <a:ext cx="288988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30" dirty="0">
                <a:solidFill>
                  <a:srgbClr val="3333B2"/>
                </a:solidFill>
                <a:latin typeface="Tahoma"/>
                <a:cs typeface="Tahoma"/>
              </a:rPr>
              <a:t>Figure: </a:t>
            </a:r>
            <a:r>
              <a:rPr sz="1000" dirty="0">
                <a:latin typeface="Tahoma"/>
                <a:cs typeface="Tahoma"/>
              </a:rPr>
              <a:t>CoSE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Model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Architecture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(Aksan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et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al.,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  <a:hlinkClick r:id="rId3" action="ppaction://hlinksldjump"/>
              </a:rPr>
              <a:t>2021)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Operationalizing</a:t>
            </a:r>
            <a:r>
              <a:rPr spc="-35" dirty="0"/>
              <a:t> </a:t>
            </a:r>
            <a:r>
              <a:rPr spc="-10" dirty="0"/>
              <a:t>Flexibility</a:t>
            </a:r>
            <a:r>
              <a:rPr spc="-35" dirty="0"/>
              <a:t> </a:t>
            </a:r>
            <a:r>
              <a:rPr spc="-10" dirty="0"/>
              <a:t>Aspect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32204"/>
            <a:ext cx="3863975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 algn="just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ability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forecast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strokes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offers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tangible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metric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assess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expansiveness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dynamic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narrowing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 </a:t>
            </a:r>
            <a:r>
              <a:rPr sz="1100" spc="-25" dirty="0">
                <a:latin typeface="Tahoma"/>
                <a:cs typeface="Tahoma"/>
              </a:rPr>
              <a:t>possibilities: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-90" dirty="0">
                <a:latin typeface="Arial"/>
                <a:cs typeface="Arial"/>
              </a:rPr>
              <a:t>degrees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uncertainty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(in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its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prediction)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  <a:p>
            <a:pPr marL="214629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b)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between-components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(potential </a:t>
            </a:r>
            <a:r>
              <a:rPr sz="1100" i="1" spc="-35" dirty="0">
                <a:latin typeface="Arial"/>
                <a:cs typeface="Arial"/>
              </a:rPr>
              <a:t>strokes)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distances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Operationalizing</a:t>
            </a:r>
            <a:r>
              <a:rPr spc="-35" dirty="0"/>
              <a:t> </a:t>
            </a:r>
            <a:r>
              <a:rPr spc="-10" dirty="0"/>
              <a:t>Flexibility</a:t>
            </a:r>
            <a:r>
              <a:rPr spc="-35" dirty="0"/>
              <a:t> </a:t>
            </a:r>
            <a:r>
              <a:rPr spc="-10" dirty="0"/>
              <a:t>Aspect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932204"/>
            <a:ext cx="3889375" cy="1572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43180" indent="-177165" algn="just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ability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CoSE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forecast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strokes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offers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tangible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metric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assess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expansiveness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dynamic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narrowing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 </a:t>
            </a:r>
            <a:r>
              <a:rPr sz="1100" spc="-25" dirty="0">
                <a:latin typeface="Tahoma"/>
                <a:cs typeface="Tahoma"/>
              </a:rPr>
              <a:t>possibilities: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-90" dirty="0">
                <a:latin typeface="Arial"/>
                <a:cs typeface="Arial"/>
              </a:rPr>
              <a:t>degrees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of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uncertainty</a:t>
            </a:r>
            <a:r>
              <a:rPr sz="1100" i="1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(in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its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prediction)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and</a:t>
            </a:r>
            <a:endParaRPr sz="1100">
              <a:latin typeface="Tahoma"/>
              <a:cs typeface="Tahoma"/>
            </a:endParaRPr>
          </a:p>
          <a:p>
            <a:pPr marL="227329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b)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i="1" spc="-60" dirty="0">
                <a:latin typeface="Arial"/>
                <a:cs typeface="Arial"/>
              </a:rPr>
              <a:t>between-components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(potential </a:t>
            </a:r>
            <a:r>
              <a:rPr sz="1100" i="1" spc="-35" dirty="0">
                <a:latin typeface="Arial"/>
                <a:cs typeface="Arial"/>
              </a:rPr>
              <a:t>strokes)</a:t>
            </a:r>
            <a:r>
              <a:rPr sz="1100" i="1" spc="5" dirty="0">
                <a:latin typeface="Arial"/>
                <a:cs typeface="Arial"/>
              </a:rPr>
              <a:t> </a:t>
            </a:r>
            <a:r>
              <a:rPr sz="1100" i="1" spc="-10" dirty="0">
                <a:latin typeface="Arial"/>
                <a:cs typeface="Arial"/>
              </a:rPr>
              <a:t>distances</a:t>
            </a:r>
            <a:r>
              <a:rPr sz="1100" spc="-10" dirty="0">
                <a:latin typeface="Tahoma"/>
                <a:cs typeface="Tahoma"/>
              </a:rPr>
              <a:t>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Tahoma"/>
              <a:cs typeface="Tahoma"/>
            </a:endParaRPr>
          </a:p>
          <a:p>
            <a:pPr marL="227329" marR="71120" indent="-177165">
              <a:lnSpc>
                <a:spcPct val="102600"/>
              </a:lnSpc>
              <a:spcBef>
                <a:spcPts val="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9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proposed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study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25" dirty="0">
                <a:latin typeface="Tahoma"/>
                <a:cs typeface="Tahoma"/>
              </a:rPr>
              <a:t> adopt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1)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entropy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65" dirty="0">
                <a:solidFill>
                  <a:srgbClr val="FF0000"/>
                </a:solidFill>
                <a:latin typeface="Tahoma"/>
                <a:cs typeface="Tahoma"/>
              </a:rPr>
              <a:t>GMM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2)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bhattacharyya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distance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capture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degree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uncertainty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65" dirty="0">
                <a:latin typeface="Tahoma"/>
                <a:cs typeface="Tahoma"/>
              </a:rPr>
              <a:t>between-</a:t>
            </a:r>
            <a:r>
              <a:rPr sz="1100" spc="-50" dirty="0">
                <a:latin typeface="Tahoma"/>
                <a:cs typeface="Tahoma"/>
              </a:rPr>
              <a:t>components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distances</a:t>
            </a:r>
            <a:r>
              <a:rPr sz="1100" spc="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GMM’s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prediction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pertinent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35" dirty="0">
                <a:latin typeface="Tahoma"/>
                <a:cs typeface="Tahoma"/>
              </a:rPr>
              <a:t> aspect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creative ideation </a:t>
            </a:r>
            <a:r>
              <a:rPr sz="1100" spc="-10" dirty="0">
                <a:latin typeface="Tahoma"/>
                <a:cs typeface="Tahoma"/>
              </a:rPr>
              <a:t>process.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Entropy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45" dirty="0"/>
              <a:t>Gaussian</a:t>
            </a:r>
            <a:r>
              <a:rPr spc="-60" dirty="0"/>
              <a:t> </a:t>
            </a:r>
            <a:r>
              <a:rPr dirty="0"/>
              <a:t>Mixture</a:t>
            </a:r>
            <a:r>
              <a:rPr spc="-60" dirty="0"/>
              <a:t> </a:t>
            </a:r>
            <a:r>
              <a:rPr dirty="0"/>
              <a:t>Model</a:t>
            </a:r>
            <a:r>
              <a:rPr spc="-60" dirty="0"/>
              <a:t> </a:t>
            </a:r>
            <a:r>
              <a:rPr spc="45" dirty="0"/>
              <a:t>(GMM)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65948"/>
            <a:ext cx="373062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Entropy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measures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uncertainty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model’s </a:t>
            </a:r>
            <a:r>
              <a:rPr sz="1100" spc="-35" dirty="0">
                <a:latin typeface="Tahoma"/>
                <a:cs typeface="Tahoma"/>
              </a:rPr>
              <a:t>predictions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next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stroke.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Entropy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45" dirty="0"/>
              <a:t>Gaussian</a:t>
            </a:r>
            <a:r>
              <a:rPr spc="-60" dirty="0"/>
              <a:t> </a:t>
            </a:r>
            <a:r>
              <a:rPr dirty="0"/>
              <a:t>Mixture</a:t>
            </a:r>
            <a:r>
              <a:rPr spc="-60" dirty="0"/>
              <a:t> </a:t>
            </a:r>
            <a:r>
              <a:rPr dirty="0"/>
              <a:t>Model</a:t>
            </a:r>
            <a:r>
              <a:rPr spc="-60" dirty="0"/>
              <a:t> </a:t>
            </a:r>
            <a:r>
              <a:rPr spc="45" dirty="0"/>
              <a:t>(GMM)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11785" marR="16383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/>
              <a:t>Entropy</a:t>
            </a:r>
            <a:r>
              <a:rPr sz="1100" spc="-30" dirty="0"/>
              <a:t> </a:t>
            </a:r>
            <a:r>
              <a:rPr sz="1100" spc="-70" dirty="0"/>
              <a:t>measures</a:t>
            </a:r>
            <a:r>
              <a:rPr sz="1100" spc="-20" dirty="0"/>
              <a:t> </a:t>
            </a:r>
            <a:r>
              <a:rPr sz="1100" spc="-10" dirty="0"/>
              <a:t>the</a:t>
            </a:r>
            <a:r>
              <a:rPr sz="1100" spc="-25" dirty="0"/>
              <a:t> </a:t>
            </a:r>
            <a:r>
              <a:rPr sz="1100" spc="-30" dirty="0">
                <a:solidFill>
                  <a:srgbClr val="FF0000"/>
                </a:solidFill>
              </a:rPr>
              <a:t>uncertainty</a:t>
            </a:r>
            <a:r>
              <a:rPr sz="1100" spc="-25" dirty="0">
                <a:solidFill>
                  <a:srgbClr val="FF0000"/>
                </a:solidFill>
              </a:rPr>
              <a:t> </a:t>
            </a:r>
            <a:r>
              <a:rPr sz="1100" dirty="0"/>
              <a:t>in</a:t>
            </a:r>
            <a:r>
              <a:rPr sz="1100" spc="-25" dirty="0"/>
              <a:t> </a:t>
            </a:r>
            <a:r>
              <a:rPr sz="1100" spc="-10" dirty="0"/>
              <a:t>the</a:t>
            </a:r>
            <a:r>
              <a:rPr sz="1100" spc="-25" dirty="0"/>
              <a:t> model’s </a:t>
            </a:r>
            <a:r>
              <a:rPr sz="1100" spc="-35" dirty="0"/>
              <a:t>predictions </a:t>
            </a:r>
            <a:r>
              <a:rPr sz="1100" spc="-20" dirty="0"/>
              <a:t>for</a:t>
            </a:r>
            <a:r>
              <a:rPr sz="1100" spc="-65" dirty="0"/>
              <a:t> </a:t>
            </a:r>
            <a:r>
              <a:rPr sz="1100" spc="-10" dirty="0"/>
              <a:t>the</a:t>
            </a:r>
            <a:r>
              <a:rPr sz="1100" spc="-60" dirty="0"/>
              <a:t> </a:t>
            </a:r>
            <a:r>
              <a:rPr sz="1100" spc="-25" dirty="0"/>
              <a:t>next</a:t>
            </a:r>
            <a:r>
              <a:rPr sz="1100" spc="-65" dirty="0"/>
              <a:t> </a:t>
            </a:r>
            <a:r>
              <a:rPr sz="1100" spc="-10" dirty="0"/>
              <a:t>stroke.</a:t>
            </a:r>
            <a:endParaRPr sz="1100">
              <a:latin typeface="Lucida Sans Unicode"/>
              <a:cs typeface="Lucida Sans Unicode"/>
            </a:endParaRPr>
          </a:p>
          <a:p>
            <a:pPr marL="311785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6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/>
              <a:t>High</a:t>
            </a:r>
            <a:r>
              <a:rPr sz="1100" spc="-35" dirty="0"/>
              <a:t> </a:t>
            </a:r>
            <a:r>
              <a:rPr sz="1100" spc="-40" dirty="0"/>
              <a:t>entropy </a:t>
            </a:r>
            <a:r>
              <a:rPr sz="1100" spc="-30" dirty="0"/>
              <a:t>indicates</a:t>
            </a:r>
            <a:r>
              <a:rPr sz="1100" spc="-40" dirty="0"/>
              <a:t> </a:t>
            </a:r>
            <a:r>
              <a:rPr sz="1100" dirty="0"/>
              <a:t>a</a:t>
            </a:r>
            <a:r>
              <a:rPr sz="1100" spc="-40" dirty="0"/>
              <a:t> </a:t>
            </a:r>
            <a:r>
              <a:rPr sz="1100" spc="-20" dirty="0"/>
              <a:t>state</a:t>
            </a:r>
            <a:r>
              <a:rPr sz="1100" spc="-35" dirty="0"/>
              <a:t> </a:t>
            </a:r>
            <a:r>
              <a:rPr sz="1100" dirty="0"/>
              <a:t>of</a:t>
            </a:r>
            <a:r>
              <a:rPr sz="1100" spc="-40" dirty="0"/>
              <a:t> </a:t>
            </a:r>
            <a:r>
              <a:rPr sz="1100" spc="-20" dirty="0"/>
              <a:t>high</a:t>
            </a:r>
            <a:r>
              <a:rPr sz="1100" spc="-35" dirty="0"/>
              <a:t> </a:t>
            </a:r>
            <a:r>
              <a:rPr sz="1100" spc="-30" dirty="0"/>
              <a:t>creative</a:t>
            </a:r>
            <a:r>
              <a:rPr sz="1100" spc="-40" dirty="0"/>
              <a:t> </a:t>
            </a:r>
            <a:r>
              <a:rPr sz="1100" spc="-10" dirty="0"/>
              <a:t>flexibility, </a:t>
            </a:r>
            <a:r>
              <a:rPr sz="1100" spc="-60" dirty="0"/>
              <a:t>where</a:t>
            </a:r>
            <a:r>
              <a:rPr sz="1100" spc="-30" dirty="0"/>
              <a:t> </a:t>
            </a:r>
            <a:r>
              <a:rPr sz="1100" spc="-10" dirty="0"/>
              <a:t>the</a:t>
            </a:r>
            <a:r>
              <a:rPr sz="1100" spc="-30" dirty="0"/>
              <a:t> </a:t>
            </a:r>
            <a:r>
              <a:rPr sz="1100" spc="-25" dirty="0"/>
              <a:t>participant</a:t>
            </a:r>
            <a:r>
              <a:rPr sz="1100" spc="-30" dirty="0"/>
              <a:t> </a:t>
            </a:r>
            <a:r>
              <a:rPr sz="1100" dirty="0"/>
              <a:t>is</a:t>
            </a:r>
            <a:r>
              <a:rPr sz="1100" spc="-35" dirty="0"/>
              <a:t> </a:t>
            </a:r>
            <a:r>
              <a:rPr sz="1100" spc="-50" dirty="0"/>
              <a:t>free</a:t>
            </a:r>
            <a:r>
              <a:rPr sz="1100" spc="-30" dirty="0"/>
              <a:t> </a:t>
            </a:r>
            <a:r>
              <a:rPr sz="1100" dirty="0"/>
              <a:t>to</a:t>
            </a:r>
            <a:r>
              <a:rPr sz="1100" spc="-30" dirty="0"/>
              <a:t> </a:t>
            </a:r>
            <a:r>
              <a:rPr sz="1100" spc="-50" dirty="0"/>
              <a:t>explore</a:t>
            </a:r>
            <a:r>
              <a:rPr sz="1100" spc="-30" dirty="0"/>
              <a:t> </a:t>
            </a:r>
            <a:r>
              <a:rPr sz="1100" spc="-20" dirty="0"/>
              <a:t>(and</a:t>
            </a:r>
            <a:r>
              <a:rPr sz="1100" spc="-25" dirty="0"/>
              <a:t> </a:t>
            </a:r>
            <a:r>
              <a:rPr sz="1100" spc="-10" dirty="0"/>
              <a:t>potentially </a:t>
            </a:r>
            <a:r>
              <a:rPr sz="1100" spc="-30" dirty="0"/>
              <a:t>follow)</a:t>
            </a:r>
            <a:r>
              <a:rPr sz="1100" spc="-35" dirty="0"/>
              <a:t> </a:t>
            </a:r>
            <a:r>
              <a:rPr sz="1100" dirty="0"/>
              <a:t>a</a:t>
            </a:r>
            <a:r>
              <a:rPr sz="1100" spc="-35" dirty="0"/>
              <a:t> </a:t>
            </a:r>
            <a:r>
              <a:rPr sz="1100" spc="-45" dirty="0"/>
              <a:t>wide</a:t>
            </a:r>
            <a:r>
              <a:rPr sz="1100" spc="-30" dirty="0"/>
              <a:t> </a:t>
            </a:r>
            <a:r>
              <a:rPr sz="1100" spc="-60" dirty="0"/>
              <a:t>range</a:t>
            </a:r>
            <a:r>
              <a:rPr sz="1100" spc="-25" dirty="0"/>
              <a:t> </a:t>
            </a:r>
            <a:r>
              <a:rPr sz="1100" dirty="0"/>
              <a:t>of</a:t>
            </a:r>
            <a:r>
              <a:rPr sz="1100" spc="-35" dirty="0"/>
              <a:t> </a:t>
            </a:r>
            <a:r>
              <a:rPr sz="1100" spc="-30" dirty="0"/>
              <a:t>directions </a:t>
            </a:r>
            <a:r>
              <a:rPr sz="1100" spc="-35" dirty="0"/>
              <a:t>for</a:t>
            </a:r>
            <a:r>
              <a:rPr sz="1100" spc="-30" dirty="0"/>
              <a:t> </a:t>
            </a:r>
            <a:r>
              <a:rPr sz="1100" spc="-20" dirty="0"/>
              <a:t>their</a:t>
            </a:r>
            <a:r>
              <a:rPr sz="1100" spc="-30" dirty="0"/>
              <a:t> next </a:t>
            </a:r>
            <a:r>
              <a:rPr sz="1100" spc="-45" dirty="0"/>
              <a:t>stroke</a:t>
            </a:r>
            <a:r>
              <a:rPr sz="1100" spc="-35" dirty="0"/>
              <a:t> </a:t>
            </a:r>
            <a:r>
              <a:rPr sz="1100" dirty="0"/>
              <a:t>at</a:t>
            </a:r>
            <a:r>
              <a:rPr sz="1100" spc="-30" dirty="0"/>
              <a:t> </a:t>
            </a:r>
            <a:r>
              <a:rPr sz="1100" spc="-45" dirty="0"/>
              <a:t>given number</a:t>
            </a:r>
            <a:r>
              <a:rPr sz="1100" spc="-40" dirty="0"/>
              <a:t> </a:t>
            </a:r>
            <a:r>
              <a:rPr sz="1100" dirty="0"/>
              <a:t>of</a:t>
            </a:r>
            <a:r>
              <a:rPr sz="1100" spc="-35" dirty="0"/>
              <a:t> </a:t>
            </a:r>
            <a:r>
              <a:rPr sz="1100" spc="-40" dirty="0"/>
              <a:t>completed</a:t>
            </a:r>
            <a:r>
              <a:rPr sz="1100" spc="-35" dirty="0"/>
              <a:t> </a:t>
            </a:r>
            <a:r>
              <a:rPr sz="1100" spc="-10" dirty="0"/>
              <a:t>strokes.</a:t>
            </a:r>
            <a:endParaRPr sz="11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Entropy</a:t>
            </a:r>
            <a:r>
              <a:rPr spc="-6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45" dirty="0"/>
              <a:t>Gaussian</a:t>
            </a:r>
            <a:r>
              <a:rPr spc="-60" dirty="0"/>
              <a:t> </a:t>
            </a:r>
            <a:r>
              <a:rPr dirty="0"/>
              <a:t>Mixture</a:t>
            </a:r>
            <a:r>
              <a:rPr spc="-60" dirty="0"/>
              <a:t> </a:t>
            </a:r>
            <a:r>
              <a:rPr dirty="0"/>
              <a:t>Model</a:t>
            </a:r>
            <a:r>
              <a:rPr spc="-60" dirty="0"/>
              <a:t> </a:t>
            </a:r>
            <a:r>
              <a:rPr spc="45" dirty="0"/>
              <a:t>(GMM)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65948"/>
            <a:ext cx="3863975" cy="19888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6383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Tahoma"/>
                <a:cs typeface="Tahoma"/>
              </a:rPr>
              <a:t>Entropy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measures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uncertainty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model’s </a:t>
            </a:r>
            <a:r>
              <a:rPr sz="1100" spc="-35" dirty="0">
                <a:latin typeface="Tahoma"/>
                <a:cs typeface="Tahoma"/>
              </a:rPr>
              <a:t>predictions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next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stroke.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6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High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entropy </a:t>
            </a:r>
            <a:r>
              <a:rPr sz="1100" spc="-30" dirty="0">
                <a:latin typeface="Tahoma"/>
                <a:cs typeface="Tahoma"/>
              </a:rPr>
              <a:t>indicates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state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high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flexibility, </a:t>
            </a:r>
            <a:r>
              <a:rPr sz="1100" spc="-60" dirty="0">
                <a:latin typeface="Tahoma"/>
                <a:cs typeface="Tahoma"/>
              </a:rPr>
              <a:t>where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participant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free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explore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potentially </a:t>
            </a:r>
            <a:r>
              <a:rPr sz="1100" spc="-30" dirty="0">
                <a:latin typeface="Tahoma"/>
                <a:cs typeface="Tahoma"/>
              </a:rPr>
              <a:t>follow)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wide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range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directions </a:t>
            </a:r>
            <a:r>
              <a:rPr sz="1100" spc="-35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their</a:t>
            </a:r>
            <a:r>
              <a:rPr sz="1100" spc="-30" dirty="0">
                <a:latin typeface="Tahoma"/>
                <a:cs typeface="Tahoma"/>
              </a:rPr>
              <a:t> next </a:t>
            </a:r>
            <a:r>
              <a:rPr sz="1100" spc="-45" dirty="0">
                <a:latin typeface="Tahoma"/>
                <a:cs typeface="Tahoma"/>
              </a:rPr>
              <a:t>stroke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given number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completed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strokes.</a:t>
            </a:r>
            <a:endParaRPr sz="1100">
              <a:latin typeface="Tahoma"/>
              <a:cs typeface="Tahoma"/>
            </a:endParaRPr>
          </a:p>
          <a:p>
            <a:pPr marL="214629" marR="14224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proposed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study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utilizes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Huber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al.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  <a:hlinkClick r:id="rId2" action="ppaction://hlinksldjump"/>
              </a:rPr>
              <a:t>(2008)’s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entropy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approximation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based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70" dirty="0">
                <a:solidFill>
                  <a:srgbClr val="FF0000"/>
                </a:solidFill>
                <a:latin typeface="Tahoma"/>
                <a:cs typeface="Tahoma"/>
              </a:rPr>
              <a:t>KL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divergence</a:t>
            </a:r>
            <a:r>
              <a:rPr sz="1100" spc="-50" dirty="0">
                <a:latin typeface="Tahoma"/>
                <a:cs typeface="Tahoma"/>
              </a:rPr>
              <a:t>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which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considers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diversity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weight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each component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mixture,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thus </a:t>
            </a:r>
            <a:r>
              <a:rPr sz="1100" spc="-35" dirty="0">
                <a:latin typeface="Tahoma"/>
                <a:cs typeface="Tahoma"/>
              </a:rPr>
              <a:t>reflecting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variability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uncertainty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model’s </a:t>
            </a:r>
            <a:r>
              <a:rPr sz="1100" spc="-35" dirty="0">
                <a:latin typeface="Tahoma"/>
                <a:cs typeface="Tahoma"/>
              </a:rPr>
              <a:t>predictions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next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stroke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5" dirty="0">
                <a:latin typeface="Tahoma"/>
                <a:cs typeface="Tahoma"/>
              </a:rPr>
              <a:t> drawing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task.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57261"/>
            <a:ext cx="3865245" cy="13004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8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Mood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pervades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entire </a:t>
            </a:r>
            <a:r>
              <a:rPr sz="1100" spc="-55" dirty="0">
                <a:latin typeface="Tahoma"/>
                <a:cs typeface="Tahoma"/>
              </a:rPr>
              <a:t>framework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meaning,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shaping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our </a:t>
            </a:r>
            <a:r>
              <a:rPr sz="1100" spc="-40" dirty="0">
                <a:latin typeface="Tahoma"/>
                <a:cs typeface="Tahoma"/>
              </a:rPr>
              <a:t>perception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possibilities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world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holds</a:t>
            </a:r>
            <a:r>
              <a:rPr sz="1100" spc="-20" dirty="0">
                <a:latin typeface="Tahoma"/>
                <a:cs typeface="Tahoma"/>
              </a:rPr>
              <a:t> (Ratcliffe,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  <a:hlinkClick r:id="rId2" action="ppaction://hlinksldjump"/>
              </a:rPr>
              <a:t>2013).</a:t>
            </a:r>
            <a:endParaRPr sz="1100">
              <a:latin typeface="Tahoma"/>
              <a:cs typeface="Tahoma"/>
            </a:endParaRPr>
          </a:p>
          <a:p>
            <a:pPr marL="214629" marR="5746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Positive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emotions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broaden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thought-</a:t>
            </a:r>
            <a:r>
              <a:rPr sz="1100" spc="-20" dirty="0">
                <a:latin typeface="Tahoma"/>
                <a:cs typeface="Tahoma"/>
              </a:rPr>
              <a:t>action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repertoires </a:t>
            </a:r>
            <a:r>
              <a:rPr sz="1100" spc="-35" dirty="0">
                <a:latin typeface="Tahoma"/>
                <a:cs typeface="Tahoma"/>
              </a:rPr>
              <a:t>(Fredrickson,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2001).</a:t>
            </a:r>
            <a:endParaRPr sz="1100">
              <a:latin typeface="Tahoma"/>
              <a:cs typeface="Tahoma"/>
            </a:endParaRPr>
          </a:p>
          <a:p>
            <a:pPr marL="214629" marR="14859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Speaking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thought-</a:t>
            </a:r>
            <a:r>
              <a:rPr sz="1100" spc="-20" dirty="0">
                <a:latin typeface="Tahoma"/>
                <a:cs typeface="Tahoma"/>
              </a:rPr>
              <a:t>action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repertoires,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creativity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stands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fascinating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human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capacity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formulate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novel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ideas, </a:t>
            </a:r>
            <a:r>
              <a:rPr sz="1100" spc="-40" dirty="0">
                <a:latin typeface="Tahoma"/>
                <a:cs typeface="Tahoma"/>
              </a:rPr>
              <a:t>methods,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solutions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(Hennessey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Amabile,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2010).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Bhattacharyya</a:t>
            </a:r>
            <a:r>
              <a:rPr spc="-15" dirty="0"/>
              <a:t> </a:t>
            </a:r>
            <a:r>
              <a:rPr spc="-25" dirty="0"/>
              <a:t>Distance</a:t>
            </a:r>
            <a:r>
              <a:rPr spc="-15" dirty="0"/>
              <a:t> </a:t>
            </a:r>
            <a:r>
              <a:rPr dirty="0"/>
              <a:t>=</a:t>
            </a:r>
            <a:r>
              <a:rPr i="1" dirty="0">
                <a:latin typeface="Verdana"/>
                <a:cs typeface="Verdana"/>
              </a:rPr>
              <a:t>&gt;</a:t>
            </a:r>
            <a:r>
              <a:rPr i="1" spc="-65" dirty="0">
                <a:latin typeface="Verdana"/>
                <a:cs typeface="Verdana"/>
              </a:rPr>
              <a:t> </a:t>
            </a:r>
            <a:r>
              <a:rPr spc="-30" dirty="0"/>
              <a:t>Component</a:t>
            </a:r>
            <a:r>
              <a:rPr spc="-15" dirty="0"/>
              <a:t> </a:t>
            </a:r>
            <a:r>
              <a:rPr spc="-35" dirty="0"/>
              <a:t>Divergence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03603"/>
            <a:ext cx="3864610" cy="7461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48590" indent="-177165">
              <a:lnSpc>
                <a:spcPct val="102699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</a:rPr>
              <a:t>Bhattacharyya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Distance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divergence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between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 </a:t>
            </a:r>
            <a:r>
              <a:rPr sz="1100" spc="-10" dirty="0">
                <a:latin typeface="Tahoma"/>
                <a:cs typeface="Tahoma"/>
              </a:rPr>
              <a:t>distributions.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dirty="0">
                <a:latin typeface="Tahoma"/>
                <a:cs typeface="Tahoma"/>
              </a:rPr>
              <a:t> GMM,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assess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overlap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separation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different clusters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(i.e.,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Gaussian </a:t>
            </a:r>
            <a:r>
              <a:rPr sz="1100" spc="-50" dirty="0">
                <a:latin typeface="Tahoma"/>
                <a:cs typeface="Tahoma"/>
              </a:rPr>
              <a:t>components;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Alangari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2023).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Bhattacharyya</a:t>
            </a:r>
            <a:r>
              <a:rPr spc="-15" dirty="0"/>
              <a:t> </a:t>
            </a:r>
            <a:r>
              <a:rPr spc="-25" dirty="0"/>
              <a:t>Distance</a:t>
            </a:r>
            <a:r>
              <a:rPr spc="-15" dirty="0"/>
              <a:t> </a:t>
            </a:r>
            <a:r>
              <a:rPr dirty="0"/>
              <a:t>=</a:t>
            </a:r>
            <a:r>
              <a:rPr i="1" dirty="0">
                <a:latin typeface="Verdana"/>
                <a:cs typeface="Verdana"/>
              </a:rPr>
              <a:t>&gt;</a:t>
            </a:r>
            <a:r>
              <a:rPr i="1" spc="-65" dirty="0">
                <a:latin typeface="Verdana"/>
                <a:cs typeface="Verdana"/>
              </a:rPr>
              <a:t> </a:t>
            </a:r>
            <a:r>
              <a:rPr spc="-30" dirty="0"/>
              <a:t>Component</a:t>
            </a:r>
            <a:r>
              <a:rPr spc="-15" dirty="0"/>
              <a:t> </a:t>
            </a:r>
            <a:r>
              <a:rPr spc="-35" dirty="0"/>
              <a:t>Divergence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03603"/>
            <a:ext cx="3864610" cy="16446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48590" indent="-177165">
              <a:lnSpc>
                <a:spcPct val="102699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</a:rPr>
              <a:t>Bhattacharyya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Distance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divergence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between </a:t>
            </a:r>
            <a:r>
              <a:rPr sz="1100" spc="-40" dirty="0">
                <a:latin typeface="Tahoma"/>
                <a:cs typeface="Tahoma"/>
              </a:rPr>
              <a:t>two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probability </a:t>
            </a:r>
            <a:r>
              <a:rPr sz="1100" spc="-10" dirty="0">
                <a:latin typeface="Tahoma"/>
                <a:cs typeface="Tahoma"/>
              </a:rPr>
              <a:t>distributions.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54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For</a:t>
            </a:r>
            <a:r>
              <a:rPr sz="1100" dirty="0">
                <a:latin typeface="Tahoma"/>
                <a:cs typeface="Tahoma"/>
              </a:rPr>
              <a:t> GMM,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assess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overlap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separation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different clusters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(i.e.,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Gaussian </a:t>
            </a:r>
            <a:r>
              <a:rPr sz="1100" spc="-50" dirty="0">
                <a:latin typeface="Tahoma"/>
                <a:cs typeface="Tahoma"/>
              </a:rPr>
              <a:t>components;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Alangari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2023).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40" dirty="0">
                <a:latin typeface="Tahoma"/>
                <a:cs typeface="Tahoma"/>
              </a:rPr>
              <a:t>Aggregated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Bhattacharyya</a:t>
            </a:r>
            <a:r>
              <a:rPr sz="1100" spc="-25" dirty="0">
                <a:latin typeface="Tahoma"/>
                <a:cs typeface="Tahoma"/>
              </a:rPr>
              <a:t> Distance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context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GMM, </a:t>
            </a:r>
            <a:r>
              <a:rPr sz="1100" spc="-60" dirty="0">
                <a:latin typeface="Tahoma"/>
                <a:cs typeface="Tahoma"/>
              </a:rPr>
              <a:t>where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multiple </a:t>
            </a:r>
            <a:r>
              <a:rPr sz="1100" spc="-35" dirty="0">
                <a:latin typeface="Tahoma"/>
                <a:cs typeface="Tahoma"/>
              </a:rPr>
              <a:t>Gaussian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components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represent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different </a:t>
            </a:r>
            <a:r>
              <a:rPr sz="1100" spc="-40" dirty="0">
                <a:latin typeface="Tahoma"/>
                <a:cs typeface="Tahoma"/>
              </a:rPr>
              <a:t>aspects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</a:t>
            </a:r>
            <a:r>
              <a:rPr sz="1100" spc="-35" dirty="0">
                <a:latin typeface="Tahoma"/>
                <a:cs typeface="Tahoma"/>
              </a:rPr>
              <a:t> (creative </a:t>
            </a:r>
            <a:r>
              <a:rPr sz="1100" spc="-30" dirty="0">
                <a:latin typeface="Tahoma"/>
                <a:cs typeface="Tahoma"/>
              </a:rPr>
              <a:t>possibilities),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be </a:t>
            </a:r>
            <a:r>
              <a:rPr sz="1100" spc="-40" dirty="0">
                <a:latin typeface="Tahoma"/>
                <a:cs typeface="Tahoma"/>
              </a:rPr>
              <a:t>conceptualized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overall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divergence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 </a:t>
            </a:r>
            <a:r>
              <a:rPr sz="1100" spc="-30" dirty="0">
                <a:latin typeface="Tahoma"/>
                <a:cs typeface="Tahoma"/>
              </a:rPr>
              <a:t>dissimilarity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between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pairs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components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Bhattacharyya</a:t>
            </a:r>
            <a:r>
              <a:rPr spc="-15" dirty="0"/>
              <a:t> </a:t>
            </a:r>
            <a:r>
              <a:rPr spc="-25" dirty="0"/>
              <a:t>Distance</a:t>
            </a:r>
            <a:r>
              <a:rPr spc="-15" dirty="0"/>
              <a:t> </a:t>
            </a:r>
            <a:r>
              <a:rPr dirty="0"/>
              <a:t>=</a:t>
            </a:r>
            <a:r>
              <a:rPr i="1" dirty="0">
                <a:latin typeface="Verdana"/>
                <a:cs typeface="Verdana"/>
              </a:rPr>
              <a:t>&gt;</a:t>
            </a:r>
            <a:r>
              <a:rPr i="1" spc="-65" dirty="0">
                <a:latin typeface="Verdana"/>
                <a:cs typeface="Verdana"/>
              </a:rPr>
              <a:t> </a:t>
            </a:r>
            <a:r>
              <a:rPr spc="-30" dirty="0"/>
              <a:t>Component</a:t>
            </a:r>
            <a:r>
              <a:rPr spc="-15" dirty="0"/>
              <a:t> </a:t>
            </a:r>
            <a:r>
              <a:rPr spc="-35" dirty="0"/>
              <a:t>Divergence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63370"/>
            <a:ext cx="3732529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9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incompleteness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shape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drawing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task,</a:t>
            </a:r>
            <a:r>
              <a:rPr sz="1100" spc="-25" dirty="0">
                <a:latin typeface="Tahoma"/>
                <a:cs typeface="Tahoma"/>
              </a:rPr>
              <a:t> the </a:t>
            </a:r>
            <a:r>
              <a:rPr sz="1100" spc="-50" dirty="0">
                <a:latin typeface="Tahoma"/>
                <a:cs typeface="Tahoma"/>
              </a:rPr>
              <a:t>aggregated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Bhattacharyya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Distance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across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component </a:t>
            </a:r>
            <a:r>
              <a:rPr sz="1100" spc="-30" dirty="0">
                <a:latin typeface="Tahoma"/>
                <a:cs typeface="Tahoma"/>
              </a:rPr>
              <a:t>pairs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GMM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quantitative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the </a:t>
            </a:r>
            <a:r>
              <a:rPr sz="1100" b="1" spc="-45" dirty="0">
                <a:latin typeface="Arial"/>
                <a:cs typeface="Arial"/>
              </a:rPr>
              <a:t>dynamic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narrowing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80" dirty="0">
                <a:latin typeface="Arial"/>
                <a:cs typeface="Arial"/>
              </a:rPr>
              <a:t>process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possibilities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next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stroke </a:t>
            </a:r>
            <a:r>
              <a:rPr sz="1100" spc="-25" dirty="0">
                <a:latin typeface="Tahoma"/>
                <a:cs typeface="Tahoma"/>
              </a:rPr>
              <a:t>(positions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trajectories).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Bhattacharyya</a:t>
            </a:r>
            <a:r>
              <a:rPr spc="-15" dirty="0"/>
              <a:t> </a:t>
            </a:r>
            <a:r>
              <a:rPr spc="-25" dirty="0"/>
              <a:t>Distance</a:t>
            </a:r>
            <a:r>
              <a:rPr spc="-15" dirty="0"/>
              <a:t> </a:t>
            </a:r>
            <a:r>
              <a:rPr dirty="0"/>
              <a:t>=</a:t>
            </a:r>
            <a:r>
              <a:rPr i="1" dirty="0">
                <a:latin typeface="Verdana"/>
                <a:cs typeface="Verdana"/>
              </a:rPr>
              <a:t>&gt;</a:t>
            </a:r>
            <a:r>
              <a:rPr i="1" spc="-65" dirty="0">
                <a:latin typeface="Verdana"/>
                <a:cs typeface="Verdana"/>
              </a:rPr>
              <a:t> </a:t>
            </a:r>
            <a:r>
              <a:rPr spc="-30" dirty="0"/>
              <a:t>Component</a:t>
            </a:r>
            <a:r>
              <a:rPr spc="-15" dirty="0"/>
              <a:t> </a:t>
            </a:r>
            <a:r>
              <a:rPr spc="-35" dirty="0"/>
              <a:t>Divergence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863370"/>
            <a:ext cx="3890010" cy="17449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174625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9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6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case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incompleteness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shape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drawing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task,</a:t>
            </a:r>
            <a:r>
              <a:rPr sz="1100" spc="-25" dirty="0">
                <a:latin typeface="Tahoma"/>
                <a:cs typeface="Tahoma"/>
              </a:rPr>
              <a:t> the </a:t>
            </a:r>
            <a:r>
              <a:rPr sz="1100" spc="-50" dirty="0">
                <a:latin typeface="Tahoma"/>
                <a:cs typeface="Tahoma"/>
              </a:rPr>
              <a:t>aggregated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Bhattacharyya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Distance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across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component </a:t>
            </a:r>
            <a:r>
              <a:rPr sz="1100" spc="-30" dirty="0">
                <a:latin typeface="Tahoma"/>
                <a:cs typeface="Tahoma"/>
              </a:rPr>
              <a:t>pairs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GMM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quantitative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the </a:t>
            </a:r>
            <a:r>
              <a:rPr sz="1100" b="1" spc="-45" dirty="0">
                <a:latin typeface="Arial"/>
                <a:cs typeface="Arial"/>
              </a:rPr>
              <a:t>dynamic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narrowing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80" dirty="0">
                <a:latin typeface="Arial"/>
                <a:cs typeface="Arial"/>
              </a:rPr>
              <a:t>process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of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possibilities</a:t>
            </a:r>
            <a:r>
              <a:rPr sz="1100" b="1" spc="-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next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stroke </a:t>
            </a:r>
            <a:r>
              <a:rPr sz="1100" spc="-25" dirty="0">
                <a:latin typeface="Tahoma"/>
                <a:cs typeface="Tahoma"/>
              </a:rPr>
              <a:t>(positions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trajectories).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Tahoma"/>
              <a:cs typeface="Tahoma"/>
            </a:endParaRPr>
          </a:p>
          <a:p>
            <a:pPr marL="227329" marR="43180" indent="-177165">
              <a:lnSpc>
                <a:spcPct val="102600"/>
              </a:lnSpc>
              <a:spcBef>
                <a:spcPts val="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decrease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aggregated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Bhattacharyya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Distance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time </a:t>
            </a:r>
            <a:r>
              <a:rPr sz="1100" spc="-30" dirty="0">
                <a:latin typeface="Tahoma"/>
                <a:cs typeface="Tahoma"/>
              </a:rPr>
              <a:t>indicates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gradual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focusing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possibilities,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reflecting </a:t>
            </a:r>
            <a:r>
              <a:rPr sz="1100" spc="-25" dirty="0">
                <a:latin typeface="Tahoma"/>
                <a:cs typeface="Tahoma"/>
              </a:rPr>
              <a:t>participant’s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transition </a:t>
            </a:r>
            <a:r>
              <a:rPr sz="1100" spc="-30" dirty="0">
                <a:latin typeface="Tahoma"/>
                <a:cs typeface="Tahoma"/>
              </a:rPr>
              <a:t>from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exploring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wide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array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potential </a:t>
            </a:r>
            <a:r>
              <a:rPr sz="1100" spc="-45" dirty="0">
                <a:latin typeface="Tahoma"/>
                <a:cs typeface="Tahoma"/>
              </a:rPr>
              <a:t>ideas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honing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more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defined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creative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directions.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14020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30" dirty="0"/>
              <a:t>Distinguishing</a:t>
            </a:r>
            <a:r>
              <a:rPr spc="-40" dirty="0"/>
              <a:t> </a:t>
            </a:r>
            <a:r>
              <a:rPr spc="-25" dirty="0"/>
              <a:t>Higher</a:t>
            </a:r>
            <a:r>
              <a:rPr spc="-40" dirty="0"/>
              <a:t> </a:t>
            </a:r>
            <a:r>
              <a:rPr spc="-20" dirty="0"/>
              <a:t>from</a:t>
            </a:r>
            <a:r>
              <a:rPr spc="-40" dirty="0"/>
              <a:t> </a:t>
            </a:r>
            <a:r>
              <a:rPr spc="-55" dirty="0"/>
              <a:t>Lower</a:t>
            </a:r>
            <a:r>
              <a:rPr spc="-40" dirty="0"/>
              <a:t> </a:t>
            </a:r>
            <a:r>
              <a:rPr spc="-10" dirty="0"/>
              <a:t>Flexibility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25" dirty="0"/>
              <a:t>Creative </a:t>
            </a:r>
            <a:r>
              <a:rPr spc="-50" dirty="0"/>
              <a:t>Ideation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725119"/>
            <a:ext cx="3863975" cy="69532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Average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number</a:t>
            </a:r>
            <a:endParaRPr sz="11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Tahoma"/>
                <a:cs typeface="Tahoma"/>
              </a:rPr>
              <a:t>Broader,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unpredictable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within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creative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process</a:t>
            </a:r>
            <a:endParaRPr sz="1000">
              <a:latin typeface="Tahoma"/>
              <a:cs typeface="Tahoma"/>
            </a:endParaRPr>
          </a:p>
          <a:p>
            <a:pPr marL="492125" marR="30480" indent="-168275">
              <a:lnSpc>
                <a:spcPts val="1200"/>
              </a:lnSpc>
              <a:spcBef>
                <a:spcPts val="4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6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latin typeface="Tahoma"/>
                <a:cs typeface="Tahoma"/>
              </a:rPr>
              <a:t>Divergence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creative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possibilities,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reflecting </a:t>
            </a:r>
            <a:r>
              <a:rPr sz="1000" dirty="0">
                <a:latin typeface="Tahoma"/>
                <a:cs typeface="Tahoma"/>
              </a:rPr>
              <a:t>an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engagement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5" dirty="0">
                <a:latin typeface="Tahoma"/>
                <a:cs typeface="Tahoma"/>
              </a:rPr>
              <a:t> broad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spectrum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cognitive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categories.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14020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30" dirty="0"/>
              <a:t>Distinguishing</a:t>
            </a:r>
            <a:r>
              <a:rPr spc="-40" dirty="0"/>
              <a:t> </a:t>
            </a:r>
            <a:r>
              <a:rPr spc="-25" dirty="0"/>
              <a:t>Higher</a:t>
            </a:r>
            <a:r>
              <a:rPr spc="-40" dirty="0"/>
              <a:t> </a:t>
            </a:r>
            <a:r>
              <a:rPr spc="-20" dirty="0"/>
              <a:t>from</a:t>
            </a:r>
            <a:r>
              <a:rPr spc="-40" dirty="0"/>
              <a:t> </a:t>
            </a:r>
            <a:r>
              <a:rPr spc="-55" dirty="0"/>
              <a:t>Lower</a:t>
            </a:r>
            <a:r>
              <a:rPr spc="-40" dirty="0"/>
              <a:t> </a:t>
            </a:r>
            <a:r>
              <a:rPr spc="-10" dirty="0"/>
              <a:t>Flexibility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25" dirty="0"/>
              <a:t>Creative </a:t>
            </a:r>
            <a:r>
              <a:rPr spc="-50" dirty="0"/>
              <a:t>Ideation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725119"/>
            <a:ext cx="3889375" cy="137795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28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Average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number</a:t>
            </a:r>
            <a:endParaRPr sz="1100">
              <a:latin typeface="Tahoma"/>
              <a:cs typeface="Tahoma"/>
            </a:endParaRPr>
          </a:p>
          <a:p>
            <a:pPr marL="3371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Tahoma"/>
                <a:cs typeface="Tahoma"/>
              </a:rPr>
              <a:t>Broader,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unpredictable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within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creative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process</a:t>
            </a:r>
            <a:endParaRPr sz="1000">
              <a:latin typeface="Tahoma"/>
              <a:cs typeface="Tahoma"/>
            </a:endParaRPr>
          </a:p>
          <a:p>
            <a:pPr marL="504825" marR="43180" indent="-168275">
              <a:lnSpc>
                <a:spcPts val="1200"/>
              </a:lnSpc>
              <a:spcBef>
                <a:spcPts val="4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6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latin typeface="Tahoma"/>
                <a:cs typeface="Tahoma"/>
              </a:rPr>
              <a:t>Divergence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creative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possibilities,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reflecting </a:t>
            </a:r>
            <a:r>
              <a:rPr sz="1000" dirty="0">
                <a:latin typeface="Tahoma"/>
                <a:cs typeface="Tahoma"/>
              </a:rPr>
              <a:t>an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engagement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5" dirty="0">
                <a:latin typeface="Tahoma"/>
                <a:cs typeface="Tahoma"/>
              </a:rPr>
              <a:t> broad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spectrum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cognitive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categories.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00">
              <a:latin typeface="Tahoma"/>
              <a:cs typeface="Tahoma"/>
            </a:endParaRPr>
          </a:p>
          <a:p>
            <a:pPr marL="50800">
              <a:lnSpc>
                <a:spcPct val="100000"/>
              </a:lnSpc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5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Average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change</a:t>
            </a:r>
            <a:endParaRPr sz="1100">
              <a:latin typeface="Tahoma"/>
              <a:cs typeface="Tahoma"/>
            </a:endParaRPr>
          </a:p>
          <a:p>
            <a:pPr marL="504825" marR="102870" indent="-16827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17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latin typeface="Tahoma"/>
                <a:cs typeface="Tahoma"/>
              </a:rPr>
              <a:t>More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extended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period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ideational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(slower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rate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of </a:t>
            </a:r>
            <a:r>
              <a:rPr sz="1000" spc="-10" dirty="0">
                <a:latin typeface="Tahoma"/>
                <a:cs typeface="Tahoma"/>
              </a:rPr>
              <a:t>convergence)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4140200" cy="47180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 marR="5080">
              <a:lnSpc>
                <a:spcPct val="106700"/>
              </a:lnSpc>
              <a:spcBef>
                <a:spcPts val="20"/>
              </a:spcBef>
            </a:pPr>
            <a:r>
              <a:rPr spc="-30" dirty="0"/>
              <a:t>Distinguishing</a:t>
            </a:r>
            <a:r>
              <a:rPr spc="-40" dirty="0"/>
              <a:t> </a:t>
            </a:r>
            <a:r>
              <a:rPr spc="-25" dirty="0"/>
              <a:t>Higher</a:t>
            </a:r>
            <a:r>
              <a:rPr spc="-40" dirty="0"/>
              <a:t> </a:t>
            </a:r>
            <a:r>
              <a:rPr spc="-20" dirty="0"/>
              <a:t>from</a:t>
            </a:r>
            <a:r>
              <a:rPr spc="-40" dirty="0"/>
              <a:t> </a:t>
            </a:r>
            <a:r>
              <a:rPr spc="-55" dirty="0"/>
              <a:t>Lower</a:t>
            </a:r>
            <a:r>
              <a:rPr spc="-40" dirty="0"/>
              <a:t> </a:t>
            </a:r>
            <a:r>
              <a:rPr spc="-10" dirty="0"/>
              <a:t>Flexibility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25" dirty="0"/>
              <a:t>Creative </a:t>
            </a:r>
            <a:r>
              <a:rPr spc="-50" dirty="0"/>
              <a:t>Ideation</a:t>
            </a:r>
            <a:r>
              <a:rPr spc="-30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" y="725119"/>
            <a:ext cx="3914775" cy="23641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8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Average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number</a:t>
            </a:r>
            <a:endParaRPr sz="1100">
              <a:latin typeface="Tahoma"/>
              <a:cs typeface="Tahoma"/>
            </a:endParaRPr>
          </a:p>
          <a:p>
            <a:pPr marL="349885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Tahoma"/>
                <a:cs typeface="Tahoma"/>
              </a:rPr>
              <a:t>Broader,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unpredictable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within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creative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process</a:t>
            </a:r>
            <a:endParaRPr sz="1000">
              <a:latin typeface="Tahoma"/>
              <a:cs typeface="Tahoma"/>
            </a:endParaRPr>
          </a:p>
          <a:p>
            <a:pPr marL="517525" marR="55880" indent="-168275">
              <a:lnSpc>
                <a:spcPts val="1200"/>
              </a:lnSpc>
              <a:spcBef>
                <a:spcPts val="4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6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latin typeface="Tahoma"/>
                <a:cs typeface="Tahoma"/>
              </a:rPr>
              <a:t>Divergence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creative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possibilities,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reflecting </a:t>
            </a:r>
            <a:r>
              <a:rPr sz="1000" dirty="0">
                <a:latin typeface="Tahoma"/>
                <a:cs typeface="Tahoma"/>
              </a:rPr>
              <a:t>an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engagement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with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35" dirty="0">
                <a:latin typeface="Tahoma"/>
                <a:cs typeface="Tahoma"/>
              </a:rPr>
              <a:t> broad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spectrum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cognitive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categories.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5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Average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rate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change</a:t>
            </a:r>
            <a:endParaRPr sz="1100">
              <a:latin typeface="Tahoma"/>
              <a:cs typeface="Tahoma"/>
            </a:endParaRPr>
          </a:p>
          <a:p>
            <a:pPr marL="517525" marR="115570" indent="-16827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17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dirty="0">
                <a:latin typeface="Tahoma"/>
                <a:cs typeface="Tahoma"/>
              </a:rPr>
              <a:t>More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extended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period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ideational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(slower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rate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of </a:t>
            </a:r>
            <a:r>
              <a:rPr sz="1000" spc="-10" dirty="0">
                <a:latin typeface="Tahoma"/>
                <a:cs typeface="Tahoma"/>
              </a:rPr>
              <a:t>convergence)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000">
              <a:latin typeface="Tahoma"/>
              <a:cs typeface="Tahoma"/>
            </a:endParaRPr>
          </a:p>
          <a:p>
            <a:pPr marL="63500">
              <a:lnSpc>
                <a:spcPct val="100000"/>
              </a:lnSpc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Number 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timing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10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inflection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points</a:t>
            </a:r>
            <a:endParaRPr sz="1100">
              <a:latin typeface="Tahoma"/>
              <a:cs typeface="Tahoma"/>
            </a:endParaRPr>
          </a:p>
          <a:p>
            <a:pPr marL="517525" marR="274955" indent="-16827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6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greater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number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inflection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points </a:t>
            </a:r>
            <a:r>
              <a:rPr sz="1000" spc="110" dirty="0">
                <a:latin typeface="Tahoma"/>
                <a:cs typeface="Tahoma"/>
              </a:rPr>
              <a:t>=</a:t>
            </a:r>
            <a:r>
              <a:rPr sz="1000" i="1" spc="110" dirty="0">
                <a:latin typeface="Arial"/>
                <a:cs typeface="Arial"/>
              </a:rPr>
              <a:t>&gt;</a:t>
            </a:r>
            <a:r>
              <a:rPr sz="1000" i="1" spc="30" dirty="0">
                <a:latin typeface="Arial"/>
                <a:cs typeface="Arial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more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dynamic </a:t>
            </a:r>
            <a:r>
              <a:rPr sz="1000" spc="-45" dirty="0">
                <a:latin typeface="Tahoma"/>
                <a:cs typeface="Tahoma"/>
              </a:rPr>
              <a:t>process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shifting </a:t>
            </a:r>
            <a:r>
              <a:rPr sz="1000" spc="-55" dirty="0">
                <a:latin typeface="Tahoma"/>
                <a:cs typeface="Tahoma"/>
              </a:rPr>
              <a:t>between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refinement</a:t>
            </a:r>
            <a:endParaRPr sz="1000">
              <a:latin typeface="Tahoma"/>
              <a:cs typeface="Tahoma"/>
            </a:endParaRPr>
          </a:p>
          <a:p>
            <a:pPr marL="517525" marR="229235" indent="-168275">
              <a:lnSpc>
                <a:spcPts val="1200"/>
              </a:lnSpc>
              <a:spcBef>
                <a:spcPts val="3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17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>
                <a:latin typeface="Tahoma"/>
                <a:cs typeface="Tahoma"/>
              </a:rPr>
              <a:t>Later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occurrence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first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major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inflection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point,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marking</a:t>
            </a:r>
            <a:r>
              <a:rPr sz="1000" spc="-25" dirty="0">
                <a:latin typeface="Tahoma"/>
                <a:cs typeface="Tahoma"/>
              </a:rPr>
              <a:t> the </a:t>
            </a:r>
            <a:r>
              <a:rPr sz="1000" spc="-10" dirty="0">
                <a:latin typeface="Tahoma"/>
                <a:cs typeface="Tahoma"/>
              </a:rPr>
              <a:t>shift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from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initial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exploration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more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focused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convergence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Operationalizing</a:t>
            </a:r>
            <a:r>
              <a:rPr spc="-35" dirty="0"/>
              <a:t> </a:t>
            </a:r>
            <a:r>
              <a:rPr spc="-10" dirty="0"/>
              <a:t>Flexibility</a:t>
            </a:r>
            <a:r>
              <a:rPr spc="-35" dirty="0"/>
              <a:t> </a:t>
            </a:r>
            <a:r>
              <a:rPr spc="-10" dirty="0"/>
              <a:t>Aspect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198624"/>
            <a:ext cx="3887470" cy="8801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Apart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from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capturing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35" dirty="0">
                <a:latin typeface="Tahoma"/>
                <a:cs typeface="Tahoma"/>
              </a:rPr>
              <a:t> aspect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using </a:t>
            </a:r>
            <a:r>
              <a:rPr sz="1100" spc="-50" dirty="0">
                <a:latin typeface="Tahoma"/>
                <a:cs typeface="Tahoma"/>
              </a:rPr>
              <a:t>generative</a:t>
            </a:r>
            <a:r>
              <a:rPr sz="1100" spc="-35" dirty="0">
                <a:latin typeface="Tahoma"/>
                <a:cs typeface="Tahoma"/>
              </a:rPr>
              <a:t> stroke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study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relies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participants’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verbal </a:t>
            </a:r>
            <a:r>
              <a:rPr sz="1100" spc="-30" dirty="0">
                <a:solidFill>
                  <a:srgbClr val="FF0000"/>
                </a:solidFill>
                <a:latin typeface="Tahoma"/>
                <a:cs typeface="Tahoma"/>
              </a:rPr>
              <a:t>description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their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thought</a:t>
            </a:r>
            <a:r>
              <a:rPr sz="11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FF0000"/>
                </a:solidFill>
                <a:latin typeface="Tahoma"/>
                <a:cs typeface="Tahoma"/>
              </a:rPr>
              <a:t>processes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(behind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completed </a:t>
            </a:r>
            <a:r>
              <a:rPr sz="1100" spc="-45" dirty="0">
                <a:latin typeface="Tahoma"/>
                <a:cs typeface="Tahoma"/>
              </a:rPr>
              <a:t>drawings)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complementary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measure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examine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diversity</a:t>
            </a:r>
            <a:r>
              <a:rPr sz="1100" spc="-25" dirty="0">
                <a:latin typeface="Tahoma"/>
                <a:cs typeface="Tahoma"/>
              </a:rPr>
              <a:t> of </a:t>
            </a:r>
            <a:r>
              <a:rPr sz="1100" spc="-35" dirty="0">
                <a:latin typeface="Tahoma"/>
                <a:cs typeface="Tahoma"/>
              </a:rPr>
              <a:t>ideas/concepts </a:t>
            </a:r>
            <a:r>
              <a:rPr sz="1100" spc="-25" dirty="0">
                <a:latin typeface="Tahoma"/>
                <a:cs typeface="Tahoma"/>
              </a:rPr>
              <a:t>they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connect</a:t>
            </a:r>
            <a:r>
              <a:rPr sz="1100" spc="-30" dirty="0">
                <a:latin typeface="Tahoma"/>
                <a:cs typeface="Tahoma"/>
              </a:rPr>
              <a:t> during</a:t>
            </a:r>
            <a:r>
              <a:rPr sz="1100" spc="-35" dirty="0">
                <a:latin typeface="Tahoma"/>
                <a:cs typeface="Tahoma"/>
              </a:rPr>
              <a:t> creative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processes.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Divergent</a:t>
            </a:r>
            <a:r>
              <a:rPr spc="-65" dirty="0"/>
              <a:t> </a:t>
            </a:r>
            <a:r>
              <a:rPr spc="-30" dirty="0"/>
              <a:t>Semantic</a:t>
            </a:r>
            <a:r>
              <a:rPr spc="-60" dirty="0"/>
              <a:t> </a:t>
            </a:r>
            <a:r>
              <a:rPr spc="-45" dirty="0"/>
              <a:t>Integration</a:t>
            </a:r>
            <a:r>
              <a:rPr spc="-65" dirty="0"/>
              <a:t> </a:t>
            </a:r>
            <a:r>
              <a:rPr spc="-25" dirty="0"/>
              <a:t>(DSI;</a:t>
            </a:r>
            <a:r>
              <a:rPr spc="-60" dirty="0"/>
              <a:t> </a:t>
            </a:r>
            <a:r>
              <a:rPr spc="-35" dirty="0"/>
              <a:t>Johnson</a:t>
            </a:r>
            <a:r>
              <a:rPr spc="-60" dirty="0"/>
              <a:t> </a:t>
            </a:r>
            <a:r>
              <a:rPr dirty="0"/>
              <a:t>et</a:t>
            </a:r>
            <a:r>
              <a:rPr spc="-65" dirty="0"/>
              <a:t> </a:t>
            </a:r>
            <a:r>
              <a:rPr spc="-10" dirty="0"/>
              <a:t>al.,</a:t>
            </a:r>
            <a:r>
              <a:rPr spc="-50" dirty="0"/>
              <a:t> </a:t>
            </a:r>
            <a:r>
              <a:rPr spc="-10" dirty="0">
                <a:hlinkClick r:id="rId2" action="ppaction://hlinksldjump"/>
              </a:rPr>
              <a:t>2022)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28623"/>
            <a:ext cx="38100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1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5" dirty="0">
                <a:latin typeface="Arial"/>
                <a:cs typeface="Arial"/>
              </a:rPr>
              <a:t>Concept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DSI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flexibility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aspect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by </a:t>
            </a:r>
            <a:r>
              <a:rPr sz="1100" spc="-65" dirty="0">
                <a:latin typeface="Tahoma"/>
                <a:cs typeface="Tahoma"/>
              </a:rPr>
              <a:t>assessing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narratives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integrate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divergent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ideas,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using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principle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semantic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similarity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indicated </a:t>
            </a:r>
            <a:r>
              <a:rPr sz="1100" spc="-35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cooccurrence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text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distributional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semantics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theory</a:t>
            </a:r>
            <a:r>
              <a:rPr sz="1100" spc="-10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Divergent</a:t>
            </a:r>
            <a:r>
              <a:rPr spc="-65" dirty="0"/>
              <a:t> </a:t>
            </a:r>
            <a:r>
              <a:rPr spc="-30" dirty="0"/>
              <a:t>Semantic</a:t>
            </a:r>
            <a:r>
              <a:rPr spc="-60" dirty="0"/>
              <a:t> </a:t>
            </a:r>
            <a:r>
              <a:rPr spc="-45" dirty="0"/>
              <a:t>Integration</a:t>
            </a:r>
            <a:r>
              <a:rPr spc="-65" dirty="0"/>
              <a:t> </a:t>
            </a:r>
            <a:r>
              <a:rPr spc="-25" dirty="0"/>
              <a:t>(DSI;</a:t>
            </a:r>
            <a:r>
              <a:rPr spc="-60" dirty="0"/>
              <a:t> </a:t>
            </a:r>
            <a:r>
              <a:rPr spc="-35" dirty="0"/>
              <a:t>Johnson</a:t>
            </a:r>
            <a:r>
              <a:rPr spc="-60" dirty="0"/>
              <a:t> </a:t>
            </a:r>
            <a:r>
              <a:rPr dirty="0"/>
              <a:t>et</a:t>
            </a:r>
            <a:r>
              <a:rPr spc="-65" dirty="0"/>
              <a:t> </a:t>
            </a:r>
            <a:r>
              <a:rPr spc="-10" dirty="0"/>
              <a:t>al.,</a:t>
            </a:r>
            <a:r>
              <a:rPr spc="-50" dirty="0"/>
              <a:t> </a:t>
            </a:r>
            <a:r>
              <a:rPr spc="-10" dirty="0">
                <a:hlinkClick r:id="rId2" action="ppaction://hlinksldjump"/>
              </a:rPr>
              <a:t>2022)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828623"/>
            <a:ext cx="3829050" cy="183197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48895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1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5" dirty="0">
                <a:latin typeface="Arial"/>
                <a:cs typeface="Arial"/>
              </a:rPr>
              <a:t>Concept</a:t>
            </a:r>
            <a:r>
              <a:rPr sz="1100" spc="-35" dirty="0">
                <a:latin typeface="Tahoma"/>
                <a:cs typeface="Tahoma"/>
              </a:rPr>
              <a:t>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DSI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measures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flexibility</a:t>
            </a:r>
            <a:r>
              <a:rPr sz="1100" i="1" spc="90" dirty="0">
                <a:latin typeface="Arial"/>
                <a:cs typeface="Arial"/>
              </a:rPr>
              <a:t> </a:t>
            </a:r>
            <a:r>
              <a:rPr sz="1100" spc="-35" dirty="0">
                <a:latin typeface="Tahoma"/>
                <a:cs typeface="Tahoma"/>
              </a:rPr>
              <a:t>aspect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by </a:t>
            </a:r>
            <a:r>
              <a:rPr sz="1100" spc="-65" dirty="0">
                <a:latin typeface="Tahoma"/>
                <a:cs typeface="Tahoma"/>
              </a:rPr>
              <a:t>assessing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how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narratives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integrate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divergent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ideas,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using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30" dirty="0">
                <a:latin typeface="Tahoma"/>
                <a:cs typeface="Tahoma"/>
              </a:rPr>
              <a:t>principle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semantic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similarity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indicated </a:t>
            </a:r>
            <a:r>
              <a:rPr sz="1100" spc="-35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cooccurrence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text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distributional</a:t>
            </a:r>
            <a:r>
              <a:rPr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semantics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theory</a:t>
            </a:r>
            <a:r>
              <a:rPr sz="1100" spc="-10" dirty="0">
                <a:latin typeface="Tahoma"/>
                <a:cs typeface="Tahoma"/>
              </a:rPr>
              <a:t>).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25" dirty="0">
                <a:latin typeface="Arial"/>
                <a:cs typeface="Arial"/>
              </a:rPr>
              <a:t>Computational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Model</a:t>
            </a:r>
            <a:r>
              <a:rPr sz="1100" spc="-1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490855" marR="102235" indent="-167005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AutoNum type="arabicPeriod"/>
              <a:tabLst>
                <a:tab pos="492125" algn="l"/>
              </a:tabLst>
            </a:pPr>
            <a:r>
              <a:rPr sz="1000" spc="-30" dirty="0">
                <a:latin typeface="Tahoma"/>
                <a:cs typeface="Tahoma"/>
              </a:rPr>
              <a:t>Employs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50" dirty="0">
                <a:latin typeface="Tahoma"/>
                <a:cs typeface="Tahoma"/>
              </a:rPr>
              <a:t>BERT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generate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context-dependent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embedding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of 	</a:t>
            </a:r>
            <a:r>
              <a:rPr sz="1000" spc="-60" dirty="0">
                <a:latin typeface="Tahoma"/>
                <a:cs typeface="Tahoma"/>
              </a:rPr>
              <a:t>words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capturing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nuanced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semantic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relationships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that</a:t>
            </a:r>
            <a:r>
              <a:rPr sz="1000" spc="-10" dirty="0">
                <a:latin typeface="Tahoma"/>
                <a:cs typeface="Tahoma"/>
              </a:rPr>
              <a:t> reflect 	</a:t>
            </a:r>
            <a:r>
              <a:rPr sz="1000" spc="-30" dirty="0">
                <a:latin typeface="Tahoma"/>
                <a:cs typeface="Tahoma"/>
              </a:rPr>
              <a:t>creative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integration;</a:t>
            </a:r>
            <a:endParaRPr sz="1000">
              <a:latin typeface="Tahoma"/>
              <a:cs typeface="Tahoma"/>
            </a:endParaRPr>
          </a:p>
          <a:p>
            <a:pPr marL="490855" marR="30480" indent="-167005">
              <a:lnSpc>
                <a:spcPts val="1200"/>
              </a:lnSpc>
              <a:spcBef>
                <a:spcPts val="25"/>
              </a:spcBef>
              <a:buClr>
                <a:srgbClr val="3333B2"/>
              </a:buClr>
              <a:buAutoNum type="arabicPeriod"/>
              <a:tabLst>
                <a:tab pos="492125" algn="l"/>
              </a:tabLst>
            </a:pPr>
            <a:r>
              <a:rPr sz="1000" spc="-25" dirty="0">
                <a:latin typeface="Tahoma"/>
                <a:cs typeface="Tahoma"/>
              </a:rPr>
              <a:t>Calculates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aggregated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pairwise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semantic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distances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to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derive 	</a:t>
            </a:r>
            <a:r>
              <a:rPr sz="1000" dirty="0">
                <a:latin typeface="Tahoma"/>
                <a:cs typeface="Tahoma"/>
              </a:rPr>
              <a:t>DSI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scores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higher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scores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indicate </a:t>
            </a:r>
            <a:r>
              <a:rPr sz="1000" dirty="0">
                <a:latin typeface="Tahoma"/>
                <a:cs typeface="Tahoma"/>
              </a:rPr>
              <a:t>a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greater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degree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creative 	</a:t>
            </a:r>
            <a:r>
              <a:rPr sz="1000" spc="-45" dirty="0">
                <a:latin typeface="Tahoma"/>
                <a:cs typeface="Tahoma"/>
              </a:rPr>
              <a:t>divergence,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55" dirty="0">
                <a:latin typeface="Tahoma"/>
                <a:cs typeface="Tahoma"/>
              </a:rPr>
              <a:t>hence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higher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flexibility.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957261"/>
            <a:ext cx="3865245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8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Mood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pervades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our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entire </a:t>
            </a:r>
            <a:r>
              <a:rPr sz="1100" spc="-55" dirty="0">
                <a:latin typeface="Tahoma"/>
                <a:cs typeface="Tahoma"/>
              </a:rPr>
              <a:t>framework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meaning,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shaping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our </a:t>
            </a:r>
            <a:r>
              <a:rPr sz="1100" spc="-40" dirty="0">
                <a:latin typeface="Tahoma"/>
                <a:cs typeface="Tahoma"/>
              </a:rPr>
              <a:t>perception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of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possibilities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world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holds</a:t>
            </a:r>
            <a:r>
              <a:rPr sz="1100" spc="-20" dirty="0">
                <a:latin typeface="Tahoma"/>
                <a:cs typeface="Tahoma"/>
              </a:rPr>
              <a:t> (Ratcliffe,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  <a:hlinkClick r:id="rId2" action="ppaction://hlinksldjump"/>
              </a:rPr>
              <a:t>2013).</a:t>
            </a:r>
            <a:endParaRPr sz="1100">
              <a:latin typeface="Tahoma"/>
              <a:cs typeface="Tahoma"/>
            </a:endParaRPr>
          </a:p>
          <a:p>
            <a:pPr marL="214629" marR="57467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2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Positive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emotions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broaden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thought-</a:t>
            </a:r>
            <a:r>
              <a:rPr sz="1100" spc="-20" dirty="0">
                <a:latin typeface="Tahoma"/>
                <a:cs typeface="Tahoma"/>
              </a:rPr>
              <a:t>action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repertoires </a:t>
            </a:r>
            <a:r>
              <a:rPr sz="1100" spc="-35" dirty="0">
                <a:latin typeface="Tahoma"/>
                <a:cs typeface="Tahoma"/>
              </a:rPr>
              <a:t>(Fredrickson,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2001).</a:t>
            </a:r>
            <a:endParaRPr sz="1100">
              <a:latin typeface="Tahoma"/>
              <a:cs typeface="Tahoma"/>
            </a:endParaRPr>
          </a:p>
          <a:p>
            <a:pPr marL="214629" marR="14859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5" dirty="0">
                <a:latin typeface="Tahoma"/>
                <a:cs typeface="Tahoma"/>
              </a:rPr>
              <a:t>Speaking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thought-</a:t>
            </a:r>
            <a:r>
              <a:rPr sz="1100" spc="-20" dirty="0">
                <a:latin typeface="Tahoma"/>
                <a:cs typeface="Tahoma"/>
              </a:rPr>
              <a:t>action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repertoires,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FF0000"/>
                </a:solidFill>
                <a:latin typeface="Tahoma"/>
                <a:cs typeface="Tahoma"/>
              </a:rPr>
              <a:t>creativity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stands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out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fascinating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human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capacity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5" dirty="0">
                <a:latin typeface="Tahoma"/>
                <a:cs typeface="Tahoma"/>
              </a:rPr>
              <a:t> formulate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novel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ideas, </a:t>
            </a:r>
            <a:r>
              <a:rPr sz="1100" spc="-40" dirty="0">
                <a:latin typeface="Tahoma"/>
                <a:cs typeface="Tahoma"/>
              </a:rPr>
              <a:t>methods,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solutions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(Hennessey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Amabile,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2010).</a:t>
            </a:r>
            <a:endParaRPr sz="1100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3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Arial"/>
                <a:cs typeface="Arial"/>
              </a:rPr>
              <a:t>How</a:t>
            </a:r>
            <a:r>
              <a:rPr sz="1100" b="1" spc="20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would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positive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50" dirty="0">
                <a:latin typeface="Arial"/>
                <a:cs typeface="Arial"/>
              </a:rPr>
              <a:t>moods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40" dirty="0">
                <a:latin typeface="Arial"/>
                <a:cs typeface="Arial"/>
              </a:rPr>
              <a:t>influence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creativity?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Operationalizing</a:t>
            </a:r>
            <a:r>
              <a:rPr spc="-40" dirty="0"/>
              <a:t> </a:t>
            </a:r>
            <a:r>
              <a:rPr spc="-10" dirty="0"/>
              <a:t>Originality</a:t>
            </a:r>
            <a:r>
              <a:rPr spc="-35" dirty="0"/>
              <a:t> </a:t>
            </a:r>
            <a:r>
              <a:rPr spc="-10" dirty="0"/>
              <a:t>Aspect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spc="-10" dirty="0"/>
              <a:t>Creativity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973847"/>
            <a:ext cx="3923029" cy="14389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400" marR="17780">
              <a:lnSpc>
                <a:spcPct val="102600"/>
              </a:lnSpc>
              <a:spcBef>
                <a:spcPts val="55"/>
              </a:spcBef>
            </a:pPr>
            <a:r>
              <a:rPr sz="1100" spc="-25" dirty="0">
                <a:latin typeface="Tahoma"/>
                <a:cs typeface="Tahoma"/>
              </a:rPr>
              <a:t>Automated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Drawing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Assessment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dirty="0">
                <a:solidFill>
                  <a:srgbClr val="FF0000"/>
                </a:solidFill>
                <a:latin typeface="Tahoma"/>
                <a:cs typeface="Tahoma"/>
              </a:rPr>
              <a:t>AuDrA</a:t>
            </a:r>
            <a:r>
              <a:rPr sz="1100" dirty="0">
                <a:latin typeface="Tahoma"/>
                <a:cs typeface="Tahoma"/>
              </a:rPr>
              <a:t>;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J.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D.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Patterson,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Barbot, </a:t>
            </a:r>
            <a:r>
              <a:rPr sz="1100" dirty="0">
                <a:latin typeface="Tahoma"/>
                <a:cs typeface="Tahoma"/>
              </a:rPr>
              <a:t>et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al.,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  <a:hlinkClick r:id="rId2" action="ppaction://hlinksldjump"/>
              </a:rPr>
              <a:t>2023)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is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based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modified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ResNet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architecture </a:t>
            </a:r>
            <a:r>
              <a:rPr sz="1100" spc="-50" dirty="0">
                <a:latin typeface="Tahoma"/>
                <a:cs typeface="Tahoma"/>
              </a:rPr>
              <a:t>developed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assess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originality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sketches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within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MTCI </a:t>
            </a:r>
            <a:r>
              <a:rPr sz="1100" spc="-50" dirty="0">
                <a:latin typeface="Tahoma"/>
                <a:cs typeface="Tahoma"/>
              </a:rPr>
              <a:t>framework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outlined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Barbot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(2018):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100">
              <a:latin typeface="Tahoma"/>
              <a:cs typeface="Tahoma"/>
            </a:endParaRPr>
          </a:p>
          <a:p>
            <a:pPr marL="125095">
              <a:lnSpc>
                <a:spcPct val="100000"/>
              </a:lnSpc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</a:rPr>
              <a:t>Trained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over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same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incompleteness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shape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drawing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tasks.</a:t>
            </a:r>
            <a:endParaRPr sz="1100">
              <a:latin typeface="Tahoma"/>
              <a:cs typeface="Tahoma"/>
            </a:endParaRPr>
          </a:p>
          <a:p>
            <a:pPr marL="302260" marR="200025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6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</a:rPr>
              <a:t>Trained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more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than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13,000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sketches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rated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by </a:t>
            </a:r>
            <a:r>
              <a:rPr sz="1100" spc="-40" dirty="0">
                <a:latin typeface="Tahoma"/>
                <a:cs typeface="Tahoma"/>
              </a:rPr>
              <a:t>nearly </a:t>
            </a:r>
            <a:r>
              <a:rPr sz="1100" spc="-25" dirty="0">
                <a:latin typeface="Tahoma"/>
                <a:cs typeface="Tahoma"/>
              </a:rPr>
              <a:t>60 </a:t>
            </a:r>
            <a:r>
              <a:rPr sz="1100" spc="-40" dirty="0">
                <a:latin typeface="Tahoma"/>
                <a:cs typeface="Tahoma"/>
              </a:rPr>
              <a:t>human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raters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across </a:t>
            </a:r>
            <a:r>
              <a:rPr sz="1100" spc="-20" dirty="0">
                <a:latin typeface="Tahoma"/>
                <a:cs typeface="Tahoma"/>
              </a:rPr>
              <a:t>four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datasets.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How</a:t>
            </a:r>
            <a:r>
              <a:rPr spc="10" dirty="0"/>
              <a:t> </a:t>
            </a:r>
            <a:r>
              <a:rPr dirty="0"/>
              <a:t>AuDrA</a:t>
            </a:r>
            <a:r>
              <a:rPr spc="15" dirty="0"/>
              <a:t> </a:t>
            </a:r>
            <a:r>
              <a:rPr spc="-50" dirty="0"/>
              <a:t>Enhances</a:t>
            </a:r>
            <a:r>
              <a:rPr spc="10" dirty="0"/>
              <a:t> </a:t>
            </a:r>
            <a:r>
              <a:rPr spc="-20" dirty="0"/>
              <a:t>Creativity</a:t>
            </a:r>
            <a:r>
              <a:rPr spc="15" dirty="0"/>
              <a:t> </a:t>
            </a:r>
            <a:r>
              <a:rPr spc="-45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38693"/>
            <a:ext cx="3750945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Automated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Originality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Assessment:</a:t>
            </a:r>
            <a:r>
              <a:rPr sz="1100" b="1" spc="105" dirty="0">
                <a:latin typeface="Arial"/>
                <a:cs typeface="Arial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scalable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efficient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assess</a:t>
            </a:r>
            <a:r>
              <a:rPr sz="1100" spc="-10" dirty="0">
                <a:latin typeface="Tahoma"/>
                <a:cs typeface="Tahoma"/>
              </a:rPr>
              <a:t> 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originality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</a:t>
            </a:r>
            <a:r>
              <a:rPr sz="1100" spc="-25" dirty="0">
                <a:latin typeface="Tahoma"/>
                <a:cs typeface="Tahoma"/>
              </a:rPr>
              <a:t> outputs.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How</a:t>
            </a:r>
            <a:r>
              <a:rPr spc="10" dirty="0"/>
              <a:t> </a:t>
            </a:r>
            <a:r>
              <a:rPr dirty="0"/>
              <a:t>AuDrA</a:t>
            </a:r>
            <a:r>
              <a:rPr spc="15" dirty="0"/>
              <a:t> </a:t>
            </a:r>
            <a:r>
              <a:rPr spc="-50" dirty="0"/>
              <a:t>Enhances</a:t>
            </a:r>
            <a:r>
              <a:rPr spc="10" dirty="0"/>
              <a:t> </a:t>
            </a:r>
            <a:r>
              <a:rPr spc="-20" dirty="0"/>
              <a:t>Creativity</a:t>
            </a:r>
            <a:r>
              <a:rPr spc="15" dirty="0"/>
              <a:t> </a:t>
            </a:r>
            <a:r>
              <a:rPr spc="-45" dirty="0"/>
              <a:t>Research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9257" y="1138693"/>
            <a:ext cx="3776345" cy="10566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27329" marR="431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Automated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Originality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65" dirty="0">
                <a:latin typeface="Arial"/>
                <a:cs typeface="Arial"/>
              </a:rPr>
              <a:t>Assessment:</a:t>
            </a:r>
            <a:r>
              <a:rPr sz="1100" b="1" spc="105" dirty="0">
                <a:latin typeface="Arial"/>
                <a:cs typeface="Arial"/>
              </a:rPr>
              <a:t> </a:t>
            </a:r>
            <a:r>
              <a:rPr sz="1100" spc="55" dirty="0">
                <a:latin typeface="Tahoma"/>
                <a:cs typeface="Tahoma"/>
              </a:rPr>
              <a:t>A</a:t>
            </a:r>
            <a:r>
              <a:rPr sz="1100" spc="-35" dirty="0">
                <a:latin typeface="Tahoma"/>
                <a:cs typeface="Tahoma"/>
              </a:rPr>
              <a:t> scalable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and </a:t>
            </a:r>
            <a:r>
              <a:rPr sz="1100" spc="-30" dirty="0">
                <a:latin typeface="Tahoma"/>
                <a:cs typeface="Tahoma"/>
              </a:rPr>
              <a:t>efficient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assess</a:t>
            </a:r>
            <a:r>
              <a:rPr sz="1100" spc="-10" dirty="0">
                <a:latin typeface="Tahoma"/>
                <a:cs typeface="Tahoma"/>
              </a:rPr>
              <a:t> the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originality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creative</a:t>
            </a:r>
            <a:r>
              <a:rPr sz="1100" spc="-25" dirty="0">
                <a:latin typeface="Tahoma"/>
                <a:cs typeface="Tahoma"/>
              </a:rPr>
              <a:t> outputs.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Tahoma"/>
              <a:cs typeface="Tahoma"/>
            </a:endParaRPr>
          </a:p>
          <a:p>
            <a:pPr marL="227329" marR="117475" indent="-177165">
              <a:lnSpc>
                <a:spcPct val="102600"/>
              </a:lnSpc>
              <a:spcBef>
                <a:spcPts val="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Integration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with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CoSE: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Complements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other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like </a:t>
            </a:r>
            <a:r>
              <a:rPr sz="1100" dirty="0">
                <a:latin typeface="Tahoma"/>
                <a:cs typeface="Tahoma"/>
              </a:rPr>
              <a:t>CoSE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that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75" dirty="0">
                <a:latin typeface="Tahoma"/>
                <a:cs typeface="Tahoma"/>
              </a:rPr>
              <a:t>assess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aspects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creativity,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providing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 </a:t>
            </a:r>
            <a:r>
              <a:rPr sz="1100" spc="-55" dirty="0">
                <a:latin typeface="Tahoma"/>
                <a:cs typeface="Tahoma"/>
              </a:rPr>
              <a:t>comprehensive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evaluation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framework.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Mediation</a:t>
            </a:r>
            <a:r>
              <a:rPr spc="-60" dirty="0"/>
              <a:t> </a:t>
            </a:r>
            <a:r>
              <a:rPr spc="-3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1408187"/>
            <a:ext cx="3808729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solidFill>
                  <a:srgbClr val="FF0000"/>
                </a:solidFill>
                <a:latin typeface="Tahoma"/>
                <a:cs typeface="Tahoma"/>
              </a:rPr>
              <a:t>Goal</a:t>
            </a:r>
            <a:r>
              <a:rPr sz="1100" spc="-10" dirty="0">
                <a:latin typeface="Tahoma"/>
                <a:cs typeface="Tahoma"/>
              </a:rPr>
              <a:t>:</a:t>
            </a:r>
            <a:r>
              <a:rPr sz="1100" spc="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Explore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how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positive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mood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influences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originality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aspect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through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flexibility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pathway.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-30" dirty="0"/>
              <a:t> Setup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1785" marR="30480" indent="-177165">
              <a:lnSpc>
                <a:spcPts val="1200"/>
              </a:lnSpc>
              <a:spcBef>
                <a:spcPts val="229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5" dirty="0">
                <a:latin typeface="Arial"/>
                <a:cs typeface="Arial"/>
              </a:rPr>
              <a:t>Independent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Variable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(IV)</a:t>
            </a:r>
            <a:r>
              <a:rPr sz="1100" dirty="0"/>
              <a:t>:</a:t>
            </a:r>
            <a:r>
              <a:rPr sz="1100" spc="15" dirty="0"/>
              <a:t> </a:t>
            </a:r>
            <a:r>
              <a:rPr sz="1100" spc="-50" dirty="0"/>
              <a:t>Dummy-</a:t>
            </a:r>
            <a:r>
              <a:rPr sz="1100" spc="-35" dirty="0"/>
              <a:t>coded</a:t>
            </a:r>
            <a:r>
              <a:rPr sz="1100" spc="15" dirty="0"/>
              <a:t> </a:t>
            </a:r>
            <a:r>
              <a:rPr sz="1100" spc="-25" dirty="0"/>
              <a:t>mood</a:t>
            </a:r>
            <a:r>
              <a:rPr sz="1100" spc="20" dirty="0"/>
              <a:t> </a:t>
            </a:r>
            <a:r>
              <a:rPr sz="1100" spc="-25" dirty="0"/>
              <a:t>conditions </a:t>
            </a:r>
            <a:r>
              <a:rPr sz="1100" spc="-45" dirty="0"/>
              <a:t>(Hayes</a:t>
            </a:r>
            <a:r>
              <a:rPr sz="1100" spc="-35" dirty="0"/>
              <a:t> and </a:t>
            </a:r>
            <a:r>
              <a:rPr sz="1100" spc="-30" dirty="0"/>
              <a:t>Preacher, </a:t>
            </a:r>
            <a:r>
              <a:rPr sz="1100" spc="-10" dirty="0">
                <a:hlinkClick r:id="rId2" action="ppaction://hlinksldjump"/>
              </a:rPr>
              <a:t>2014):</a:t>
            </a:r>
            <a:endParaRPr sz="1100">
              <a:latin typeface="Arial"/>
              <a:cs typeface="Arial"/>
            </a:endParaRPr>
          </a:p>
          <a:p>
            <a:pPr marL="421640">
              <a:lnSpc>
                <a:spcPts val="1200"/>
              </a:lnSpc>
              <a:spcBef>
                <a:spcPts val="15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5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/>
              <a:t>Happiness</a:t>
            </a:r>
            <a:r>
              <a:rPr sz="1000" spc="-15" dirty="0"/>
              <a:t> </a:t>
            </a:r>
            <a:r>
              <a:rPr sz="1000" spc="-20" dirty="0"/>
              <a:t>(D1)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8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/>
              <a:t>Calmness</a:t>
            </a:r>
            <a:r>
              <a:rPr sz="1000" spc="-5" dirty="0"/>
              <a:t> </a:t>
            </a:r>
            <a:r>
              <a:rPr sz="1000" spc="-20" dirty="0"/>
              <a:t>(D2)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/>
              <a:t>Neutral (Reference)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-30" dirty="0"/>
              <a:t> Setup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1785" marR="30480" indent="-177165">
              <a:lnSpc>
                <a:spcPts val="1200"/>
              </a:lnSpc>
              <a:spcBef>
                <a:spcPts val="229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5" dirty="0">
                <a:latin typeface="Arial"/>
                <a:cs typeface="Arial"/>
              </a:rPr>
              <a:t>Independent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Variable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(IV)</a:t>
            </a:r>
            <a:r>
              <a:rPr sz="1100" dirty="0"/>
              <a:t>:</a:t>
            </a:r>
            <a:r>
              <a:rPr sz="1100" spc="15" dirty="0"/>
              <a:t> </a:t>
            </a:r>
            <a:r>
              <a:rPr sz="1100" spc="-50" dirty="0"/>
              <a:t>Dummy-</a:t>
            </a:r>
            <a:r>
              <a:rPr sz="1100" spc="-35" dirty="0"/>
              <a:t>coded</a:t>
            </a:r>
            <a:r>
              <a:rPr sz="1100" spc="15" dirty="0"/>
              <a:t> </a:t>
            </a:r>
            <a:r>
              <a:rPr sz="1100" spc="-25" dirty="0"/>
              <a:t>mood</a:t>
            </a:r>
            <a:r>
              <a:rPr sz="1100" spc="20" dirty="0"/>
              <a:t> </a:t>
            </a:r>
            <a:r>
              <a:rPr sz="1100" spc="-25" dirty="0"/>
              <a:t>conditions </a:t>
            </a:r>
            <a:r>
              <a:rPr sz="1100" spc="-45" dirty="0"/>
              <a:t>(Hayes</a:t>
            </a:r>
            <a:r>
              <a:rPr sz="1100" spc="-35" dirty="0"/>
              <a:t> and </a:t>
            </a:r>
            <a:r>
              <a:rPr sz="1100" spc="-30" dirty="0"/>
              <a:t>Preacher, </a:t>
            </a:r>
            <a:r>
              <a:rPr sz="1100" spc="-10" dirty="0">
                <a:hlinkClick r:id="rId2" action="ppaction://hlinksldjump"/>
              </a:rPr>
              <a:t>2014):</a:t>
            </a:r>
            <a:endParaRPr sz="1100">
              <a:latin typeface="Arial"/>
              <a:cs typeface="Arial"/>
            </a:endParaRPr>
          </a:p>
          <a:p>
            <a:pPr marL="421640">
              <a:lnSpc>
                <a:spcPts val="1200"/>
              </a:lnSpc>
              <a:spcBef>
                <a:spcPts val="15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5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/>
              <a:t>Happiness</a:t>
            </a:r>
            <a:r>
              <a:rPr sz="1000" spc="-15" dirty="0"/>
              <a:t> </a:t>
            </a:r>
            <a:r>
              <a:rPr sz="1000" spc="-20" dirty="0"/>
              <a:t>(D1)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8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/>
              <a:t>Calmness</a:t>
            </a:r>
            <a:r>
              <a:rPr sz="1000" spc="-5" dirty="0"/>
              <a:t> </a:t>
            </a:r>
            <a:r>
              <a:rPr sz="1000" spc="-20" dirty="0"/>
              <a:t>(D2)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/>
              <a:t>Neutral (Reference)</a:t>
            </a:r>
            <a:endParaRPr sz="1000">
              <a:latin typeface="Lucida Sans Unicode"/>
              <a:cs typeface="Lucida Sans Unicode"/>
            </a:endParaRPr>
          </a:p>
          <a:p>
            <a:pPr marL="135255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Arial"/>
                <a:cs typeface="Arial"/>
              </a:rPr>
              <a:t>Mediator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60" dirty="0">
                <a:latin typeface="Arial"/>
                <a:cs typeface="Arial"/>
              </a:rPr>
              <a:t>(M)</a:t>
            </a:r>
            <a:r>
              <a:rPr sz="1100" spc="60" dirty="0"/>
              <a:t>:</a:t>
            </a:r>
            <a:r>
              <a:rPr sz="1100" spc="-15" dirty="0"/>
              <a:t> </a:t>
            </a:r>
            <a:r>
              <a:rPr sz="1100" spc="-10" dirty="0"/>
              <a:t>Flexibility</a:t>
            </a:r>
            <a:r>
              <a:rPr sz="1100" spc="-25" dirty="0"/>
              <a:t> </a:t>
            </a:r>
            <a:r>
              <a:rPr sz="1100" dirty="0"/>
              <a:t>in</a:t>
            </a:r>
            <a:r>
              <a:rPr sz="1100" spc="-15" dirty="0"/>
              <a:t> </a:t>
            </a:r>
            <a:r>
              <a:rPr sz="1100" spc="-10" dirty="0"/>
              <a:t>creativity</a:t>
            </a:r>
            <a:endParaRPr sz="1100">
              <a:latin typeface="Arial"/>
              <a:cs typeface="Arial"/>
            </a:endParaRPr>
          </a:p>
          <a:p>
            <a:pPr marL="421640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/>
              <a:t>Entropy </a:t>
            </a:r>
            <a:r>
              <a:rPr sz="1000" spc="70" dirty="0"/>
              <a:t>&amp;</a:t>
            </a:r>
            <a:r>
              <a:rPr sz="1000" spc="-20" dirty="0"/>
              <a:t> </a:t>
            </a:r>
            <a:r>
              <a:rPr sz="1000" spc="-35" dirty="0"/>
              <a:t>bhattacharyya</a:t>
            </a:r>
            <a:r>
              <a:rPr sz="1000" spc="-25" dirty="0"/>
              <a:t> </a:t>
            </a:r>
            <a:r>
              <a:rPr sz="1000" spc="-30" dirty="0"/>
              <a:t>distance</a:t>
            </a:r>
            <a:r>
              <a:rPr sz="1000" spc="-15" dirty="0"/>
              <a:t> </a:t>
            </a:r>
            <a:r>
              <a:rPr sz="1000" spc="-10" dirty="0"/>
              <a:t>from</a:t>
            </a:r>
            <a:r>
              <a:rPr sz="1000" spc="-25" dirty="0"/>
              <a:t> </a:t>
            </a:r>
            <a:r>
              <a:rPr sz="1000" spc="-35" dirty="0"/>
              <a:t>drawing</a:t>
            </a:r>
            <a:r>
              <a:rPr sz="1000" spc="-15" dirty="0"/>
              <a:t> </a:t>
            </a:r>
            <a:r>
              <a:rPr sz="1000" spc="-10" dirty="0"/>
              <a:t>tasks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3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dirty="0"/>
              <a:t>DSI</a:t>
            </a:r>
            <a:r>
              <a:rPr sz="1000" spc="-20" dirty="0"/>
              <a:t> </a:t>
            </a:r>
            <a:r>
              <a:rPr sz="1000" spc="-10" dirty="0"/>
              <a:t>from</a:t>
            </a:r>
            <a:r>
              <a:rPr sz="1000" spc="-20" dirty="0"/>
              <a:t> </a:t>
            </a:r>
            <a:r>
              <a:rPr sz="1000" spc="-40" dirty="0"/>
              <a:t>after-</a:t>
            </a:r>
            <a:r>
              <a:rPr sz="1000" spc="-35" dirty="0"/>
              <a:t>drawing</a:t>
            </a:r>
            <a:r>
              <a:rPr sz="1000" spc="-20" dirty="0"/>
              <a:t> </a:t>
            </a:r>
            <a:r>
              <a:rPr sz="1000" spc="-10" dirty="0"/>
              <a:t>narrative</a:t>
            </a:r>
            <a:endParaRPr sz="10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ransition>
    <p:cut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-30" dirty="0"/>
              <a:t> Setup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1785" marR="48260" indent="-177165">
              <a:lnSpc>
                <a:spcPts val="1200"/>
              </a:lnSpc>
              <a:spcBef>
                <a:spcPts val="229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5" dirty="0">
                <a:latin typeface="Arial"/>
                <a:cs typeface="Arial"/>
              </a:rPr>
              <a:t>Independent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Variable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(IV)</a:t>
            </a:r>
            <a:r>
              <a:rPr sz="1100" dirty="0"/>
              <a:t>:</a:t>
            </a:r>
            <a:r>
              <a:rPr sz="1100" spc="15" dirty="0"/>
              <a:t> </a:t>
            </a:r>
            <a:r>
              <a:rPr sz="1100" spc="-50" dirty="0"/>
              <a:t>Dummy-</a:t>
            </a:r>
            <a:r>
              <a:rPr sz="1100" spc="-35" dirty="0"/>
              <a:t>coded</a:t>
            </a:r>
            <a:r>
              <a:rPr sz="1100" spc="15" dirty="0"/>
              <a:t> </a:t>
            </a:r>
            <a:r>
              <a:rPr sz="1100" spc="-25" dirty="0"/>
              <a:t>mood</a:t>
            </a:r>
            <a:r>
              <a:rPr sz="1100" spc="20" dirty="0"/>
              <a:t> </a:t>
            </a:r>
            <a:r>
              <a:rPr sz="1100" spc="-25" dirty="0"/>
              <a:t>conditions </a:t>
            </a:r>
            <a:r>
              <a:rPr sz="1100" spc="-45" dirty="0"/>
              <a:t>(Hayes</a:t>
            </a:r>
            <a:r>
              <a:rPr sz="1100" spc="-35" dirty="0"/>
              <a:t> and </a:t>
            </a:r>
            <a:r>
              <a:rPr sz="1100" spc="-30" dirty="0"/>
              <a:t>Preacher, </a:t>
            </a:r>
            <a:r>
              <a:rPr sz="1100" spc="-10" dirty="0">
                <a:hlinkClick r:id="rId2" action="ppaction://hlinksldjump"/>
              </a:rPr>
              <a:t>2014):</a:t>
            </a:r>
            <a:endParaRPr sz="1100">
              <a:latin typeface="Arial"/>
              <a:cs typeface="Arial"/>
            </a:endParaRPr>
          </a:p>
          <a:p>
            <a:pPr marL="421640">
              <a:lnSpc>
                <a:spcPts val="1200"/>
              </a:lnSpc>
              <a:spcBef>
                <a:spcPts val="15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5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/>
              <a:t>Happiness</a:t>
            </a:r>
            <a:r>
              <a:rPr sz="1000" spc="-15" dirty="0"/>
              <a:t> </a:t>
            </a:r>
            <a:r>
              <a:rPr sz="1000" spc="-20" dirty="0"/>
              <a:t>(D1)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8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/>
              <a:t>Calmness</a:t>
            </a:r>
            <a:r>
              <a:rPr sz="1000" spc="-5" dirty="0"/>
              <a:t> </a:t>
            </a:r>
            <a:r>
              <a:rPr sz="1000" spc="-20" dirty="0"/>
              <a:t>(D2)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/>
              <a:t>Neutral (Reference)</a:t>
            </a:r>
            <a:endParaRPr sz="1000">
              <a:latin typeface="Lucida Sans Unicode"/>
              <a:cs typeface="Lucida Sans Unicode"/>
            </a:endParaRPr>
          </a:p>
          <a:p>
            <a:pPr marL="135255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Arial"/>
                <a:cs typeface="Arial"/>
              </a:rPr>
              <a:t>Mediator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60" dirty="0">
                <a:latin typeface="Arial"/>
                <a:cs typeface="Arial"/>
              </a:rPr>
              <a:t>(M)</a:t>
            </a:r>
            <a:r>
              <a:rPr sz="1100" spc="60" dirty="0"/>
              <a:t>:</a:t>
            </a:r>
            <a:r>
              <a:rPr sz="1100" spc="-15" dirty="0"/>
              <a:t> </a:t>
            </a:r>
            <a:r>
              <a:rPr sz="1100" spc="-10" dirty="0"/>
              <a:t>Flexibility</a:t>
            </a:r>
            <a:r>
              <a:rPr sz="1100" spc="-25" dirty="0"/>
              <a:t> </a:t>
            </a:r>
            <a:r>
              <a:rPr sz="1100" dirty="0"/>
              <a:t>in</a:t>
            </a:r>
            <a:r>
              <a:rPr sz="1100" spc="-15" dirty="0"/>
              <a:t> </a:t>
            </a:r>
            <a:r>
              <a:rPr sz="1100" spc="-10" dirty="0"/>
              <a:t>creativity</a:t>
            </a:r>
            <a:endParaRPr sz="1100">
              <a:latin typeface="Arial"/>
              <a:cs typeface="Arial"/>
            </a:endParaRPr>
          </a:p>
          <a:p>
            <a:pPr marL="421640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/>
              <a:t>Entropy </a:t>
            </a:r>
            <a:r>
              <a:rPr sz="1000" spc="70" dirty="0"/>
              <a:t>&amp;</a:t>
            </a:r>
            <a:r>
              <a:rPr sz="1000" spc="-20" dirty="0"/>
              <a:t> </a:t>
            </a:r>
            <a:r>
              <a:rPr sz="1000" spc="-35" dirty="0"/>
              <a:t>bhattacharyya</a:t>
            </a:r>
            <a:r>
              <a:rPr sz="1000" spc="-25" dirty="0"/>
              <a:t> </a:t>
            </a:r>
            <a:r>
              <a:rPr sz="1000" spc="-30" dirty="0"/>
              <a:t>distance</a:t>
            </a:r>
            <a:r>
              <a:rPr sz="1000" spc="-15" dirty="0"/>
              <a:t> </a:t>
            </a:r>
            <a:r>
              <a:rPr sz="1000" spc="-10" dirty="0"/>
              <a:t>from</a:t>
            </a:r>
            <a:r>
              <a:rPr sz="1000" spc="-25" dirty="0"/>
              <a:t> </a:t>
            </a:r>
            <a:r>
              <a:rPr sz="1000" spc="-35" dirty="0"/>
              <a:t>drawing</a:t>
            </a:r>
            <a:r>
              <a:rPr sz="1000" spc="-15" dirty="0"/>
              <a:t> </a:t>
            </a:r>
            <a:r>
              <a:rPr sz="1000" spc="-10" dirty="0"/>
              <a:t>tasks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3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dirty="0"/>
              <a:t>DSI</a:t>
            </a:r>
            <a:r>
              <a:rPr sz="1000" spc="-20" dirty="0"/>
              <a:t> </a:t>
            </a:r>
            <a:r>
              <a:rPr sz="1000" spc="-10" dirty="0"/>
              <a:t>from</a:t>
            </a:r>
            <a:r>
              <a:rPr sz="1000" spc="-20" dirty="0"/>
              <a:t> </a:t>
            </a:r>
            <a:r>
              <a:rPr sz="1000" spc="-40" dirty="0"/>
              <a:t>after-</a:t>
            </a:r>
            <a:r>
              <a:rPr sz="1000" spc="-35" dirty="0"/>
              <a:t>drawing</a:t>
            </a:r>
            <a:r>
              <a:rPr sz="1000" spc="-20" dirty="0"/>
              <a:t> </a:t>
            </a:r>
            <a:r>
              <a:rPr sz="1000" spc="-10" dirty="0"/>
              <a:t>narrative</a:t>
            </a:r>
            <a:endParaRPr sz="1000">
              <a:latin typeface="Lucida Sans Unicode"/>
              <a:cs typeface="Lucida Sans Unicode"/>
            </a:endParaRPr>
          </a:p>
          <a:p>
            <a:pPr marL="135255">
              <a:lnSpc>
                <a:spcPct val="100000"/>
              </a:lnSpc>
              <a:spcBef>
                <a:spcPts val="3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7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25" dirty="0">
                <a:latin typeface="Arial"/>
                <a:cs typeface="Arial"/>
              </a:rPr>
              <a:t>Dependent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Variable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(DV)</a:t>
            </a:r>
            <a:r>
              <a:rPr sz="1100" dirty="0"/>
              <a:t>: Output</a:t>
            </a:r>
            <a:r>
              <a:rPr sz="1100" spc="5" dirty="0"/>
              <a:t> </a:t>
            </a:r>
            <a:r>
              <a:rPr sz="1100" spc="-30" dirty="0"/>
              <a:t>originality</a:t>
            </a:r>
            <a:r>
              <a:rPr sz="1100" dirty="0"/>
              <a:t> </a:t>
            </a:r>
            <a:r>
              <a:rPr sz="1100" spc="-20" dirty="0"/>
              <a:t>(from</a:t>
            </a:r>
            <a:r>
              <a:rPr sz="1100" dirty="0"/>
              <a:t> </a:t>
            </a:r>
            <a:r>
              <a:rPr sz="1100" spc="-10" dirty="0"/>
              <a:t>AuDrA)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-30" dirty="0"/>
              <a:t> Setup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311785" marR="48260" indent="-177165">
              <a:lnSpc>
                <a:spcPts val="1200"/>
              </a:lnSpc>
              <a:spcBef>
                <a:spcPts val="229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84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5" dirty="0">
                <a:latin typeface="Arial"/>
                <a:cs typeface="Arial"/>
              </a:rPr>
              <a:t>Independent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Variable</a:t>
            </a:r>
            <a:r>
              <a:rPr sz="1100" b="1" spc="8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(IV)</a:t>
            </a:r>
            <a:r>
              <a:rPr sz="1100" dirty="0"/>
              <a:t>:</a:t>
            </a:r>
            <a:r>
              <a:rPr sz="1100" spc="15" dirty="0"/>
              <a:t> </a:t>
            </a:r>
            <a:r>
              <a:rPr sz="1100" spc="-50" dirty="0"/>
              <a:t>Dummy-</a:t>
            </a:r>
            <a:r>
              <a:rPr sz="1100" spc="-35" dirty="0"/>
              <a:t>coded</a:t>
            </a:r>
            <a:r>
              <a:rPr sz="1100" spc="15" dirty="0"/>
              <a:t> </a:t>
            </a:r>
            <a:r>
              <a:rPr sz="1100" spc="-25" dirty="0"/>
              <a:t>mood</a:t>
            </a:r>
            <a:r>
              <a:rPr sz="1100" spc="20" dirty="0"/>
              <a:t> </a:t>
            </a:r>
            <a:r>
              <a:rPr sz="1100" spc="-25" dirty="0"/>
              <a:t>conditions </a:t>
            </a:r>
            <a:r>
              <a:rPr sz="1100" spc="-45" dirty="0"/>
              <a:t>(Hayes</a:t>
            </a:r>
            <a:r>
              <a:rPr sz="1100" spc="-35" dirty="0"/>
              <a:t> and </a:t>
            </a:r>
            <a:r>
              <a:rPr sz="1100" spc="-30" dirty="0"/>
              <a:t>Preacher, </a:t>
            </a:r>
            <a:r>
              <a:rPr sz="1100" spc="-10" dirty="0">
                <a:hlinkClick r:id="rId2" action="ppaction://hlinksldjump"/>
              </a:rPr>
              <a:t>2014):</a:t>
            </a:r>
            <a:endParaRPr sz="1100">
              <a:latin typeface="Arial"/>
              <a:cs typeface="Arial"/>
            </a:endParaRPr>
          </a:p>
          <a:p>
            <a:pPr marL="421640">
              <a:lnSpc>
                <a:spcPts val="1200"/>
              </a:lnSpc>
              <a:spcBef>
                <a:spcPts val="15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5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/>
              <a:t>Happiness</a:t>
            </a:r>
            <a:r>
              <a:rPr sz="1000" spc="-15" dirty="0"/>
              <a:t> </a:t>
            </a:r>
            <a:r>
              <a:rPr sz="1000" spc="-20" dirty="0"/>
              <a:t>(D1)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8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/>
              <a:t>Calmness</a:t>
            </a:r>
            <a:r>
              <a:rPr sz="1000" spc="-5" dirty="0"/>
              <a:t> </a:t>
            </a:r>
            <a:r>
              <a:rPr sz="1000" spc="-20" dirty="0"/>
              <a:t>(D2)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0" dirty="0"/>
              <a:t>Neutral (Reference)</a:t>
            </a:r>
            <a:endParaRPr sz="1000">
              <a:latin typeface="Lucida Sans Unicode"/>
              <a:cs typeface="Lucida Sans Unicode"/>
            </a:endParaRPr>
          </a:p>
          <a:p>
            <a:pPr marL="135255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Arial"/>
                <a:cs typeface="Arial"/>
              </a:rPr>
              <a:t>Mediator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b="1" spc="60" dirty="0">
                <a:latin typeface="Arial"/>
                <a:cs typeface="Arial"/>
              </a:rPr>
              <a:t>(M)</a:t>
            </a:r>
            <a:r>
              <a:rPr sz="1100" spc="60" dirty="0"/>
              <a:t>:</a:t>
            </a:r>
            <a:r>
              <a:rPr sz="1100" spc="-15" dirty="0"/>
              <a:t> </a:t>
            </a:r>
            <a:r>
              <a:rPr sz="1100" spc="-10" dirty="0"/>
              <a:t>Flexibility</a:t>
            </a:r>
            <a:r>
              <a:rPr sz="1100" spc="-25" dirty="0"/>
              <a:t> </a:t>
            </a:r>
            <a:r>
              <a:rPr sz="1100" dirty="0"/>
              <a:t>in</a:t>
            </a:r>
            <a:r>
              <a:rPr sz="1100" spc="-15" dirty="0"/>
              <a:t> </a:t>
            </a:r>
            <a:r>
              <a:rPr sz="1100" spc="-10" dirty="0"/>
              <a:t>creativity</a:t>
            </a:r>
            <a:endParaRPr sz="1100">
              <a:latin typeface="Arial"/>
              <a:cs typeface="Arial"/>
            </a:endParaRPr>
          </a:p>
          <a:p>
            <a:pPr marL="421640">
              <a:lnSpc>
                <a:spcPts val="12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/>
              <a:t>Entropy </a:t>
            </a:r>
            <a:r>
              <a:rPr sz="1000" spc="70" dirty="0"/>
              <a:t>&amp;</a:t>
            </a:r>
            <a:r>
              <a:rPr sz="1000" spc="-20" dirty="0"/>
              <a:t> </a:t>
            </a:r>
            <a:r>
              <a:rPr sz="1000" spc="-35" dirty="0"/>
              <a:t>bhattacharyya</a:t>
            </a:r>
            <a:r>
              <a:rPr sz="1000" spc="-25" dirty="0"/>
              <a:t> </a:t>
            </a:r>
            <a:r>
              <a:rPr sz="1000" spc="-30" dirty="0"/>
              <a:t>distance</a:t>
            </a:r>
            <a:r>
              <a:rPr sz="1000" spc="-15" dirty="0"/>
              <a:t> </a:t>
            </a:r>
            <a:r>
              <a:rPr sz="1000" spc="-10" dirty="0"/>
              <a:t>from</a:t>
            </a:r>
            <a:r>
              <a:rPr sz="1000" spc="-25" dirty="0"/>
              <a:t> </a:t>
            </a:r>
            <a:r>
              <a:rPr sz="1000" spc="-35" dirty="0"/>
              <a:t>drawing</a:t>
            </a:r>
            <a:r>
              <a:rPr sz="1000" spc="-15" dirty="0"/>
              <a:t> </a:t>
            </a:r>
            <a:r>
              <a:rPr sz="1000" spc="-10" dirty="0"/>
              <a:t>tasks</a:t>
            </a:r>
            <a:endParaRPr sz="1000">
              <a:latin typeface="Lucida Sans Unicode"/>
              <a:cs typeface="Lucida Sans Unicode"/>
            </a:endParaRPr>
          </a:p>
          <a:p>
            <a:pPr marL="421640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3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dirty="0"/>
              <a:t>DSI</a:t>
            </a:r>
            <a:r>
              <a:rPr sz="1000" spc="-20" dirty="0"/>
              <a:t> </a:t>
            </a:r>
            <a:r>
              <a:rPr sz="1000" spc="-10" dirty="0"/>
              <a:t>from</a:t>
            </a:r>
            <a:r>
              <a:rPr sz="1000" spc="-20" dirty="0"/>
              <a:t> </a:t>
            </a:r>
            <a:r>
              <a:rPr sz="1000" spc="-40" dirty="0"/>
              <a:t>after-</a:t>
            </a:r>
            <a:r>
              <a:rPr sz="1000" spc="-35" dirty="0"/>
              <a:t>drawing</a:t>
            </a:r>
            <a:r>
              <a:rPr sz="1000" spc="-20" dirty="0"/>
              <a:t> </a:t>
            </a:r>
            <a:r>
              <a:rPr sz="1000" spc="-10" dirty="0"/>
              <a:t>narrative</a:t>
            </a:r>
            <a:endParaRPr sz="1000">
              <a:latin typeface="Lucida Sans Unicode"/>
              <a:cs typeface="Lucida Sans Unicode"/>
            </a:endParaRPr>
          </a:p>
          <a:p>
            <a:pPr marL="135255">
              <a:lnSpc>
                <a:spcPct val="100000"/>
              </a:lnSpc>
              <a:spcBef>
                <a:spcPts val="3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7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25" dirty="0">
                <a:latin typeface="Arial"/>
                <a:cs typeface="Arial"/>
              </a:rPr>
              <a:t>Dependent</a:t>
            </a:r>
            <a:r>
              <a:rPr sz="1100" b="1" spc="70" dirty="0">
                <a:latin typeface="Arial"/>
                <a:cs typeface="Arial"/>
              </a:rPr>
              <a:t> </a:t>
            </a:r>
            <a:r>
              <a:rPr sz="1100" b="1" spc="-25" dirty="0">
                <a:latin typeface="Arial"/>
                <a:cs typeface="Arial"/>
              </a:rPr>
              <a:t>Variable</a:t>
            </a:r>
            <a:r>
              <a:rPr sz="1100" b="1" spc="7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(DV)</a:t>
            </a:r>
            <a:r>
              <a:rPr sz="1100" dirty="0"/>
              <a:t>: Output</a:t>
            </a:r>
            <a:r>
              <a:rPr sz="1100" spc="5" dirty="0"/>
              <a:t> </a:t>
            </a:r>
            <a:r>
              <a:rPr sz="1100" spc="-30" dirty="0"/>
              <a:t>originality</a:t>
            </a:r>
            <a:r>
              <a:rPr sz="1100" dirty="0"/>
              <a:t> </a:t>
            </a:r>
            <a:r>
              <a:rPr sz="1100" spc="-20" dirty="0"/>
              <a:t>(from</a:t>
            </a:r>
            <a:r>
              <a:rPr sz="1100" dirty="0"/>
              <a:t> </a:t>
            </a:r>
            <a:r>
              <a:rPr sz="1100" spc="-10" dirty="0"/>
              <a:t>AuDrA)</a:t>
            </a:r>
            <a:endParaRPr sz="1100">
              <a:latin typeface="Arial"/>
              <a:cs typeface="Arial"/>
            </a:endParaRPr>
          </a:p>
          <a:p>
            <a:pPr marL="311785" marR="33655" indent="-177165">
              <a:lnSpc>
                <a:spcPct val="102600"/>
              </a:lnSpc>
              <a:spcBef>
                <a:spcPts val="29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9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20" dirty="0">
                <a:latin typeface="Arial"/>
                <a:cs typeface="Arial"/>
              </a:rPr>
              <a:t>Control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Variables</a:t>
            </a:r>
            <a:r>
              <a:rPr sz="1100" spc="-45" dirty="0"/>
              <a:t>:</a:t>
            </a:r>
            <a:r>
              <a:rPr sz="1100" spc="80" dirty="0"/>
              <a:t> </a:t>
            </a:r>
            <a:r>
              <a:rPr sz="1100" spc="-20" dirty="0"/>
              <a:t>Cognitive</a:t>
            </a:r>
            <a:r>
              <a:rPr sz="1100" spc="-25" dirty="0"/>
              <a:t> </a:t>
            </a:r>
            <a:r>
              <a:rPr sz="1100" spc="-20" dirty="0"/>
              <a:t>abilities</a:t>
            </a:r>
            <a:r>
              <a:rPr sz="1100" spc="-35" dirty="0"/>
              <a:t> </a:t>
            </a:r>
            <a:r>
              <a:rPr sz="1100" spc="-30" dirty="0"/>
              <a:t>(intelligence,</a:t>
            </a:r>
            <a:r>
              <a:rPr sz="1100" spc="-25" dirty="0"/>
              <a:t> </a:t>
            </a:r>
            <a:r>
              <a:rPr sz="1100" spc="-10" dirty="0"/>
              <a:t>working </a:t>
            </a:r>
            <a:r>
              <a:rPr sz="1100" spc="-75" dirty="0"/>
              <a:t>memory,</a:t>
            </a:r>
            <a:r>
              <a:rPr sz="1100" spc="-15" dirty="0"/>
              <a:t> </a:t>
            </a:r>
            <a:r>
              <a:rPr sz="1100" spc="-35" dirty="0"/>
              <a:t>metacognitive</a:t>
            </a:r>
            <a:r>
              <a:rPr sz="1100" spc="-20" dirty="0"/>
              <a:t> </a:t>
            </a:r>
            <a:r>
              <a:rPr sz="1100" spc="-10" dirty="0"/>
              <a:t>ability)</a:t>
            </a:r>
            <a:r>
              <a:rPr sz="1100" spc="-15" dirty="0"/>
              <a:t> </a:t>
            </a:r>
            <a:r>
              <a:rPr sz="1100" spc="-35" dirty="0"/>
              <a:t>and</a:t>
            </a:r>
            <a:r>
              <a:rPr sz="1100" spc="-15" dirty="0"/>
              <a:t> </a:t>
            </a:r>
            <a:r>
              <a:rPr sz="1100" spc="-45" dirty="0"/>
              <a:t>self-</a:t>
            </a:r>
            <a:r>
              <a:rPr sz="1100" spc="-30" dirty="0"/>
              <a:t>rated</a:t>
            </a:r>
            <a:r>
              <a:rPr sz="1100" spc="-20" dirty="0"/>
              <a:t> </a:t>
            </a:r>
            <a:r>
              <a:rPr sz="1100" spc="-10" dirty="0"/>
              <a:t>artistic</a:t>
            </a:r>
            <a:r>
              <a:rPr sz="1100" spc="-15" dirty="0"/>
              <a:t> </a:t>
            </a:r>
            <a:r>
              <a:rPr sz="1100" spc="-45" dirty="0"/>
              <a:t>expertise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7342" y="1391434"/>
            <a:ext cx="1572108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Tahoma"/>
                <a:cs typeface="Tahoma"/>
              </a:rPr>
              <a:t>Preliminary</a:t>
            </a:r>
            <a:r>
              <a:rPr sz="1400" b="1" spc="-5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b="1" spc="-20" dirty="0">
                <a:solidFill>
                  <a:srgbClr val="3333B2"/>
                </a:solidFill>
                <a:latin typeface="Tahoma"/>
                <a:cs typeface="Tahoma"/>
              </a:rPr>
              <a:t>Work</a:t>
            </a:r>
            <a:endParaRPr sz="1400" b="1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1575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3333B2"/>
                </a:solidFill>
                <a:latin typeface="Tahoma"/>
                <a:cs typeface="Tahoma"/>
              </a:rPr>
              <a:t>Building</a:t>
            </a:r>
            <a:r>
              <a:rPr sz="1400" spc="-7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3333B2"/>
                </a:solidFill>
                <a:latin typeface="Tahoma"/>
                <a:cs typeface="Tahoma"/>
              </a:rPr>
              <a:t>the</a:t>
            </a:r>
            <a:r>
              <a:rPr sz="1400" spc="-7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3333B2"/>
                </a:solidFill>
                <a:latin typeface="Tahoma"/>
                <a:cs typeface="Tahoma"/>
              </a:rPr>
              <a:t>Website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63561"/>
            <a:ext cx="3470910" cy="1808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solidFill>
                  <a:srgbClr val="000000"/>
                </a:solidFill>
                <a:hlinkClick r:id="rId2"/>
              </a:rPr>
              <a:t>This</a:t>
            </a:r>
            <a:r>
              <a:rPr sz="1100" spc="-7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is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spc="-65" dirty="0">
                <a:solidFill>
                  <a:srgbClr val="000000"/>
                </a:solidFill>
              </a:rPr>
              <a:t>how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spc="-120" dirty="0">
                <a:solidFill>
                  <a:srgbClr val="000000"/>
                </a:solidFill>
              </a:rPr>
              <a:t>I</a:t>
            </a:r>
            <a:r>
              <a:rPr sz="1100" spc="20" dirty="0">
                <a:solidFill>
                  <a:srgbClr val="000000"/>
                </a:solidFill>
              </a:rPr>
              <a:t> </a:t>
            </a:r>
            <a:r>
              <a:rPr sz="1100" spc="-40" dirty="0">
                <a:solidFill>
                  <a:srgbClr val="000000"/>
                </a:solidFill>
              </a:rPr>
              <a:t>completed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spc="-10" dirty="0">
                <a:solidFill>
                  <a:srgbClr val="000000"/>
                </a:solidFill>
              </a:rPr>
              <a:t>the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spc="-50" dirty="0">
                <a:solidFill>
                  <a:srgbClr val="000000"/>
                </a:solidFill>
              </a:rPr>
              <a:t>website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spc="-30" dirty="0">
                <a:solidFill>
                  <a:srgbClr val="000000"/>
                </a:solidFill>
              </a:rPr>
              <a:t>as</a:t>
            </a:r>
            <a:r>
              <a:rPr sz="1100" spc="-25" dirty="0">
                <a:solidFill>
                  <a:srgbClr val="000000"/>
                </a:solidFill>
              </a:rPr>
              <a:t> </a:t>
            </a:r>
            <a:r>
              <a:rPr sz="1100" dirty="0">
                <a:solidFill>
                  <a:srgbClr val="000000"/>
                </a:solidFill>
              </a:rPr>
              <a:t>a</a:t>
            </a:r>
            <a:r>
              <a:rPr sz="1100" spc="-20" dirty="0">
                <a:solidFill>
                  <a:srgbClr val="000000"/>
                </a:solidFill>
              </a:rPr>
              <a:t> </a:t>
            </a:r>
            <a:r>
              <a:rPr sz="1100" spc="-25" dirty="0">
                <a:solidFill>
                  <a:srgbClr val="000000"/>
                </a:solidFill>
              </a:rPr>
              <a:t>participant would.</a:t>
            </a:r>
            <a:endParaRPr sz="1100" dirty="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6786" y="959466"/>
            <a:ext cx="2663558" cy="182800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0497" y="1407183"/>
            <a:ext cx="1578953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Tahoma"/>
                <a:cs typeface="Tahoma"/>
              </a:rPr>
              <a:t>Literature</a:t>
            </a:r>
            <a:r>
              <a:rPr sz="1400" b="1" spc="-2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b="1" spc="-45" dirty="0">
                <a:solidFill>
                  <a:srgbClr val="3333B2"/>
                </a:solidFill>
                <a:latin typeface="Tahoma"/>
                <a:cs typeface="Tahoma"/>
              </a:rPr>
              <a:t>Review</a:t>
            </a:r>
            <a:endParaRPr sz="1400" b="1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73110" y="1391434"/>
            <a:ext cx="19749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25" dirty="0">
                <a:solidFill>
                  <a:srgbClr val="3333B2"/>
                </a:solidFill>
                <a:latin typeface="Tahoma"/>
                <a:cs typeface="Tahoma"/>
              </a:rPr>
              <a:t>Feasibility</a:t>
            </a:r>
            <a:r>
              <a:rPr sz="1400" b="1" spc="-4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400" b="1" spc="-55" dirty="0">
                <a:solidFill>
                  <a:srgbClr val="3333B2"/>
                </a:solidFill>
                <a:latin typeface="Tahoma"/>
                <a:cs typeface="Tahoma"/>
              </a:rPr>
              <a:t>Assessment</a:t>
            </a:r>
            <a:endParaRPr sz="1400" b="1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2527"/>
            <a:ext cx="6642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3333B2"/>
                </a:solidFill>
                <a:latin typeface="Tahoma"/>
                <a:cs typeface="Tahoma"/>
              </a:rPr>
              <a:t>Timeline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09028" y="762482"/>
          <a:ext cx="3585210" cy="2002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2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28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Quarter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b="1" spc="-10" dirty="0">
                          <a:latin typeface="Arial"/>
                          <a:cs typeface="Arial"/>
                        </a:rPr>
                        <a:t>Activities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Summer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50" dirty="0">
                          <a:latin typeface="Tahoma"/>
                          <a:cs typeface="Tahoma"/>
                        </a:rPr>
                        <a:t>Implement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pilot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study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for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pretesting.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914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Next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autumn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 marR="67945" indent="184150">
                        <a:lnSpc>
                          <a:spcPct val="102600"/>
                        </a:lnSpc>
                        <a:spcBef>
                          <a:spcPts val="305"/>
                        </a:spcBef>
                        <a:buAutoNum type="arabicParenR"/>
                        <a:tabLst>
                          <a:tab pos="259715" algn="l"/>
                        </a:tabLst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Refine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experiment</a:t>
                      </a:r>
                      <a:r>
                        <a:rPr sz="1100" spc="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website</a:t>
                      </a:r>
                      <a:r>
                        <a:rPr sz="11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research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design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based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on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feedback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from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pilot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study;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75565" marR="67310" indent="170815">
                        <a:lnSpc>
                          <a:spcPct val="102600"/>
                        </a:lnSpc>
                        <a:buAutoNum type="arabicParenR"/>
                        <a:tabLst>
                          <a:tab pos="246379" algn="l"/>
                        </a:tabLst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Publish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60" dirty="0">
                          <a:latin typeface="Tahoma"/>
                          <a:cs typeface="Tahoma"/>
                        </a:rPr>
                        <a:t>research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design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online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40" dirty="0">
                          <a:latin typeface="Tahoma"/>
                          <a:cs typeface="Tahoma"/>
                        </a:rPr>
                        <a:t>begin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participant</a:t>
                      </a:r>
                      <a:r>
                        <a:rPr sz="1100" spc="-1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recruitment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through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 MTurk.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387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497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Next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winter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5110" indent="-169545">
                        <a:lnSpc>
                          <a:spcPct val="100000"/>
                        </a:lnSpc>
                        <a:spcBef>
                          <a:spcPts val="340"/>
                        </a:spcBef>
                        <a:buAutoNum type="arabicParenR"/>
                        <a:tabLst>
                          <a:tab pos="245110" algn="l"/>
                        </a:tabLst>
                      </a:pPr>
                      <a:r>
                        <a:rPr sz="1100" spc="-20" dirty="0">
                          <a:latin typeface="Tahoma"/>
                          <a:cs typeface="Tahoma"/>
                        </a:rPr>
                        <a:t>Conduct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data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analysis;</a:t>
                      </a:r>
                      <a:endParaRPr sz="1100">
                        <a:latin typeface="Tahoma"/>
                        <a:cs typeface="Tahoma"/>
                      </a:endParaRPr>
                    </a:p>
                    <a:p>
                      <a:pPr marL="245110" indent="-169545">
                        <a:lnSpc>
                          <a:spcPct val="100000"/>
                        </a:lnSpc>
                        <a:spcBef>
                          <a:spcPts val="35"/>
                        </a:spcBef>
                        <a:buAutoNum type="arabicParenR"/>
                        <a:tabLst>
                          <a:tab pos="245110" algn="l"/>
                        </a:tabLst>
                      </a:pPr>
                      <a:r>
                        <a:rPr sz="1100" spc="-30" dirty="0">
                          <a:latin typeface="Tahoma"/>
                          <a:cs typeface="Tahoma"/>
                        </a:rPr>
                        <a:t>Complete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draft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5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final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thesis.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9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dirty="0">
                          <a:latin typeface="Tahoma"/>
                          <a:cs typeface="Tahoma"/>
                        </a:rPr>
                        <a:t>Next</a:t>
                      </a:r>
                      <a:r>
                        <a:rPr sz="1100" spc="-7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spring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100" spc="-10" dirty="0">
                          <a:latin typeface="Tahoma"/>
                          <a:cs typeface="Tahoma"/>
                        </a:rPr>
                        <a:t>Finalize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25" dirty="0">
                          <a:latin typeface="Tahoma"/>
                          <a:cs typeface="Tahoma"/>
                        </a:rPr>
                        <a:t>submit</a:t>
                      </a:r>
                      <a:r>
                        <a:rPr sz="1100" spc="-5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the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30" dirty="0">
                          <a:latin typeface="Tahoma"/>
                          <a:cs typeface="Tahoma"/>
                        </a:rPr>
                        <a:t>thesis</a:t>
                      </a:r>
                      <a:r>
                        <a:rPr sz="1100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100" spc="-10" dirty="0">
                          <a:latin typeface="Tahoma"/>
                          <a:cs typeface="Tahoma"/>
                        </a:rPr>
                        <a:t>paper.</a:t>
                      </a:r>
                      <a:endParaRPr sz="11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cut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3394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Deep</a:t>
            </a:r>
            <a:r>
              <a:rPr spc="-65" dirty="0"/>
              <a:t> </a:t>
            </a:r>
            <a:r>
              <a:rPr spc="-40" dirty="0"/>
              <a:t>Learning</a:t>
            </a:r>
            <a:r>
              <a:rPr spc="-60" dirty="0"/>
              <a:t> </a:t>
            </a:r>
            <a:r>
              <a:rPr spc="-10" dirty="0"/>
              <a:t>Models</a:t>
            </a:r>
            <a:r>
              <a:rPr spc="-60" dirty="0"/>
              <a:t> </a:t>
            </a:r>
            <a:r>
              <a:rPr spc="-30" dirty="0"/>
              <a:t>and</a:t>
            </a:r>
            <a:r>
              <a:rPr spc="-65" dirty="0"/>
              <a:t> </a:t>
            </a:r>
            <a:r>
              <a:rPr spc="-20" dirty="0"/>
              <a:t>Computing</a:t>
            </a:r>
            <a:r>
              <a:rPr spc="-60" dirty="0"/>
              <a:t> </a:t>
            </a:r>
            <a:r>
              <a:rPr spc="-30" dirty="0"/>
              <a:t>Power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1125282"/>
            <a:ext cx="3863975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pre-</a:t>
            </a:r>
            <a:r>
              <a:rPr sz="1100" spc="-35" dirty="0">
                <a:latin typeface="Tahoma"/>
                <a:cs typeface="Tahoma"/>
              </a:rPr>
              <a:t>trained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models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5" dirty="0">
                <a:latin typeface="Tahoma"/>
                <a:cs typeface="Tahoma"/>
              </a:rPr>
              <a:t> running </a:t>
            </a:r>
            <a:r>
              <a:rPr sz="1100" spc="-45" dirty="0">
                <a:latin typeface="Tahoma"/>
                <a:cs typeface="Tahoma"/>
              </a:rPr>
              <a:t>code</a:t>
            </a:r>
            <a:r>
              <a:rPr sz="1100" spc="-30" dirty="0">
                <a:latin typeface="Tahoma"/>
                <a:cs typeface="Tahoma"/>
              </a:rPr>
              <a:t> 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two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deep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models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120" dirty="0">
                <a:latin typeface="Tahoma"/>
                <a:cs typeface="Tahoma"/>
              </a:rPr>
              <a:t>I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plan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use,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i.e.,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  <a:hlinkClick r:id="rId2"/>
              </a:rPr>
              <a:t>AuDrA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  <a:hlinkClick r:id="rId3"/>
              </a:rPr>
              <a:t>CoSE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are </a:t>
            </a:r>
            <a:r>
              <a:rPr sz="1100" spc="-20" dirty="0">
                <a:latin typeface="Tahoma"/>
                <a:cs typeface="Tahoma"/>
              </a:rPr>
              <a:t>publicly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available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online.</a:t>
            </a:r>
            <a:endParaRPr sz="1100">
              <a:latin typeface="Tahoma"/>
              <a:cs typeface="Tahoma"/>
            </a:endParaRPr>
          </a:p>
          <a:p>
            <a:pPr marL="214629" marR="20193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proposed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study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will</a:t>
            </a:r>
            <a:r>
              <a:rPr sz="1100" spc="-10" dirty="0">
                <a:latin typeface="Tahoma"/>
                <a:cs typeface="Tahoma"/>
              </a:rPr>
              <a:t> utilize </a:t>
            </a:r>
            <a:r>
              <a:rPr sz="1100" spc="-40" dirty="0">
                <a:latin typeface="Tahoma"/>
                <a:cs typeface="Tahoma"/>
              </a:rPr>
              <a:t>university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high-performance </a:t>
            </a:r>
            <a:r>
              <a:rPr sz="1100" spc="-35" dirty="0">
                <a:latin typeface="Tahoma"/>
                <a:cs typeface="Tahoma"/>
              </a:rPr>
              <a:t>computing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clusters </a:t>
            </a:r>
            <a:r>
              <a:rPr sz="1100" spc="-35" dirty="0">
                <a:latin typeface="Tahoma"/>
                <a:cs typeface="Tahoma"/>
              </a:rPr>
              <a:t>(specifically, </a:t>
            </a:r>
            <a:r>
              <a:rPr sz="1100" spc="-20" dirty="0">
                <a:latin typeface="Tahoma"/>
                <a:cs typeface="Tahoma"/>
              </a:rPr>
              <a:t>Midway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3)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potential </a:t>
            </a:r>
            <a:r>
              <a:rPr sz="1100" spc="-70" dirty="0">
                <a:latin typeface="Tahoma"/>
                <a:cs typeface="Tahoma"/>
              </a:rPr>
              <a:t>deep-</a:t>
            </a:r>
            <a:r>
              <a:rPr sz="1100" spc="-45" dirty="0">
                <a:latin typeface="Tahoma"/>
                <a:cs typeface="Tahoma"/>
              </a:rPr>
              <a:t>learning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fine-</a:t>
            </a:r>
            <a:r>
              <a:rPr sz="1100" spc="-10" dirty="0">
                <a:latin typeface="Tahoma"/>
                <a:cs typeface="Tahoma"/>
              </a:rPr>
              <a:t>tuning.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2527"/>
            <a:ext cx="26231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Possible</a:t>
            </a:r>
            <a:r>
              <a:rPr spc="-55" dirty="0"/>
              <a:t> </a:t>
            </a:r>
            <a:r>
              <a:rPr spc="-35" dirty="0"/>
              <a:t>Advisors</a:t>
            </a:r>
            <a:r>
              <a:rPr spc="-55" dirty="0"/>
              <a:t> </a:t>
            </a:r>
            <a:r>
              <a:rPr dirty="0"/>
              <a:t>(Expert</a:t>
            </a:r>
            <a:r>
              <a:rPr spc="-55" dirty="0"/>
              <a:t> </a:t>
            </a:r>
            <a:r>
              <a:rPr spc="-10" dirty="0"/>
              <a:t>Support)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403" y="559039"/>
            <a:ext cx="1555193" cy="155519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98754" y="2091281"/>
            <a:ext cx="1833245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b="1" dirty="0">
                <a:latin typeface="Arial"/>
                <a:cs typeface="Arial"/>
              </a:rPr>
              <a:t>Akram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35" dirty="0">
                <a:latin typeface="Arial"/>
                <a:cs typeface="Arial"/>
              </a:rPr>
              <a:t>Bakkour </a:t>
            </a:r>
            <a:r>
              <a:rPr sz="1100" spc="-10" dirty="0">
                <a:latin typeface="Tahoma"/>
                <a:cs typeface="Tahoma"/>
              </a:rPr>
              <a:t>(UChicago)</a:t>
            </a:r>
            <a:endParaRPr sz="1100">
              <a:latin typeface="Tahoma"/>
              <a:cs typeface="Tahoma"/>
            </a:endParaRPr>
          </a:p>
          <a:p>
            <a:pPr marL="217804" marR="514984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95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Expert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cognitive </a:t>
            </a:r>
            <a:r>
              <a:rPr sz="1100" spc="-10" dirty="0">
                <a:latin typeface="Tahoma"/>
                <a:cs typeface="Tahoma"/>
              </a:rPr>
              <a:t>psychology.</a:t>
            </a:r>
            <a:endParaRPr sz="1100">
              <a:latin typeface="Tahoma"/>
              <a:cs typeface="Tahoma"/>
            </a:endParaRPr>
          </a:p>
          <a:p>
            <a:pPr marL="217804" marR="3048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Aids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research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design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40" dirty="0">
                <a:latin typeface="Tahoma"/>
                <a:cs typeface="Tahoma"/>
              </a:rPr>
              <a:t>proposal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drafting.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18397" y="443936"/>
            <a:ext cx="1555247" cy="178539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85961" y="2206381"/>
            <a:ext cx="1911350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434"/>
              </a:spcBef>
            </a:pPr>
            <a:r>
              <a:rPr sz="1100" b="1" spc="-35" dirty="0">
                <a:latin typeface="Arial"/>
                <a:cs typeface="Arial"/>
              </a:rPr>
              <a:t>Roger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Beaty</a:t>
            </a:r>
            <a:r>
              <a:rPr sz="1100" b="1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(Penn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State)</a:t>
            </a:r>
            <a:endParaRPr sz="1100">
              <a:latin typeface="Tahoma"/>
              <a:cs typeface="Tahoma"/>
            </a:endParaRPr>
          </a:p>
          <a:p>
            <a:pPr marL="214629" marR="287020" indent="-177165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Tahoma"/>
                <a:cs typeface="Tahoma"/>
              </a:rPr>
              <a:t>Expert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 and </a:t>
            </a:r>
            <a:r>
              <a:rPr sz="1100" spc="-30" dirty="0">
                <a:latin typeface="Tahoma"/>
                <a:cs typeface="Tahoma"/>
              </a:rPr>
              <a:t>computational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methods.</a:t>
            </a:r>
            <a:endParaRPr sz="1100">
              <a:latin typeface="Tahoma"/>
              <a:cs typeface="Tahoma"/>
            </a:endParaRPr>
          </a:p>
          <a:p>
            <a:pPr marL="214629" marR="30480" indent="-177165">
              <a:lnSpc>
                <a:spcPct val="102699"/>
              </a:lnSpc>
              <a:spcBef>
                <a:spcPts val="29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</a:rPr>
              <a:t>Enriches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research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design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10" dirty="0">
                <a:latin typeface="Tahoma"/>
                <a:cs typeface="Tahoma"/>
              </a:rPr>
              <a:t>methodology.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8791" y="148310"/>
            <a:ext cx="3110484" cy="3110484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45411" y="1391434"/>
            <a:ext cx="89303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30" dirty="0">
                <a:solidFill>
                  <a:srgbClr val="3333B2"/>
                </a:solidFill>
                <a:latin typeface="Tahoma"/>
                <a:cs typeface="Tahoma"/>
              </a:rPr>
              <a:t>Appendix</a:t>
            </a:r>
            <a:endParaRPr sz="1400" b="1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Formula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20" dirty="0"/>
              <a:t>Entropy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65" dirty="0"/>
              <a:t>GMM</a:t>
            </a:r>
          </a:p>
        </p:txBody>
      </p:sp>
      <p:pic>
        <p:nvPicPr>
          <p:cNvPr id="35" name="Picture 3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EB842B08-45BC-697D-2EA8-C5464C71C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595"/>
            <a:ext cx="4610100" cy="346338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Formula</a:t>
            </a:r>
            <a:r>
              <a:rPr spc="-3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35" dirty="0"/>
              <a:t>Bhattacharyya</a:t>
            </a:r>
            <a:r>
              <a:rPr spc="-30" dirty="0"/>
              <a:t> </a:t>
            </a:r>
            <a:r>
              <a:rPr spc="-20" dirty="0"/>
              <a:t>Distance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4434154" y="1114360"/>
            <a:ext cx="1352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Arial"/>
                <a:cs typeface="Arial"/>
              </a:rPr>
              <a:t> 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6" name="Picture 35" descr="A screenshot of a math problem&#10;&#10;Description automatically generated">
            <a:extLst>
              <a:ext uri="{FF2B5EF4-FFF2-40B4-BE49-F238E27FC236}">
                <a16:creationId xmlns:a16="http://schemas.microsoft.com/office/drawing/2014/main" id="{1F79D643-FD80-62E4-F8A4-B3C55E71F8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99053" cy="34607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0" dirty="0"/>
              <a:t>Formula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30" dirty="0"/>
              <a:t>Divergent</a:t>
            </a:r>
            <a:r>
              <a:rPr spc="-50" dirty="0"/>
              <a:t> </a:t>
            </a:r>
            <a:r>
              <a:rPr spc="-25" dirty="0"/>
              <a:t>Semantic</a:t>
            </a:r>
            <a:r>
              <a:rPr spc="-50" dirty="0"/>
              <a:t> </a:t>
            </a:r>
            <a:r>
              <a:rPr spc="-40" dirty="0"/>
              <a:t>Integration</a:t>
            </a:r>
          </a:p>
        </p:txBody>
      </p:sp>
      <p:pic>
        <p:nvPicPr>
          <p:cNvPr id="15" name="Picture 14" descr="A screenshot of a math equation&#10;&#10;Description automatically generated">
            <a:extLst>
              <a:ext uri="{FF2B5EF4-FFF2-40B4-BE49-F238E27FC236}">
                <a16:creationId xmlns:a16="http://schemas.microsoft.com/office/drawing/2014/main" id="{1C5278D1-3795-8B25-D00C-CF40C21A4C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610100" cy="34607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Mediation</a:t>
            </a:r>
            <a:r>
              <a:rPr spc="-45" dirty="0"/>
              <a:t> </a:t>
            </a:r>
            <a:r>
              <a:rPr dirty="0"/>
              <a:t>Model</a:t>
            </a:r>
            <a:r>
              <a:rPr spc="-40" dirty="0"/>
              <a:t> </a:t>
            </a:r>
            <a:r>
              <a:rPr spc="-4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" y="568717"/>
            <a:ext cx="3886200" cy="24872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4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Tahoma"/>
                <a:cs typeface="Tahoma"/>
              </a:rPr>
              <a:t>Mediator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Model:</a:t>
            </a:r>
            <a:endParaRPr sz="1100">
              <a:latin typeface="Tahoma"/>
              <a:cs typeface="Tahoma"/>
            </a:endParaRPr>
          </a:p>
          <a:p>
            <a:pPr marL="933450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16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α</a:t>
            </a:r>
            <a:r>
              <a:rPr sz="1200" baseline="-10416" dirty="0">
                <a:latin typeface="Tahoma"/>
                <a:cs typeface="Tahoma"/>
              </a:rPr>
              <a:t>0</a:t>
            </a:r>
            <a:r>
              <a:rPr sz="1200" spc="150" baseline="-10416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α</a:t>
            </a:r>
            <a:r>
              <a:rPr sz="1200" baseline="-10416" dirty="0">
                <a:latin typeface="Tahoma"/>
                <a:cs typeface="Tahoma"/>
              </a:rPr>
              <a:t>1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Tahoma"/>
                <a:cs typeface="Tahoma"/>
              </a:rPr>
              <a:t>1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α</a:t>
            </a:r>
            <a:r>
              <a:rPr sz="1200" baseline="-10416" dirty="0">
                <a:latin typeface="Tahoma"/>
                <a:cs typeface="Tahoma"/>
              </a:rPr>
              <a:t>2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α</a:t>
            </a:r>
            <a:r>
              <a:rPr sz="1200" baseline="-10416" dirty="0">
                <a:latin typeface="Tahoma"/>
                <a:cs typeface="Tahoma"/>
              </a:rPr>
              <a:t>3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5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ϵ</a:t>
            </a:r>
            <a:r>
              <a:rPr sz="1200" i="1" spc="-37" baseline="-13888" dirty="0">
                <a:latin typeface="Arial"/>
                <a:cs typeface="Arial"/>
              </a:rPr>
              <a:t>M</a:t>
            </a:r>
            <a:endParaRPr sz="1200" baseline="-13888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100">
              <a:latin typeface="Arial"/>
              <a:cs typeface="Arial"/>
            </a:endParaRPr>
          </a:p>
          <a:p>
            <a:pPr marL="3498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Mediator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variable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(flexibility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creativity)</a:t>
            </a:r>
            <a:endParaRPr sz="1000">
              <a:latin typeface="Tahoma"/>
              <a:cs typeface="Tahoma"/>
            </a:endParaRPr>
          </a:p>
          <a:p>
            <a:pPr marL="3498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6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0</a:t>
            </a:r>
            <a:r>
              <a:rPr sz="1050" spc="202" baseline="-1190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Intercept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mediator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model</a:t>
            </a:r>
            <a:endParaRPr sz="1000">
              <a:latin typeface="Tahoma"/>
              <a:cs typeface="Tahoma"/>
            </a:endParaRPr>
          </a:p>
          <a:p>
            <a:pPr marL="517525" marR="514984" indent="-168275">
              <a:lnSpc>
                <a:spcPts val="1200"/>
              </a:lnSpc>
              <a:spcBef>
                <a:spcPts val="4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7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2</a:t>
            </a:r>
            <a:r>
              <a:rPr sz="1050" spc="202" baseline="-1190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Coefficients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effect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0" dirty="0">
                <a:latin typeface="Tahoma"/>
                <a:cs typeface="Tahoma"/>
              </a:rPr>
              <a:t> mood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conditions </a:t>
            </a:r>
            <a:r>
              <a:rPr sz="1000" spc="-35" dirty="0">
                <a:latin typeface="Tahoma"/>
                <a:cs typeface="Tahoma"/>
              </a:rPr>
              <a:t>(Happiness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Calmness)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Arial"/>
                <a:cs typeface="Arial"/>
              </a:rPr>
              <a:t>M</a:t>
            </a:r>
            <a:endParaRPr sz="1000">
              <a:latin typeface="Arial"/>
              <a:cs typeface="Arial"/>
            </a:endParaRPr>
          </a:p>
          <a:p>
            <a:pPr marL="349885">
              <a:lnSpc>
                <a:spcPts val="115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3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dirty="0">
                <a:latin typeface="Tahoma"/>
                <a:cs typeface="Tahoma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dirty="0">
                <a:latin typeface="Tahoma"/>
                <a:cs typeface="Tahoma"/>
              </a:rPr>
              <a:t>2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Dummy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 mood </a:t>
            </a:r>
            <a:r>
              <a:rPr sz="1000" spc="-25" dirty="0">
                <a:latin typeface="Tahoma"/>
                <a:cs typeface="Tahoma"/>
              </a:rPr>
              <a:t>conditions: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dirty="0">
                <a:latin typeface="Tahoma"/>
                <a:cs typeface="Tahoma"/>
              </a:rPr>
              <a:t>1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for</a:t>
            </a:r>
            <a:endParaRPr sz="1000">
              <a:latin typeface="Tahoma"/>
              <a:cs typeface="Tahoma"/>
            </a:endParaRPr>
          </a:p>
          <a:p>
            <a:pPr marL="517525">
              <a:lnSpc>
                <a:spcPts val="1195"/>
              </a:lnSpc>
            </a:pPr>
            <a:r>
              <a:rPr sz="1000" spc="-35" dirty="0">
                <a:latin typeface="Tahoma"/>
                <a:cs typeface="Tahoma"/>
              </a:rPr>
              <a:t>Happiness,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D</a:t>
            </a:r>
            <a:r>
              <a:rPr sz="1000" dirty="0">
                <a:latin typeface="Tahoma"/>
                <a:cs typeface="Tahoma"/>
              </a:rPr>
              <a:t>2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 Calmness</a:t>
            </a:r>
            <a:endParaRPr sz="1000">
              <a:latin typeface="Tahoma"/>
              <a:cs typeface="Tahoma"/>
            </a:endParaRPr>
          </a:p>
          <a:p>
            <a:pPr marL="517525" marR="43180" indent="-168275">
              <a:lnSpc>
                <a:spcPts val="1200"/>
              </a:lnSpc>
              <a:spcBef>
                <a:spcPts val="3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5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Vector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control </a:t>
            </a:r>
            <a:r>
              <a:rPr sz="1000" spc="-40" dirty="0">
                <a:latin typeface="Tahoma"/>
                <a:cs typeface="Tahoma"/>
              </a:rPr>
              <a:t>variables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(e.g.,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cognitive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abilities,</a:t>
            </a:r>
            <a:r>
              <a:rPr sz="1000" spc="-10" dirty="0">
                <a:latin typeface="Tahoma"/>
                <a:cs typeface="Tahoma"/>
              </a:rPr>
              <a:t> artistic expertise)</a:t>
            </a:r>
            <a:endParaRPr sz="1000">
              <a:latin typeface="Tahoma"/>
              <a:cs typeface="Tahoma"/>
            </a:endParaRPr>
          </a:p>
          <a:p>
            <a:pPr marL="349885">
              <a:lnSpc>
                <a:spcPts val="115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3</a:t>
            </a:r>
            <a:r>
              <a:rPr sz="1050" spc="187" baseline="-1190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Vector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coefficients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control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mediator</a:t>
            </a:r>
            <a:endParaRPr sz="1000">
              <a:latin typeface="Tahoma"/>
              <a:cs typeface="Tahoma"/>
            </a:endParaRPr>
          </a:p>
          <a:p>
            <a:pPr marL="517525">
              <a:lnSpc>
                <a:spcPts val="1195"/>
              </a:lnSpc>
            </a:pPr>
            <a:r>
              <a:rPr sz="1000" spc="-10" dirty="0">
                <a:latin typeface="Tahoma"/>
                <a:cs typeface="Tahoma"/>
              </a:rPr>
              <a:t>model</a:t>
            </a:r>
            <a:endParaRPr sz="1000">
              <a:latin typeface="Tahoma"/>
              <a:cs typeface="Tahoma"/>
            </a:endParaRPr>
          </a:p>
          <a:p>
            <a:pPr marL="3498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ϵ</a:t>
            </a:r>
            <a:r>
              <a:rPr sz="1050" i="1" baseline="-11904" dirty="0">
                <a:latin typeface="Arial"/>
                <a:cs typeface="Arial"/>
              </a:rPr>
              <a:t>M</a:t>
            </a:r>
            <a:r>
              <a:rPr sz="1050" i="1" spc="292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Error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term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 </a:t>
            </a:r>
            <a:r>
              <a:rPr sz="1000" spc="-35" dirty="0">
                <a:latin typeface="Tahoma"/>
                <a:cs typeface="Tahoma"/>
              </a:rPr>
              <a:t>mediator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model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Mood-</a:t>
            </a:r>
            <a:r>
              <a:rPr spc="-25" dirty="0"/>
              <a:t>Creativity</a:t>
            </a:r>
            <a:r>
              <a:rPr dirty="0"/>
              <a:t> </a:t>
            </a:r>
            <a:r>
              <a:rPr spc="-30" dirty="0"/>
              <a:t>Linkage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0412" y="587375"/>
            <a:ext cx="3887470" cy="294894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b="1" dirty="0">
                <a:latin typeface="Arial"/>
                <a:cs typeface="Arial"/>
              </a:rPr>
              <a:t>Dual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pathway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</a:t>
            </a:r>
            <a:r>
              <a:rPr sz="1100" b="1" spc="35" dirty="0">
                <a:latin typeface="Arial"/>
                <a:cs typeface="Arial"/>
              </a:rPr>
              <a:t> </a:t>
            </a:r>
            <a:r>
              <a:rPr sz="1100" b="1" spc="-20" dirty="0">
                <a:latin typeface="Arial"/>
                <a:cs typeface="Arial"/>
              </a:rPr>
              <a:t>creativity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model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reconcile</a:t>
            </a:r>
            <a:r>
              <a:rPr lang="en-US" sz="1100" spc="-40" dirty="0">
                <a:latin typeface="Tahoma"/>
                <a:cs typeface="Tahoma"/>
              </a:rPr>
              <a:t>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conflicting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findings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how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different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mood </a:t>
            </a:r>
            <a:r>
              <a:rPr sz="1100" spc="-30" dirty="0">
                <a:latin typeface="Tahoma"/>
                <a:cs typeface="Tahoma"/>
              </a:rPr>
              <a:t>states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influence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creativity</a:t>
            </a:r>
            <a:r>
              <a:rPr lang="en-US" sz="1100" spc="-10" dirty="0">
                <a:latin typeface="Tahoma"/>
                <a:cs typeface="Tahoma"/>
              </a:rPr>
              <a:t>: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Wingdings" pitchFamily="2" charset="2"/>
              <a:buChar char="q"/>
            </a:pPr>
            <a:r>
              <a:rPr lang="en-US" sz="1100" spc="-10" dirty="0">
                <a:latin typeface="Tahoma"/>
                <a:cs typeface="Tahoma"/>
              </a:rPr>
              <a:t>Integrates</a:t>
            </a:r>
            <a:r>
              <a:rPr lang="en-US" sz="1100" b="1" spc="-40" dirty="0">
                <a:latin typeface="Arial"/>
                <a:cs typeface="Arial"/>
              </a:rPr>
              <a:t> </a:t>
            </a:r>
            <a:r>
              <a:rPr lang="en-US" sz="1100" spc="-40" dirty="0">
                <a:latin typeface="Arial"/>
                <a:cs typeface="Arial"/>
              </a:rPr>
              <a:t>Associative</a:t>
            </a:r>
            <a:r>
              <a:rPr lang="en-US" sz="1100" spc="45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Theory</a:t>
            </a:r>
            <a:r>
              <a:rPr lang="en-US" sz="1100" spc="20" dirty="0">
                <a:latin typeface="Arial"/>
                <a:cs typeface="Arial"/>
              </a:rPr>
              <a:t>, </a:t>
            </a:r>
            <a:r>
              <a:rPr lang="en-US" sz="1100" spc="-10" dirty="0">
                <a:latin typeface="Arial"/>
                <a:cs typeface="Arial"/>
              </a:rPr>
              <a:t>Creative</a:t>
            </a:r>
            <a:r>
              <a:rPr lang="en-US" sz="1100" spc="25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Cognition </a:t>
            </a:r>
            <a:r>
              <a:rPr lang="en-US" sz="1100" spc="-40" dirty="0">
                <a:latin typeface="Arial"/>
                <a:cs typeface="Arial"/>
              </a:rPr>
              <a:t>Approach</a:t>
            </a:r>
            <a:r>
              <a:rPr lang="en-US" sz="1100" dirty="0">
                <a:latin typeface="Tahoma"/>
                <a:cs typeface="Tahoma"/>
              </a:rPr>
              <a:t>, and </a:t>
            </a:r>
            <a:r>
              <a:rPr lang="en-US" sz="1100" spc="-30" dirty="0">
                <a:latin typeface="Arial"/>
                <a:cs typeface="Arial"/>
              </a:rPr>
              <a:t>theories</a:t>
            </a:r>
            <a:r>
              <a:rPr lang="en-US" sz="1100" spc="25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on</a:t>
            </a:r>
            <a:r>
              <a:rPr lang="en-US" sz="1100" spc="20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stage-</a:t>
            </a:r>
            <a:r>
              <a:rPr lang="en-US" sz="1100" spc="-10" dirty="0">
                <a:latin typeface="Arial"/>
                <a:cs typeface="Arial"/>
              </a:rPr>
              <a:t>like</a:t>
            </a:r>
            <a:r>
              <a:rPr lang="en-US" sz="1100" spc="25" dirty="0">
                <a:latin typeface="Arial"/>
                <a:cs typeface="Arial"/>
              </a:rPr>
              <a:t> </a:t>
            </a:r>
            <a:r>
              <a:rPr lang="en-US" sz="1100" spc="-35" dirty="0">
                <a:latin typeface="Arial"/>
                <a:cs typeface="Arial"/>
              </a:rPr>
              <a:t>properties</a:t>
            </a:r>
            <a:r>
              <a:rPr lang="en-US" sz="1100" spc="20" dirty="0">
                <a:latin typeface="Arial"/>
                <a:cs typeface="Arial"/>
              </a:rPr>
              <a:t> </a:t>
            </a:r>
            <a:r>
              <a:rPr lang="en-US" sz="1100" dirty="0">
                <a:latin typeface="Arial"/>
                <a:cs typeface="Arial"/>
              </a:rPr>
              <a:t>of</a:t>
            </a:r>
            <a:r>
              <a:rPr lang="en-US" sz="1100" spc="25" dirty="0">
                <a:latin typeface="Arial"/>
                <a:cs typeface="Arial"/>
              </a:rPr>
              <a:t> </a:t>
            </a:r>
            <a:r>
              <a:rPr lang="en-US" sz="1100" spc="-20" dirty="0">
                <a:latin typeface="Arial"/>
                <a:cs typeface="Arial"/>
              </a:rPr>
              <a:t>creative</a:t>
            </a:r>
            <a:r>
              <a:rPr lang="en-US" sz="1100" spc="20" dirty="0">
                <a:latin typeface="Arial"/>
                <a:cs typeface="Arial"/>
              </a:rPr>
              <a:t> </a:t>
            </a:r>
            <a:r>
              <a:rPr lang="en-US" sz="1100" spc="-10" dirty="0">
                <a:latin typeface="Arial"/>
                <a:cs typeface="Arial"/>
              </a:rPr>
              <a:t>processes.</a:t>
            </a: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Wingdings" pitchFamily="2" charset="2"/>
              <a:buChar char="q"/>
            </a:pPr>
            <a:r>
              <a:rPr lang="en-US" sz="1100" spc="-40" dirty="0">
                <a:latin typeface="Tahoma"/>
                <a:cs typeface="Tahoma"/>
              </a:rPr>
              <a:t>Identifies</a:t>
            </a:r>
            <a:r>
              <a:rPr lang="en-US" sz="1100" spc="-3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two</a:t>
            </a:r>
            <a:r>
              <a:rPr lang="en-US" sz="1100" spc="-35" dirty="0">
                <a:latin typeface="Tahoma"/>
                <a:cs typeface="Tahoma"/>
              </a:rPr>
              <a:t> </a:t>
            </a:r>
            <a:r>
              <a:rPr lang="en-US" sz="1100" spc="-40" dirty="0">
                <a:latin typeface="Tahoma"/>
                <a:cs typeface="Tahoma"/>
              </a:rPr>
              <a:t>primary</a:t>
            </a:r>
            <a:r>
              <a:rPr lang="en-US" sz="1100" spc="-35" dirty="0">
                <a:latin typeface="Tahoma"/>
                <a:cs typeface="Tahoma"/>
              </a:rPr>
              <a:t> </a:t>
            </a:r>
            <a:r>
              <a:rPr lang="en-US" sz="1100" spc="-50" dirty="0">
                <a:latin typeface="Tahoma"/>
                <a:cs typeface="Tahoma"/>
              </a:rPr>
              <a:t>pathways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0" dirty="0">
                <a:latin typeface="Tahoma"/>
                <a:cs typeface="Tahoma"/>
              </a:rPr>
              <a:t>for</a:t>
            </a:r>
            <a:r>
              <a:rPr lang="en-US" sz="1100" spc="-30" dirty="0">
                <a:latin typeface="Tahoma"/>
                <a:cs typeface="Tahoma"/>
              </a:rPr>
              <a:t> </a:t>
            </a:r>
            <a:r>
              <a:rPr lang="en-US" sz="1100" spc="-25" dirty="0">
                <a:latin typeface="Tahoma"/>
                <a:cs typeface="Tahoma"/>
              </a:rPr>
              <a:t>creativity:</a:t>
            </a:r>
            <a:r>
              <a:rPr lang="en-US" sz="1100" spc="75" dirty="0">
                <a:latin typeface="Tahoma"/>
                <a:cs typeface="Tahoma"/>
              </a:rPr>
              <a:t> </a:t>
            </a:r>
            <a:r>
              <a:rPr lang="en-US" sz="1100" spc="-30" dirty="0">
                <a:solidFill>
                  <a:srgbClr val="FF0000"/>
                </a:solidFill>
                <a:latin typeface="Tahoma"/>
                <a:cs typeface="Tahoma"/>
              </a:rPr>
              <a:t>cognitive </a:t>
            </a:r>
            <a:r>
              <a:rPr lang="en-US" sz="1100" spc="-20" dirty="0">
                <a:solidFill>
                  <a:srgbClr val="FF0000"/>
                </a:solidFill>
                <a:latin typeface="Tahoma"/>
                <a:cs typeface="Tahoma"/>
              </a:rPr>
              <a:t>flexibility </a:t>
            </a:r>
            <a:r>
              <a:rPr lang="en-US" sz="1100" spc="-35" dirty="0">
                <a:latin typeface="Tahoma"/>
                <a:cs typeface="Tahoma"/>
              </a:rPr>
              <a:t>and</a:t>
            </a:r>
            <a:r>
              <a:rPr lang="en-US" sz="1100" spc="-15" dirty="0">
                <a:latin typeface="Tahoma"/>
                <a:cs typeface="Tahoma"/>
              </a:rPr>
              <a:t> </a:t>
            </a:r>
            <a:r>
              <a:rPr lang="en-US" sz="1100" spc="-30" dirty="0">
                <a:solidFill>
                  <a:srgbClr val="FF0000"/>
                </a:solidFill>
                <a:latin typeface="Tahoma"/>
                <a:cs typeface="Tahoma"/>
              </a:rPr>
              <a:t>cognitive</a:t>
            </a:r>
            <a:r>
              <a:rPr lang="en-US" sz="110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lang="en-US" sz="1100" spc="-10" dirty="0">
                <a:solidFill>
                  <a:srgbClr val="FF0000"/>
                </a:solidFill>
                <a:latin typeface="Tahoma"/>
                <a:cs typeface="Tahoma"/>
              </a:rPr>
              <a:t>persistence</a:t>
            </a:r>
            <a:r>
              <a:rPr lang="en-US" sz="1100" spc="-10" dirty="0">
                <a:latin typeface="Tahoma"/>
                <a:cs typeface="Tahoma"/>
              </a:rPr>
              <a:t>:</a:t>
            </a:r>
            <a:endParaRPr lang="en-US" sz="1100" dirty="0">
              <a:latin typeface="Tahoma"/>
              <a:cs typeface="Tahoma"/>
            </a:endParaRPr>
          </a:p>
          <a:p>
            <a:pPr marL="579120" marR="17780" indent="-168275">
              <a:lnSpc>
                <a:spcPct val="100000"/>
              </a:lnSpc>
              <a:spcBef>
                <a:spcPts val="150"/>
              </a:spcBef>
              <a:spcAft>
                <a:spcPts val="150"/>
              </a:spcAft>
            </a:pPr>
            <a:r>
              <a:rPr lang="en-US"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500" spc="225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en-US" sz="1000" i="1" spc="-25" dirty="0">
                <a:latin typeface="Arial"/>
                <a:cs typeface="Arial"/>
              </a:rPr>
              <a:t>Cognitive</a:t>
            </a:r>
            <a:r>
              <a:rPr lang="en-US" sz="1000" i="1" spc="15" dirty="0">
                <a:latin typeface="Arial"/>
                <a:cs typeface="Arial"/>
              </a:rPr>
              <a:t> </a:t>
            </a:r>
            <a:r>
              <a:rPr lang="en-US" sz="1000" i="1" spc="-10" dirty="0">
                <a:latin typeface="Arial"/>
                <a:cs typeface="Arial"/>
              </a:rPr>
              <a:t>flexibility</a:t>
            </a:r>
            <a:r>
              <a:rPr lang="en-US" sz="1000" i="1" spc="-170" dirty="0">
                <a:latin typeface="Arial"/>
                <a:cs typeface="Arial"/>
              </a:rPr>
              <a:t> </a:t>
            </a:r>
            <a:r>
              <a:rPr lang="en-US" sz="1000" dirty="0">
                <a:latin typeface="Tahoma"/>
                <a:cs typeface="Tahoma"/>
              </a:rPr>
              <a:t>:</a:t>
            </a:r>
            <a:r>
              <a:rPr lang="en-US" sz="1000" spc="80" dirty="0">
                <a:latin typeface="Tahoma"/>
                <a:cs typeface="Tahoma"/>
              </a:rPr>
              <a:t> </a:t>
            </a:r>
            <a:r>
              <a:rPr lang="en-US" sz="1000" spc="-30" dirty="0">
                <a:latin typeface="Tahoma"/>
                <a:cs typeface="Tahoma"/>
              </a:rPr>
              <a:t>switching</a:t>
            </a:r>
            <a:r>
              <a:rPr lang="en-US" sz="1000" spc="-15" dirty="0">
                <a:latin typeface="Tahoma"/>
                <a:cs typeface="Tahoma"/>
              </a:rPr>
              <a:t> </a:t>
            </a:r>
            <a:r>
              <a:rPr lang="en-US" sz="1000" spc="-55" dirty="0">
                <a:latin typeface="Tahoma"/>
                <a:cs typeface="Tahoma"/>
              </a:rPr>
              <a:t>between</a:t>
            </a:r>
            <a:r>
              <a:rPr lang="en-US" sz="1000" spc="-15" dirty="0">
                <a:latin typeface="Tahoma"/>
                <a:cs typeface="Tahoma"/>
              </a:rPr>
              <a:t> </a:t>
            </a:r>
            <a:r>
              <a:rPr lang="en-US" sz="1000" spc="-30" dirty="0">
                <a:latin typeface="Tahoma"/>
                <a:cs typeface="Tahoma"/>
              </a:rPr>
              <a:t>different</a:t>
            </a:r>
            <a:r>
              <a:rPr lang="en-US" sz="1000" spc="-15" dirty="0">
                <a:latin typeface="Tahoma"/>
                <a:cs typeface="Tahoma"/>
              </a:rPr>
              <a:t> </a:t>
            </a:r>
            <a:r>
              <a:rPr lang="en-US" sz="1000" spc="-30" dirty="0">
                <a:latin typeface="Tahoma"/>
                <a:cs typeface="Tahoma"/>
              </a:rPr>
              <a:t>perspectives, fostering</a:t>
            </a:r>
            <a:r>
              <a:rPr lang="en-US" sz="1000" spc="-35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the</a:t>
            </a:r>
            <a:r>
              <a:rPr lang="en-US" sz="1000" spc="-25" dirty="0">
                <a:latin typeface="Tahoma"/>
                <a:cs typeface="Tahoma"/>
              </a:rPr>
              <a:t> </a:t>
            </a:r>
            <a:r>
              <a:rPr lang="en-US" sz="1000" spc="-30" dirty="0">
                <a:latin typeface="Tahoma"/>
                <a:cs typeface="Tahoma"/>
              </a:rPr>
              <a:t>exploration </a:t>
            </a:r>
            <a:r>
              <a:rPr lang="en-US" sz="1000" dirty="0">
                <a:latin typeface="Tahoma"/>
                <a:cs typeface="Tahoma"/>
              </a:rPr>
              <a:t>of</a:t>
            </a:r>
            <a:r>
              <a:rPr lang="en-US" sz="1000" spc="-30" dirty="0">
                <a:latin typeface="Tahoma"/>
                <a:cs typeface="Tahoma"/>
              </a:rPr>
              <a:t> </a:t>
            </a:r>
            <a:r>
              <a:rPr lang="en-US" sz="1000" spc="-35" dirty="0">
                <a:latin typeface="Tahoma"/>
                <a:cs typeface="Tahoma"/>
              </a:rPr>
              <a:t>ideas</a:t>
            </a:r>
            <a:r>
              <a:rPr lang="en-US" sz="1000" spc="-30" dirty="0">
                <a:latin typeface="Tahoma"/>
                <a:cs typeface="Tahoma"/>
              </a:rPr>
              <a:t> </a:t>
            </a:r>
            <a:r>
              <a:rPr lang="en-US" sz="1000" spc="-25" dirty="0">
                <a:latin typeface="Tahoma"/>
                <a:cs typeface="Tahoma"/>
              </a:rPr>
              <a:t>and </a:t>
            </a:r>
            <a:r>
              <a:rPr lang="en-US" sz="1000" spc="-30" dirty="0">
                <a:latin typeface="Tahoma"/>
                <a:cs typeface="Tahoma"/>
              </a:rPr>
              <a:t>formation </a:t>
            </a:r>
            <a:r>
              <a:rPr lang="en-US" sz="1000" dirty="0">
                <a:latin typeface="Tahoma"/>
                <a:cs typeface="Tahoma"/>
              </a:rPr>
              <a:t>of</a:t>
            </a:r>
            <a:r>
              <a:rPr lang="en-US" sz="1000" spc="-25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novel </a:t>
            </a:r>
            <a:r>
              <a:rPr lang="en-US" sz="1000" spc="-35" dirty="0">
                <a:latin typeface="Tahoma"/>
                <a:cs typeface="Tahoma"/>
              </a:rPr>
              <a:t>connections,</a:t>
            </a:r>
            <a:r>
              <a:rPr lang="en-US" sz="1000" spc="-40" dirty="0">
                <a:latin typeface="Tahoma"/>
                <a:cs typeface="Tahoma"/>
              </a:rPr>
              <a:t> </a:t>
            </a:r>
            <a:r>
              <a:rPr lang="en-US" sz="1000" spc="-20" dirty="0">
                <a:latin typeface="Tahoma"/>
                <a:cs typeface="Tahoma"/>
              </a:rPr>
              <a:t>often</a:t>
            </a:r>
            <a:r>
              <a:rPr lang="en-US" sz="1000" spc="-35" dirty="0">
                <a:latin typeface="Tahoma"/>
                <a:cs typeface="Tahoma"/>
              </a:rPr>
              <a:t> </a:t>
            </a:r>
            <a:r>
              <a:rPr lang="en-US" sz="1000" spc="-50" dirty="0">
                <a:latin typeface="Tahoma"/>
                <a:cs typeface="Tahoma"/>
              </a:rPr>
              <a:t>enhanced</a:t>
            </a:r>
            <a:r>
              <a:rPr lang="en-US" sz="1000" spc="-25" dirty="0">
                <a:latin typeface="Tahoma"/>
                <a:cs typeface="Tahoma"/>
              </a:rPr>
              <a:t> </a:t>
            </a:r>
            <a:r>
              <a:rPr lang="en-US" sz="1000" spc="-20" dirty="0">
                <a:latin typeface="Tahoma"/>
                <a:cs typeface="Tahoma"/>
              </a:rPr>
              <a:t>by</a:t>
            </a:r>
            <a:r>
              <a:rPr lang="en-US" sz="1000" spc="-35" dirty="0">
                <a:latin typeface="Tahoma"/>
                <a:cs typeface="Tahoma"/>
              </a:rPr>
              <a:t> </a:t>
            </a:r>
            <a:r>
              <a:rPr lang="en-US" sz="1000" spc="-20" dirty="0">
                <a:latin typeface="Tahoma"/>
                <a:cs typeface="Tahoma"/>
              </a:rPr>
              <a:t>positive</a:t>
            </a:r>
            <a:r>
              <a:rPr lang="en-US" sz="1000" spc="-35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mood</a:t>
            </a:r>
            <a:r>
              <a:rPr lang="en-US" sz="1000" spc="-30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states.</a:t>
            </a:r>
            <a:endParaRPr lang="en-US" sz="1000" dirty="0">
              <a:latin typeface="Tahoma"/>
              <a:cs typeface="Tahoma"/>
            </a:endParaRPr>
          </a:p>
          <a:p>
            <a:pPr marL="579120" marR="78740" indent="-168275">
              <a:lnSpc>
                <a:spcPts val="1200"/>
              </a:lnSpc>
              <a:spcBef>
                <a:spcPts val="25"/>
              </a:spcBef>
            </a:pPr>
            <a:r>
              <a:rPr lang="en-US"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lang="en-US" sz="1500" spc="225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lang="en-US" sz="1000" i="1" spc="-25" dirty="0">
                <a:latin typeface="Arial"/>
                <a:cs typeface="Arial"/>
              </a:rPr>
              <a:t>Cognitive</a:t>
            </a:r>
            <a:r>
              <a:rPr lang="en-US" sz="1000" i="1" spc="10" dirty="0">
                <a:latin typeface="Arial"/>
                <a:cs typeface="Arial"/>
              </a:rPr>
              <a:t> </a:t>
            </a:r>
            <a:r>
              <a:rPr lang="en-US" sz="1000" i="1" spc="-45" dirty="0">
                <a:latin typeface="Arial"/>
                <a:cs typeface="Arial"/>
              </a:rPr>
              <a:t>persistence</a:t>
            </a:r>
            <a:r>
              <a:rPr lang="en-US" sz="1000" spc="-45" dirty="0">
                <a:latin typeface="Tahoma"/>
                <a:cs typeface="Tahoma"/>
              </a:rPr>
              <a:t>:</a:t>
            </a:r>
            <a:r>
              <a:rPr lang="en-US" sz="1000" spc="75" dirty="0">
                <a:latin typeface="Tahoma"/>
                <a:cs typeface="Tahoma"/>
              </a:rPr>
              <a:t> </a:t>
            </a:r>
            <a:r>
              <a:rPr lang="en-US" sz="1000" spc="-40" dirty="0">
                <a:latin typeface="Tahoma"/>
                <a:cs typeface="Tahoma"/>
              </a:rPr>
              <a:t>sustained</a:t>
            </a:r>
            <a:r>
              <a:rPr lang="en-US" sz="1000" spc="-20" dirty="0">
                <a:latin typeface="Tahoma"/>
                <a:cs typeface="Tahoma"/>
              </a:rPr>
              <a:t> </a:t>
            </a:r>
            <a:r>
              <a:rPr lang="en-US" sz="1000" spc="-25" dirty="0">
                <a:latin typeface="Tahoma"/>
                <a:cs typeface="Tahoma"/>
              </a:rPr>
              <a:t>and </a:t>
            </a:r>
            <a:r>
              <a:rPr lang="en-US" sz="1000" spc="-35" dirty="0">
                <a:latin typeface="Tahoma"/>
                <a:cs typeface="Tahoma"/>
              </a:rPr>
              <a:t>focused</a:t>
            </a:r>
            <a:r>
              <a:rPr lang="en-US" sz="1000" spc="-20" dirty="0">
                <a:latin typeface="Tahoma"/>
                <a:cs typeface="Tahoma"/>
              </a:rPr>
              <a:t> </a:t>
            </a:r>
            <a:r>
              <a:rPr lang="en-US" sz="1000" spc="-30" dirty="0">
                <a:latin typeface="Tahoma"/>
                <a:cs typeface="Tahoma"/>
              </a:rPr>
              <a:t>cognitive</a:t>
            </a:r>
            <a:r>
              <a:rPr lang="en-US" sz="1000" spc="-25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effort </a:t>
            </a:r>
            <a:r>
              <a:rPr lang="en-US" sz="1000" dirty="0">
                <a:latin typeface="Tahoma"/>
                <a:cs typeface="Tahoma"/>
              </a:rPr>
              <a:t>into</a:t>
            </a:r>
            <a:r>
              <a:rPr lang="en-US" sz="1000" spc="-55" dirty="0">
                <a:latin typeface="Tahoma"/>
                <a:cs typeface="Tahoma"/>
              </a:rPr>
              <a:t> </a:t>
            </a:r>
            <a:r>
              <a:rPr lang="en-US" sz="1000" dirty="0">
                <a:latin typeface="Tahoma"/>
                <a:cs typeface="Tahoma"/>
              </a:rPr>
              <a:t>a</a:t>
            </a:r>
            <a:r>
              <a:rPr lang="en-US" sz="1000" spc="-35" dirty="0">
                <a:latin typeface="Tahoma"/>
                <a:cs typeface="Tahoma"/>
              </a:rPr>
              <a:t> </a:t>
            </a:r>
            <a:r>
              <a:rPr lang="en-US" sz="1000" spc="-50" dirty="0">
                <a:latin typeface="Tahoma"/>
                <a:cs typeface="Tahoma"/>
              </a:rPr>
              <a:t>narrower</a:t>
            </a:r>
            <a:r>
              <a:rPr lang="en-US" sz="1000" spc="-25" dirty="0">
                <a:latin typeface="Tahoma"/>
                <a:cs typeface="Tahoma"/>
              </a:rPr>
              <a:t> </a:t>
            </a:r>
            <a:r>
              <a:rPr lang="en-US" sz="1000" spc="-20" dirty="0">
                <a:latin typeface="Tahoma"/>
                <a:cs typeface="Tahoma"/>
              </a:rPr>
              <a:t>set</a:t>
            </a:r>
            <a:r>
              <a:rPr lang="en-US" sz="1000" spc="-40" dirty="0">
                <a:latin typeface="Tahoma"/>
                <a:cs typeface="Tahoma"/>
              </a:rPr>
              <a:t> </a:t>
            </a:r>
            <a:r>
              <a:rPr lang="en-US" sz="1000" dirty="0">
                <a:latin typeface="Tahoma"/>
                <a:cs typeface="Tahoma"/>
              </a:rPr>
              <a:t>of</a:t>
            </a:r>
            <a:r>
              <a:rPr lang="en-US" sz="1000" spc="-40" dirty="0">
                <a:latin typeface="Tahoma"/>
                <a:cs typeface="Tahoma"/>
              </a:rPr>
              <a:t> </a:t>
            </a:r>
            <a:r>
              <a:rPr lang="en-US" sz="1000" spc="-35" dirty="0">
                <a:latin typeface="Tahoma"/>
                <a:cs typeface="Tahoma"/>
              </a:rPr>
              <a:t>ideas, </a:t>
            </a:r>
            <a:r>
              <a:rPr lang="en-US" sz="1000" spc="-10" dirty="0">
                <a:latin typeface="Tahoma"/>
                <a:cs typeface="Tahoma"/>
              </a:rPr>
              <a:t>typically</a:t>
            </a:r>
            <a:r>
              <a:rPr lang="en-US" sz="1000" spc="-35" dirty="0">
                <a:latin typeface="Tahoma"/>
                <a:cs typeface="Tahoma"/>
              </a:rPr>
              <a:t> </a:t>
            </a:r>
            <a:r>
              <a:rPr lang="en-US" sz="1000" spc="-50" dirty="0">
                <a:latin typeface="Tahoma"/>
                <a:cs typeface="Tahoma"/>
              </a:rPr>
              <a:t>enhanced</a:t>
            </a:r>
            <a:r>
              <a:rPr lang="en-US" sz="1000" spc="-30" dirty="0">
                <a:latin typeface="Tahoma"/>
                <a:cs typeface="Tahoma"/>
              </a:rPr>
              <a:t> by</a:t>
            </a:r>
            <a:r>
              <a:rPr lang="en-US" sz="1000" spc="-40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negative mood</a:t>
            </a:r>
            <a:r>
              <a:rPr lang="en-US" sz="1000" spc="-45" dirty="0">
                <a:latin typeface="Tahoma"/>
                <a:cs typeface="Tahoma"/>
              </a:rPr>
              <a:t> </a:t>
            </a:r>
            <a:r>
              <a:rPr lang="en-US" sz="1000" spc="-30" dirty="0">
                <a:latin typeface="Tahoma"/>
                <a:cs typeface="Tahoma"/>
              </a:rPr>
              <a:t>states</a:t>
            </a:r>
            <a:r>
              <a:rPr lang="en-US" sz="1000" spc="-45" dirty="0">
                <a:latin typeface="Tahoma"/>
                <a:cs typeface="Tahoma"/>
              </a:rPr>
              <a:t> </a:t>
            </a:r>
            <a:r>
              <a:rPr lang="en-US" sz="1000" dirty="0">
                <a:latin typeface="Tahoma"/>
                <a:cs typeface="Tahoma"/>
              </a:rPr>
              <a:t>that</a:t>
            </a:r>
            <a:r>
              <a:rPr lang="en-US" sz="1000" spc="-45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boost</a:t>
            </a:r>
            <a:r>
              <a:rPr lang="en-US" sz="1000" spc="-40" dirty="0">
                <a:latin typeface="Tahoma"/>
                <a:cs typeface="Tahoma"/>
              </a:rPr>
              <a:t> </a:t>
            </a:r>
            <a:r>
              <a:rPr lang="en-US" sz="1000" spc="-30" dirty="0">
                <a:latin typeface="Tahoma"/>
                <a:cs typeface="Tahoma"/>
              </a:rPr>
              <a:t>concentration</a:t>
            </a:r>
            <a:r>
              <a:rPr lang="en-US" sz="1000" spc="-45" dirty="0">
                <a:latin typeface="Tahoma"/>
                <a:cs typeface="Tahoma"/>
              </a:rPr>
              <a:t> </a:t>
            </a:r>
            <a:r>
              <a:rPr lang="en-US" sz="1000" spc="-25" dirty="0">
                <a:latin typeface="Tahoma"/>
                <a:cs typeface="Tahoma"/>
              </a:rPr>
              <a:t>and</a:t>
            </a:r>
            <a:r>
              <a:rPr lang="en-US" sz="1000" spc="-40" dirty="0">
                <a:latin typeface="Tahoma"/>
                <a:cs typeface="Tahoma"/>
              </a:rPr>
              <a:t> </a:t>
            </a:r>
            <a:r>
              <a:rPr lang="en-US" sz="1000" spc="-10" dirty="0">
                <a:latin typeface="Tahoma"/>
                <a:cs typeface="Tahoma"/>
              </a:rPr>
              <a:t>perseverance.</a:t>
            </a:r>
            <a:endParaRPr lang="en-US" sz="1000" dirty="0">
              <a:latin typeface="Tahoma"/>
              <a:cs typeface="Tahoma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Wingdings" pitchFamily="2" charset="2"/>
              <a:buChar char="q"/>
            </a:pPr>
            <a:endParaRPr lang="en-US" sz="1100" b="1" spc="-10" dirty="0">
              <a:latin typeface="Arial"/>
              <a:cs typeface="Arial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Wingdings" pitchFamily="2" charset="2"/>
              <a:buChar char="q"/>
            </a:pPr>
            <a:endParaRPr lang="en-US" sz="1100" spc="-1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1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55"/>
              </a:spcBef>
            </a:pPr>
            <a:endParaRPr lang="en-US" sz="1100" spc="-10" dirty="0">
              <a:latin typeface="Tahoma"/>
              <a:cs typeface="Tahoma"/>
            </a:endParaRPr>
          </a:p>
          <a:p>
            <a:pPr marL="184150" marR="5080" indent="-171450">
              <a:lnSpc>
                <a:spcPct val="102600"/>
              </a:lnSpc>
              <a:spcBef>
                <a:spcPts val="55"/>
              </a:spcBef>
              <a:buFont typeface="Arial" panose="020B0604020202020204" pitchFamily="34" charset="0"/>
              <a:buChar char="•"/>
            </a:pPr>
            <a:endParaRPr lang="en-US" sz="1100" spc="-1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Mediation</a:t>
            </a:r>
            <a:r>
              <a:rPr spc="-45" dirty="0"/>
              <a:t> </a:t>
            </a:r>
            <a:r>
              <a:rPr dirty="0"/>
              <a:t>Model</a:t>
            </a:r>
            <a:r>
              <a:rPr spc="-40" dirty="0"/>
              <a:t> </a:t>
            </a:r>
            <a:r>
              <a:rPr spc="-45" dirty="0"/>
              <a:t>Representation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" y="750911"/>
            <a:ext cx="3858260" cy="20320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17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spc="-30" dirty="0">
                <a:latin typeface="Tahoma"/>
                <a:cs typeface="Tahoma"/>
              </a:rPr>
              <a:t>Outcome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Model:</a:t>
            </a:r>
            <a:endParaRPr sz="1100">
              <a:latin typeface="Tahoma"/>
              <a:cs typeface="Tahoma"/>
            </a:endParaRPr>
          </a:p>
          <a:p>
            <a:pPr marL="209550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22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</a:t>
            </a:r>
            <a:r>
              <a:rPr sz="1200" baseline="-10416" dirty="0">
                <a:latin typeface="Tahoma"/>
                <a:cs typeface="Tahoma"/>
              </a:rPr>
              <a:t>0</a:t>
            </a:r>
            <a:r>
              <a:rPr sz="1200" spc="97" baseline="-10416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</a:t>
            </a:r>
            <a:r>
              <a:rPr sz="1200" baseline="-10416" dirty="0">
                <a:latin typeface="Tahoma"/>
                <a:cs typeface="Tahoma"/>
              </a:rPr>
              <a:t>1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Tahoma"/>
                <a:cs typeface="Tahoma"/>
              </a:rPr>
              <a:t>1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</a:t>
            </a:r>
            <a:r>
              <a:rPr sz="1200" baseline="-10416" dirty="0">
                <a:latin typeface="Tahoma"/>
                <a:cs typeface="Tahoma"/>
              </a:rPr>
              <a:t>2</a:t>
            </a:r>
            <a:r>
              <a:rPr sz="1100" i="1" dirty="0">
                <a:latin typeface="Arial"/>
                <a:cs typeface="Arial"/>
              </a:rPr>
              <a:t>D</a:t>
            </a:r>
            <a:r>
              <a:rPr sz="1100" dirty="0">
                <a:latin typeface="Tahoma"/>
                <a:cs typeface="Tahoma"/>
              </a:rPr>
              <a:t>2</a:t>
            </a:r>
            <a:r>
              <a:rPr sz="1100" spc="-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</a:t>
            </a:r>
            <a:r>
              <a:rPr sz="1200" baseline="-10416" dirty="0">
                <a:latin typeface="Tahoma"/>
                <a:cs typeface="Tahoma"/>
              </a:rPr>
              <a:t>3</a:t>
            </a:r>
            <a:r>
              <a:rPr sz="1100" i="1" dirty="0">
                <a:latin typeface="Arial"/>
                <a:cs typeface="Arial"/>
              </a:rPr>
              <a:t>M</a:t>
            </a:r>
            <a:r>
              <a:rPr sz="1100" i="1" spc="5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dirty="0">
                <a:latin typeface="Arial"/>
                <a:cs typeface="Arial"/>
              </a:rPr>
              <a:t>β</a:t>
            </a:r>
            <a:r>
              <a:rPr sz="1200" baseline="-10416" dirty="0">
                <a:latin typeface="Tahoma"/>
                <a:cs typeface="Tahoma"/>
              </a:rPr>
              <a:t>4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11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+</a:t>
            </a:r>
            <a:r>
              <a:rPr sz="1100" spc="-8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ϵ</a:t>
            </a:r>
            <a:r>
              <a:rPr sz="1200" i="1" spc="-37" baseline="-13888" dirty="0">
                <a:latin typeface="Arial"/>
                <a:cs typeface="Arial"/>
              </a:rPr>
              <a:t>Y</a:t>
            </a:r>
            <a:endParaRPr sz="1200" baseline="-13888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endParaRPr sz="1100">
              <a:latin typeface="Arial"/>
              <a:cs typeface="Arial"/>
            </a:endParaRPr>
          </a:p>
          <a:p>
            <a:pPr marL="3498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8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i="1" spc="1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- </a:t>
            </a:r>
            <a:r>
              <a:rPr sz="1000" spc="-40" dirty="0">
                <a:latin typeface="Tahoma"/>
                <a:cs typeface="Tahoma"/>
              </a:rPr>
              <a:t>Dependent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variable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(originality</a:t>
            </a:r>
            <a:r>
              <a:rPr sz="1000" dirty="0">
                <a:latin typeface="Tahoma"/>
                <a:cs typeface="Tahoma"/>
              </a:rPr>
              <a:t> in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creativity)</a:t>
            </a:r>
            <a:endParaRPr sz="1000">
              <a:latin typeface="Tahoma"/>
              <a:cs typeface="Tahoma"/>
            </a:endParaRPr>
          </a:p>
          <a:p>
            <a:pPr marL="3498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3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50" baseline="-11904" dirty="0">
                <a:latin typeface="Tahoma"/>
                <a:cs typeface="Tahoma"/>
              </a:rPr>
              <a:t>0</a:t>
            </a:r>
            <a:r>
              <a:rPr sz="1050" spc="172" baseline="-1190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Intercept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outcome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model</a:t>
            </a:r>
            <a:endParaRPr sz="1000">
              <a:latin typeface="Tahoma"/>
              <a:cs typeface="Tahoma"/>
            </a:endParaRPr>
          </a:p>
          <a:p>
            <a:pPr marL="517525" marR="118745" indent="-168275">
              <a:lnSpc>
                <a:spcPts val="1200"/>
              </a:lnSpc>
              <a:spcBef>
                <a:spcPts val="4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187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50" baseline="-11904" dirty="0">
                <a:latin typeface="Tahoma"/>
                <a:cs typeface="Tahoma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50" baseline="-11904" dirty="0">
                <a:latin typeface="Tahoma"/>
                <a:cs typeface="Tahoma"/>
              </a:rPr>
              <a:t>2</a:t>
            </a:r>
            <a:r>
              <a:rPr sz="1050" spc="172" baseline="-1190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Coefficients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0" dirty="0">
                <a:latin typeface="Tahoma"/>
                <a:cs typeface="Tahoma"/>
              </a:rPr>
              <a:t> 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direct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effects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mood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conditions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75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 marL="349885">
              <a:lnSpc>
                <a:spcPts val="115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4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50" baseline="-11904" dirty="0">
                <a:latin typeface="Tahoma"/>
                <a:cs typeface="Tahoma"/>
              </a:rPr>
              <a:t>3</a:t>
            </a:r>
            <a:r>
              <a:rPr sz="1050" spc="187" baseline="-1190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0" dirty="0">
                <a:latin typeface="Tahoma"/>
                <a:cs typeface="Tahoma"/>
              </a:rPr>
              <a:t> Coefficient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 </a:t>
            </a:r>
            <a:r>
              <a:rPr sz="1000" spc="-30" dirty="0">
                <a:latin typeface="Tahoma"/>
                <a:cs typeface="Tahoma"/>
              </a:rPr>
              <a:t>effect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M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Arial"/>
                <a:cs typeface="Arial"/>
              </a:rPr>
              <a:t>Y</a:t>
            </a:r>
            <a:endParaRPr sz="1000">
              <a:latin typeface="Arial"/>
              <a:cs typeface="Arial"/>
            </a:endParaRPr>
          </a:p>
          <a:p>
            <a:pPr marL="517525" marR="43180" indent="-168275">
              <a:lnSpc>
                <a:spcPts val="1200"/>
              </a:lnSpc>
              <a:spcBef>
                <a:spcPts val="3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09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50" baseline="-11904" dirty="0">
                <a:latin typeface="Tahoma"/>
                <a:cs typeface="Tahoma"/>
              </a:rPr>
              <a:t>4</a:t>
            </a:r>
            <a:r>
              <a:rPr sz="1050" spc="179" baseline="-1190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Vector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coefficients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control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variables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in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the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outcome </a:t>
            </a:r>
            <a:r>
              <a:rPr sz="1000" spc="-10" dirty="0">
                <a:latin typeface="Tahoma"/>
                <a:cs typeface="Tahoma"/>
              </a:rPr>
              <a:t>model</a:t>
            </a:r>
            <a:endParaRPr sz="1000">
              <a:latin typeface="Tahoma"/>
              <a:cs typeface="Tahoma"/>
            </a:endParaRPr>
          </a:p>
          <a:p>
            <a:pPr marL="349885">
              <a:lnSpc>
                <a:spcPts val="115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25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dirty="0">
                <a:latin typeface="Arial"/>
                <a:cs typeface="Arial"/>
              </a:rPr>
              <a:t>ϵ</a:t>
            </a:r>
            <a:r>
              <a:rPr sz="1050" i="1" baseline="-11904" dirty="0">
                <a:latin typeface="Arial"/>
                <a:cs typeface="Arial"/>
              </a:rPr>
              <a:t>Y</a:t>
            </a:r>
            <a:r>
              <a:rPr sz="1050" i="1" spc="382" baseline="-11904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-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Error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term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20" dirty="0">
                <a:latin typeface="Tahoma"/>
                <a:cs typeface="Tahoma"/>
              </a:rPr>
              <a:t> the</a:t>
            </a:r>
            <a:r>
              <a:rPr sz="1000" spc="-30" dirty="0">
                <a:latin typeface="Tahoma"/>
                <a:cs typeface="Tahoma"/>
              </a:rPr>
              <a:t> outcome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model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Interpretation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Effects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534543"/>
            <a:ext cx="3505835" cy="84709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8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10" dirty="0">
                <a:latin typeface="Arial"/>
                <a:cs typeface="Arial"/>
              </a:rPr>
              <a:t>Indirect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Effects</a:t>
            </a:r>
            <a:r>
              <a:rPr sz="1100" b="1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aib</a:t>
            </a:r>
            <a:r>
              <a:rPr sz="1100" spc="-10" dirty="0">
                <a:latin typeface="Tahoma"/>
                <a:cs typeface="Tahoma"/>
              </a:rPr>
              <a:t>):</a:t>
            </a:r>
            <a:endParaRPr sz="1100">
              <a:latin typeface="Tahoma"/>
              <a:cs typeface="Tahoma"/>
            </a:endParaRPr>
          </a:p>
          <a:p>
            <a:pPr marL="492125" marR="30480" indent="-168275">
              <a:lnSpc>
                <a:spcPct val="100000"/>
              </a:lnSpc>
              <a:spcBef>
                <a:spcPts val="175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25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Tahoma"/>
                <a:cs typeface="Tahoma"/>
              </a:rPr>
              <a:t>Represent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25" dirty="0">
                <a:latin typeface="Tahoma"/>
                <a:cs typeface="Tahoma"/>
              </a:rPr>
              <a:t> product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20" dirty="0">
                <a:latin typeface="Tahoma"/>
                <a:cs typeface="Tahoma"/>
              </a:rPr>
              <a:t> the</a:t>
            </a:r>
            <a:r>
              <a:rPr sz="1000" spc="-30" dirty="0">
                <a:latin typeface="Tahoma"/>
                <a:cs typeface="Tahoma"/>
              </a:rPr>
              <a:t> coefficients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from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mood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to </a:t>
            </a:r>
            <a:r>
              <a:rPr sz="1000" spc="-10" dirty="0">
                <a:latin typeface="Tahoma"/>
                <a:cs typeface="Tahoma"/>
              </a:rPr>
              <a:t>flexibility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2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and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from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flexibility</a:t>
            </a:r>
            <a:r>
              <a:rPr sz="1000" dirty="0">
                <a:latin typeface="Tahoma"/>
                <a:cs typeface="Tahoma"/>
              </a:rPr>
              <a:t> to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originality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Arial"/>
                <a:cs typeface="Arial"/>
              </a:rPr>
              <a:t>β</a:t>
            </a:r>
            <a:r>
              <a:rPr sz="1050" spc="-30" baseline="-11904" dirty="0">
                <a:latin typeface="Tahoma"/>
                <a:cs typeface="Tahoma"/>
              </a:rPr>
              <a:t>3</a:t>
            </a:r>
            <a:r>
              <a:rPr sz="1000" spc="-20" dirty="0">
                <a:latin typeface="Tahoma"/>
                <a:cs typeface="Tahoma"/>
              </a:rPr>
              <a:t>).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19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17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Tahoma"/>
                <a:cs typeface="Tahoma"/>
              </a:rPr>
              <a:t>Formula</a:t>
            </a:r>
            <a:r>
              <a:rPr sz="1000" spc="-10" dirty="0">
                <a:latin typeface="Tahoma"/>
                <a:cs typeface="Tahoma"/>
              </a:rPr>
              <a:t> for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Happiness:</a:t>
            </a:r>
            <a:r>
              <a:rPr sz="1000" spc="90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1</a:t>
            </a:r>
            <a:r>
              <a:rPr sz="1050" spc="30" baseline="-11904" dirty="0">
                <a:latin typeface="Tahoma"/>
                <a:cs typeface="Tahoma"/>
              </a:rPr>
              <a:t> </a:t>
            </a:r>
            <a:r>
              <a:rPr sz="1000" i="1" spc="-40" dirty="0">
                <a:latin typeface="Meiryo UI"/>
                <a:cs typeface="Meiryo UI"/>
              </a:rPr>
              <a:t>×</a:t>
            </a:r>
            <a:r>
              <a:rPr sz="1000" i="1" spc="-120" dirty="0">
                <a:latin typeface="Meiryo UI"/>
                <a:cs typeface="Meiryo UI"/>
              </a:rPr>
              <a:t> </a:t>
            </a:r>
            <a:r>
              <a:rPr sz="1000" i="1" spc="-25" dirty="0">
                <a:latin typeface="Arial"/>
                <a:cs typeface="Arial"/>
              </a:rPr>
              <a:t>β</a:t>
            </a:r>
            <a:r>
              <a:rPr sz="1050" spc="-37" baseline="-11904" dirty="0">
                <a:latin typeface="Tahoma"/>
                <a:cs typeface="Tahoma"/>
              </a:rPr>
              <a:t>3</a:t>
            </a:r>
            <a:endParaRPr sz="1050" baseline="-11904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17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Tahoma"/>
                <a:cs typeface="Tahoma"/>
              </a:rPr>
              <a:t>Formula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Calmness:</a:t>
            </a:r>
            <a:r>
              <a:rPr sz="1000" spc="8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2</a:t>
            </a:r>
            <a:r>
              <a:rPr sz="1050" spc="30" baseline="-11904" dirty="0">
                <a:latin typeface="Tahoma"/>
                <a:cs typeface="Tahoma"/>
              </a:rPr>
              <a:t> </a:t>
            </a:r>
            <a:r>
              <a:rPr sz="1000" i="1" spc="-40" dirty="0">
                <a:latin typeface="Meiryo UI"/>
                <a:cs typeface="Meiryo UI"/>
              </a:rPr>
              <a:t>×</a:t>
            </a:r>
            <a:r>
              <a:rPr sz="1000" i="1" spc="-120" dirty="0">
                <a:latin typeface="Meiryo UI"/>
                <a:cs typeface="Meiryo UI"/>
              </a:rPr>
              <a:t> </a:t>
            </a:r>
            <a:r>
              <a:rPr sz="1000" i="1" spc="-25" dirty="0">
                <a:latin typeface="Arial"/>
                <a:cs typeface="Arial"/>
              </a:rPr>
              <a:t>β</a:t>
            </a:r>
            <a:r>
              <a:rPr sz="1050" spc="-37" baseline="-11904" dirty="0">
                <a:latin typeface="Tahoma"/>
                <a:cs typeface="Tahoma"/>
              </a:rPr>
              <a:t>3</a:t>
            </a:r>
            <a:endParaRPr sz="1050" baseline="-11904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1957" y="1382025"/>
            <a:ext cx="14274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17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Arial"/>
                <a:cs typeface="Arial"/>
              </a:rPr>
              <a:t>Direct</a:t>
            </a:r>
            <a:r>
              <a:rPr sz="1100" b="1" spc="40" dirty="0">
                <a:latin typeface="Arial"/>
                <a:cs typeface="Arial"/>
              </a:rPr>
              <a:t> </a:t>
            </a:r>
            <a:r>
              <a:rPr sz="1100" b="1" spc="-30" dirty="0">
                <a:latin typeface="Arial"/>
                <a:cs typeface="Arial"/>
              </a:rPr>
              <a:t>Effects</a:t>
            </a:r>
            <a:r>
              <a:rPr sz="1100" b="1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Tahoma"/>
                <a:cs typeface="Tahoma"/>
              </a:rPr>
              <a:t>(</a:t>
            </a:r>
            <a:r>
              <a:rPr sz="1100" i="1" spc="-20" dirty="0">
                <a:latin typeface="Arial"/>
                <a:cs typeface="Arial"/>
              </a:rPr>
              <a:t>c</a:t>
            </a:r>
            <a:r>
              <a:rPr sz="1200" i="1" spc="-30" baseline="27777" dirty="0">
                <a:latin typeface="Arial"/>
                <a:cs typeface="Arial"/>
              </a:rPr>
              <a:t>′</a:t>
            </a:r>
            <a:r>
              <a:rPr sz="1100" spc="-20" dirty="0">
                <a:latin typeface="Tahoma"/>
                <a:cs typeface="Tahoma"/>
              </a:rPr>
              <a:t>):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1957" y="1460600"/>
            <a:ext cx="3863975" cy="15659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49680">
              <a:lnSpc>
                <a:spcPts val="915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  <a:p>
            <a:pPr marL="324485">
              <a:lnSpc>
                <a:spcPts val="1155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54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Tahoma"/>
                <a:cs typeface="Tahoma"/>
              </a:rPr>
              <a:t>Measured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by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coefficients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50" baseline="-11904" dirty="0">
                <a:latin typeface="Tahoma"/>
                <a:cs typeface="Tahoma"/>
              </a:rPr>
              <a:t>1</a:t>
            </a:r>
            <a:r>
              <a:rPr sz="1000" i="1" dirty="0">
                <a:latin typeface="Arial"/>
                <a:cs typeface="Arial"/>
              </a:rPr>
              <a:t>,</a:t>
            </a:r>
            <a:r>
              <a:rPr sz="1000" i="1" spc="-114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50" baseline="-11904" dirty="0">
                <a:latin typeface="Tahoma"/>
                <a:cs typeface="Tahoma"/>
              </a:rPr>
              <a:t>2</a:t>
            </a:r>
            <a:r>
              <a:rPr sz="1000" dirty="0">
                <a:latin typeface="Tahoma"/>
                <a:cs typeface="Tahoma"/>
              </a:rPr>
              <a:t>) </a:t>
            </a:r>
            <a:r>
              <a:rPr sz="1000" spc="-25" dirty="0">
                <a:latin typeface="Tahoma"/>
                <a:cs typeface="Tahoma"/>
              </a:rPr>
              <a:t>which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represent</a:t>
            </a:r>
            <a:r>
              <a:rPr sz="1000" spc="-1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the</a:t>
            </a:r>
            <a:endParaRPr sz="1000">
              <a:latin typeface="Tahoma"/>
              <a:cs typeface="Tahoma"/>
            </a:endParaRPr>
          </a:p>
          <a:p>
            <a:pPr marL="492125" marR="316230">
              <a:lnSpc>
                <a:spcPts val="1200"/>
              </a:lnSpc>
              <a:spcBef>
                <a:spcPts val="40"/>
              </a:spcBef>
            </a:pPr>
            <a:r>
              <a:rPr sz="1000" spc="-10" dirty="0">
                <a:latin typeface="Tahoma"/>
                <a:cs typeface="Tahoma"/>
              </a:rPr>
              <a:t>impact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each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mood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condition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directly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on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originality,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not </a:t>
            </a:r>
            <a:r>
              <a:rPr sz="1000" spc="-30" dirty="0">
                <a:latin typeface="Tahoma"/>
                <a:cs typeface="Tahoma"/>
              </a:rPr>
              <a:t>through</a:t>
            </a:r>
            <a:r>
              <a:rPr sz="1000" spc="-1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flexibility.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15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0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Tahoma"/>
                <a:cs typeface="Tahoma"/>
              </a:rPr>
              <a:t>Formula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Happiness:</a:t>
            </a:r>
            <a:r>
              <a:rPr sz="1000" spc="60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β</a:t>
            </a:r>
            <a:r>
              <a:rPr sz="1050" spc="-37" baseline="-11904" dirty="0">
                <a:latin typeface="Tahoma"/>
                <a:cs typeface="Tahoma"/>
              </a:rPr>
              <a:t>1</a:t>
            </a:r>
            <a:endParaRPr sz="1050" baseline="-11904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02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Tahoma"/>
                <a:cs typeface="Tahoma"/>
              </a:rPr>
              <a:t>Formula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Calmness:</a:t>
            </a:r>
            <a:r>
              <a:rPr sz="1000" spc="55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β</a:t>
            </a:r>
            <a:r>
              <a:rPr sz="1050" spc="-37" baseline="-11904" dirty="0">
                <a:latin typeface="Tahoma"/>
                <a:cs typeface="Tahoma"/>
              </a:rPr>
              <a:t>2</a:t>
            </a:r>
            <a:endParaRPr sz="1050" baseline="-11904">
              <a:latin typeface="Tahoma"/>
              <a:cs typeface="Tahoma"/>
            </a:endParaRPr>
          </a:p>
          <a:p>
            <a:pPr marL="38100">
              <a:lnSpc>
                <a:spcPct val="100000"/>
              </a:lnSpc>
              <a:spcBef>
                <a:spcPts val="19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32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dirty="0">
                <a:latin typeface="Arial"/>
                <a:cs typeface="Arial"/>
              </a:rPr>
              <a:t>Total</a:t>
            </a:r>
            <a:r>
              <a:rPr sz="1100" b="1" spc="6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Effects</a:t>
            </a:r>
            <a:r>
              <a:rPr sz="1100" spc="-10" dirty="0">
                <a:latin typeface="Tahoma"/>
                <a:cs typeface="Tahoma"/>
              </a:rPr>
              <a:t>:</a:t>
            </a:r>
            <a:endParaRPr sz="11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  <a:spcBef>
                <a:spcPts val="170"/>
              </a:spcBef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17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0" dirty="0">
                <a:latin typeface="Tahoma"/>
                <a:cs typeface="Tahoma"/>
              </a:rPr>
              <a:t>Sum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of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the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direct</a:t>
            </a:r>
            <a:r>
              <a:rPr sz="1000" spc="-35" dirty="0">
                <a:latin typeface="Tahoma"/>
                <a:cs typeface="Tahoma"/>
              </a:rPr>
              <a:t> and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indirect</a:t>
            </a:r>
            <a:r>
              <a:rPr sz="1000" spc="-35" dirty="0">
                <a:latin typeface="Tahoma"/>
                <a:cs typeface="Tahoma"/>
              </a:rPr>
              <a:t> effects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each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mood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condition.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195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17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Tahoma"/>
                <a:cs typeface="Tahoma"/>
              </a:rPr>
              <a:t>Formula</a:t>
            </a:r>
            <a:r>
              <a:rPr sz="1000" spc="-10" dirty="0">
                <a:latin typeface="Tahoma"/>
                <a:cs typeface="Tahoma"/>
              </a:rPr>
              <a:t> for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Happiness: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50" baseline="-11904" dirty="0">
                <a:latin typeface="Tahoma"/>
                <a:cs typeface="Tahoma"/>
              </a:rPr>
              <a:t>1</a:t>
            </a:r>
            <a:r>
              <a:rPr sz="1050" spc="44" baseline="-1190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1</a:t>
            </a:r>
            <a:r>
              <a:rPr sz="1050" spc="44" baseline="-11904" dirty="0">
                <a:latin typeface="Tahoma"/>
                <a:cs typeface="Tahoma"/>
              </a:rPr>
              <a:t> </a:t>
            </a:r>
            <a:r>
              <a:rPr sz="1000" i="1" spc="-40" dirty="0">
                <a:latin typeface="Meiryo UI"/>
                <a:cs typeface="Meiryo UI"/>
              </a:rPr>
              <a:t>×</a:t>
            </a:r>
            <a:r>
              <a:rPr sz="1000" i="1" spc="-120" dirty="0">
                <a:latin typeface="Meiryo UI"/>
                <a:cs typeface="Meiryo UI"/>
              </a:rPr>
              <a:t> </a:t>
            </a:r>
            <a:r>
              <a:rPr sz="1000" i="1" spc="-25" dirty="0">
                <a:latin typeface="Arial"/>
                <a:cs typeface="Arial"/>
              </a:rPr>
              <a:t>β</a:t>
            </a:r>
            <a:r>
              <a:rPr sz="1050" spc="-37" baseline="-11904" dirty="0">
                <a:latin typeface="Tahoma"/>
                <a:cs typeface="Tahoma"/>
              </a:rPr>
              <a:t>3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 marL="324485">
              <a:lnSpc>
                <a:spcPts val="1200"/>
              </a:lnSpc>
            </a:pPr>
            <a:r>
              <a:rPr sz="1500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500" spc="225" baseline="8333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Tahoma"/>
                <a:cs typeface="Tahoma"/>
              </a:rPr>
              <a:t>Formula</a:t>
            </a:r>
            <a:r>
              <a:rPr sz="1000" spc="-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for</a:t>
            </a:r>
            <a:r>
              <a:rPr sz="100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Calmness:</a:t>
            </a:r>
            <a:r>
              <a:rPr sz="1000" spc="9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β</a:t>
            </a:r>
            <a:r>
              <a:rPr sz="1050" baseline="-11904" dirty="0">
                <a:latin typeface="Tahoma"/>
                <a:cs typeface="Tahoma"/>
              </a:rPr>
              <a:t>2</a:t>
            </a:r>
            <a:r>
              <a:rPr sz="1050" spc="44" baseline="-11904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α</a:t>
            </a:r>
            <a:r>
              <a:rPr sz="1050" baseline="-11904" dirty="0">
                <a:latin typeface="Tahoma"/>
                <a:cs typeface="Tahoma"/>
              </a:rPr>
              <a:t>2</a:t>
            </a:r>
            <a:r>
              <a:rPr sz="1050" spc="44" baseline="-11904" dirty="0">
                <a:latin typeface="Tahoma"/>
                <a:cs typeface="Tahoma"/>
              </a:rPr>
              <a:t> </a:t>
            </a:r>
            <a:r>
              <a:rPr sz="1000" i="1" spc="-40" dirty="0">
                <a:latin typeface="Meiryo UI"/>
                <a:cs typeface="Meiryo UI"/>
              </a:rPr>
              <a:t>×</a:t>
            </a:r>
            <a:r>
              <a:rPr sz="1000" i="1" spc="-120" dirty="0">
                <a:latin typeface="Meiryo UI"/>
                <a:cs typeface="Meiryo UI"/>
              </a:rPr>
              <a:t> </a:t>
            </a:r>
            <a:r>
              <a:rPr sz="1000" i="1" spc="-25" dirty="0">
                <a:latin typeface="Arial"/>
                <a:cs typeface="Arial"/>
              </a:rPr>
              <a:t>β</a:t>
            </a:r>
            <a:r>
              <a:rPr sz="1050" spc="-37" baseline="-11904" dirty="0">
                <a:latin typeface="Tahoma"/>
                <a:cs typeface="Tahoma"/>
              </a:rPr>
              <a:t>3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Dual</a:t>
            </a:r>
            <a:r>
              <a:rPr spc="-60" dirty="0"/>
              <a:t> </a:t>
            </a:r>
            <a:r>
              <a:rPr spc="-35" dirty="0"/>
              <a:t>Pathway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20" dirty="0"/>
              <a:t>Creativity</a:t>
            </a:r>
            <a:r>
              <a:rPr spc="-55" dirty="0"/>
              <a:t> </a:t>
            </a:r>
            <a:r>
              <a:rPr dirty="0"/>
              <a:t>Model</a:t>
            </a:r>
            <a:r>
              <a:rPr spc="-60" dirty="0"/>
              <a:t> </a:t>
            </a:r>
            <a:r>
              <a:rPr spc="-20" dirty="0"/>
              <a:t>on</a:t>
            </a:r>
            <a:r>
              <a:rPr spc="-55" dirty="0"/>
              <a:t> </a:t>
            </a:r>
            <a:r>
              <a:rPr dirty="0"/>
              <a:t>Mood-</a:t>
            </a:r>
            <a:r>
              <a:rPr spc="-25" dirty="0"/>
              <a:t>Creativity</a:t>
            </a:r>
            <a:r>
              <a:rPr spc="-5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544282"/>
            <a:ext cx="3757295" cy="5359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30480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Mood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influences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through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two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dimensions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mood </a:t>
            </a:r>
            <a:r>
              <a:rPr sz="1100" spc="-30" dirty="0">
                <a:latin typeface="Tahoma"/>
                <a:cs typeface="Tahoma"/>
              </a:rPr>
              <a:t>states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(valence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activation)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cognitive </a:t>
            </a:r>
            <a:r>
              <a:rPr sz="1100" spc="-50" dirty="0">
                <a:latin typeface="Tahoma"/>
                <a:cs typeface="Tahoma"/>
              </a:rPr>
              <a:t>pathways</a:t>
            </a:r>
            <a:r>
              <a:rPr sz="1100" spc="-20" dirty="0">
                <a:latin typeface="Tahoma"/>
                <a:cs typeface="Tahoma"/>
              </a:rPr>
              <a:t> (flexibility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perseverance).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Dual</a:t>
            </a:r>
            <a:r>
              <a:rPr spc="-60" dirty="0"/>
              <a:t> </a:t>
            </a:r>
            <a:r>
              <a:rPr spc="-35" dirty="0"/>
              <a:t>Pathway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spc="-20" dirty="0"/>
              <a:t>Creativity</a:t>
            </a:r>
            <a:r>
              <a:rPr spc="-55" dirty="0"/>
              <a:t> </a:t>
            </a:r>
            <a:r>
              <a:rPr dirty="0"/>
              <a:t>Model</a:t>
            </a:r>
            <a:r>
              <a:rPr spc="-60" dirty="0"/>
              <a:t> </a:t>
            </a:r>
            <a:r>
              <a:rPr spc="-20" dirty="0"/>
              <a:t>on</a:t>
            </a:r>
            <a:r>
              <a:rPr spc="-55" dirty="0"/>
              <a:t> </a:t>
            </a:r>
            <a:r>
              <a:rPr dirty="0"/>
              <a:t>Mood-</a:t>
            </a:r>
            <a:r>
              <a:rPr spc="-25" dirty="0"/>
              <a:t>Creativity</a:t>
            </a:r>
            <a:r>
              <a:rPr spc="-5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1957" y="544282"/>
            <a:ext cx="3859529" cy="10902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14629" marR="132715" indent="-177165">
              <a:lnSpc>
                <a:spcPct val="102600"/>
              </a:lnSpc>
              <a:spcBef>
                <a:spcPts val="55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20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dirty="0">
                <a:latin typeface="Tahoma"/>
                <a:cs typeface="Tahoma"/>
              </a:rPr>
              <a:t>Mood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influences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creativity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through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FF0000"/>
                </a:solidFill>
                <a:latin typeface="Tahoma"/>
                <a:cs typeface="Tahoma"/>
              </a:rPr>
              <a:t>two</a:t>
            </a:r>
            <a:r>
              <a:rPr sz="11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100" spc="-45" dirty="0">
                <a:solidFill>
                  <a:srgbClr val="FF0000"/>
                </a:solidFill>
                <a:latin typeface="Tahoma"/>
                <a:cs typeface="Tahoma"/>
              </a:rPr>
              <a:t>dimensions</a:t>
            </a:r>
            <a:r>
              <a:rPr sz="1100" spc="-45" dirty="0">
                <a:latin typeface="Tahoma"/>
                <a:cs typeface="Tahoma"/>
              </a:rPr>
              <a:t>: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mood </a:t>
            </a:r>
            <a:r>
              <a:rPr sz="1100" spc="-30" dirty="0">
                <a:latin typeface="Tahoma"/>
                <a:cs typeface="Tahoma"/>
              </a:rPr>
              <a:t>states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(valence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activation)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their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effects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cognitive </a:t>
            </a:r>
            <a:r>
              <a:rPr sz="1100" spc="-50" dirty="0">
                <a:latin typeface="Tahoma"/>
                <a:cs typeface="Tahoma"/>
              </a:rPr>
              <a:t>pathways</a:t>
            </a:r>
            <a:r>
              <a:rPr sz="1100" spc="-20" dirty="0">
                <a:latin typeface="Tahoma"/>
                <a:cs typeface="Tahoma"/>
              </a:rPr>
              <a:t> (flexibility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perseverance).</a:t>
            </a:r>
            <a:endParaRPr sz="1100">
              <a:latin typeface="Tahoma"/>
              <a:cs typeface="Tahoma"/>
            </a:endParaRPr>
          </a:p>
          <a:p>
            <a:pPr marL="214629" marR="30480" indent="-177165" algn="just">
              <a:lnSpc>
                <a:spcPct val="102600"/>
              </a:lnSpc>
              <a:spcBef>
                <a:spcPts val="300"/>
              </a:spcBef>
            </a:pPr>
            <a:r>
              <a:rPr sz="1650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▶</a:t>
            </a:r>
            <a:r>
              <a:rPr sz="1650" spc="89" baseline="5050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100" b="1" spc="-30" dirty="0">
                <a:latin typeface="Arial"/>
                <a:cs typeface="Arial"/>
              </a:rPr>
              <a:t>Positive</a:t>
            </a:r>
            <a:r>
              <a:rPr sz="1100" b="1" spc="15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hedonic</a:t>
            </a:r>
            <a:r>
              <a:rPr sz="1100" b="1" spc="25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tone</a:t>
            </a:r>
            <a:r>
              <a:rPr sz="1100" b="1" spc="-1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increases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openness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receptiveness, </a:t>
            </a:r>
            <a:r>
              <a:rPr sz="1100" spc="-45" dirty="0">
                <a:latin typeface="Tahoma"/>
                <a:cs typeface="Tahoma"/>
              </a:rPr>
              <a:t>enhancing </a:t>
            </a:r>
            <a:r>
              <a:rPr sz="1100" spc="-30" dirty="0">
                <a:latin typeface="Tahoma"/>
                <a:cs typeface="Tahoma"/>
              </a:rPr>
              <a:t>flexibility,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whereas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b="1" spc="-25" dirty="0">
                <a:latin typeface="Arial"/>
                <a:cs typeface="Arial"/>
              </a:rPr>
              <a:t>negative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spc="-45" dirty="0">
                <a:latin typeface="Arial"/>
                <a:cs typeface="Arial"/>
              </a:rPr>
              <a:t>hedonic</a:t>
            </a:r>
            <a:r>
              <a:rPr sz="1100" b="1" spc="30" dirty="0">
                <a:latin typeface="Arial"/>
                <a:cs typeface="Arial"/>
              </a:rPr>
              <a:t> </a:t>
            </a:r>
            <a:r>
              <a:rPr sz="1100" b="1" dirty="0">
                <a:latin typeface="Arial"/>
                <a:cs typeface="Arial"/>
              </a:rPr>
              <a:t>tone</a:t>
            </a:r>
            <a:r>
              <a:rPr sz="1100" b="1" spc="-5" dirty="0">
                <a:latin typeface="Arial"/>
                <a:cs typeface="Arial"/>
              </a:rPr>
              <a:t> </a:t>
            </a:r>
            <a:r>
              <a:rPr sz="1100" spc="-50" dirty="0">
                <a:latin typeface="Tahoma"/>
                <a:cs typeface="Tahoma"/>
              </a:rPr>
              <a:t>leads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45" dirty="0">
                <a:latin typeface="Tahoma"/>
                <a:cs typeface="Tahoma"/>
              </a:rPr>
              <a:t>focused</a:t>
            </a:r>
            <a:r>
              <a:rPr sz="1100" spc="-35" dirty="0">
                <a:latin typeface="Tahoma"/>
                <a:cs typeface="Tahoma"/>
              </a:rPr>
              <a:t> 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deep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task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engagement,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enhancing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persistence.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</TotalTime>
  <Words>3548</Words>
  <Application>Microsoft Macintosh PowerPoint</Application>
  <PresentationFormat>Custom</PresentationFormat>
  <Paragraphs>287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8" baseType="lpstr">
      <vt:lpstr>Meiryo UI</vt:lpstr>
      <vt:lpstr>Arial</vt:lpstr>
      <vt:lpstr>Lucida Sans Unicode</vt:lpstr>
      <vt:lpstr>Tahoma</vt:lpstr>
      <vt:lpstr>Verdana</vt:lpstr>
      <vt:lpstr>Wingdings</vt:lpstr>
      <vt:lpstr>Office Theme</vt:lpstr>
      <vt:lpstr>PowerPoint Presentation</vt:lpstr>
      <vt:lpstr>PowerPoint Presentation</vt:lpstr>
      <vt:lpstr>Introduction</vt:lpstr>
      <vt:lpstr>Introduction</vt:lpstr>
      <vt:lpstr>Introduction</vt:lpstr>
      <vt:lpstr>PowerPoint Presentation</vt:lpstr>
      <vt:lpstr>Mood-Creativity Linkage</vt:lpstr>
      <vt:lpstr>Dual Pathway to Creativity Model on Mood-Creativity Link</vt:lpstr>
      <vt:lpstr>Dual Pathway to Creativity Model on Mood-Creativity Link</vt:lpstr>
      <vt:lpstr>Dual Pathway to Creativity Model on Mood-Creativity Link</vt:lpstr>
      <vt:lpstr>Dual Pathway to Creativity Model on Mood-Creativity Link</vt:lpstr>
      <vt:lpstr>Experimental Mood Induction</vt:lpstr>
      <vt:lpstr>Experimental Mood Induction</vt:lpstr>
      <vt:lpstr>Common Methods to Measure Creativity</vt:lpstr>
      <vt:lpstr>Common Methods to Measure Creativity</vt:lpstr>
      <vt:lpstr>Computational Approaches in Creativity Assessment</vt:lpstr>
      <vt:lpstr>Computational Approaches in Creativity Assessment</vt:lpstr>
      <vt:lpstr>Common Methods to Measure Creativity</vt:lpstr>
      <vt:lpstr>PowerPoint Presentation</vt:lpstr>
      <vt:lpstr>Overview of Research Design</vt:lpstr>
      <vt:lpstr>Overview of Research Design</vt:lpstr>
      <vt:lpstr>PowerPoint Presentation</vt:lpstr>
      <vt:lpstr>PowerPoint Presentation</vt:lpstr>
      <vt:lpstr>Mood Induction</vt:lpstr>
      <vt:lpstr>Mood Induction</vt:lpstr>
      <vt:lpstr>Mood Induction</vt:lpstr>
      <vt:lpstr>Implementing the Drawing Task</vt:lpstr>
      <vt:lpstr>Implementing the Drawing Task</vt:lpstr>
      <vt:lpstr>Implementing the Drawing Task</vt:lpstr>
      <vt:lpstr>Implementing the Drawing Task</vt:lpstr>
      <vt:lpstr>Operationalizing Flexibility Aspect of Creativity</vt:lpstr>
      <vt:lpstr>Operationalizing Flexibility Aspect of Creativity</vt:lpstr>
      <vt:lpstr>Operationalizing Flexibility Aspect of Creativity</vt:lpstr>
      <vt:lpstr>Operationalizing Flexibility Aspect of Creativity</vt:lpstr>
      <vt:lpstr>Operationalizing Flexibility Aspect of Creativity</vt:lpstr>
      <vt:lpstr>Operationalizing Flexibility Aspect of Creativity</vt:lpstr>
      <vt:lpstr>Entropy of the Gaussian Mixture Model (GMM)</vt:lpstr>
      <vt:lpstr>Entropy of the Gaussian Mixture Model (GMM)</vt:lpstr>
      <vt:lpstr>Entropy of the Gaussian Mixture Model (GMM)</vt:lpstr>
      <vt:lpstr>Bhattacharyya Distance =&gt; Component Divergence</vt:lpstr>
      <vt:lpstr>Bhattacharyya Distance =&gt; Component Divergence</vt:lpstr>
      <vt:lpstr>Bhattacharyya Distance =&gt; Component Divergence</vt:lpstr>
      <vt:lpstr>Bhattacharyya Distance =&gt; Component Divergence</vt:lpstr>
      <vt:lpstr>Distinguishing Higher from Lower Flexibility in Creative Ideation Processes</vt:lpstr>
      <vt:lpstr>Distinguishing Higher from Lower Flexibility in Creative Ideation Processes</vt:lpstr>
      <vt:lpstr>Distinguishing Higher from Lower Flexibility in Creative Ideation Processes</vt:lpstr>
      <vt:lpstr>Operationalizing Flexibility Aspect of Creativity</vt:lpstr>
      <vt:lpstr>Divergent Semantic Integration (DSI; Johnson et al., 2022)</vt:lpstr>
      <vt:lpstr>Divergent Semantic Integration (DSI; Johnson et al., 2022)</vt:lpstr>
      <vt:lpstr>Operationalizing Originality Aspect of Creativity</vt:lpstr>
      <vt:lpstr>How AuDrA Enhances Creativity Research</vt:lpstr>
      <vt:lpstr>How AuDrA Enhances Creativity Research</vt:lpstr>
      <vt:lpstr>Mediation Analysis</vt:lpstr>
      <vt:lpstr>Model Setup</vt:lpstr>
      <vt:lpstr>Model Setup</vt:lpstr>
      <vt:lpstr>Model Setup</vt:lpstr>
      <vt:lpstr>Model Setup</vt:lpstr>
      <vt:lpstr>PowerPoint Presentation</vt:lpstr>
      <vt:lpstr>This is how I completed the website as a participant would.</vt:lpstr>
      <vt:lpstr>PowerPoint Presentation</vt:lpstr>
      <vt:lpstr>PowerPoint Presentation</vt:lpstr>
      <vt:lpstr>Deep Learning Models and Computing Power</vt:lpstr>
      <vt:lpstr>Possible Advisors (Expert Support)</vt:lpstr>
      <vt:lpstr>PowerPoint Presentation</vt:lpstr>
      <vt:lpstr>PowerPoint Presentation</vt:lpstr>
      <vt:lpstr>Formula of Entropy of GMM</vt:lpstr>
      <vt:lpstr>Formula of Bhattacharyya Distance</vt:lpstr>
      <vt:lpstr>Formula of Divergent Semantic Integration</vt:lpstr>
      <vt:lpstr>Mediation Model Representation</vt:lpstr>
      <vt:lpstr>Mediation Model Representation</vt:lpstr>
      <vt:lpstr>Interpretation of Effects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Positivity in Drawing: Unveiling the Impact of Positive Mood States on Visual Creativity via Deep Learning1em - MACS 30200 Project</dc:title>
  <dc:creator>Sam Cong</dc:creator>
  <cp:lastModifiedBy>Sam Cong</cp:lastModifiedBy>
  <cp:revision>25</cp:revision>
  <dcterms:created xsi:type="dcterms:W3CDTF">2024-05-13T19:33:29Z</dcterms:created>
  <dcterms:modified xsi:type="dcterms:W3CDTF">2024-05-14T01:16:30Z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2024-05-13T00:00:00Z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2024-05-13T00:00:00Z</vt:filetime>
  </property>
  <property fmtid="{D5CDD505-2E9C-101B-9397-08002B2CF9AE}" pid="5" name="PTEX.Fullbanner">
    <vt:lpwstr>This is pdfTeX, Version 3.141592653-2.6-1.40.25 (TeX Live 2023) kpathsea version 6.3.5</vt:lpwstr>
  </property>
  <property fmtid="{D5CDD505-2E9C-101B-9397-08002B2CF9AE}" pid="6" name="Producer">
    <vt:lpwstr>pdfTeX-1.40.25</vt:lpwstr>
  </property>
</Properties>
</file>