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C639608-28DC-4956-9E38-178F9436C3B4}" type="datetimeFigureOut">
              <a:rPr lang="zh-CN" altLang="en-US" smtClean="0"/>
              <a:t>2021/1/17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7FD741-CFF4-459E-9190-9EEAFEB473C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955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C639608-28DC-4956-9E38-178F9436C3B4}" type="datetimeFigureOut">
              <a:rPr lang="zh-CN" altLang="en-US" smtClean="0"/>
              <a:t>2021/1/17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7FD741-CFF4-459E-9190-9EEAFEB473C0}" type="slidenum">
              <a:rPr lang="zh-CN" altLang="en-US" smtClean="0"/>
              <a:t>‹#›</a:t>
            </a:fld>
            <a:endParaRPr lang="zh-CN" altLang="en-US"/>
          </a:p>
        </p:txBody>
      </p:sp>
    </p:spTree>
    <p:extLst>
      <p:ext uri="{BB962C8B-B14F-4D97-AF65-F5344CB8AC3E}">
        <p14:creationId xmlns:p14="http://schemas.microsoft.com/office/powerpoint/2010/main" val="1081621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C639608-28DC-4956-9E38-178F9436C3B4}" type="datetimeFigureOut">
              <a:rPr lang="zh-CN" altLang="en-US" smtClean="0"/>
              <a:t>2021/1/17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7FD741-CFF4-459E-9190-9EEAFEB473C0}" type="slidenum">
              <a:rPr lang="zh-CN" altLang="en-US" smtClean="0"/>
              <a:t>‹#›</a:t>
            </a:fld>
            <a:endParaRPr lang="zh-CN" altLang="en-US"/>
          </a:p>
        </p:txBody>
      </p:sp>
    </p:spTree>
    <p:extLst>
      <p:ext uri="{BB962C8B-B14F-4D97-AF65-F5344CB8AC3E}">
        <p14:creationId xmlns:p14="http://schemas.microsoft.com/office/powerpoint/2010/main" val="181938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C639608-28DC-4956-9E38-178F9436C3B4}" type="datetimeFigureOut">
              <a:rPr lang="zh-CN" altLang="en-US" smtClean="0"/>
              <a:t>2021/1/17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7FD741-CFF4-459E-9190-9EEAFEB473C0}" type="slidenum">
              <a:rPr lang="zh-CN" altLang="en-US" smtClean="0"/>
              <a:t>‹#›</a:t>
            </a:fld>
            <a:endParaRPr lang="zh-CN" altLang="en-US"/>
          </a:p>
        </p:txBody>
      </p:sp>
    </p:spTree>
    <p:extLst>
      <p:ext uri="{BB962C8B-B14F-4D97-AF65-F5344CB8AC3E}">
        <p14:creationId xmlns:p14="http://schemas.microsoft.com/office/powerpoint/2010/main" val="207043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C639608-28DC-4956-9E38-178F9436C3B4}" type="datetimeFigureOut">
              <a:rPr lang="zh-CN" altLang="en-US" smtClean="0"/>
              <a:t>2021/1/17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7FD741-CFF4-459E-9190-9EEAFEB473C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062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C639608-28DC-4956-9E38-178F9436C3B4}" type="datetimeFigureOut">
              <a:rPr lang="zh-CN" altLang="en-US" smtClean="0"/>
              <a:t>2021/1/17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7FD741-CFF4-459E-9190-9EEAFEB473C0}" type="slidenum">
              <a:rPr lang="zh-CN" altLang="en-US" smtClean="0"/>
              <a:t>‹#›</a:t>
            </a:fld>
            <a:endParaRPr lang="zh-CN" altLang="en-US"/>
          </a:p>
        </p:txBody>
      </p:sp>
    </p:spTree>
    <p:extLst>
      <p:ext uri="{BB962C8B-B14F-4D97-AF65-F5344CB8AC3E}">
        <p14:creationId xmlns:p14="http://schemas.microsoft.com/office/powerpoint/2010/main" val="2734143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C639608-28DC-4956-9E38-178F9436C3B4}" type="datetimeFigureOut">
              <a:rPr lang="zh-CN" altLang="en-US" smtClean="0"/>
              <a:t>2021/1/17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D7FD741-CFF4-459E-9190-9EEAFEB473C0}" type="slidenum">
              <a:rPr lang="zh-CN" altLang="en-US" smtClean="0"/>
              <a:t>‹#›</a:t>
            </a:fld>
            <a:endParaRPr lang="zh-CN" altLang="en-US"/>
          </a:p>
        </p:txBody>
      </p:sp>
    </p:spTree>
    <p:extLst>
      <p:ext uri="{BB962C8B-B14F-4D97-AF65-F5344CB8AC3E}">
        <p14:creationId xmlns:p14="http://schemas.microsoft.com/office/powerpoint/2010/main" val="3388565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C639608-28DC-4956-9E38-178F9436C3B4}" type="datetimeFigureOut">
              <a:rPr lang="zh-CN" altLang="en-US" smtClean="0"/>
              <a:t>2021/1/17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D7FD741-CFF4-459E-9190-9EEAFEB473C0}" type="slidenum">
              <a:rPr lang="zh-CN" altLang="en-US" smtClean="0"/>
              <a:t>‹#›</a:t>
            </a:fld>
            <a:endParaRPr lang="zh-CN" altLang="en-US"/>
          </a:p>
        </p:txBody>
      </p:sp>
    </p:spTree>
    <p:extLst>
      <p:ext uri="{BB962C8B-B14F-4D97-AF65-F5344CB8AC3E}">
        <p14:creationId xmlns:p14="http://schemas.microsoft.com/office/powerpoint/2010/main" val="3630598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639608-28DC-4956-9E38-178F9436C3B4}" type="datetimeFigureOut">
              <a:rPr lang="zh-CN" altLang="en-US" smtClean="0"/>
              <a:t>2021/1/17</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4D7FD741-CFF4-459E-9190-9EEAFEB473C0}" type="slidenum">
              <a:rPr lang="zh-CN" altLang="en-US" smtClean="0"/>
              <a:t>‹#›</a:t>
            </a:fld>
            <a:endParaRPr lang="zh-CN" altLang="en-US"/>
          </a:p>
        </p:txBody>
      </p:sp>
    </p:spTree>
    <p:extLst>
      <p:ext uri="{BB962C8B-B14F-4D97-AF65-F5344CB8AC3E}">
        <p14:creationId xmlns:p14="http://schemas.microsoft.com/office/powerpoint/2010/main" val="375410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639608-28DC-4956-9E38-178F9436C3B4}" type="datetimeFigureOut">
              <a:rPr lang="zh-CN" altLang="en-US" smtClean="0"/>
              <a:t>2021/1/17</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D7FD741-CFF4-459E-9190-9EEAFEB473C0}" type="slidenum">
              <a:rPr lang="zh-CN" altLang="en-US" smtClean="0"/>
              <a:t>‹#›</a:t>
            </a:fld>
            <a:endParaRPr lang="zh-CN" altLang="en-US"/>
          </a:p>
        </p:txBody>
      </p:sp>
    </p:spTree>
    <p:extLst>
      <p:ext uri="{BB962C8B-B14F-4D97-AF65-F5344CB8AC3E}">
        <p14:creationId xmlns:p14="http://schemas.microsoft.com/office/powerpoint/2010/main" val="3586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C639608-28DC-4956-9E38-178F9436C3B4}" type="datetimeFigureOut">
              <a:rPr lang="zh-CN" altLang="en-US" smtClean="0"/>
              <a:t>2021/1/17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7FD741-CFF4-459E-9190-9EEAFEB473C0}" type="slidenum">
              <a:rPr lang="zh-CN" altLang="en-US" smtClean="0"/>
              <a:t>‹#›</a:t>
            </a:fld>
            <a:endParaRPr lang="zh-CN" altLang="en-US"/>
          </a:p>
        </p:txBody>
      </p:sp>
    </p:spTree>
    <p:extLst>
      <p:ext uri="{BB962C8B-B14F-4D97-AF65-F5344CB8AC3E}">
        <p14:creationId xmlns:p14="http://schemas.microsoft.com/office/powerpoint/2010/main" val="330761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C639608-28DC-4956-9E38-178F9436C3B4}" type="datetimeFigureOut">
              <a:rPr lang="zh-CN" altLang="en-US" smtClean="0"/>
              <a:t>2021/1/17</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D7FD741-CFF4-459E-9190-9EEAFEB473C0}"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14198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9F55F-CE51-473B-A29F-B1C816C740AB}"/>
              </a:ext>
            </a:extLst>
          </p:cNvPr>
          <p:cNvSpPr>
            <a:spLocks noGrp="1"/>
          </p:cNvSpPr>
          <p:nvPr>
            <p:ph type="ctrTitle"/>
          </p:nvPr>
        </p:nvSpPr>
        <p:spPr>
          <a:xfrm>
            <a:off x="1066800" y="1814755"/>
            <a:ext cx="10058400" cy="3728206"/>
          </a:xfrm>
        </p:spPr>
        <p:txBody>
          <a:bodyPr>
            <a:normAutofit fontScale="90000"/>
          </a:bodyPr>
          <a:lstStyle/>
          <a:p>
            <a:r>
              <a:rPr lang="en-US" altLang="zh-CN" b="1" i="0" dirty="0">
                <a:solidFill>
                  <a:schemeClr val="tx1"/>
                </a:solidFill>
                <a:effectLst/>
                <a:latin typeface="Bahnschrift SemiCondensed" panose="020B0502040204020203" pitchFamily="34" charset="0"/>
                <a:cs typeface="Dubai Medium" panose="020B0603030403030204" pitchFamily="34" charset="-78"/>
              </a:rPr>
              <a:t>Clustering and Comparison of London and New York City Neighborhoods</a:t>
            </a:r>
            <a:br>
              <a:rPr lang="en-US" altLang="zh-CN" b="1" i="0" dirty="0">
                <a:solidFill>
                  <a:schemeClr val="tx1"/>
                </a:solidFill>
                <a:effectLst/>
                <a:latin typeface="Dubai Medium" panose="020B0603030403030204" pitchFamily="34" charset="-78"/>
                <a:cs typeface="Dubai Medium" panose="020B0603030403030204" pitchFamily="34" charset="-78"/>
              </a:rPr>
            </a:br>
            <a:endParaRPr lang="zh-CN" altLang="en-US" dirty="0">
              <a:solidFill>
                <a:schemeClr val="tx1"/>
              </a:solidFill>
              <a:latin typeface="Dubai Medium" panose="020B0603030403030204" pitchFamily="34" charset="-78"/>
              <a:cs typeface="Dubai Medium" panose="020B0603030403030204" pitchFamily="34" charset="-78"/>
            </a:endParaRPr>
          </a:p>
        </p:txBody>
      </p:sp>
      <p:sp>
        <p:nvSpPr>
          <p:cNvPr id="4" name="文本框 3">
            <a:extLst>
              <a:ext uri="{FF2B5EF4-FFF2-40B4-BE49-F238E27FC236}">
                <a16:creationId xmlns:a16="http://schemas.microsoft.com/office/drawing/2014/main" id="{00B7D233-0F35-4C8C-9225-071E2A5B790D}"/>
              </a:ext>
            </a:extLst>
          </p:cNvPr>
          <p:cNvSpPr txBox="1"/>
          <p:nvPr/>
        </p:nvSpPr>
        <p:spPr>
          <a:xfrm>
            <a:off x="1150070" y="5476973"/>
            <a:ext cx="5797485" cy="369332"/>
          </a:xfrm>
          <a:prstGeom prst="rect">
            <a:avLst/>
          </a:prstGeom>
          <a:noFill/>
        </p:spPr>
        <p:txBody>
          <a:bodyPr wrap="square" rtlCol="0">
            <a:spAutoFit/>
          </a:bodyPr>
          <a:lstStyle/>
          <a:p>
            <a:r>
              <a:rPr lang="en-US" altLang="zh-CN" dirty="0"/>
              <a:t>By Tianyi Chen</a:t>
            </a:r>
            <a:endParaRPr lang="zh-CN" altLang="en-US" dirty="0"/>
          </a:p>
        </p:txBody>
      </p:sp>
    </p:spTree>
    <p:extLst>
      <p:ext uri="{BB962C8B-B14F-4D97-AF65-F5344CB8AC3E}">
        <p14:creationId xmlns:p14="http://schemas.microsoft.com/office/powerpoint/2010/main" val="276753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26F3A-EE92-4DC2-990E-378CD907BA0B}"/>
              </a:ext>
            </a:extLst>
          </p:cNvPr>
          <p:cNvSpPr>
            <a:spLocks noGrp="1"/>
          </p:cNvSpPr>
          <p:nvPr>
            <p:ph type="title"/>
          </p:nvPr>
        </p:nvSpPr>
        <p:spPr/>
        <p:txBody>
          <a:bodyPr/>
          <a:lstStyle/>
          <a:p>
            <a:r>
              <a:rPr lang="en-US" altLang="zh-CN" dirty="0"/>
              <a:t>One Hot Encoding</a:t>
            </a:r>
            <a:endParaRPr lang="zh-CN" altLang="en-US" dirty="0"/>
          </a:p>
        </p:txBody>
      </p:sp>
      <p:sp>
        <p:nvSpPr>
          <p:cNvPr id="3" name="内容占位符 2">
            <a:extLst>
              <a:ext uri="{FF2B5EF4-FFF2-40B4-BE49-F238E27FC236}">
                <a16:creationId xmlns:a16="http://schemas.microsoft.com/office/drawing/2014/main" id="{AED8C7D8-C40F-4D42-8177-4660943BCB81}"/>
              </a:ext>
            </a:extLst>
          </p:cNvPr>
          <p:cNvSpPr>
            <a:spLocks noGrp="1"/>
          </p:cNvSpPr>
          <p:nvPr>
            <p:ph idx="1"/>
          </p:nvPr>
        </p:nvSpPr>
        <p:spPr>
          <a:xfrm>
            <a:off x="465685" y="1845734"/>
            <a:ext cx="4998720" cy="4413664"/>
          </a:xfrm>
        </p:spPr>
        <p:txBody>
          <a:bodyPr>
            <a:normAutofit/>
          </a:bodyPr>
          <a:lstStyle/>
          <a:p>
            <a:r>
              <a:rPr lang="en-US" altLang="zh-CN" dirty="0"/>
              <a:t>The goal is to determine different type of venue (Venue Category) in the neighborhood of NYC and London.</a:t>
            </a:r>
          </a:p>
          <a:p>
            <a:r>
              <a:rPr lang="en-US" altLang="zh-CN" dirty="0"/>
              <a:t> However, the attributes of venue category are categorical attributes. For the simplicity of model building and machine learning, we use One Hot Encoding to transform those categorical data to numeric data.</a:t>
            </a:r>
          </a:p>
          <a:p>
            <a:endParaRPr lang="en-US" altLang="zh-CN" dirty="0"/>
          </a:p>
          <a:p>
            <a:r>
              <a:rPr lang="en-US" altLang="zh-CN" dirty="0"/>
              <a:t>After performing One Hot Encoding, we will group them by neighborhood name and calculate the average of the frequency of each venue category for each neighborhood.</a:t>
            </a:r>
            <a:endParaRPr lang="zh-CN" altLang="en-US" dirty="0"/>
          </a:p>
        </p:txBody>
      </p:sp>
      <p:pic>
        <p:nvPicPr>
          <p:cNvPr id="5122" name="Picture 2">
            <a:extLst>
              <a:ext uri="{FF2B5EF4-FFF2-40B4-BE49-F238E27FC236}">
                <a16:creationId xmlns:a16="http://schemas.microsoft.com/office/drawing/2014/main" id="{B04101B0-BE34-4404-A121-8D9C539C4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1795" y="2059243"/>
            <a:ext cx="6556315" cy="2861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642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191066-F5DD-44BA-8DDB-EE4323108A79}"/>
              </a:ext>
            </a:extLst>
          </p:cNvPr>
          <p:cNvSpPr>
            <a:spLocks noGrp="1"/>
          </p:cNvSpPr>
          <p:nvPr>
            <p:ph type="title"/>
          </p:nvPr>
        </p:nvSpPr>
        <p:spPr/>
        <p:txBody>
          <a:bodyPr/>
          <a:lstStyle/>
          <a:p>
            <a:r>
              <a:rPr lang="en-US" altLang="zh-CN" dirty="0"/>
              <a:t>Extract Top Venues</a:t>
            </a:r>
            <a:endParaRPr lang="zh-CN" altLang="en-US" dirty="0"/>
          </a:p>
        </p:txBody>
      </p:sp>
      <p:sp>
        <p:nvSpPr>
          <p:cNvPr id="3" name="内容占位符 2">
            <a:extLst>
              <a:ext uri="{FF2B5EF4-FFF2-40B4-BE49-F238E27FC236}">
                <a16:creationId xmlns:a16="http://schemas.microsoft.com/office/drawing/2014/main" id="{10EA948F-20AA-47C1-A14A-982B613EDECF}"/>
              </a:ext>
            </a:extLst>
          </p:cNvPr>
          <p:cNvSpPr>
            <a:spLocks noGrp="1"/>
          </p:cNvSpPr>
          <p:nvPr>
            <p:ph idx="1"/>
          </p:nvPr>
        </p:nvSpPr>
        <p:spPr/>
        <p:txBody>
          <a:bodyPr/>
          <a:lstStyle/>
          <a:p>
            <a:r>
              <a:rPr lang="en-US" altLang="zh-CN" dirty="0"/>
              <a:t>The next process is to rank the top venue categories for each neighborhood for NYC and London</a:t>
            </a:r>
            <a:endParaRPr lang="zh-CN" altLang="en-US" dirty="0"/>
          </a:p>
        </p:txBody>
      </p:sp>
      <p:pic>
        <p:nvPicPr>
          <p:cNvPr id="6146" name="Picture 2">
            <a:extLst>
              <a:ext uri="{FF2B5EF4-FFF2-40B4-BE49-F238E27FC236}">
                <a16:creationId xmlns:a16="http://schemas.microsoft.com/office/drawing/2014/main" id="{D16677CA-F006-42BD-8F8B-1F1A67F63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278"/>
            <a:ext cx="12192000" cy="192563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23A9571-19CB-442E-9B62-9202B6E5A5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 y="4422101"/>
            <a:ext cx="12192000" cy="188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73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D9E78-661F-433E-8FAA-D475B4AAF8A8}"/>
              </a:ext>
            </a:extLst>
          </p:cNvPr>
          <p:cNvSpPr>
            <a:spLocks noGrp="1"/>
          </p:cNvSpPr>
          <p:nvPr>
            <p:ph type="title"/>
          </p:nvPr>
        </p:nvSpPr>
        <p:spPr/>
        <p:txBody>
          <a:bodyPr/>
          <a:lstStyle/>
          <a:p>
            <a:r>
              <a:rPr lang="en-US" altLang="zh-CN" dirty="0"/>
              <a:t>Modeling: </a:t>
            </a:r>
            <a:r>
              <a:rPr lang="en-US" altLang="zh-CN" dirty="0" err="1"/>
              <a:t>KMeans</a:t>
            </a:r>
            <a:r>
              <a:rPr lang="en-US" altLang="zh-CN" dirty="0"/>
              <a:t> Clustering</a:t>
            </a:r>
            <a:endParaRPr lang="zh-CN" altLang="en-US" dirty="0"/>
          </a:p>
        </p:txBody>
      </p:sp>
      <p:sp>
        <p:nvSpPr>
          <p:cNvPr id="3" name="内容占位符 2">
            <a:extLst>
              <a:ext uri="{FF2B5EF4-FFF2-40B4-BE49-F238E27FC236}">
                <a16:creationId xmlns:a16="http://schemas.microsoft.com/office/drawing/2014/main" id="{5C0A77FB-91C9-43ED-88B1-5614F85C06EE}"/>
              </a:ext>
            </a:extLst>
          </p:cNvPr>
          <p:cNvSpPr>
            <a:spLocks noGrp="1"/>
          </p:cNvSpPr>
          <p:nvPr>
            <p:ph idx="1"/>
          </p:nvPr>
        </p:nvSpPr>
        <p:spPr/>
        <p:txBody>
          <a:bodyPr/>
          <a:lstStyle/>
          <a:p>
            <a:r>
              <a:rPr lang="en-US" altLang="zh-CN" dirty="0"/>
              <a:t>Use </a:t>
            </a:r>
            <a:r>
              <a:rPr lang="en-US" altLang="zh-CN" dirty="0" err="1"/>
              <a:t>KMeans</a:t>
            </a:r>
            <a:r>
              <a:rPr lang="en-US" altLang="zh-CN" dirty="0"/>
              <a:t> Clustering algorithm to cluster neighborhoods that share similar features. We cluster neighborhoods into 5 clusters. “Cluster Labels” column is added to each data frame</a:t>
            </a:r>
            <a:endParaRPr lang="zh-CN" altLang="en-US" dirty="0"/>
          </a:p>
        </p:txBody>
      </p:sp>
      <p:pic>
        <p:nvPicPr>
          <p:cNvPr id="7170" name="Picture 2">
            <a:extLst>
              <a:ext uri="{FF2B5EF4-FFF2-40B4-BE49-F238E27FC236}">
                <a16:creationId xmlns:a16="http://schemas.microsoft.com/office/drawing/2014/main" id="{AD5F18FC-5590-44C6-8510-8612DF4DF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 y="2614351"/>
            <a:ext cx="12192000" cy="22891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AFA70FE2-344C-408F-A281-D3947E3E2C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348" y="4948639"/>
            <a:ext cx="5533534" cy="1840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200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905D6-9906-4867-8034-877AD2A05981}"/>
              </a:ext>
            </a:extLst>
          </p:cNvPr>
          <p:cNvSpPr>
            <a:spLocks noGrp="1"/>
          </p:cNvSpPr>
          <p:nvPr>
            <p:ph type="title"/>
          </p:nvPr>
        </p:nvSpPr>
        <p:spPr/>
        <p:txBody>
          <a:bodyPr/>
          <a:lstStyle/>
          <a:p>
            <a:r>
              <a:rPr lang="en-US" altLang="zh-CN" b="1" dirty="0"/>
              <a:t>Results of the Project - 1</a:t>
            </a:r>
            <a:endParaRPr lang="zh-CN" altLang="en-US" b="1" dirty="0"/>
          </a:p>
        </p:txBody>
      </p:sp>
      <p:sp>
        <p:nvSpPr>
          <p:cNvPr id="3" name="内容占位符 2">
            <a:extLst>
              <a:ext uri="{FF2B5EF4-FFF2-40B4-BE49-F238E27FC236}">
                <a16:creationId xmlns:a16="http://schemas.microsoft.com/office/drawing/2014/main" id="{7AB800C4-0585-483D-BC47-7179B9F65F63}"/>
              </a:ext>
            </a:extLst>
          </p:cNvPr>
          <p:cNvSpPr>
            <a:spLocks noGrp="1"/>
          </p:cNvSpPr>
          <p:nvPr>
            <p:ph idx="1"/>
          </p:nvPr>
        </p:nvSpPr>
        <p:spPr/>
        <p:txBody>
          <a:bodyPr/>
          <a:lstStyle/>
          <a:p>
            <a:r>
              <a:rPr lang="en-US" altLang="zh-CN" dirty="0"/>
              <a:t>After the model is built, we will gather all the results by </a:t>
            </a:r>
            <a:r>
              <a:rPr lang="en-US" altLang="zh-CN" dirty="0" err="1"/>
              <a:t>ploting</a:t>
            </a:r>
            <a:r>
              <a:rPr lang="en-US" altLang="zh-CN" dirty="0"/>
              <a:t> all neighborhoods with clustered result to help visualization. We will also create new data frames that group each cluster for New York and London.</a:t>
            </a:r>
          </a:p>
          <a:p>
            <a:r>
              <a:rPr lang="en-US" altLang="zh-CN" dirty="0"/>
              <a:t>This is the map of NYC neighborhood, each point represents a neighborhood, and different colors represent different clusters.</a:t>
            </a:r>
          </a:p>
          <a:p>
            <a:pPr marL="0" indent="0">
              <a:buNone/>
            </a:pPr>
            <a:endParaRPr lang="en-US" altLang="zh-CN" dirty="0"/>
          </a:p>
        </p:txBody>
      </p:sp>
      <p:pic>
        <p:nvPicPr>
          <p:cNvPr id="8194" name="Picture 2">
            <a:extLst>
              <a:ext uri="{FF2B5EF4-FFF2-40B4-BE49-F238E27FC236}">
                <a16:creationId xmlns:a16="http://schemas.microsoft.com/office/drawing/2014/main" id="{8C536519-35C0-4B92-9419-9C09FF9FA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495" y="3416839"/>
            <a:ext cx="6068957" cy="3441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198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952C8-D3BE-46DF-A829-29A8CC62395C}"/>
              </a:ext>
            </a:extLst>
          </p:cNvPr>
          <p:cNvSpPr>
            <a:spLocks noGrp="1"/>
          </p:cNvSpPr>
          <p:nvPr>
            <p:ph type="title"/>
          </p:nvPr>
        </p:nvSpPr>
        <p:spPr/>
        <p:txBody>
          <a:bodyPr/>
          <a:lstStyle/>
          <a:p>
            <a:r>
              <a:rPr lang="en-US" altLang="zh-CN" b="1" dirty="0"/>
              <a:t>Results of the Project - 2</a:t>
            </a:r>
            <a:endParaRPr lang="zh-CN" altLang="en-US" dirty="0"/>
          </a:p>
        </p:txBody>
      </p:sp>
      <p:sp>
        <p:nvSpPr>
          <p:cNvPr id="3" name="内容占位符 2">
            <a:extLst>
              <a:ext uri="{FF2B5EF4-FFF2-40B4-BE49-F238E27FC236}">
                <a16:creationId xmlns:a16="http://schemas.microsoft.com/office/drawing/2014/main" id="{172399FC-4F0C-4D28-9F7E-95B5C8F7B087}"/>
              </a:ext>
            </a:extLst>
          </p:cNvPr>
          <p:cNvSpPr>
            <a:spLocks noGrp="1"/>
          </p:cNvSpPr>
          <p:nvPr>
            <p:ph idx="1"/>
          </p:nvPr>
        </p:nvSpPr>
        <p:spPr/>
        <p:txBody>
          <a:bodyPr/>
          <a:lstStyle/>
          <a:p>
            <a:r>
              <a:rPr lang="en-US" altLang="zh-CN" dirty="0"/>
              <a:t>Similarly, this is a map of London</a:t>
            </a:r>
          </a:p>
          <a:p>
            <a:endParaRPr lang="zh-CN" altLang="en-US" dirty="0"/>
          </a:p>
        </p:txBody>
      </p:sp>
      <p:pic>
        <p:nvPicPr>
          <p:cNvPr id="9218" name="Picture 2">
            <a:extLst>
              <a:ext uri="{FF2B5EF4-FFF2-40B4-BE49-F238E27FC236}">
                <a16:creationId xmlns:a16="http://schemas.microsoft.com/office/drawing/2014/main" id="{988ADA96-43EB-4688-AA3E-70D71ED81B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338" y="2364018"/>
            <a:ext cx="5987003" cy="4359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947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BE7D0-8A7D-43D0-9AAB-2FB84CEFFDFD}"/>
              </a:ext>
            </a:extLst>
          </p:cNvPr>
          <p:cNvSpPr>
            <a:spLocks noGrp="1"/>
          </p:cNvSpPr>
          <p:nvPr>
            <p:ph type="title"/>
          </p:nvPr>
        </p:nvSpPr>
        <p:spPr/>
        <p:txBody>
          <a:bodyPr/>
          <a:lstStyle/>
          <a:p>
            <a:r>
              <a:rPr lang="en-US" altLang="zh-CN" b="1" dirty="0"/>
              <a:t>Results of the Project - 3</a:t>
            </a:r>
            <a:endParaRPr lang="zh-CN" altLang="en-US" dirty="0"/>
          </a:p>
        </p:txBody>
      </p:sp>
      <p:sp>
        <p:nvSpPr>
          <p:cNvPr id="3" name="内容占位符 2">
            <a:extLst>
              <a:ext uri="{FF2B5EF4-FFF2-40B4-BE49-F238E27FC236}">
                <a16:creationId xmlns:a16="http://schemas.microsoft.com/office/drawing/2014/main" id="{56D0EA12-ABF5-4EF0-B060-BBAA8F3C3B34}"/>
              </a:ext>
            </a:extLst>
          </p:cNvPr>
          <p:cNvSpPr>
            <a:spLocks noGrp="1"/>
          </p:cNvSpPr>
          <p:nvPr>
            <p:ph idx="1"/>
          </p:nvPr>
        </p:nvSpPr>
        <p:spPr/>
        <p:txBody>
          <a:bodyPr/>
          <a:lstStyle/>
          <a:p>
            <a:r>
              <a:rPr lang="en-US" altLang="zh-CN" dirty="0"/>
              <a:t>We also print a data frame for each different cluster for NYC and London.</a:t>
            </a:r>
          </a:p>
          <a:p>
            <a:r>
              <a:rPr lang="en-US" altLang="zh-CN" dirty="0"/>
              <a:t>Since the data frame for each cluster is too large to present in this slide, below is a sample data frame. For complete data frame, please refer to the notebook.</a:t>
            </a:r>
            <a:endParaRPr lang="zh-CN" altLang="en-US" dirty="0"/>
          </a:p>
        </p:txBody>
      </p:sp>
      <p:pic>
        <p:nvPicPr>
          <p:cNvPr id="5" name="图片 4">
            <a:extLst>
              <a:ext uri="{FF2B5EF4-FFF2-40B4-BE49-F238E27FC236}">
                <a16:creationId xmlns:a16="http://schemas.microsoft.com/office/drawing/2014/main" id="{C031EC87-8D0D-4A0A-A715-641CCF0473AC}"/>
              </a:ext>
            </a:extLst>
          </p:cNvPr>
          <p:cNvPicPr>
            <a:picLocks noChangeAspect="1"/>
          </p:cNvPicPr>
          <p:nvPr/>
        </p:nvPicPr>
        <p:blipFill>
          <a:blip r:embed="rId2"/>
          <a:stretch>
            <a:fillRect/>
          </a:stretch>
        </p:blipFill>
        <p:spPr>
          <a:xfrm>
            <a:off x="0" y="2982656"/>
            <a:ext cx="12192000" cy="3965825"/>
          </a:xfrm>
          <a:prstGeom prst="rect">
            <a:avLst/>
          </a:prstGeom>
        </p:spPr>
      </p:pic>
    </p:spTree>
    <p:extLst>
      <p:ext uri="{BB962C8B-B14F-4D97-AF65-F5344CB8AC3E}">
        <p14:creationId xmlns:p14="http://schemas.microsoft.com/office/powerpoint/2010/main" val="3711813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5B11F-FF4E-42B4-B0FE-B78F183456EE}"/>
              </a:ext>
            </a:extLst>
          </p:cNvPr>
          <p:cNvSpPr>
            <a:spLocks noGrp="1"/>
          </p:cNvSpPr>
          <p:nvPr>
            <p:ph type="title"/>
          </p:nvPr>
        </p:nvSpPr>
        <p:spPr/>
        <p:txBody>
          <a:bodyPr/>
          <a:lstStyle/>
          <a:p>
            <a:r>
              <a:rPr lang="en-US" altLang="zh-CN" b="1" dirty="0"/>
              <a:t>Discussion</a:t>
            </a:r>
            <a:endParaRPr lang="zh-CN" altLang="en-US" b="1" dirty="0"/>
          </a:p>
        </p:txBody>
      </p:sp>
      <p:sp>
        <p:nvSpPr>
          <p:cNvPr id="3" name="内容占位符 2">
            <a:extLst>
              <a:ext uri="{FF2B5EF4-FFF2-40B4-BE49-F238E27FC236}">
                <a16:creationId xmlns:a16="http://schemas.microsoft.com/office/drawing/2014/main" id="{F66CADFB-1162-4741-87EC-49AA565CBEB0}"/>
              </a:ext>
            </a:extLst>
          </p:cNvPr>
          <p:cNvSpPr>
            <a:spLocks noGrp="1"/>
          </p:cNvSpPr>
          <p:nvPr>
            <p:ph idx="1"/>
          </p:nvPr>
        </p:nvSpPr>
        <p:spPr/>
        <p:txBody>
          <a:bodyPr>
            <a:normAutofit/>
          </a:bodyPr>
          <a:lstStyle/>
          <a:p>
            <a:pPr>
              <a:buFont typeface="Wingdings" panose="05000000000000000000" pitchFamily="2" charset="2"/>
              <a:buChar char="l"/>
            </a:pPr>
            <a:r>
              <a:rPr lang="en-US" altLang="zh-CN" dirty="0"/>
              <a:t>It can be seen that London has a wide variety of neighborhoods.</a:t>
            </a:r>
          </a:p>
          <a:p>
            <a:pPr lvl="1">
              <a:buFont typeface="Wingdings" panose="05000000000000000000" pitchFamily="2" charset="2"/>
              <a:buChar char="l"/>
            </a:pPr>
            <a:r>
              <a:rPr lang="en-US" altLang="zh-CN" dirty="0"/>
              <a:t> Each cluster has more than 10 different neighborhoods. </a:t>
            </a:r>
          </a:p>
          <a:p>
            <a:pPr lvl="1">
              <a:buFont typeface="Wingdings" panose="05000000000000000000" pitchFamily="2" charset="2"/>
              <a:buChar char="l"/>
            </a:pPr>
            <a:r>
              <a:rPr lang="en-US" altLang="zh-CN" dirty="0"/>
              <a:t>In contrast, the venue of New York City seems less diverse than London. </a:t>
            </a:r>
          </a:p>
          <a:p>
            <a:pPr lvl="2">
              <a:buFont typeface="Wingdings" panose="05000000000000000000" pitchFamily="2" charset="2"/>
              <a:buChar char="l"/>
            </a:pPr>
            <a:r>
              <a:rPr lang="en-US" altLang="zh-CN" dirty="0"/>
              <a:t>For NYC, cluster 1,3,and 5 have much more neighborhoods than cluster 2,5.</a:t>
            </a:r>
          </a:p>
          <a:p>
            <a:endParaRPr lang="en-US" altLang="zh-CN" dirty="0"/>
          </a:p>
          <a:p>
            <a:pPr>
              <a:buFont typeface="Wingdings" panose="05000000000000000000" pitchFamily="2" charset="2"/>
              <a:buChar char="l"/>
            </a:pPr>
            <a:r>
              <a:rPr lang="en-US" altLang="zh-CN" dirty="0"/>
              <a:t>Moreover, NYC has more diversity in restaurant than London. Italian food, Italian food, Chinese food, </a:t>
            </a:r>
            <a:r>
              <a:rPr lang="en-US" altLang="zh-CN" dirty="0" err="1"/>
              <a:t>etc</a:t>
            </a:r>
            <a:r>
              <a:rPr lang="en-US" altLang="zh-CN" dirty="0"/>
              <a:t>, are available for people with different cultural background.</a:t>
            </a:r>
          </a:p>
          <a:p>
            <a:pPr lvl="1">
              <a:buFont typeface="Wingdings" panose="05000000000000000000" pitchFamily="2" charset="2"/>
              <a:buChar char="l"/>
            </a:pPr>
            <a:r>
              <a:rPr lang="en-US" altLang="zh-CN" dirty="0"/>
              <a:t> In contrast, many restaurant in London are English or European restaurant.</a:t>
            </a:r>
          </a:p>
          <a:p>
            <a:endParaRPr lang="en-US" altLang="zh-CN" dirty="0"/>
          </a:p>
          <a:p>
            <a:pPr>
              <a:buFont typeface="Wingdings" panose="05000000000000000000" pitchFamily="2" charset="2"/>
              <a:buChar char="l"/>
            </a:pPr>
            <a:r>
              <a:rPr lang="en-US" altLang="zh-CN" dirty="0"/>
              <a:t>We can also see that London has more parks than New York City, while New York City has more diversity in shops than London.</a:t>
            </a:r>
            <a:endParaRPr lang="zh-CN" altLang="en-US" dirty="0"/>
          </a:p>
        </p:txBody>
      </p:sp>
    </p:spTree>
    <p:extLst>
      <p:ext uri="{BB962C8B-B14F-4D97-AF65-F5344CB8AC3E}">
        <p14:creationId xmlns:p14="http://schemas.microsoft.com/office/powerpoint/2010/main" val="4199310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45E7F-CC03-4358-A8C5-D5B4905891AA}"/>
              </a:ext>
            </a:extLst>
          </p:cNvPr>
          <p:cNvSpPr>
            <a:spLocks noGrp="1"/>
          </p:cNvSpPr>
          <p:nvPr>
            <p:ph type="title"/>
          </p:nvPr>
        </p:nvSpPr>
        <p:spPr/>
        <p:txBody>
          <a:bodyPr/>
          <a:lstStyle/>
          <a:p>
            <a:r>
              <a:rPr lang="en-US" altLang="zh-CN" b="1" dirty="0"/>
              <a:t>Conclusion</a:t>
            </a:r>
            <a:endParaRPr lang="zh-CN" altLang="en-US" b="1" dirty="0"/>
          </a:p>
        </p:txBody>
      </p:sp>
      <p:sp>
        <p:nvSpPr>
          <p:cNvPr id="3" name="内容占位符 2">
            <a:extLst>
              <a:ext uri="{FF2B5EF4-FFF2-40B4-BE49-F238E27FC236}">
                <a16:creationId xmlns:a16="http://schemas.microsoft.com/office/drawing/2014/main" id="{D91EDEC3-C5EB-4C8D-84BB-7268326EC9EC}"/>
              </a:ext>
            </a:extLst>
          </p:cNvPr>
          <p:cNvSpPr>
            <a:spLocks noGrp="1"/>
          </p:cNvSpPr>
          <p:nvPr>
            <p:ph idx="1"/>
          </p:nvPr>
        </p:nvSpPr>
        <p:spPr>
          <a:xfrm>
            <a:off x="1097280" y="1845733"/>
            <a:ext cx="4436254" cy="4215701"/>
          </a:xfrm>
        </p:spPr>
        <p:txBody>
          <a:bodyPr>
            <a:normAutofit lnSpcReduction="10000"/>
          </a:bodyPr>
          <a:lstStyle/>
          <a:p>
            <a:r>
              <a:rPr lang="en-US" altLang="zh-CN" dirty="0"/>
              <a:t>London has more overall venue diversity than New York City, which means it has more different kinds of venues than New York City. </a:t>
            </a:r>
          </a:p>
          <a:p>
            <a:r>
              <a:rPr lang="en-US" altLang="zh-CN" dirty="0"/>
              <a:t>The venues in New York City are more focused on shops and restaurants. It can be seen that New York City is more suitable for those who seek for a multicultural society, since he/she can always discover a restaurant / shop that fits his/her cultural </a:t>
            </a:r>
            <a:r>
              <a:rPr lang="en-US" altLang="zh-CN" dirty="0" err="1"/>
              <a:t>perference</a:t>
            </a:r>
            <a:r>
              <a:rPr lang="en-US" altLang="zh-CN" dirty="0"/>
              <a:t>. </a:t>
            </a:r>
          </a:p>
          <a:p>
            <a:r>
              <a:rPr lang="en-US" altLang="zh-CN" dirty="0"/>
              <a:t>London is more suitable for those who seek for more living experiences, since the venues in London are more </a:t>
            </a:r>
            <a:r>
              <a:rPr lang="en-US" altLang="zh-CN" dirty="0" err="1"/>
              <a:t>diversed</a:t>
            </a:r>
            <a:r>
              <a:rPr lang="en-US" altLang="zh-CN" dirty="0"/>
              <a:t> on their types.</a:t>
            </a:r>
          </a:p>
        </p:txBody>
      </p:sp>
      <p:sp>
        <p:nvSpPr>
          <p:cNvPr id="5" name="文本框 4">
            <a:extLst>
              <a:ext uri="{FF2B5EF4-FFF2-40B4-BE49-F238E27FC236}">
                <a16:creationId xmlns:a16="http://schemas.microsoft.com/office/drawing/2014/main" id="{DBECA911-FCB9-460B-AA4A-9602FA808890}"/>
              </a:ext>
            </a:extLst>
          </p:cNvPr>
          <p:cNvSpPr txBox="1"/>
          <p:nvPr/>
        </p:nvSpPr>
        <p:spPr>
          <a:xfrm>
            <a:off x="6921631" y="2343901"/>
            <a:ext cx="3721230" cy="2308324"/>
          </a:xfrm>
          <a:prstGeom prst="rect">
            <a:avLst/>
          </a:prstGeom>
          <a:noFill/>
        </p:spPr>
        <p:txBody>
          <a:bodyPr wrap="square">
            <a:spAutoFit/>
          </a:bodyPr>
          <a:lstStyle/>
          <a:p>
            <a:endParaRPr lang="en-US" altLang="zh-CN" dirty="0"/>
          </a:p>
          <a:p>
            <a:r>
              <a:rPr lang="en-US" altLang="zh-CN" dirty="0"/>
              <a:t>In conclusion, both NYC and London offers sufficient venues for people to explore. </a:t>
            </a:r>
            <a:r>
              <a:rPr lang="en-US" altLang="zh-CN" dirty="0" err="1"/>
              <a:t>Stakeholds</a:t>
            </a:r>
            <a:r>
              <a:rPr lang="en-US" altLang="zh-CN" dirty="0"/>
              <a:t> can decide which city they </a:t>
            </a:r>
            <a:r>
              <a:rPr lang="en-US" altLang="zh-CN" dirty="0" err="1"/>
              <a:t>perfer</a:t>
            </a:r>
            <a:r>
              <a:rPr lang="en-US" altLang="zh-CN" dirty="0"/>
              <a:t> based on their propensity of a multicultural social life or a more diverse living experience.</a:t>
            </a:r>
            <a:endParaRPr lang="zh-CN" altLang="en-US" dirty="0"/>
          </a:p>
        </p:txBody>
      </p:sp>
    </p:spTree>
    <p:extLst>
      <p:ext uri="{BB962C8B-B14F-4D97-AF65-F5344CB8AC3E}">
        <p14:creationId xmlns:p14="http://schemas.microsoft.com/office/powerpoint/2010/main" val="4248467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FC5A3-BDAD-404F-BF0C-58CE6B788167}"/>
              </a:ext>
            </a:extLst>
          </p:cNvPr>
          <p:cNvSpPr>
            <a:spLocks noGrp="1"/>
          </p:cNvSpPr>
          <p:nvPr>
            <p:ph type="title"/>
          </p:nvPr>
        </p:nvSpPr>
        <p:spPr>
          <a:xfrm>
            <a:off x="1266963" y="2464195"/>
            <a:ext cx="10058400" cy="1450757"/>
          </a:xfrm>
        </p:spPr>
        <p:txBody>
          <a:bodyPr/>
          <a:lstStyle/>
          <a:p>
            <a:pPr algn="ctr"/>
            <a:r>
              <a:rPr lang="en-US" altLang="zh-CN" b="1" dirty="0"/>
              <a:t>Thank you!</a:t>
            </a:r>
            <a:br>
              <a:rPr lang="en-US" altLang="zh-CN" b="1" dirty="0"/>
            </a:br>
            <a:r>
              <a:rPr lang="en-US" altLang="zh-CN" sz="2800" b="1" dirty="0"/>
              <a:t>Tianyi Chen</a:t>
            </a:r>
            <a:endParaRPr lang="zh-CN" altLang="en-US" sz="2800" b="1" dirty="0"/>
          </a:p>
        </p:txBody>
      </p:sp>
    </p:spTree>
    <p:extLst>
      <p:ext uri="{BB962C8B-B14F-4D97-AF65-F5344CB8AC3E}">
        <p14:creationId xmlns:p14="http://schemas.microsoft.com/office/powerpoint/2010/main" val="225644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7D299-A0B2-4524-AE87-79D13C005FBC}"/>
              </a:ext>
            </a:extLst>
          </p:cNvPr>
          <p:cNvSpPr>
            <a:spLocks noGrp="1"/>
          </p:cNvSpPr>
          <p:nvPr>
            <p:ph type="title"/>
          </p:nvPr>
        </p:nvSpPr>
        <p:spPr/>
        <p:txBody>
          <a:bodyPr/>
          <a:lstStyle/>
          <a:p>
            <a:r>
              <a:rPr lang="en-US" altLang="zh-CN" dirty="0"/>
              <a:t>1. Introduction</a:t>
            </a:r>
            <a:endParaRPr lang="zh-CN" altLang="en-US" dirty="0"/>
          </a:p>
        </p:txBody>
      </p:sp>
      <p:sp>
        <p:nvSpPr>
          <p:cNvPr id="3" name="内容占位符 2">
            <a:extLst>
              <a:ext uri="{FF2B5EF4-FFF2-40B4-BE49-F238E27FC236}">
                <a16:creationId xmlns:a16="http://schemas.microsoft.com/office/drawing/2014/main" id="{B4F081DC-347D-4FE1-9FA7-575666CE9BFD}"/>
              </a:ext>
            </a:extLst>
          </p:cNvPr>
          <p:cNvSpPr>
            <a:spLocks noGrp="1"/>
          </p:cNvSpPr>
          <p:nvPr>
            <p:ph idx="1"/>
          </p:nvPr>
        </p:nvSpPr>
        <p:spPr>
          <a:xfrm>
            <a:off x="1097280" y="1845734"/>
            <a:ext cx="4200584" cy="4023360"/>
          </a:xfrm>
        </p:spPr>
        <p:txBody>
          <a:bodyPr>
            <a:normAutofit lnSpcReduction="10000"/>
          </a:bodyPr>
          <a:lstStyle/>
          <a:p>
            <a:pPr>
              <a:buFont typeface="Wingdings" panose="05000000000000000000" pitchFamily="2" charset="2"/>
              <a:buChar char="l"/>
            </a:pPr>
            <a:r>
              <a:rPr lang="en-US" altLang="zh-CN" b="0" i="0" dirty="0">
                <a:solidFill>
                  <a:schemeClr val="tx1"/>
                </a:solidFill>
                <a:effectLst/>
                <a:latin typeface="ibm-plex-sans"/>
              </a:rPr>
              <a:t>London and New York City are two of the most influential and populous international cities in the world. </a:t>
            </a:r>
          </a:p>
          <a:p>
            <a:pPr>
              <a:buFont typeface="Wingdings" panose="05000000000000000000" pitchFamily="2" charset="2"/>
              <a:buChar char="l"/>
            </a:pPr>
            <a:r>
              <a:rPr lang="en-US" altLang="zh-CN" b="0" i="0" dirty="0">
                <a:solidFill>
                  <a:schemeClr val="tx1"/>
                </a:solidFill>
                <a:effectLst/>
                <a:latin typeface="ibm-plex-sans"/>
              </a:rPr>
              <a:t>London and New York City have diverse demographics and cultures, which contribute to their different neighborhoods and living experiences.</a:t>
            </a:r>
          </a:p>
          <a:p>
            <a:pPr>
              <a:buFont typeface="Wingdings" panose="05000000000000000000" pitchFamily="2" charset="2"/>
              <a:buChar char="l"/>
            </a:pPr>
            <a:r>
              <a:rPr lang="en-US" altLang="zh-CN" b="0" i="0" dirty="0">
                <a:solidFill>
                  <a:schemeClr val="tx1"/>
                </a:solidFill>
                <a:effectLst/>
                <a:latin typeface="ibm-plex-sans"/>
              </a:rPr>
              <a:t>In order to compare the unique living experience of the two cities, this project clusters the neighborhoods of London and New York City to give a comprehensive report of the difference and variety between their neighborhoods.</a:t>
            </a:r>
          </a:p>
          <a:p>
            <a:endParaRPr lang="zh-CN" altLang="en-US" dirty="0"/>
          </a:p>
        </p:txBody>
      </p:sp>
      <p:pic>
        <p:nvPicPr>
          <p:cNvPr id="5" name="图片 4">
            <a:extLst>
              <a:ext uri="{FF2B5EF4-FFF2-40B4-BE49-F238E27FC236}">
                <a16:creationId xmlns:a16="http://schemas.microsoft.com/office/drawing/2014/main" id="{D9882023-A8EB-4679-94FE-3A3ACA28E576}"/>
              </a:ext>
            </a:extLst>
          </p:cNvPr>
          <p:cNvPicPr>
            <a:picLocks noChangeAspect="1"/>
          </p:cNvPicPr>
          <p:nvPr/>
        </p:nvPicPr>
        <p:blipFill>
          <a:blip r:embed="rId2"/>
          <a:stretch>
            <a:fillRect/>
          </a:stretch>
        </p:blipFill>
        <p:spPr>
          <a:xfrm>
            <a:off x="8088197" y="591683"/>
            <a:ext cx="3493664" cy="2583766"/>
          </a:xfrm>
          <a:prstGeom prst="rect">
            <a:avLst/>
          </a:prstGeom>
        </p:spPr>
      </p:pic>
      <p:pic>
        <p:nvPicPr>
          <p:cNvPr id="7" name="图片 6">
            <a:extLst>
              <a:ext uri="{FF2B5EF4-FFF2-40B4-BE49-F238E27FC236}">
                <a16:creationId xmlns:a16="http://schemas.microsoft.com/office/drawing/2014/main" id="{534AF0A6-4B0E-459E-AB7B-EE5160DFD579}"/>
              </a:ext>
            </a:extLst>
          </p:cNvPr>
          <p:cNvPicPr>
            <a:picLocks noChangeAspect="1"/>
          </p:cNvPicPr>
          <p:nvPr/>
        </p:nvPicPr>
        <p:blipFill>
          <a:blip r:embed="rId3"/>
          <a:stretch>
            <a:fillRect/>
          </a:stretch>
        </p:blipFill>
        <p:spPr>
          <a:xfrm>
            <a:off x="8015185" y="3296491"/>
            <a:ext cx="3777410" cy="2969826"/>
          </a:xfrm>
          <a:prstGeom prst="rect">
            <a:avLst/>
          </a:prstGeom>
        </p:spPr>
      </p:pic>
    </p:spTree>
    <p:extLst>
      <p:ext uri="{BB962C8B-B14F-4D97-AF65-F5344CB8AC3E}">
        <p14:creationId xmlns:p14="http://schemas.microsoft.com/office/powerpoint/2010/main" val="363425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819A0-30A8-47A5-9B61-7DE464E08E19}"/>
              </a:ext>
            </a:extLst>
          </p:cNvPr>
          <p:cNvSpPr>
            <a:spLocks noGrp="1"/>
          </p:cNvSpPr>
          <p:nvPr>
            <p:ph type="title"/>
          </p:nvPr>
        </p:nvSpPr>
        <p:spPr>
          <a:xfrm>
            <a:off x="1097280" y="908772"/>
            <a:ext cx="10058400" cy="1450757"/>
          </a:xfrm>
        </p:spPr>
        <p:txBody>
          <a:bodyPr/>
          <a:lstStyle/>
          <a:p>
            <a:r>
              <a:rPr lang="en-US" altLang="zh-CN" b="1" i="0" dirty="0">
                <a:solidFill>
                  <a:schemeClr val="tx1"/>
                </a:solidFill>
                <a:effectLst/>
                <a:latin typeface="ibm-plex-sans"/>
              </a:rPr>
              <a:t>2. Business Problem</a:t>
            </a:r>
            <a:br>
              <a:rPr lang="en-US" altLang="zh-CN" b="1" i="0" dirty="0">
                <a:solidFill>
                  <a:srgbClr val="000000"/>
                </a:solidFill>
                <a:effectLst/>
                <a:latin typeface="ibm-plex-sans"/>
              </a:rPr>
            </a:br>
            <a:endParaRPr lang="zh-CN" altLang="en-US" dirty="0"/>
          </a:p>
        </p:txBody>
      </p:sp>
      <p:sp>
        <p:nvSpPr>
          <p:cNvPr id="3" name="内容占位符 2">
            <a:extLst>
              <a:ext uri="{FF2B5EF4-FFF2-40B4-BE49-F238E27FC236}">
                <a16:creationId xmlns:a16="http://schemas.microsoft.com/office/drawing/2014/main" id="{4F05234E-2282-49BB-A841-BA55B324873C}"/>
              </a:ext>
            </a:extLst>
          </p:cNvPr>
          <p:cNvSpPr>
            <a:spLocks noGrp="1"/>
          </p:cNvSpPr>
          <p:nvPr>
            <p:ph idx="1"/>
          </p:nvPr>
        </p:nvSpPr>
        <p:spPr/>
        <p:txBody>
          <a:bodyPr/>
          <a:lstStyle/>
          <a:p>
            <a:pPr>
              <a:buFont typeface="Wingdings" panose="05000000000000000000" pitchFamily="2" charset="2"/>
              <a:buChar char="l"/>
            </a:pPr>
            <a:r>
              <a:rPr lang="en-US" altLang="zh-CN" b="0" i="0" dirty="0">
                <a:solidFill>
                  <a:schemeClr val="tx1"/>
                </a:solidFill>
                <a:effectLst/>
                <a:latin typeface="ibm-plex-sans"/>
              </a:rPr>
              <a:t>Purpose of this project: provide a detailed comparison for those who are interested in learning about London and New York City. </a:t>
            </a:r>
          </a:p>
          <a:p>
            <a:pPr>
              <a:buFont typeface="Wingdings" panose="05000000000000000000" pitchFamily="2" charset="2"/>
              <a:buChar char="l"/>
            </a:pPr>
            <a:r>
              <a:rPr lang="en-US" altLang="zh-CN" dirty="0">
                <a:solidFill>
                  <a:schemeClr val="tx1"/>
                </a:solidFill>
                <a:latin typeface="ibm-plex-sans"/>
              </a:rPr>
              <a:t>Also h</a:t>
            </a:r>
            <a:r>
              <a:rPr lang="en-US" altLang="zh-CN" b="0" i="0" dirty="0">
                <a:solidFill>
                  <a:schemeClr val="tx1"/>
                </a:solidFill>
                <a:effectLst/>
                <a:latin typeface="ibm-plex-sans"/>
              </a:rPr>
              <a:t>elps tourists to make decisions about their destination depending on their preference of the neighborhoods.</a:t>
            </a:r>
          </a:p>
          <a:p>
            <a:pPr>
              <a:buFont typeface="Wingdings" panose="05000000000000000000" pitchFamily="2" charset="2"/>
              <a:buChar char="l"/>
            </a:pPr>
            <a:r>
              <a:rPr lang="en-US" altLang="zh-CN" b="0" i="0" dirty="0">
                <a:solidFill>
                  <a:schemeClr val="tx1"/>
                </a:solidFill>
                <a:effectLst/>
                <a:latin typeface="ibm-plex-sans"/>
              </a:rPr>
              <a:t> A way for those who are considering migration to London or New York City to make their decisions. </a:t>
            </a:r>
          </a:p>
          <a:p>
            <a:pPr>
              <a:buFont typeface="Wingdings" panose="05000000000000000000" pitchFamily="2" charset="2"/>
              <a:buChar char="l"/>
            </a:pPr>
            <a:r>
              <a:rPr lang="en-US" altLang="zh-CN" b="0" i="0" dirty="0">
                <a:solidFill>
                  <a:schemeClr val="tx1"/>
                </a:solidFill>
                <a:effectLst/>
                <a:latin typeface="ibm-plex-sans"/>
              </a:rPr>
              <a:t>For investors and stakeholders, this project can provide them with more insights on the neighborhoods, and help them make decisions on their future investment locations.</a:t>
            </a:r>
            <a:endParaRPr lang="zh-CN" altLang="en-US" dirty="0">
              <a:solidFill>
                <a:schemeClr val="tx1"/>
              </a:solidFill>
            </a:endParaRPr>
          </a:p>
        </p:txBody>
      </p:sp>
    </p:spTree>
    <p:extLst>
      <p:ext uri="{BB962C8B-B14F-4D97-AF65-F5344CB8AC3E}">
        <p14:creationId xmlns:p14="http://schemas.microsoft.com/office/powerpoint/2010/main" val="34428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4CCD8-A3C5-4BDB-9B85-7AE386882672}"/>
              </a:ext>
            </a:extLst>
          </p:cNvPr>
          <p:cNvSpPr>
            <a:spLocks noGrp="1"/>
          </p:cNvSpPr>
          <p:nvPr>
            <p:ph type="title"/>
          </p:nvPr>
        </p:nvSpPr>
        <p:spPr>
          <a:xfrm>
            <a:off x="1097280" y="842785"/>
            <a:ext cx="10058400" cy="1450757"/>
          </a:xfrm>
        </p:spPr>
        <p:txBody>
          <a:bodyPr/>
          <a:lstStyle/>
          <a:p>
            <a:r>
              <a:rPr lang="en-US" altLang="zh-CN" b="1" i="0" dirty="0">
                <a:solidFill>
                  <a:schemeClr val="tx1"/>
                </a:solidFill>
                <a:latin typeface="ibm-plex-sans"/>
              </a:rPr>
              <a:t>3. Data Used for the project</a:t>
            </a:r>
            <a:br>
              <a:rPr lang="en-US" altLang="zh-CN" b="1" i="0" dirty="0">
                <a:solidFill>
                  <a:srgbClr val="000000"/>
                </a:solidFill>
                <a:effectLst/>
                <a:latin typeface="ibm-plex-sans"/>
              </a:rPr>
            </a:br>
            <a:endParaRPr lang="zh-CN" altLang="en-US" dirty="0"/>
          </a:p>
        </p:txBody>
      </p:sp>
      <p:sp>
        <p:nvSpPr>
          <p:cNvPr id="3" name="内容占位符 2">
            <a:extLst>
              <a:ext uri="{FF2B5EF4-FFF2-40B4-BE49-F238E27FC236}">
                <a16:creationId xmlns:a16="http://schemas.microsoft.com/office/drawing/2014/main" id="{F8A90954-B880-4002-9ECA-BE13971AD190}"/>
              </a:ext>
            </a:extLst>
          </p:cNvPr>
          <p:cNvSpPr>
            <a:spLocks noGrp="1"/>
          </p:cNvSpPr>
          <p:nvPr>
            <p:ph idx="1"/>
          </p:nvPr>
        </p:nvSpPr>
        <p:spPr>
          <a:xfrm>
            <a:off x="1097280" y="1845733"/>
            <a:ext cx="10058400" cy="4611627"/>
          </a:xfrm>
        </p:spPr>
        <p:txBody>
          <a:bodyPr>
            <a:normAutofit fontScale="92500" lnSpcReduction="10000"/>
          </a:bodyPr>
          <a:lstStyle/>
          <a:p>
            <a:r>
              <a:rPr lang="en-US" altLang="zh-CN" dirty="0"/>
              <a:t>1. New York City Data:  </a:t>
            </a:r>
            <a:r>
              <a:rPr lang="en-US" altLang="zh-CN" sz="1200" dirty="0"/>
              <a:t>https://cf-courses-data.s3.us.cloud-object-storage.appdomain.cloud/IBMDeveloperSkillsNetwork-DS0701EN-SkillsNetwork/labs/newyork_data.json</a:t>
            </a:r>
            <a:endParaRPr lang="en-US" altLang="zh-CN" dirty="0"/>
          </a:p>
          <a:p>
            <a:pPr lvl="1"/>
            <a:r>
              <a:rPr lang="en-US" altLang="zh-CN" dirty="0"/>
              <a:t>Borough: The name of the Borough (district) of NYC</a:t>
            </a:r>
          </a:p>
          <a:p>
            <a:pPr lvl="1"/>
            <a:r>
              <a:rPr lang="en-US" altLang="zh-CN" dirty="0"/>
              <a:t>Neighborhood: The name of neighborhoods of NYC</a:t>
            </a:r>
          </a:p>
          <a:p>
            <a:pPr lvl="1"/>
            <a:r>
              <a:rPr lang="en-US" altLang="zh-CN" dirty="0"/>
              <a:t>Latitude: The corresponding latitude of a specific neighborhood</a:t>
            </a:r>
          </a:p>
          <a:p>
            <a:pPr lvl="1"/>
            <a:r>
              <a:rPr lang="en-US" altLang="zh-CN" dirty="0"/>
              <a:t>Longitude: The corresponding longitude of a specific neighborhood</a:t>
            </a:r>
          </a:p>
          <a:p>
            <a:pPr lvl="1"/>
            <a:endParaRPr lang="en-US" altLang="zh-CN" dirty="0"/>
          </a:p>
          <a:p>
            <a:pPr marL="201168" lvl="1" indent="0">
              <a:buNone/>
            </a:pPr>
            <a:r>
              <a:rPr lang="en-US" altLang="zh-CN" dirty="0"/>
              <a:t>2. London Data:  </a:t>
            </a:r>
            <a:r>
              <a:rPr lang="en-US" altLang="zh-CN" dirty="0">
                <a:hlinkClick r:id="rId2"/>
              </a:rPr>
              <a:t>https://en.wikipedia.org/wiki/List_of_areas_of_London</a:t>
            </a:r>
            <a:r>
              <a:rPr lang="en-US" altLang="zh-CN" dirty="0"/>
              <a:t>.</a:t>
            </a:r>
          </a:p>
          <a:p>
            <a:pPr marL="201168" lvl="1" indent="0">
              <a:buNone/>
            </a:pPr>
            <a:r>
              <a:rPr lang="en-US" altLang="zh-CN" dirty="0"/>
              <a:t>	Location: The name of neighborhood of London</a:t>
            </a:r>
          </a:p>
          <a:p>
            <a:pPr marL="201168" lvl="1" indent="0">
              <a:buNone/>
            </a:pPr>
            <a:r>
              <a:rPr lang="en-US" altLang="zh-CN" dirty="0"/>
              <a:t>	London borough: The name of borough (district) of London</a:t>
            </a:r>
          </a:p>
          <a:p>
            <a:pPr marL="201168" lvl="1" indent="0">
              <a:buNone/>
            </a:pPr>
            <a:r>
              <a:rPr lang="en-US" altLang="zh-CN" dirty="0"/>
              <a:t>3. Geocoder Python Package: derive latitude and longitude data for London neighborhoods</a:t>
            </a:r>
          </a:p>
          <a:p>
            <a:pPr marL="201168" lvl="1" indent="0">
              <a:buNone/>
            </a:pPr>
            <a:r>
              <a:rPr lang="en-US" altLang="zh-CN" dirty="0"/>
              <a:t>4. Foursquare API:</a:t>
            </a:r>
          </a:p>
          <a:p>
            <a:pPr marL="201168" lvl="1" indent="0">
              <a:buNone/>
            </a:pPr>
            <a:r>
              <a:rPr lang="en-US" altLang="zh-CN" dirty="0"/>
              <a:t>	Venue: The name of a specific venue</a:t>
            </a:r>
          </a:p>
          <a:p>
            <a:pPr marL="201168" lvl="1" indent="0">
              <a:buNone/>
            </a:pPr>
            <a:r>
              <a:rPr lang="en-US" altLang="zh-CN" dirty="0"/>
              <a:t>	Venue Latitude: The latitude of a specific venue</a:t>
            </a:r>
          </a:p>
          <a:p>
            <a:pPr marL="201168" lvl="1" indent="0">
              <a:buNone/>
            </a:pPr>
            <a:r>
              <a:rPr lang="en-US" altLang="zh-CN" dirty="0"/>
              <a:t>	Venue Longitude: The longitude of a specific venue</a:t>
            </a:r>
          </a:p>
          <a:p>
            <a:pPr marL="201168" lvl="1" indent="0">
              <a:buNone/>
            </a:pPr>
            <a:r>
              <a:rPr lang="en-US" altLang="zh-CN" dirty="0"/>
              <a:t>	Venue Category: The category of a specific venue, such as "Pizza Place" and "Coffee Shop"</a:t>
            </a:r>
          </a:p>
          <a:p>
            <a:pPr marL="201168" lvl="1" indent="0">
              <a:buNone/>
            </a:pPr>
            <a:endParaRPr lang="en-US" altLang="zh-CN" dirty="0"/>
          </a:p>
        </p:txBody>
      </p:sp>
    </p:spTree>
    <p:extLst>
      <p:ext uri="{BB962C8B-B14F-4D97-AF65-F5344CB8AC3E}">
        <p14:creationId xmlns:p14="http://schemas.microsoft.com/office/powerpoint/2010/main" val="57489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F544C-3191-4BBB-AE83-76344DB55707}"/>
              </a:ext>
            </a:extLst>
          </p:cNvPr>
          <p:cNvSpPr>
            <a:spLocks noGrp="1"/>
          </p:cNvSpPr>
          <p:nvPr>
            <p:ph type="title"/>
          </p:nvPr>
        </p:nvSpPr>
        <p:spPr/>
        <p:txBody>
          <a:bodyPr/>
          <a:lstStyle/>
          <a:p>
            <a:r>
              <a:rPr lang="en-US" altLang="zh-CN" b="1" dirty="0"/>
              <a:t> Data Collection</a:t>
            </a:r>
            <a:endParaRPr lang="zh-CN" altLang="en-US" b="1" dirty="0"/>
          </a:p>
        </p:txBody>
      </p:sp>
      <p:sp>
        <p:nvSpPr>
          <p:cNvPr id="3" name="内容占位符 2">
            <a:extLst>
              <a:ext uri="{FF2B5EF4-FFF2-40B4-BE49-F238E27FC236}">
                <a16:creationId xmlns:a16="http://schemas.microsoft.com/office/drawing/2014/main" id="{9CFD41DB-0A41-4493-A0A7-C35BDED010F0}"/>
              </a:ext>
            </a:extLst>
          </p:cNvPr>
          <p:cNvSpPr>
            <a:spLocks noGrp="1"/>
          </p:cNvSpPr>
          <p:nvPr>
            <p:ph idx="1"/>
          </p:nvPr>
        </p:nvSpPr>
        <p:spPr/>
        <p:txBody>
          <a:bodyPr/>
          <a:lstStyle/>
          <a:p>
            <a:r>
              <a:rPr lang="en-US" altLang="zh-CN" dirty="0"/>
              <a:t>The data read from Json file and wiki page looks like this:</a:t>
            </a:r>
            <a:endParaRPr lang="zh-CN" altLang="en-US" dirty="0"/>
          </a:p>
        </p:txBody>
      </p:sp>
      <p:pic>
        <p:nvPicPr>
          <p:cNvPr id="1028" name="Picture 4">
            <a:extLst>
              <a:ext uri="{FF2B5EF4-FFF2-40B4-BE49-F238E27FC236}">
                <a16:creationId xmlns:a16="http://schemas.microsoft.com/office/drawing/2014/main" id="{2570193F-A0B8-4125-9090-3FED451A1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870" y="2244937"/>
            <a:ext cx="4990843" cy="23738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F1A49E5-7EB8-4C2C-B2F2-43798CCF1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947" y="4816735"/>
            <a:ext cx="922020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932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6DFAE-72CA-4B6B-BA73-BC192123ACA2}"/>
              </a:ext>
            </a:extLst>
          </p:cNvPr>
          <p:cNvSpPr>
            <a:spLocks noGrp="1"/>
          </p:cNvSpPr>
          <p:nvPr>
            <p:ph type="title"/>
          </p:nvPr>
        </p:nvSpPr>
        <p:spPr/>
        <p:txBody>
          <a:bodyPr/>
          <a:lstStyle/>
          <a:p>
            <a:r>
              <a:rPr lang="en-US" altLang="zh-CN" dirty="0"/>
              <a:t> Data Preprocessing</a:t>
            </a:r>
            <a:endParaRPr lang="zh-CN" altLang="en-US" dirty="0"/>
          </a:p>
        </p:txBody>
      </p:sp>
      <p:sp>
        <p:nvSpPr>
          <p:cNvPr id="3" name="内容占位符 2">
            <a:extLst>
              <a:ext uri="{FF2B5EF4-FFF2-40B4-BE49-F238E27FC236}">
                <a16:creationId xmlns:a16="http://schemas.microsoft.com/office/drawing/2014/main" id="{ECDA9E6B-8C8F-4F91-884E-346DC5E3637B}"/>
              </a:ext>
            </a:extLst>
          </p:cNvPr>
          <p:cNvSpPr>
            <a:spLocks noGrp="1"/>
          </p:cNvSpPr>
          <p:nvPr>
            <p:ph idx="1"/>
          </p:nvPr>
        </p:nvSpPr>
        <p:spPr/>
        <p:txBody>
          <a:bodyPr/>
          <a:lstStyle/>
          <a:p>
            <a:r>
              <a:rPr lang="en-US" altLang="zh-CN" dirty="0"/>
              <a:t>The two tables are created, but the names of their corresponding attributes are different. </a:t>
            </a:r>
          </a:p>
          <a:p>
            <a:r>
              <a:rPr lang="en-US" altLang="zh-CN" dirty="0"/>
              <a:t>We need to change "Location" and "London borough" attributes to "Neighborhood" and "Borough". </a:t>
            </a:r>
          </a:p>
          <a:p>
            <a:r>
              <a:rPr lang="en-US" altLang="zh-CN" dirty="0"/>
              <a:t>Then, we need to exchange the position of these two columns. We also need to remove “[]” for the second table:</a:t>
            </a:r>
            <a:endParaRPr lang="zh-CN" altLang="en-US" dirty="0"/>
          </a:p>
        </p:txBody>
      </p:sp>
      <p:pic>
        <p:nvPicPr>
          <p:cNvPr id="2052" name="Picture 4">
            <a:extLst>
              <a:ext uri="{FF2B5EF4-FFF2-40B4-BE49-F238E27FC236}">
                <a16:creationId xmlns:a16="http://schemas.microsoft.com/office/drawing/2014/main" id="{3CA5D71C-5028-4F04-B410-09AB3C578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335" y="3897419"/>
            <a:ext cx="9334500"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69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CBEBD-BAAB-4182-B0C3-3FE19FAE169A}"/>
              </a:ext>
            </a:extLst>
          </p:cNvPr>
          <p:cNvSpPr>
            <a:spLocks noGrp="1"/>
          </p:cNvSpPr>
          <p:nvPr>
            <p:ph type="title"/>
          </p:nvPr>
        </p:nvSpPr>
        <p:spPr/>
        <p:txBody>
          <a:bodyPr/>
          <a:lstStyle/>
          <a:p>
            <a:r>
              <a:rPr lang="en-US" altLang="zh-CN" dirty="0"/>
              <a:t>Feature Selection</a:t>
            </a:r>
            <a:endParaRPr lang="zh-CN" altLang="en-US" dirty="0"/>
          </a:p>
        </p:txBody>
      </p:sp>
      <p:sp>
        <p:nvSpPr>
          <p:cNvPr id="3" name="内容占位符 2">
            <a:extLst>
              <a:ext uri="{FF2B5EF4-FFF2-40B4-BE49-F238E27FC236}">
                <a16:creationId xmlns:a16="http://schemas.microsoft.com/office/drawing/2014/main" id="{262C5E6B-C25B-4835-9F8B-5D886DD4812F}"/>
              </a:ext>
            </a:extLst>
          </p:cNvPr>
          <p:cNvSpPr>
            <a:spLocks noGrp="1"/>
          </p:cNvSpPr>
          <p:nvPr>
            <p:ph idx="1"/>
          </p:nvPr>
        </p:nvSpPr>
        <p:spPr/>
        <p:txBody>
          <a:bodyPr/>
          <a:lstStyle/>
          <a:p>
            <a:r>
              <a:rPr lang="en-US" altLang="zh-CN" dirty="0"/>
              <a:t>The data frame for London contains unnecessary columns, such as </a:t>
            </a:r>
            <a:r>
              <a:rPr lang="en-US" altLang="zh-CN" dirty="0" err="1"/>
              <a:t>Post_town</a:t>
            </a:r>
            <a:r>
              <a:rPr lang="en-US" altLang="zh-CN" dirty="0"/>
              <a:t>, </a:t>
            </a:r>
            <a:r>
              <a:rPr lang="en-US" altLang="zh-CN" dirty="0" err="1"/>
              <a:t>Postcode_district</a:t>
            </a:r>
            <a:r>
              <a:rPr lang="en-US" altLang="zh-CN" dirty="0"/>
              <a:t>, </a:t>
            </a:r>
            <a:r>
              <a:rPr lang="en-US" altLang="zh-CN" dirty="0" err="1"/>
              <a:t>Dial_code</a:t>
            </a:r>
            <a:r>
              <a:rPr lang="en-US" altLang="zh-CN" dirty="0"/>
              <a:t>, and </a:t>
            </a:r>
            <a:r>
              <a:rPr lang="en-US" altLang="zh-CN" dirty="0" err="1"/>
              <a:t>OS_grid_ref</a:t>
            </a:r>
            <a:r>
              <a:rPr lang="en-US" altLang="zh-CN" dirty="0"/>
              <a:t>. We only need Borough and Neighborhood so far, so we need to drop other columns:</a:t>
            </a:r>
            <a:endParaRPr lang="zh-CN" altLang="en-US" dirty="0"/>
          </a:p>
        </p:txBody>
      </p:sp>
      <p:pic>
        <p:nvPicPr>
          <p:cNvPr id="3074" name="Picture 2">
            <a:extLst>
              <a:ext uri="{FF2B5EF4-FFF2-40B4-BE49-F238E27FC236}">
                <a16:creationId xmlns:a16="http://schemas.microsoft.com/office/drawing/2014/main" id="{DE0B4FB9-5212-4696-8B78-2EBB80807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239" y="2927415"/>
            <a:ext cx="7966141" cy="3360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46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7A584-5D77-41EC-ACDA-AB151329945D}"/>
              </a:ext>
            </a:extLst>
          </p:cNvPr>
          <p:cNvSpPr>
            <a:spLocks noGrp="1"/>
          </p:cNvSpPr>
          <p:nvPr>
            <p:ph type="title"/>
          </p:nvPr>
        </p:nvSpPr>
        <p:spPr/>
        <p:txBody>
          <a:bodyPr/>
          <a:lstStyle/>
          <a:p>
            <a:r>
              <a:rPr lang="en-US" altLang="zh-CN" dirty="0"/>
              <a:t>Feature Engineering</a:t>
            </a:r>
            <a:endParaRPr lang="zh-CN" altLang="en-US" dirty="0"/>
          </a:p>
        </p:txBody>
      </p:sp>
      <p:sp>
        <p:nvSpPr>
          <p:cNvPr id="3" name="内容占位符 2">
            <a:extLst>
              <a:ext uri="{FF2B5EF4-FFF2-40B4-BE49-F238E27FC236}">
                <a16:creationId xmlns:a16="http://schemas.microsoft.com/office/drawing/2014/main" id="{EBD0C8C1-89E1-4BE2-A5CB-00D4B12F02F7}"/>
              </a:ext>
            </a:extLst>
          </p:cNvPr>
          <p:cNvSpPr>
            <a:spLocks noGrp="1"/>
          </p:cNvSpPr>
          <p:nvPr>
            <p:ph idx="1"/>
          </p:nvPr>
        </p:nvSpPr>
        <p:spPr>
          <a:xfrm>
            <a:off x="1097280" y="1845734"/>
            <a:ext cx="3682110" cy="4023360"/>
          </a:xfrm>
        </p:spPr>
        <p:txBody>
          <a:bodyPr/>
          <a:lstStyle/>
          <a:p>
            <a:r>
              <a:rPr lang="en-US" altLang="zh-CN" dirty="0"/>
              <a:t>So far, the data frame of London only contains borough and neighborhood. Longitude and Latitude are not included in the data frame. We need to use Geocoder to add columns of longitude and latitude to the table. Geocoder allows us to obtain latitude and longitude of a specific location given its name.</a:t>
            </a:r>
            <a:endParaRPr lang="zh-CN" altLang="en-US" dirty="0"/>
          </a:p>
        </p:txBody>
      </p:sp>
      <p:pic>
        <p:nvPicPr>
          <p:cNvPr id="4098" name="Picture 2">
            <a:extLst>
              <a:ext uri="{FF2B5EF4-FFF2-40B4-BE49-F238E27FC236}">
                <a16:creationId xmlns:a16="http://schemas.microsoft.com/office/drawing/2014/main" id="{C683C667-0283-449B-B63B-3169831F6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8662" y="2038139"/>
            <a:ext cx="6353175"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086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57B32-23D7-41C3-805E-A949B9F19AC8}"/>
              </a:ext>
            </a:extLst>
          </p:cNvPr>
          <p:cNvSpPr>
            <a:spLocks noGrp="1"/>
          </p:cNvSpPr>
          <p:nvPr>
            <p:ph type="title"/>
          </p:nvPr>
        </p:nvSpPr>
        <p:spPr/>
        <p:txBody>
          <a:bodyPr/>
          <a:lstStyle/>
          <a:p>
            <a:r>
              <a:rPr lang="en-US" altLang="zh-CN" dirty="0"/>
              <a:t>Use Foursquare API to Get Venues</a:t>
            </a:r>
            <a:endParaRPr lang="zh-CN" altLang="en-US" dirty="0"/>
          </a:p>
        </p:txBody>
      </p:sp>
      <p:sp>
        <p:nvSpPr>
          <p:cNvPr id="3" name="内容占位符 2">
            <a:extLst>
              <a:ext uri="{FF2B5EF4-FFF2-40B4-BE49-F238E27FC236}">
                <a16:creationId xmlns:a16="http://schemas.microsoft.com/office/drawing/2014/main" id="{000453BF-3CC0-4563-B1E7-B58B46057737}"/>
              </a:ext>
            </a:extLst>
          </p:cNvPr>
          <p:cNvSpPr>
            <a:spLocks noGrp="1"/>
          </p:cNvSpPr>
          <p:nvPr>
            <p:ph idx="1"/>
          </p:nvPr>
        </p:nvSpPr>
        <p:spPr>
          <a:xfrm>
            <a:off x="1097280" y="1845734"/>
            <a:ext cx="10058400" cy="4023360"/>
          </a:xfrm>
        </p:spPr>
        <p:txBody>
          <a:bodyPr/>
          <a:lstStyle/>
          <a:p>
            <a:r>
              <a:rPr lang="en-US" altLang="zh-CN" dirty="0"/>
              <a:t>After collecting all data for neighborhood and generating the two maps, we need to utilize Foursquare API to obtain all venues near a specific neighborhood. Foursquare API is a location data provider that allows us to easily get all necessary information of venues surrounding a specific neighborhood.</a:t>
            </a:r>
            <a:endParaRPr lang="zh-CN" altLang="en-US" dirty="0"/>
          </a:p>
        </p:txBody>
      </p:sp>
      <p:pic>
        <p:nvPicPr>
          <p:cNvPr id="7" name="图片 6">
            <a:extLst>
              <a:ext uri="{FF2B5EF4-FFF2-40B4-BE49-F238E27FC236}">
                <a16:creationId xmlns:a16="http://schemas.microsoft.com/office/drawing/2014/main" id="{1F8323BA-0893-4CC3-B3A2-1A589DF44684}"/>
              </a:ext>
            </a:extLst>
          </p:cNvPr>
          <p:cNvPicPr>
            <a:picLocks noChangeAspect="1"/>
          </p:cNvPicPr>
          <p:nvPr/>
        </p:nvPicPr>
        <p:blipFill>
          <a:blip r:embed="rId2"/>
          <a:stretch>
            <a:fillRect/>
          </a:stretch>
        </p:blipFill>
        <p:spPr>
          <a:xfrm>
            <a:off x="556182" y="3077417"/>
            <a:ext cx="7880808" cy="1941313"/>
          </a:xfrm>
          <a:prstGeom prst="rect">
            <a:avLst/>
          </a:prstGeom>
        </p:spPr>
      </p:pic>
      <p:pic>
        <p:nvPicPr>
          <p:cNvPr id="9" name="图片 8">
            <a:extLst>
              <a:ext uri="{FF2B5EF4-FFF2-40B4-BE49-F238E27FC236}">
                <a16:creationId xmlns:a16="http://schemas.microsoft.com/office/drawing/2014/main" id="{3D546607-1033-4CBB-A576-D77FFA31B62D}"/>
              </a:ext>
            </a:extLst>
          </p:cNvPr>
          <p:cNvPicPr>
            <a:picLocks noChangeAspect="1"/>
          </p:cNvPicPr>
          <p:nvPr/>
        </p:nvPicPr>
        <p:blipFill>
          <a:blip r:embed="rId3"/>
          <a:stretch>
            <a:fillRect/>
          </a:stretch>
        </p:blipFill>
        <p:spPr>
          <a:xfrm>
            <a:off x="4990020" y="4964522"/>
            <a:ext cx="7201980" cy="1893478"/>
          </a:xfrm>
          <a:prstGeom prst="rect">
            <a:avLst/>
          </a:prstGeom>
        </p:spPr>
      </p:pic>
    </p:spTree>
    <p:extLst>
      <p:ext uri="{BB962C8B-B14F-4D97-AF65-F5344CB8AC3E}">
        <p14:creationId xmlns:p14="http://schemas.microsoft.com/office/powerpoint/2010/main" val="3851517282"/>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docProps/app.xml><?xml version="1.0" encoding="utf-8"?>
<Properties xmlns="http://schemas.openxmlformats.org/officeDocument/2006/extended-properties" xmlns:vt="http://schemas.openxmlformats.org/officeDocument/2006/docPropsVTypes">
  <Template>Retrospect</Template>
  <TotalTime>48</TotalTime>
  <Words>1177</Words>
  <Application>Microsoft Office PowerPoint</Application>
  <PresentationFormat>宽屏</PresentationFormat>
  <Paragraphs>73</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ibm-plex-sans</vt:lpstr>
      <vt:lpstr>Arial</vt:lpstr>
      <vt:lpstr>Bahnschrift SemiCondensed</vt:lpstr>
      <vt:lpstr>Calibri</vt:lpstr>
      <vt:lpstr>Calibri Light</vt:lpstr>
      <vt:lpstr>Dubai Medium</vt:lpstr>
      <vt:lpstr>Wingdings</vt:lpstr>
      <vt:lpstr>回顾</vt:lpstr>
      <vt:lpstr>Clustering and Comparison of London and New York City Neighborhoods </vt:lpstr>
      <vt:lpstr>1. Introduction</vt:lpstr>
      <vt:lpstr>2. Business Problem </vt:lpstr>
      <vt:lpstr>3. Data Used for the project </vt:lpstr>
      <vt:lpstr> Data Collection</vt:lpstr>
      <vt:lpstr> Data Preprocessing</vt:lpstr>
      <vt:lpstr>Feature Selection</vt:lpstr>
      <vt:lpstr>Feature Engineering</vt:lpstr>
      <vt:lpstr>Use Foursquare API to Get Venues</vt:lpstr>
      <vt:lpstr>One Hot Encoding</vt:lpstr>
      <vt:lpstr>Extract Top Venues</vt:lpstr>
      <vt:lpstr>Modeling: KMeans Clustering</vt:lpstr>
      <vt:lpstr>Results of the Project - 1</vt:lpstr>
      <vt:lpstr>Results of the Project - 2</vt:lpstr>
      <vt:lpstr>Results of the Project - 3</vt:lpstr>
      <vt:lpstr>Discussion</vt:lpstr>
      <vt:lpstr>Conclusion</vt:lpstr>
      <vt:lpstr>Thank you! Tianyi Chen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and Comparison of London and New York City Neighborhoods </dc:title>
  <dc:creator>Tianyi Chen</dc:creator>
  <cp:lastModifiedBy>Tianyi Chen</cp:lastModifiedBy>
  <cp:revision>5</cp:revision>
  <dcterms:created xsi:type="dcterms:W3CDTF">2021-01-17T10:23:42Z</dcterms:created>
  <dcterms:modified xsi:type="dcterms:W3CDTF">2021-01-17T11:12:25Z</dcterms:modified>
</cp:coreProperties>
</file>