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93" r:id="rId6"/>
    <p:sldId id="357" r:id="rId7"/>
    <p:sldId id="340" r:id="rId8"/>
    <p:sldId id="354" r:id="rId9"/>
    <p:sldId id="356" r:id="rId10"/>
    <p:sldId id="362" r:id="rId11"/>
    <p:sldId id="341" r:id="rId12"/>
    <p:sldId id="342" r:id="rId13"/>
    <p:sldId id="343" r:id="rId14"/>
    <p:sldId id="344" r:id="rId15"/>
    <p:sldId id="360" r:id="rId16"/>
    <p:sldId id="359" r:id="rId17"/>
    <p:sldId id="358" r:id="rId18"/>
    <p:sldId id="346" r:id="rId19"/>
    <p:sldId id="347" r:id="rId20"/>
    <p:sldId id="361" r:id="rId21"/>
    <p:sldId id="345" r:id="rId22"/>
    <p:sldId id="349" r:id="rId23"/>
    <p:sldId id="350" r:id="rId24"/>
    <p:sldId id="351" r:id="rId25"/>
    <p:sldId id="363" r:id="rId26"/>
    <p:sldId id="31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279"/>
    <a:srgbClr val="00B2A1"/>
    <a:srgbClr val="FC8F00"/>
    <a:srgbClr val="36BB85"/>
    <a:srgbClr val="017C98"/>
    <a:srgbClr val="FFDD00"/>
    <a:srgbClr val="F71F0C"/>
    <a:srgbClr val="5B9BD5"/>
    <a:srgbClr val="FBFBFB"/>
    <a:srgbClr val="359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3" autoAdjust="0"/>
    <p:restoredTop sz="95054" autoAdjust="0"/>
  </p:normalViewPr>
  <p:slideViewPr>
    <p:cSldViewPr>
      <p:cViewPr>
        <p:scale>
          <a:sx n="100" d="100"/>
          <a:sy n="100" d="100"/>
        </p:scale>
        <p:origin x="3368" y="1016"/>
      </p:cViewPr>
      <p:guideLst>
        <p:guide orient="horz" pos="1946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EC7FD-722A-4A1A-A381-4BC783F6B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展示老的弹幕库以及新的弹幕库设计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90204" pitchFamily="34" charset="0"/>
              <a:buNone/>
            </a:pPr>
            <a:fld id="{996DFEC9-42B0-4D9B-BD5B-3003180B102B}" type="slidenum">
              <a:rPr lang="zh-CN" altLang="en-US" smtClean="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dirty="0" smtClean="0"/>
              <a:t>为什么是稿件生态</a:t>
            </a:r>
            <a:endParaRPr kumimoji="1"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58F7A-8230-4C1B-B286-C902E34C4F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DFD-7566-4599-8146-B5F61DCBCE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873-B25C-42D1-B339-46C143B504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245-31B9-452F-9783-405EE9BF6B9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0E3-12A3-4574-97C7-C0AB279EEA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83F-7D1A-47AC-B1C1-4042A1E8D4D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8F3-B671-4C05-86F9-02F5D5B81DF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678A-CD1B-4B98-B913-35E3E4AF2EF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C6C6-B85E-4806-A5B2-E430CE4964D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1923-32CF-40D5-9FB5-0F0A476648A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9B12-4974-4C0C-9D9D-2332CB3F45F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454-004B-4704-887C-E42CAE8980C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994C-AED0-4358-9E45-B9BD5E24698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A84C-CA19-442C-BF56-CB085907D1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tiff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tiff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://www.bilibili.com/video/av2739681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://comment.bilibili.com/4279031.xml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9397" y="3859947"/>
            <a:ext cx="12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2016.7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3533" y="2859102"/>
            <a:ext cx="5588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59CD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弹幕的前世今生</a:t>
            </a:r>
            <a:endParaRPr lang="en-US" altLang="zh-CN" sz="4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359CD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5" descr="pic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8825" cy="182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干杯22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000" y="4225579"/>
            <a:ext cx="1944624" cy="162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数据库设计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21"/>
          <p:cNvSpPr/>
          <p:nvPr/>
        </p:nvSpPr>
        <p:spPr>
          <a:xfrm>
            <a:off x="499911" y="1113424"/>
            <a:ext cx="925544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just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重要业务单独实例，单独数据库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20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将弹幕数据库实例和其他服务实例分开；服务内部将重要和非重要业务分开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索引和内容分开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将经常变更的数据放入索引表，如状态、属性、弹幕池；将静态数据数据放入内容表，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如弹幕内容、模式、字号、颜色；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通过分表减小单表数据量 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将分表策略改为按照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分表，索引表以及内容表分别分表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张，从原来单表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7000w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到目前的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300w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200000"/>
              </a:lnSpc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特殊弹幕内容单独存一张表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通过顶队列保证尽量少的候选集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顶队列实现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73200" y="1244601"/>
            <a:ext cx="8366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鉴于单个视频弹幕候选集超过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的情况，我们通过实现一个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顶队列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来保证候选集尽可能的小，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实现如下：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defRPr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普通弹幕，保护弹幕，字幕弹幕，特殊弹幕，推荐弹幕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fmt.Sprintf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d.%d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弹幕属性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弹幕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弹幕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defRPr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每次新增完之后，返回当前队列长度，将超过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maxlimit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的弹幕状态从正常改为隐藏状态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每次删除一条弹幕后，则从数据库获取一条最近被隐藏的一条弹幕从隐藏改为正常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智能弹幕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6200" y="1244600"/>
            <a:ext cx="9058890" cy="4143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 smtClean="0"/>
              <a:t>智能弹幕定义</a:t>
            </a:r>
            <a:endParaRPr lang="en-US" altLang="zh-CN" b="1" dirty="0" smtClean="0"/>
          </a:p>
          <a:p>
            <a:pPr lvl="1">
              <a:lnSpc>
                <a:spcPct val="200000"/>
              </a:lnSpc>
            </a:pPr>
            <a:r>
              <a:rPr lang="zh-CN" altLang="en-US" sz="1600" dirty="0" smtClean="0"/>
              <a:t>大数据根据用户针对弹幕的历史行为学习，给每个用户关注的弹幕进行弹幕打分，在智能弹幕</a:t>
            </a:r>
            <a:endParaRPr lang="en-US" altLang="zh-CN" sz="1600" dirty="0" smtClean="0"/>
          </a:p>
          <a:p>
            <a:pPr lvl="1">
              <a:lnSpc>
                <a:spcPct val="200000"/>
              </a:lnSpc>
            </a:pPr>
            <a:r>
              <a:rPr lang="zh-CN" altLang="en-US" sz="1600" dirty="0" smtClean="0"/>
              <a:t>中该分值称为</a:t>
            </a:r>
            <a:r>
              <a:rPr lang="en-US" altLang="zh-CN" sz="1600" dirty="0" smtClean="0"/>
              <a:t>flag</a:t>
            </a:r>
            <a:r>
              <a:rPr lang="zh-CN" altLang="en-US" sz="1600" dirty="0" smtClean="0"/>
              <a:t>，这样每个用户看到的同一条弹幕的分值不同</a:t>
            </a:r>
            <a:endParaRPr lang="en-US" altLang="zh-CN" sz="16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 smtClean="0"/>
              <a:t>默认分值</a:t>
            </a:r>
            <a:endParaRPr lang="en-US" altLang="zh-CN" b="1" dirty="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/>
              <a:t>根据历史行为推荐默认</a:t>
            </a:r>
            <a:r>
              <a:rPr lang="en-US" altLang="zh-CN" sz="1600" dirty="0" smtClean="0"/>
              <a:t>flag</a:t>
            </a:r>
            <a:r>
              <a:rPr lang="zh-CN" altLang="en-US" sz="1600" dirty="0" smtClean="0"/>
              <a:t>等级</a:t>
            </a:r>
            <a:endParaRPr lang="en-US" altLang="zh-CN" sz="1600" dirty="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/>
              <a:t>返回更多的弹幕条数保证打开智能弹幕前后尽量小的</a:t>
            </a:r>
            <a:r>
              <a:rPr lang="en-US" altLang="zh-CN" sz="1600" dirty="0" smtClean="0"/>
              <a:t>diff</a:t>
            </a:r>
            <a:endParaRPr lang="en-US" altLang="zh-CN" sz="16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 smtClean="0"/>
              <a:t>根据视频时长，分段加载弹幕</a:t>
            </a:r>
            <a:endParaRPr lang="en-US" altLang="zh-CN" b="1" dirty="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/>
              <a:t>根据视频的时长分为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分钟一段，节省流量，减少接口压力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智能弹幕开启效果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990507"/>
            <a:ext cx="88519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智能弹幕开启效果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00" y="1045932"/>
            <a:ext cx="8293100" cy="500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智能弹幕实现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12297916" cy="486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4711" y="281802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智能弹幕协议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4000" y="11303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b="1" dirty="0" smtClean="0"/>
              <a:t>协议设计</a:t>
            </a:r>
            <a:r>
              <a:rPr lang="zh-CN" altLang="en-US" b="1" dirty="0"/>
              <a:t>：</a:t>
            </a:r>
            <a:r>
              <a:rPr lang="en-US" sz="1600" dirty="0" err="1" smtClean="0">
                <a:solidFill>
                  <a:srgbClr val="FF0000"/>
                </a:solidFill>
              </a:rPr>
              <a:t>弹幕</a:t>
            </a:r>
            <a:r>
              <a:rPr lang="en-US" sz="1600" dirty="0" err="1">
                <a:solidFill>
                  <a:srgbClr val="FF0000"/>
                </a:solidFill>
              </a:rPr>
              <a:t>flag信息内容长度</a:t>
            </a:r>
            <a:r>
              <a:rPr lang="en-US" sz="1600" dirty="0">
                <a:solidFill>
                  <a:srgbClr val="FF0000"/>
                </a:solidFill>
              </a:rPr>
              <a:t>(uint32)|</a:t>
            </a:r>
            <a:r>
              <a:rPr lang="en-US" sz="1600" dirty="0" err="1">
                <a:solidFill>
                  <a:srgbClr val="FF0000"/>
                </a:solidFill>
              </a:rPr>
              <a:t>弹幕flag信息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json</a:t>
            </a:r>
            <a:r>
              <a:rPr lang="en-US" sz="1600" dirty="0">
                <a:solidFill>
                  <a:srgbClr val="FF0000"/>
                </a:solidFill>
              </a:rPr>
              <a:t>)|</a:t>
            </a:r>
            <a:r>
              <a:rPr lang="en-US" sz="1600" dirty="0" err="1">
                <a:solidFill>
                  <a:srgbClr val="FF0000"/>
                </a:solidFill>
              </a:rPr>
              <a:t>gzip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xml文本</a:t>
            </a:r>
            <a:r>
              <a:rPr lang="en-US" sz="1600" dirty="0">
                <a:solidFill>
                  <a:srgbClr val="FF0000"/>
                </a:solidFill>
              </a:rPr>
              <a:t>(xml)}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34" y="1776630"/>
            <a:ext cx="7630047" cy="5081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14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智能弹幕缓存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旧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55700" y="1130300"/>
            <a:ext cx="43071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一级缓存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，结构</a:t>
            </a:r>
            <a:r>
              <a:rPr lang="en-US" altLang="zh-CN" dirty="0" err="1" smtClean="0"/>
              <a:t>sortset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k</a:t>
            </a:r>
            <a:r>
              <a:rPr lang="en-US" altLang="zh-CN" dirty="0" smtClean="0"/>
              <a:t>ey:</a:t>
            </a:r>
            <a:endParaRPr lang="en-US" altLang="zh-CN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普通弹幕：</a:t>
            </a:r>
            <a:r>
              <a:rPr lang="en-US" dirty="0"/>
              <a:t> </a:t>
            </a:r>
            <a:r>
              <a:rPr lang="en-US" dirty="0" err="1"/>
              <a:t>i_type_oid_cnt_n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特殊弹幕：</a:t>
            </a:r>
            <a:r>
              <a:rPr lang="en-US" dirty="0"/>
              <a:t> </a:t>
            </a:r>
            <a:r>
              <a:rPr lang="en-US" dirty="0" err="1" smtClean="0"/>
              <a:t>s_type_oid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顶弹幕队列：</a:t>
            </a:r>
            <a:r>
              <a:rPr lang="en-US" altLang="zh-CN" dirty="0" err="1" smtClean="0"/>
              <a:t>q_oid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s</a:t>
            </a:r>
            <a:r>
              <a:rPr lang="en-US" altLang="zh-CN" dirty="0" smtClean="0"/>
              <a:t>core:</a:t>
            </a:r>
            <a:r>
              <a:rPr lang="zh-CN" altLang="en-US" dirty="0" smtClean="0"/>
              <a:t> 弹幕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member:</a:t>
            </a:r>
            <a:r>
              <a:rPr lang="zh-CN" altLang="en-US" dirty="0" smtClean="0"/>
              <a:t> 弹幕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二级缓存</a:t>
            </a:r>
            <a:r>
              <a:rPr lang="en-US" altLang="zh-CN" dirty="0" smtClean="0"/>
              <a:t>mc</a:t>
            </a:r>
            <a:r>
              <a:rPr lang="zh-CN" altLang="en-US" dirty="0" smtClean="0"/>
              <a:t>，结构</a:t>
            </a:r>
            <a:r>
              <a:rPr lang="en-US" altLang="zh-CN" dirty="0" smtClean="0"/>
              <a:t>k-v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key:</a:t>
            </a:r>
            <a:r>
              <a:rPr lang="zh-CN" altLang="en-US" dirty="0" smtClean="0"/>
              <a:t> 弹幕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value:</a:t>
            </a:r>
            <a:r>
              <a:rPr lang="zh-CN" altLang="en-US" dirty="0" smtClean="0"/>
              <a:t> 单条</a:t>
            </a:r>
            <a:r>
              <a:rPr lang="en-US" altLang="zh-CN" dirty="0" smtClean="0"/>
              <a:t>xml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智能弹幕缓存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55700" y="1130300"/>
            <a:ext cx="430714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一级缓存</a:t>
            </a:r>
            <a:r>
              <a:rPr lang="en-US" altLang="zh-CN" dirty="0" smtClean="0"/>
              <a:t>mc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存每个视频分段的弹幕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缓存每个视频的时长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二级缓存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，结构</a:t>
            </a:r>
            <a:r>
              <a:rPr lang="en-US" altLang="zh-CN" dirty="0" err="1" smtClean="0"/>
              <a:t>sortset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k</a:t>
            </a:r>
            <a:r>
              <a:rPr lang="en-US" altLang="zh-CN" dirty="0" smtClean="0"/>
              <a:t>ey:</a:t>
            </a:r>
            <a:endParaRPr lang="en-US" altLang="zh-CN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普通弹幕：</a:t>
            </a:r>
            <a:r>
              <a:rPr lang="en-US" dirty="0"/>
              <a:t> </a:t>
            </a:r>
            <a:r>
              <a:rPr lang="en-US" dirty="0" err="1"/>
              <a:t>i_type_oid_cnt_n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特殊弹幕：</a:t>
            </a:r>
            <a:r>
              <a:rPr lang="en-US" dirty="0"/>
              <a:t> </a:t>
            </a:r>
            <a:r>
              <a:rPr lang="en-US" dirty="0" err="1" smtClean="0"/>
              <a:t>s_type_oid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顶弹幕队列：</a:t>
            </a:r>
            <a:r>
              <a:rPr lang="en-US" altLang="zh-CN" dirty="0" err="1" smtClean="0"/>
              <a:t>q_oid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s</a:t>
            </a:r>
            <a:r>
              <a:rPr lang="en-US" altLang="zh-CN" dirty="0" smtClean="0"/>
              <a:t>core:</a:t>
            </a:r>
            <a:r>
              <a:rPr lang="zh-CN" altLang="en-US" dirty="0" smtClean="0"/>
              <a:t> 弹幕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member:</a:t>
            </a:r>
            <a:r>
              <a:rPr lang="zh-CN" altLang="en-US" dirty="0" smtClean="0"/>
              <a:t> 弹幕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二级缓存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，结构</a:t>
            </a:r>
            <a:r>
              <a:rPr lang="en-US" altLang="zh-CN" dirty="0" err="1" smtClean="0"/>
              <a:t>hashset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key: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c_oid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altLang="zh-CN" dirty="0" smtClean="0"/>
              <a:t>ield:</a:t>
            </a:r>
            <a:r>
              <a:rPr lang="zh-CN" altLang="en-US" dirty="0" smtClean="0"/>
              <a:t> 弹幕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v</a:t>
            </a:r>
            <a:r>
              <a:rPr lang="en-US" altLang="zh-CN" dirty="0" smtClean="0"/>
              <a:t>alue:</a:t>
            </a:r>
            <a:r>
              <a:rPr lang="zh-CN" altLang="en-US" dirty="0" smtClean="0"/>
              <a:t> 单条</a:t>
            </a:r>
            <a:r>
              <a:rPr lang="en-US" altLang="zh-CN" dirty="0" smtClean="0"/>
              <a:t>xml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几点优化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48134" y="1075742"/>
            <a:ext cx="6339364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b="1" dirty="0" smtClean="0"/>
              <a:t>去除非必要逻辑，提升性能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不再解析大数据返回的弹幕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，而是直接拼装协议返回</a:t>
            </a:r>
            <a:endParaRPr lang="en-US" altLang="zh-CN" sz="1600" dirty="0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b="1" dirty="0" smtClean="0"/>
              <a:t>稿件弹幕数优化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通过稿件服务拿到某个</a:t>
            </a:r>
            <a:r>
              <a:rPr lang="en-US" altLang="zh-CN" sz="1600" dirty="0" smtClean="0"/>
              <a:t>aid</a:t>
            </a:r>
            <a:r>
              <a:rPr lang="zh-CN" altLang="en-US" sz="1600" dirty="0" smtClean="0"/>
              <a:t>下的所有</a:t>
            </a:r>
            <a:r>
              <a:rPr lang="en-US" altLang="zh-CN" sz="1600" dirty="0" err="1" smtClean="0"/>
              <a:t>cid</a:t>
            </a:r>
            <a:r>
              <a:rPr lang="zh-CN" altLang="en-US" sz="1600" dirty="0" smtClean="0"/>
              <a:t>，累加弹幕数后发给</a:t>
            </a:r>
            <a:r>
              <a:rPr lang="en-US" altLang="zh-CN" sz="1600" dirty="0" smtClean="0"/>
              <a:t>Stat-T</a:t>
            </a:r>
            <a:endParaRPr lang="en-US" altLang="zh-CN" sz="1600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b="1" dirty="0" smtClean="0"/>
              <a:t>弹幕实时性</a:t>
            </a:r>
            <a:endParaRPr lang="en-US" altLang="zh-CN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新增弹幕后直接追加</a:t>
            </a:r>
            <a:r>
              <a:rPr lang="en-US" altLang="zh-CN" sz="1600" dirty="0" err="1" smtClean="0"/>
              <a:t>memcache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弹幕广播接入</a:t>
            </a:r>
            <a:r>
              <a:rPr lang="en-US" altLang="zh-CN" sz="1600" dirty="0" err="1" smtClean="0"/>
              <a:t>dm</a:t>
            </a:r>
            <a:r>
              <a:rPr lang="en-US" altLang="zh-CN" sz="1600" dirty="0" smtClean="0"/>
              <a:t>-job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goim</a:t>
            </a:r>
            <a:r>
              <a:rPr lang="en-US" altLang="zh-CN" sz="1600" dirty="0" smtClean="0"/>
              <a:t>-chat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3534" y="-33020"/>
            <a:ext cx="12596612" cy="7271626"/>
          </a:xfrm>
          <a:prstGeom prst="rect">
            <a:avLst/>
          </a:prstGeom>
        </p:spPr>
      </p:pic>
      <p:sp>
        <p:nvSpPr>
          <p:cNvPr id="22" name="KSO_Shape"/>
          <p:cNvSpPr/>
          <p:nvPr/>
        </p:nvSpPr>
        <p:spPr>
          <a:xfrm flipH="1">
            <a:off x="4430395" y="-121920"/>
            <a:ext cx="7802880" cy="7405370"/>
          </a:xfrm>
          <a:custGeom>
            <a:avLst/>
            <a:gdLst>
              <a:gd name="connsiteX0" fmla="*/ 0 w 4045022"/>
              <a:gd name="connsiteY0" fmla="*/ 0 h 6858000"/>
              <a:gd name="connsiteX1" fmla="*/ 4045022 w 4045022"/>
              <a:gd name="connsiteY1" fmla="*/ 0 h 6858000"/>
              <a:gd name="connsiteX2" fmla="*/ 4045022 w 4045022"/>
              <a:gd name="connsiteY2" fmla="*/ 6858000 h 6858000"/>
              <a:gd name="connsiteX3" fmla="*/ 0 w 4045022"/>
              <a:gd name="connsiteY3" fmla="*/ 6858000 h 6858000"/>
              <a:gd name="connsiteX4" fmla="*/ 0 w 4045022"/>
              <a:gd name="connsiteY4" fmla="*/ 0 h 6858000"/>
              <a:gd name="connsiteX0-1" fmla="*/ 0 w 7564398"/>
              <a:gd name="connsiteY0-2" fmla="*/ 0 h 6858000"/>
              <a:gd name="connsiteX1-3" fmla="*/ 4045022 w 7564398"/>
              <a:gd name="connsiteY1-4" fmla="*/ 0 h 6858000"/>
              <a:gd name="connsiteX2-5" fmla="*/ 7564398 w 7564398"/>
              <a:gd name="connsiteY2-6" fmla="*/ 6847367 h 6858000"/>
              <a:gd name="connsiteX3-7" fmla="*/ 0 w 7564398"/>
              <a:gd name="connsiteY3-8" fmla="*/ 6858000 h 6858000"/>
              <a:gd name="connsiteX4-9" fmla="*/ 0 w 7564398"/>
              <a:gd name="connsiteY4-10" fmla="*/ 0 h 6858000"/>
              <a:gd name="connsiteX0-11" fmla="*/ 0 w 7564398"/>
              <a:gd name="connsiteY0-12" fmla="*/ 0 h 6858000"/>
              <a:gd name="connsiteX1-13" fmla="*/ 5384724 w 7564398"/>
              <a:gd name="connsiteY1-14" fmla="*/ 42530 h 6858000"/>
              <a:gd name="connsiteX2-15" fmla="*/ 7564398 w 7564398"/>
              <a:gd name="connsiteY2-16" fmla="*/ 6847367 h 6858000"/>
              <a:gd name="connsiteX3-17" fmla="*/ 0 w 7564398"/>
              <a:gd name="connsiteY3-18" fmla="*/ 6858000 h 6858000"/>
              <a:gd name="connsiteX4-19" fmla="*/ 0 w 7564398"/>
              <a:gd name="connsiteY4-20" fmla="*/ 0 h 6858000"/>
              <a:gd name="connsiteX0-21" fmla="*/ 0 w 7564398"/>
              <a:gd name="connsiteY0-22" fmla="*/ 0 h 6858000"/>
              <a:gd name="connsiteX1-23" fmla="*/ 5459152 w 7564398"/>
              <a:gd name="connsiteY1-24" fmla="*/ 0 h 6858000"/>
              <a:gd name="connsiteX2-25" fmla="*/ 7564398 w 7564398"/>
              <a:gd name="connsiteY2-26" fmla="*/ 6847367 h 6858000"/>
              <a:gd name="connsiteX3-27" fmla="*/ 0 w 7564398"/>
              <a:gd name="connsiteY3-28" fmla="*/ 6858000 h 6858000"/>
              <a:gd name="connsiteX4-29" fmla="*/ 0 w 7564398"/>
              <a:gd name="connsiteY4-30" fmla="*/ 0 h 6858000"/>
              <a:gd name="connsiteX0-31" fmla="*/ 0 w 8096026"/>
              <a:gd name="connsiteY0-32" fmla="*/ 0 h 6858000"/>
              <a:gd name="connsiteX1-33" fmla="*/ 5459152 w 8096026"/>
              <a:gd name="connsiteY1-34" fmla="*/ 0 h 6858000"/>
              <a:gd name="connsiteX2-35" fmla="*/ 8096026 w 8096026"/>
              <a:gd name="connsiteY2-36" fmla="*/ 6857999 h 6858000"/>
              <a:gd name="connsiteX3-37" fmla="*/ 0 w 8096026"/>
              <a:gd name="connsiteY3-38" fmla="*/ 6858000 h 6858000"/>
              <a:gd name="connsiteX4-39" fmla="*/ 0 w 8096026"/>
              <a:gd name="connsiteY4-40" fmla="*/ 0 h 6858000"/>
              <a:gd name="connsiteX0-41" fmla="*/ 0 w 8096026"/>
              <a:gd name="connsiteY0-42" fmla="*/ 0 h 6858000"/>
              <a:gd name="connsiteX1-43" fmla="*/ 5246501 w 8096026"/>
              <a:gd name="connsiteY1-44" fmla="*/ 21265 h 6858000"/>
              <a:gd name="connsiteX2-45" fmla="*/ 8096026 w 8096026"/>
              <a:gd name="connsiteY2-46" fmla="*/ 6857999 h 6858000"/>
              <a:gd name="connsiteX3-47" fmla="*/ 0 w 8096026"/>
              <a:gd name="connsiteY3-48" fmla="*/ 6858000 h 6858000"/>
              <a:gd name="connsiteX4-49" fmla="*/ 0 w 8096026"/>
              <a:gd name="connsiteY4-50" fmla="*/ 0 h 6858000"/>
              <a:gd name="connsiteX0-51" fmla="*/ 0 w 7957803"/>
              <a:gd name="connsiteY0-52" fmla="*/ 0 h 6858000"/>
              <a:gd name="connsiteX1-53" fmla="*/ 5246501 w 7957803"/>
              <a:gd name="connsiteY1-54" fmla="*/ 21265 h 6858000"/>
              <a:gd name="connsiteX2-55" fmla="*/ 7957803 w 7957803"/>
              <a:gd name="connsiteY2-56" fmla="*/ 6857999 h 6858000"/>
              <a:gd name="connsiteX3-57" fmla="*/ 0 w 7957803"/>
              <a:gd name="connsiteY3-58" fmla="*/ 6858000 h 6858000"/>
              <a:gd name="connsiteX4-59" fmla="*/ 0 w 7957803"/>
              <a:gd name="connsiteY4-60" fmla="*/ 0 h 6858000"/>
              <a:gd name="connsiteX0-61" fmla="*/ 0 w 7957803"/>
              <a:gd name="connsiteY0-62" fmla="*/ 10632 h 6868632"/>
              <a:gd name="connsiteX1-63" fmla="*/ 5225236 w 7957803"/>
              <a:gd name="connsiteY1-64" fmla="*/ 0 h 6868632"/>
              <a:gd name="connsiteX2-65" fmla="*/ 7957803 w 7957803"/>
              <a:gd name="connsiteY2-66" fmla="*/ 6868631 h 6868632"/>
              <a:gd name="connsiteX3-67" fmla="*/ 0 w 7957803"/>
              <a:gd name="connsiteY3-68" fmla="*/ 6868632 h 6868632"/>
              <a:gd name="connsiteX4-69" fmla="*/ 0 w 7957803"/>
              <a:gd name="connsiteY4-70" fmla="*/ 10632 h 6868632"/>
              <a:gd name="connsiteX0-71" fmla="*/ 0 w 7957803"/>
              <a:gd name="connsiteY0-72" fmla="*/ 0 h 6858000"/>
              <a:gd name="connsiteX1-73" fmla="*/ 4449060 w 7957803"/>
              <a:gd name="connsiteY1-74" fmla="*/ 0 h 6858000"/>
              <a:gd name="connsiteX2-75" fmla="*/ 7957803 w 7957803"/>
              <a:gd name="connsiteY2-76" fmla="*/ 6857999 h 6858000"/>
              <a:gd name="connsiteX3-77" fmla="*/ 0 w 7957803"/>
              <a:gd name="connsiteY3-78" fmla="*/ 6858000 h 6858000"/>
              <a:gd name="connsiteX4-79" fmla="*/ 0 w 7957803"/>
              <a:gd name="connsiteY4-80" fmla="*/ 0 h 6858000"/>
              <a:gd name="connsiteX0-81" fmla="*/ 0 w 7957803"/>
              <a:gd name="connsiteY0-82" fmla="*/ 0 h 6858000"/>
              <a:gd name="connsiteX1-83" fmla="*/ 4778669 w 7957803"/>
              <a:gd name="connsiteY1-84" fmla="*/ 0 h 6858000"/>
              <a:gd name="connsiteX2-85" fmla="*/ 7957803 w 7957803"/>
              <a:gd name="connsiteY2-86" fmla="*/ 6857999 h 6858000"/>
              <a:gd name="connsiteX3-87" fmla="*/ 0 w 7957803"/>
              <a:gd name="connsiteY3-88" fmla="*/ 6858000 h 6858000"/>
              <a:gd name="connsiteX4-89" fmla="*/ 0 w 7957803"/>
              <a:gd name="connsiteY4-90" fmla="*/ 0 h 6858000"/>
              <a:gd name="connsiteX0-91" fmla="*/ 0 w 7957803"/>
              <a:gd name="connsiteY0-92" fmla="*/ 10633 h 6868633"/>
              <a:gd name="connsiteX1-93" fmla="*/ 4704241 w 7957803"/>
              <a:gd name="connsiteY1-94" fmla="*/ 0 h 6868633"/>
              <a:gd name="connsiteX2-95" fmla="*/ 7957803 w 7957803"/>
              <a:gd name="connsiteY2-96" fmla="*/ 6868632 h 6868633"/>
              <a:gd name="connsiteX3-97" fmla="*/ 0 w 7957803"/>
              <a:gd name="connsiteY3-98" fmla="*/ 6868633 h 6868633"/>
              <a:gd name="connsiteX4-99" fmla="*/ 0 w 7957803"/>
              <a:gd name="connsiteY4-100" fmla="*/ 10633 h 6868633"/>
              <a:gd name="connsiteX0-101" fmla="*/ 0 w 7957803"/>
              <a:gd name="connsiteY0-102" fmla="*/ 10633 h 6868633"/>
              <a:gd name="connsiteX1-103" fmla="*/ 4661711 w 7957803"/>
              <a:gd name="connsiteY1-104" fmla="*/ 0 h 6868633"/>
              <a:gd name="connsiteX2-105" fmla="*/ 7957803 w 7957803"/>
              <a:gd name="connsiteY2-106" fmla="*/ 6868632 h 6868633"/>
              <a:gd name="connsiteX3-107" fmla="*/ 0 w 7957803"/>
              <a:gd name="connsiteY3-108" fmla="*/ 6868633 h 6868633"/>
              <a:gd name="connsiteX4-109" fmla="*/ 0 w 7957803"/>
              <a:gd name="connsiteY4-110" fmla="*/ 10633 h 6868633"/>
              <a:gd name="connsiteX0-111" fmla="*/ 0 w 7660920"/>
              <a:gd name="connsiteY0-112" fmla="*/ 10633 h 6868633"/>
              <a:gd name="connsiteX1-113" fmla="*/ 4661711 w 7660920"/>
              <a:gd name="connsiteY1-114" fmla="*/ 0 h 6868633"/>
              <a:gd name="connsiteX2-115" fmla="*/ 7660920 w 7660920"/>
              <a:gd name="connsiteY2-116" fmla="*/ 6868632 h 6868633"/>
              <a:gd name="connsiteX3-117" fmla="*/ 0 w 7660920"/>
              <a:gd name="connsiteY3-118" fmla="*/ 6868633 h 6868633"/>
              <a:gd name="connsiteX4-119" fmla="*/ 0 w 7660920"/>
              <a:gd name="connsiteY4-120" fmla="*/ 10633 h 6868633"/>
              <a:gd name="connsiteX0-121" fmla="*/ 0 w 7577792"/>
              <a:gd name="connsiteY0-122" fmla="*/ 10633 h 6868633"/>
              <a:gd name="connsiteX1-123" fmla="*/ 4661711 w 7577792"/>
              <a:gd name="connsiteY1-124" fmla="*/ 0 h 6868633"/>
              <a:gd name="connsiteX2-125" fmla="*/ 7577792 w 7577792"/>
              <a:gd name="connsiteY2-126" fmla="*/ 6844881 h 6868633"/>
              <a:gd name="connsiteX3-127" fmla="*/ 0 w 7577792"/>
              <a:gd name="connsiteY3-128" fmla="*/ 6868633 h 6868633"/>
              <a:gd name="connsiteX4-129" fmla="*/ 0 w 7577792"/>
              <a:gd name="connsiteY4-130" fmla="*/ 10633 h 6868633"/>
              <a:gd name="connsiteX0-131" fmla="*/ 0 w 7577792"/>
              <a:gd name="connsiteY0-132" fmla="*/ 10633 h 6880507"/>
              <a:gd name="connsiteX1-133" fmla="*/ 4661711 w 7577792"/>
              <a:gd name="connsiteY1-134" fmla="*/ 0 h 6880507"/>
              <a:gd name="connsiteX2-135" fmla="*/ 7577792 w 7577792"/>
              <a:gd name="connsiteY2-136" fmla="*/ 6880507 h 6880507"/>
              <a:gd name="connsiteX3-137" fmla="*/ 0 w 7577792"/>
              <a:gd name="connsiteY3-138" fmla="*/ 6868633 h 6880507"/>
              <a:gd name="connsiteX4-139" fmla="*/ 0 w 7577792"/>
              <a:gd name="connsiteY4-140" fmla="*/ 10633 h 6880507"/>
              <a:gd name="connsiteX0-141" fmla="*/ 0 w 7596249"/>
              <a:gd name="connsiteY0-142" fmla="*/ 10633 h 6887688"/>
              <a:gd name="connsiteX1-143" fmla="*/ 4661711 w 7596249"/>
              <a:gd name="connsiteY1-144" fmla="*/ 0 h 6887688"/>
              <a:gd name="connsiteX2-145" fmla="*/ 7596249 w 7596249"/>
              <a:gd name="connsiteY2-146" fmla="*/ 6887688 h 6887688"/>
              <a:gd name="connsiteX3-147" fmla="*/ 0 w 7596249"/>
              <a:gd name="connsiteY3-148" fmla="*/ 6868633 h 6887688"/>
              <a:gd name="connsiteX4-149" fmla="*/ 0 w 7596249"/>
              <a:gd name="connsiteY4-150" fmla="*/ 10633 h 68876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96249" h="6887688">
                <a:moveTo>
                  <a:pt x="0" y="10633"/>
                </a:moveTo>
                <a:lnTo>
                  <a:pt x="4661711" y="0"/>
                </a:lnTo>
                <a:lnTo>
                  <a:pt x="7596249" y="6887688"/>
                </a:lnTo>
                <a:lnTo>
                  <a:pt x="0" y="6868633"/>
                </a:lnTo>
                <a:lnTo>
                  <a:pt x="0" y="10633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55300" y="1397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27673" y="78029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弹幕的几个概念</a:t>
            </a:r>
            <a:endParaRPr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3991" y="2158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老的弹幕系统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7369036" y="35190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智能弹幕系统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6980237" y="485076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几个讨论的问题</a:t>
            </a:r>
            <a:endParaRPr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4" descr="pi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7540" y="4824730"/>
            <a:ext cx="2824480" cy="245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KSO_Shape"/>
          <p:cNvSpPr/>
          <p:nvPr/>
        </p:nvSpPr>
        <p:spPr>
          <a:xfrm>
            <a:off x="7252335" y="690245"/>
            <a:ext cx="604520" cy="60452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667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36195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一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  <a:sym typeface="+mn-ea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6359207" y="3477629"/>
            <a:ext cx="603885" cy="6038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667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" name="KSO_Shape"/>
          <p:cNvSpPr/>
          <p:nvPr/>
        </p:nvSpPr>
        <p:spPr>
          <a:xfrm>
            <a:off x="5854540" y="4779654"/>
            <a:ext cx="603885" cy="6038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667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6864846" y="2087691"/>
            <a:ext cx="603885" cy="6038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667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36195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二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33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并发锁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4600" y="1181100"/>
            <a:ext cx="6448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该做法目前属于比较</a:t>
            </a:r>
            <a:r>
              <a:rPr lang="en-US" altLang="zh-CN" dirty="0" smtClean="0"/>
              <a:t>low</a:t>
            </a:r>
            <a:r>
              <a:rPr lang="zh-CN" altLang="en-US" dirty="0" smtClean="0"/>
              <a:t>的做法，后续会改为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flight</a:t>
            </a:r>
            <a:r>
              <a:rPr lang="zh-CN" altLang="en-US" dirty="0" smtClean="0"/>
              <a:t>方式；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10" y="1629000"/>
            <a:ext cx="10378173" cy="46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singleflaght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并发锁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4600" y="1181100"/>
            <a:ext cx="2133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singleflight</a:t>
            </a:r>
            <a:r>
              <a:rPr lang="zh-CN" altLang="en-US" dirty="0" smtClean="0"/>
              <a:t>的方式；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11" y="1676565"/>
            <a:ext cx="10336123" cy="4762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304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实现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11" y="1557000"/>
            <a:ext cx="9696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304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实现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66" y="1169294"/>
            <a:ext cx="9958534" cy="4707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pic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97888" y="4212167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5" descr="D:\2014\011(ppt)\pic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736" y="2563465"/>
            <a:ext cx="4177392" cy="429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8"/>
          <p:cNvSpPr txBox="1">
            <a:spLocks noChangeArrowheads="1"/>
          </p:cNvSpPr>
          <p:nvPr/>
        </p:nvSpPr>
        <p:spPr bwMode="auto">
          <a:xfrm>
            <a:off x="3887682" y="2408304"/>
            <a:ext cx="5782129" cy="920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8871" tIns="44435" rIns="88871" bIns="44435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endParaRPr lang="zh-CN" altLang="en-US" sz="5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TextBox 10"/>
          <p:cNvSpPr txBox="1">
            <a:spLocks noChangeArrowheads="1"/>
          </p:cNvSpPr>
          <p:nvPr/>
        </p:nvSpPr>
        <p:spPr bwMode="auto">
          <a:xfrm>
            <a:off x="757918" y="4938789"/>
            <a:ext cx="1185333" cy="11597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8871" tIns="44435" rIns="88871" bIns="44435">
            <a:spAutoFit/>
          </a:bodyPr>
          <a:lstStyle/>
          <a:p>
            <a:r>
              <a:rPr lang="en-US" altLang="zh-CN" sz="695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95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弹幕的几个概念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矩形 21"/>
          <p:cNvSpPr/>
          <p:nvPr/>
        </p:nvSpPr>
        <p:spPr>
          <a:xfrm>
            <a:off x="924711" y="1202294"/>
            <a:ext cx="8975846" cy="465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弹幕模式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：从右向左滚动的弹幕，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：底部弹幕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：顶部弹幕，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：从左到右的弹幕，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：代码弹幕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：脚本弹幕 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：新脚本弹幕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www.bilibili.com/video/av2739681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弹幕池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普通弹幕池，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：字幕弹幕，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：特殊弹幕，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：推荐弹幕，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：被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主屏蔽的弹幕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普通弹幕池弹幕长度限制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，特殊弹幕池无长度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弹幕上限 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maxlimit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每个视频要展示的弹幕数，根据视频时长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设置，普通弹幕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保护弹幕 以及 推荐弹幕最大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maxlimit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条，字幕弹幕、特殊弹幕不受限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100,300,500,1500,3000,6000,8000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，黑科技值：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16000,32000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弹幕的几个特性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矩形 21"/>
          <p:cNvSpPr/>
          <p:nvPr/>
        </p:nvSpPr>
        <p:spPr>
          <a:xfrm>
            <a:off x="924711" y="1289652"/>
            <a:ext cx="9635289" cy="414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实时性要求不高：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弹幕文件不像其他业务需要实时性的加载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实时性弹幕可以通过弹幕广播实现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一次性加载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和评论业务不同，弹幕需要在视频点击播放后一次性加载，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comment.bilibili.com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cid.xml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弹幕文件比较大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用户相对敏感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有些用户比较关注自己发过的弹幕是否存在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弹幕的几个现状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21"/>
          <p:cNvSpPr/>
          <p:nvPr/>
        </p:nvSpPr>
        <p:spPr>
          <a:xfrm>
            <a:off x="924811" y="1293524"/>
            <a:ext cx="10568921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数据总量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单表记录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，且按照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范围分表，导致数据分布严重不均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单个视频弹幕数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00w+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单个视频展示条数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：极个别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1w+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3000~8000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，且一次性返回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单条弹幕大小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：长度无上限，可以通过文本上传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单个弹幕文件超过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http://comment.bilibili.com/4279031.xml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数据库慢查询多如狗       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弹幕架构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老）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34" y="906706"/>
            <a:ext cx="9492733" cy="5951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弹幕刷新逻辑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老）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51" y="576044"/>
            <a:ext cx="7477568" cy="5951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86700" y="1295400"/>
            <a:ext cx="4257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dmCachecheck</a:t>
            </a:r>
            <a:r>
              <a:rPr lang="zh-CN" altLang="en-US" dirty="0" smtClean="0"/>
              <a:t>通过扫描</a:t>
            </a:r>
            <a:r>
              <a:rPr lang="en-US" altLang="zh-CN" dirty="0" err="1" smtClean="0"/>
              <a:t>dm_index</a:t>
            </a:r>
            <a:r>
              <a:rPr lang="zh-CN" altLang="en-US" dirty="0" smtClean="0"/>
              <a:t>中的</a:t>
            </a:r>
            <a:endParaRPr lang="en-US" altLang="zh-CN" dirty="0" smtClean="0"/>
          </a:p>
          <a:p>
            <a:r>
              <a:rPr lang="zh-CN" altLang="en-US" dirty="0" smtClean="0"/>
              <a:t>标志位来找到所有视频分批弹幕数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通过</a:t>
            </a:r>
            <a:r>
              <a:rPr lang="en-US" altLang="zh-CN" dirty="0" err="1" smtClean="0"/>
              <a:t>databus</a:t>
            </a:r>
            <a:r>
              <a:rPr lang="zh-CN" altLang="en-US" dirty="0" smtClean="0"/>
              <a:t>发送稿件弹幕数到</a:t>
            </a:r>
            <a:r>
              <a:rPr lang="en-US" altLang="zh-CN" dirty="0" smtClean="0"/>
              <a:t>Stat-T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弹幕缓存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老）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888" y="1299740"/>
            <a:ext cx="8695112" cy="504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/>
              <a:t>何时刷新缓存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/>
              <a:t>dm_needupdate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memcache</a:t>
            </a:r>
            <a:r>
              <a:rPr lang="zh-CN" altLang="en-US" sz="1600" dirty="0" smtClean="0"/>
              <a:t>缓存刷新标志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/>
              <a:t>dm_cacheupdate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memcache+redis</a:t>
            </a:r>
            <a:r>
              <a:rPr lang="zh-CN" altLang="en-US" sz="1600" dirty="0" smtClean="0"/>
              <a:t>缓存刷新标志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/>
              <a:t>由于弹幕</a:t>
            </a:r>
            <a:r>
              <a:rPr lang="en-US" altLang="zh-CN" b="1" dirty="0" smtClean="0"/>
              <a:t>xml</a:t>
            </a:r>
            <a:r>
              <a:rPr lang="zh-CN" altLang="en-US" b="1" dirty="0" smtClean="0"/>
              <a:t>超过</a:t>
            </a:r>
            <a:r>
              <a:rPr lang="en-US" altLang="zh-CN" b="1" dirty="0" smtClean="0"/>
              <a:t>1M</a:t>
            </a:r>
            <a:r>
              <a:rPr lang="zh-CN" altLang="en-US" b="1" dirty="0" smtClean="0"/>
              <a:t>，缓存如何存放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由于</a:t>
            </a:r>
            <a:r>
              <a:rPr lang="en-US" altLang="zh-CN" sz="1600" dirty="0" err="1" smtClean="0"/>
              <a:t>memcache</a:t>
            </a:r>
            <a:r>
              <a:rPr lang="zh-CN" altLang="en-US" sz="1600" dirty="0" smtClean="0"/>
              <a:t>对于大于</a:t>
            </a:r>
            <a:r>
              <a:rPr lang="en-US" altLang="zh-CN" sz="1600" dirty="0" smtClean="0"/>
              <a:t>1M</a:t>
            </a:r>
            <a:r>
              <a:rPr lang="zh-CN" altLang="en-US" sz="1600" dirty="0" smtClean="0"/>
              <a:t>文件的存取存在一些问题，因此生成缓存后将大于</a:t>
            </a:r>
            <a:r>
              <a:rPr lang="en-US" altLang="zh-CN" sz="1600" dirty="0" smtClean="0"/>
              <a:t>1M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xml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放入</a:t>
            </a:r>
            <a:r>
              <a:rPr lang="en-US" altLang="zh-CN" sz="1600" dirty="0" smtClean="0"/>
              <a:t>NFS</a:t>
            </a:r>
            <a:r>
              <a:rPr lang="zh-CN" altLang="en-US" sz="1600" dirty="0" smtClean="0"/>
              <a:t>文件系统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/>
              <a:t>优先从哪里获取缓存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老的弹幕系统在弹幕的索引</a:t>
            </a:r>
            <a:r>
              <a:rPr lang="en-US" altLang="zh-CN" sz="1600" dirty="0" err="1" smtClean="0"/>
              <a:t>dm_index</a:t>
            </a:r>
            <a:r>
              <a:rPr lang="zh-CN" altLang="en-US" sz="1600" dirty="0" smtClean="0"/>
              <a:t>表中增加</a:t>
            </a:r>
            <a:r>
              <a:rPr lang="en-US" altLang="zh-CN" sz="1600" dirty="0" err="1" smtClean="0"/>
              <a:t>childpool</a:t>
            </a:r>
            <a:r>
              <a:rPr lang="zh-CN" altLang="en-US" sz="1600" dirty="0" smtClean="0"/>
              <a:t>字段标识应该优先从哪里获取缓存，</a:t>
            </a:r>
            <a:r>
              <a:rPr lang="en-US" altLang="zh-CN" sz="1600" dirty="0" err="1" smtClean="0"/>
              <a:t>childpool</a:t>
            </a:r>
            <a:r>
              <a:rPr lang="en-US" altLang="zh-CN" sz="1600" dirty="0" smtClean="0"/>
              <a:t>=2:</a:t>
            </a:r>
            <a:r>
              <a:rPr lang="zh-CN" altLang="en-US" sz="1600" dirty="0" smtClean="0"/>
              <a:t>文件系统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 smtClean="0"/>
              <a:t>标示数据来源</a:t>
            </a:r>
            <a:endParaRPr lang="en-US" altLang="zh-CN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header("X-Cache: HIT from fc-cluster</a:t>
            </a:r>
            <a:r>
              <a:rPr lang="en-US" sz="1600" dirty="0" smtClean="0"/>
              <a:t>")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header("X-Cache: HIT from </a:t>
            </a:r>
            <a:r>
              <a:rPr lang="en-US" altLang="zh-CN" sz="1600" dirty="0" smtClean="0"/>
              <a:t>m</a:t>
            </a:r>
            <a:r>
              <a:rPr lang="en-US" sz="1600" dirty="0" smtClean="0"/>
              <a:t>c-cluster")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header("X-Cache: HIT from </a:t>
            </a:r>
            <a:r>
              <a:rPr lang="en-US" altLang="zh-CN" sz="1600" dirty="0" smtClean="0"/>
              <a:t>md</a:t>
            </a:r>
            <a:r>
              <a:rPr lang="en-US" sz="1600" dirty="0" smtClean="0"/>
              <a:t>-cluster</a:t>
            </a:r>
            <a:r>
              <a:rPr lang="en-US" sz="1600" dirty="0"/>
              <a:t>")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35401"/>
            <a:ext cx="353552" cy="2735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27754" y="311077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726811" y="335207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重构的几个手段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pic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625" y="4417862"/>
            <a:ext cx="2774345" cy="24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21"/>
          <p:cNvSpPr/>
          <p:nvPr/>
        </p:nvSpPr>
        <p:spPr>
          <a:xfrm>
            <a:off x="1240134" y="1169294"/>
            <a:ext cx="9255445" cy="429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3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3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智能弹幕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30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几个优化点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2484</Words>
  <Application>WPS 演示</Application>
  <PresentationFormat>Widescreen</PresentationFormat>
  <Paragraphs>247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方正书宋_GBK</vt:lpstr>
      <vt:lpstr>Wingdings</vt:lpstr>
      <vt:lpstr>微软雅黑</vt:lpstr>
      <vt:lpstr>汉仪旗黑</vt:lpstr>
      <vt:lpstr>Adobe 黑体 Std R</vt:lpstr>
      <vt:lpstr>宋体</vt:lpstr>
      <vt:lpstr>Calibri</vt:lpstr>
      <vt:lpstr>Helvetica Neue</vt:lpstr>
      <vt:lpstr>宋体</vt:lpstr>
      <vt:lpstr>Arial Unicode MS</vt:lpstr>
      <vt:lpstr>汉仪书宋二KW</vt:lpstr>
      <vt:lpstr>苹方-简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bilibili-Gx</dc:creator>
  <cp:lastModifiedBy>terrysmao</cp:lastModifiedBy>
  <cp:revision>548</cp:revision>
  <dcterms:created xsi:type="dcterms:W3CDTF">2021-02-27T11:25:17Z</dcterms:created>
  <dcterms:modified xsi:type="dcterms:W3CDTF">2021-02-27T11:25:17Z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