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2" r:id="rId4"/>
    <p:sldId id="263" r:id="rId5"/>
    <p:sldId id="264" r:id="rId6"/>
    <p:sldId id="260" r:id="rId7"/>
    <p:sldId id="26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0A9A2-B8A2-4D50-8147-937120E0A467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59BB9-301C-4702-BA11-05EAA70C6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01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57D-2DD9-4C5C-9077-85DD07D2CB14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Kymco screenshot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0" b="40820"/>
          <a:stretch/>
        </p:blipFill>
        <p:spPr bwMode="auto">
          <a:xfrm>
            <a:off x="2627784" y="5301208"/>
            <a:ext cx="4048125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接點 10"/>
          <p:cNvCxnSpPr/>
          <p:nvPr userDrawn="1"/>
        </p:nvCxnSpPr>
        <p:spPr>
          <a:xfrm>
            <a:off x="1331640" y="3356992"/>
            <a:ext cx="62646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標題版面配置區 1"/>
          <p:cNvSpPr>
            <a:spLocks noGrp="1"/>
          </p:cNvSpPr>
          <p:nvPr>
            <p:ph type="title"/>
          </p:nvPr>
        </p:nvSpPr>
        <p:spPr>
          <a:xfrm>
            <a:off x="2195736" y="3429000"/>
            <a:ext cx="4680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2" name="文字版面配置區 21"/>
          <p:cNvSpPr>
            <a:spLocks noGrp="1"/>
          </p:cNvSpPr>
          <p:nvPr>
            <p:ph type="body" sz="quarter" idx="12"/>
          </p:nvPr>
        </p:nvSpPr>
        <p:spPr>
          <a:xfrm>
            <a:off x="0" y="2276872"/>
            <a:ext cx="9144000" cy="936823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08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FC88-A57A-4A83-BB82-27E0C012A1E4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51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67FE-33B2-4C14-90C2-099048694301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3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08304" cy="1143000"/>
          </a:xfrm>
        </p:spPr>
        <p:txBody>
          <a:bodyPr>
            <a:normAutofit/>
          </a:bodyPr>
          <a:lstStyle>
            <a:lvl1pPr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74E-053B-459A-97AC-8BE81A2D25DE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7" name="Picture 8" descr="Kymco screenshot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0" r="64224" b="40820"/>
          <a:stretch/>
        </p:blipFill>
        <p:spPr bwMode="auto">
          <a:xfrm>
            <a:off x="0" y="404664"/>
            <a:ext cx="1448268" cy="9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8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A82-5310-4EA8-B02B-EA5534621735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1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AC4-EDF9-4449-B1C3-ACFD949C403D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7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F7AA-0547-42D3-BE0E-756E3D5699F1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2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C76C-81E3-4CDA-920E-601FF1344A2C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C080-4653-4A9E-AC5F-CCD4F4FAE373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1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AB3-3D01-4009-BE4D-E139B32D8A07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2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5743-1124-4822-827C-7650F1BDD413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6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8B00-5735-4150-B906-D0C7E5EE1851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3768" y="3861048"/>
            <a:ext cx="4680520" cy="1143000"/>
          </a:xfrm>
        </p:spPr>
        <p:txBody>
          <a:bodyPr/>
          <a:lstStyle/>
          <a:p>
            <a:r>
              <a:rPr lang="zh-TW" altLang="en-US" dirty="0" smtClean="0"/>
              <a:t>報告人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陳韋翰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報告</a:t>
            </a:r>
            <a:r>
              <a:rPr lang="zh-TW" altLang="en-US" dirty="0" smtClean="0"/>
              <a:t>時間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04/</a:t>
            </a:r>
            <a:r>
              <a:rPr lang="zh-TW" altLang="en-US" dirty="0" smtClean="0"/>
              <a:t> </a:t>
            </a:r>
            <a:r>
              <a:rPr lang="en-US" altLang="zh-TW" dirty="0" smtClean="0"/>
              <a:t>07(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 smtClean="0"/>
              <a:t>電子水泵故障檢測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8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故障趨勢判斷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0015297"/>
                  </p:ext>
                </p:extLst>
              </p:nvPr>
            </p:nvGraphicFramePr>
            <p:xfrm>
              <a:off x="2483768" y="5517232"/>
              <a:ext cx="4848201" cy="3903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067"/>
                    <a:gridCol w="1616067"/>
                    <a:gridCol w="16160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  <m:t>𝒕𝒆𝒎</m:t>
                                    </m:r>
                                    <m:sSub>
                                      <m:sSubPr>
                                        <m:ctrlPr>
                                          <a:rPr lang="en-US" altLang="zh-TW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itchFamily="34" charset="-12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itchFamily="34" charset="-12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微軟正黑體" pitchFamily="34" charset="-120"/>
                            <a:ea typeface="微軟正黑體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  <m:t>𝒕𝒆𝒎</m:t>
                                    </m:r>
                                    <m:sSub>
                                      <m:sSubPr>
                                        <m:ctrlPr>
                                          <a:rPr lang="en-US" altLang="zh-TW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itchFamily="34" charset="-12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itchFamily="34" charset="-12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微軟正黑體" pitchFamily="34" charset="-120"/>
                            <a:ea typeface="微軟正黑體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  <m:t>𝒕𝒆𝒎</m:t>
                                    </m:r>
                                    <m:sSub>
                                      <m:sSubPr>
                                        <m:ctrlPr>
                                          <a:rPr lang="en-US" altLang="zh-TW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itchFamily="34" charset="-12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itchFamily="34" charset="-12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微軟正黑體" pitchFamily="34" charset="-120"/>
                            <a:ea typeface="微軟正黑體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0015297"/>
                  </p:ext>
                </p:extLst>
              </p:nvPr>
            </p:nvGraphicFramePr>
            <p:xfrm>
              <a:off x="2483768" y="5517232"/>
              <a:ext cx="4848201" cy="3903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067"/>
                    <a:gridCol w="1616067"/>
                    <a:gridCol w="1616067"/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r="-200377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9624" r="-99624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377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弧形箭號 (下彎) 4"/>
          <p:cNvSpPr/>
          <p:nvPr/>
        </p:nvSpPr>
        <p:spPr>
          <a:xfrm>
            <a:off x="3203848" y="4869160"/>
            <a:ext cx="1296144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弧形箭號 (下彎) 5"/>
          <p:cNvSpPr/>
          <p:nvPr/>
        </p:nvSpPr>
        <p:spPr>
          <a:xfrm>
            <a:off x="5148064" y="4869160"/>
            <a:ext cx="1296144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弧形箭號 (下彎) 6"/>
          <p:cNvSpPr/>
          <p:nvPr/>
        </p:nvSpPr>
        <p:spPr>
          <a:xfrm>
            <a:off x="1403648" y="4869160"/>
            <a:ext cx="1296144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668690"/>
                  </p:ext>
                </p:extLst>
              </p:nvPr>
            </p:nvGraphicFramePr>
            <p:xfrm>
              <a:off x="755576" y="5517232"/>
              <a:ext cx="1247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8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itchFamily="34" charset="-120"/>
                                      </a:rPr>
                                      <m:t>𝒕𝒐𝒕𝒂𝒍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微軟正黑體" pitchFamily="34" charset="-120"/>
                            <a:ea typeface="微軟正黑體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668690"/>
                  </p:ext>
                </p:extLst>
              </p:nvPr>
            </p:nvGraphicFramePr>
            <p:xfrm>
              <a:off x="755576" y="5517232"/>
              <a:ext cx="1247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88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5364088" y="44371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step1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3688" y="44371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step3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19872" y="44371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step2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79512" y="1628800"/>
                <a:ext cx="8424936" cy="2437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1.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在固定時間內，紀錄故障次數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)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，並記錄在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</m:sub>
                    </m:sSub>
                    <m:r>
                      <a:rPr lang="zh-TW" altLang="en-US" b="1" i="1" smtClean="0">
                        <a:latin typeface="Cambria Math"/>
                        <a:ea typeface="微軟正黑體" pitchFamily="34" charset="-120"/>
                      </a:rPr>
                      <m:t>中</m:t>
                    </m:r>
                  </m:oMath>
                </a14:m>
                <a:endParaRPr lang="en-US" altLang="zh-TW" b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endParaRPr lang="en-US" altLang="zh-TW" b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2.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在下一時段將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值存入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，</a:t>
                </a:r>
                <a:r>
                  <a:rPr lang="en-US" altLang="zh-TW" b="1" dirty="0">
                    <a:ea typeface="微軟正黑體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值存入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，</a:t>
                </a:r>
                <a:r>
                  <a:rPr lang="en-US" altLang="zh-TW" b="1" dirty="0">
                    <a:ea typeface="微軟正黑體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</m:t>
                        </m:r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𝒐𝒕𝒂𝒍</m:t>
                        </m:r>
                      </m:sub>
                    </m:sSub>
                  </m:oMath>
                </a14:m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值存入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TW" b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3.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在以下情形，故障旗標會亮起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:</a:t>
                </a:r>
              </a:p>
              <a:p>
                <a:r>
                  <a:rPr lang="en-US" altLang="zh-TW" b="1" dirty="0">
                    <a:latin typeface="微軟正黑體" pitchFamily="34" charset="-120"/>
                    <a:ea typeface="微軟正黑體" pitchFamily="34" charset="-120"/>
                  </a:rPr>
                  <a:t>	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1.</a:t>
                </a:r>
                <a:r>
                  <a:rPr lang="en-US" altLang="zh-TW" b="1" dirty="0">
                    <a:ea typeface="微軟正黑體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&gt;</a:t>
                </a:r>
                <a:r>
                  <a:rPr lang="en-US" altLang="zh-TW" b="1" dirty="0">
                    <a:ea typeface="微軟正黑體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/>
                        <a:ea typeface="微軟正黑體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                  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(</a:t>
                </a:r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系統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朝故障趨勢前進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)</a:t>
                </a:r>
              </a:p>
              <a:p>
                <a:r>
                  <a:rPr lang="en-US" altLang="zh-TW" b="1" dirty="0">
                    <a:latin typeface="微軟正黑體" pitchFamily="34" charset="-120"/>
                    <a:ea typeface="微軟正黑體" pitchFamily="34" charset="-120"/>
                  </a:rPr>
                  <a:t>	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2.</a:t>
                </a:r>
                <a:r>
                  <a:rPr lang="en-US" altLang="zh-TW" b="1" dirty="0" smtClean="0">
                    <a:ea typeface="微軟正黑體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𝟏</m:t>
                        </m:r>
                      </m:sub>
                    </m:sSub>
                    <m:r>
                      <a:rPr lang="zh-TW" altLang="en-US" b="1" i="1" smtClean="0">
                        <a:latin typeface="Cambria Math"/>
                        <a:ea typeface="微軟正黑體" pitchFamily="34" charset="-120"/>
                      </a:rPr>
                      <m:t>、</m:t>
                    </m:r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𝟐</m:t>
                        </m:r>
                      </m:sub>
                    </m:sSub>
                    <m:r>
                      <a:rPr lang="zh-TW" altLang="en-US" b="1" i="1" smtClean="0">
                        <a:latin typeface="Cambria Math"/>
                        <a:ea typeface="微軟正黑體" pitchFamily="34" charset="-120"/>
                      </a:rPr>
                      <m:t>、</m:t>
                    </m:r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皆 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zh-TW" altLang="en-US" b="1" i="1" smtClean="0">
                            <a:latin typeface="Cambria Math"/>
                            <a:ea typeface="微軟正黑體" pitchFamily="34" charset="-120"/>
                          </a:rPr>
                          <m:t> </m:t>
                        </m:r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(70%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𝒚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𝒄𝒐𝒖𝒏𝒕</m:t>
                        </m:r>
                      </m:sub>
                    </m:sSub>
                  </m:oMath>
                </a14:m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)</a:t>
                </a:r>
              </a:p>
              <a:p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	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𝟏</m:t>
                        </m:r>
                      </m:sub>
                    </m:sSub>
                    <m:r>
                      <a:rPr lang="zh-TW" altLang="en-US" b="1" i="1">
                        <a:latin typeface="Cambria Math"/>
                        <a:ea typeface="微軟正黑體" pitchFamily="34" charset="-120"/>
                      </a:rPr>
                      <m:t>、</m:t>
                    </m:r>
                    <m:sSub>
                      <m:sSubPr>
                        <m:ctrlP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𝒕𝒆𝒎𝒑</m:t>
                        </m:r>
                        <m:r>
                          <a:rPr lang="en-US" altLang="zh-TW" b="1" i="1">
                            <a:latin typeface="Cambria Math"/>
                            <a:ea typeface="微軟正黑體" pitchFamily="34" charset="-12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皆為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𝒚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𝒄𝒐𝒖𝒏𝒕</m:t>
                        </m:r>
                      </m:sub>
                    </m:sSub>
                  </m:oMath>
                </a14:m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(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時間內最大</a:t>
                </a:r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故障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count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數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28800"/>
                <a:ext cx="8424936" cy="2437206"/>
              </a:xfrm>
              <a:prstGeom prst="rect">
                <a:avLst/>
              </a:prstGeom>
              <a:blipFill rotWithShape="1">
                <a:blip r:embed="rId4"/>
                <a:stretch>
                  <a:fillRect l="-579" t="-1250" b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4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3</a:t>
            </a:fld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33659"/>
              </p:ext>
            </p:extLst>
          </p:nvPr>
        </p:nvGraphicFramePr>
        <p:xfrm>
          <a:off x="107504" y="1556792"/>
          <a:ext cx="9057089" cy="5155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445"/>
                <a:gridCol w="500352"/>
                <a:gridCol w="1562324"/>
                <a:gridCol w="1746125"/>
                <a:gridCol w="439254"/>
                <a:gridCol w="418661"/>
                <a:gridCol w="439084"/>
                <a:gridCol w="1827817"/>
                <a:gridCol w="316549"/>
                <a:gridCol w="1521478"/>
              </a:tblGrid>
              <a:tr h="34376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編號</a:t>
                      </a:r>
                      <a:endParaRPr lang="zh-TW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錯誤瑪</a:t>
                      </a:r>
                      <a:endParaRPr lang="zh-TW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失效情況</a:t>
                      </a:r>
                      <a:endParaRPr lang="zh-TW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x_max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y_max</a:t>
                      </a:r>
                      <a:r>
                        <a:rPr lang="en-US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t_cycle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最後旗標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等級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備註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507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error.BIT.DC_NG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12V</a:t>
                      </a:r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過高、</a:t>
                      </a:r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12</a:t>
                      </a:r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</a:t>
                      </a:r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過低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Error_DC_NG.Error_flag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四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error.BIT.DC5_NG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VCC </a:t>
                      </a:r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下降至</a:t>
                      </a:r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4.2</a:t>
                      </a:r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Error_DC5_NG.Error_flag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四</a:t>
                      </a:r>
                      <a:endParaRPr lang="zh-TW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和 </a:t>
                      </a:r>
                      <a:r>
                        <a:rPr lang="en-US" altLang="zh-TW" sz="11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 </a:t>
                      </a:r>
                      <a:r>
                        <a:rPr lang="zh-TW" altLang="en-US" sz="11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連動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error.BIT.MOSOT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板溫溫度過高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500ms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Error_MOSOT.Error_flag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二</a:t>
                      </a:r>
                      <a:endParaRPr lang="zh-TW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後續考慮做分級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error.BIT.MOSOPEN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MOS</a:t>
                      </a:r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失效造成短路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Error_MOSOPEN.Error_flag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一</a:t>
                      </a:r>
                      <a:endParaRPr lang="zh-TW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0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error.BIT.MOSOC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電流過高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Error_MOSOC.Error_flag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二</a:t>
                      </a:r>
                      <a:endParaRPr lang="zh-TW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後續考慮做分級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error1.BIT.SPEED_NG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轉速命令不為</a:t>
                      </a:r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b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&amp;&amp;</a:t>
                      </a:r>
                      <a:b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轉速命令和回授不符</a:t>
                      </a:r>
                      <a:b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Error_SPEED_NG.Error_flag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四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後續考慮做分級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error1.BIT.MOTORBLOCK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轉速命令和回授不符</a:t>
                      </a:r>
                      <a:b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&amp;&amp;</a:t>
                      </a:r>
                      <a:b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未偵測到反電動勢</a:t>
                      </a:r>
                      <a:b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Error_MOTORBLOCK.Error_flag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一</a:t>
                      </a:r>
                      <a:endParaRPr lang="zh-TW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error1.BIT.PWM_NG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LV8907PWM</a:t>
                      </a:r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輸入穩定為</a:t>
                      </a:r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 </a:t>
                      </a:r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or 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Error_PWM_NG.Error_flag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四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error1.BIT.CANLOST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CAN</a:t>
                      </a:r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通訊異常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Error_CANLOST.Error_flag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三</a:t>
                      </a:r>
                      <a:endParaRPr lang="zh-TW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0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error1.BIT.SPILOST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SPI</a:t>
                      </a:r>
                      <a:r>
                        <a:rPr lang="zh-TW" alt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通訊異常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Error_SPILOST.Error_flag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三</a:t>
                      </a:r>
                      <a:endParaRPr lang="zh-TW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521" marR="4521" marT="4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08304" cy="1143000"/>
          </a:xfrm>
        </p:spPr>
        <p:txBody>
          <a:bodyPr/>
          <a:lstStyle/>
          <a:p>
            <a:r>
              <a:rPr lang="zh-TW" altLang="en-US" dirty="0" smtClean="0"/>
              <a:t>目前故障代碼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1268760"/>
            <a:ext cx="26645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紅字為透過</a:t>
            </a:r>
            <a:r>
              <a:rPr lang="en-US" altLang="zh-TW" sz="11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LV8907</a:t>
            </a:r>
            <a:r>
              <a:rPr lang="zh-TW" altLang="en-US" sz="11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回傳的故障碼做判斷</a:t>
            </a:r>
            <a:endParaRPr lang="en-US" altLang="zh-TW" sz="11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32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故障分級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4</a:t>
            </a:fld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77903"/>
              </p:ext>
            </p:extLst>
          </p:nvPr>
        </p:nvGraphicFramePr>
        <p:xfrm>
          <a:off x="755576" y="2852936"/>
          <a:ext cx="7344816" cy="2304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139"/>
                <a:gridCol w="1707004"/>
                <a:gridCol w="1910591"/>
                <a:gridCol w="1613041"/>
                <a:gridCol w="1613041"/>
              </a:tblGrid>
              <a:tr h="4626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分級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第一級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第二級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第三級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第四級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2312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處置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通知</a:t>
                      </a: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ECU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亮警示燈</a:t>
                      </a:r>
                      <a:b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水泵命令降為</a:t>
                      </a: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0rpm</a:t>
                      </a:r>
                      <a:b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通知</a:t>
                      </a: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ECU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降低負載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通知</a:t>
                      </a: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ECU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亮警示燈</a:t>
                      </a:r>
                      <a:b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水泵命令降為</a:t>
                      </a: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600rpm</a:t>
                      </a:r>
                      <a:b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通知</a:t>
                      </a: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ECU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降低負載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通知</a:t>
                      </a: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ECU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亮警示燈</a:t>
                      </a:r>
                      <a:b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水泵命令維持最高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通知</a:t>
                      </a: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ECU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亮警示燈</a:t>
                      </a:r>
                      <a:b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水泵命令維持一致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85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水泵完全無法運作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水泵持續運作可能造成損害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            轉速命令可能不符合現況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l" fontAlgn="ctr"/>
                      <a:r>
                        <a:rPr lang="zh-TW" altLang="en-US" sz="12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1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988840"/>
            <a:ext cx="716574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寫出一版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x/y/t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的故障判斷程式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與負責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ECU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的同事討論出暫定故障分級和處置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從同事手上拿到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2015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傅顧問的演講投影片，發現判斷邏輯上有出入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想與顧問討論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有關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x/y/t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的作法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故障分級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typeA~D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應該有甚麼故障代碼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72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2015</a:t>
            </a:r>
            <a:r>
              <a:rPr lang="zh-TW" altLang="en-US" dirty="0" smtClean="0"/>
              <a:t>傅顧問報告投影片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484784"/>
            <a:ext cx="330180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Diagnose Intermittent Fault:</a:t>
            </a:r>
          </a:p>
          <a:p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X : Fail count</a:t>
            </a:r>
          </a:p>
          <a:p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Y : Sample counts</a:t>
            </a:r>
          </a:p>
          <a:p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T : Time in the test window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9512" y="4581128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b="1" i="1" u="sng" dirty="0" smtClean="0">
                    <a:latin typeface="微軟正黑體" pitchFamily="34" charset="-120"/>
                    <a:ea typeface="微軟正黑體" pitchFamily="34" charset="-120"/>
                  </a:rPr>
                  <a:t>X</a:t>
                </a:r>
                <a:r>
                  <a:rPr lang="en-US" altLang="zh-TW" b="1" i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</a:p>
              <a:p>
                <a:r>
                  <a:rPr lang="en-US" altLang="zh-TW" b="1" i="1" u="sng" dirty="0">
                    <a:latin typeface="微軟正黑體" pitchFamily="34" charset="-120"/>
                    <a:ea typeface="微軟正黑體" pitchFamily="34" charset="-120"/>
                  </a:rPr>
                  <a:t>Y</a:t>
                </a:r>
                <a:r>
                  <a:rPr lang="en-US" altLang="zh-TW" b="1" i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endParaRPr lang="en-US" altLang="zh-TW" b="1" i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i="1" dirty="0" smtClean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endParaRPr lang="en-US" altLang="zh-TW" b="1" i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581128"/>
                <a:ext cx="45720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067" t="-3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弧 5"/>
          <p:cNvSpPr/>
          <p:nvPr/>
        </p:nvSpPr>
        <p:spPr>
          <a:xfrm>
            <a:off x="683568" y="4581128"/>
            <a:ext cx="288032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31640" y="4725144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Fault Counter1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07504" y="5517232"/>
            <a:ext cx="324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03648" y="5661248"/>
                <a:ext cx="5319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sz="20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661248"/>
                <a:ext cx="53194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弧 13"/>
          <p:cNvSpPr/>
          <p:nvPr/>
        </p:nvSpPr>
        <p:spPr>
          <a:xfrm>
            <a:off x="6804248" y="5733256"/>
            <a:ext cx="288032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23928" y="5301208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Fault Counter2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07504" y="6165304"/>
            <a:ext cx="6696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347864" y="6309320"/>
                <a:ext cx="5319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TW" altLang="en-US" sz="20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6309320"/>
                <a:ext cx="53194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弧 18"/>
          <p:cNvSpPr/>
          <p:nvPr/>
        </p:nvSpPr>
        <p:spPr>
          <a:xfrm>
            <a:off x="3563888" y="5085184"/>
            <a:ext cx="288032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236296" y="594928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Fault Counter3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623195" y="1484784"/>
                <a:ext cx="550836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1.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若</a:t>
                </a:r>
                <a:r>
                  <a:rPr lang="en-US" altLang="zh-TW" b="1" dirty="0">
                    <a:latin typeface="微軟正黑體" pitchFamily="34" charset="-120"/>
                    <a:ea typeface="微軟正黑體" pitchFamily="34" charset="-120"/>
                  </a:rPr>
                  <a:t>Fault 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Counter1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判斷故障，則進</a:t>
                </a:r>
                <a:r>
                  <a:rPr lang="en-US" altLang="zh-TW" b="1" dirty="0">
                    <a:latin typeface="微軟正黑體" pitchFamily="34" charset="-120"/>
                    <a:ea typeface="微軟正黑體" pitchFamily="34" charset="-120"/>
                  </a:rPr>
                  <a:t>Fault 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Counter2</a:t>
                </a:r>
              </a:p>
              <a:p>
                <a:r>
                  <a:rPr lang="en-US" altLang="zh-TW" b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  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若</a:t>
                </a:r>
                <a:r>
                  <a:rPr lang="en-US" altLang="zh-TW" b="1" dirty="0">
                    <a:latin typeface="微軟正黑體" pitchFamily="34" charset="-120"/>
                    <a:ea typeface="微軟正黑體" pitchFamily="34" charset="-120"/>
                  </a:rPr>
                  <a:t>Fault 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Counter2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判斷</a:t>
                </a:r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故障，則進</a:t>
                </a:r>
                <a:r>
                  <a:rPr lang="en-US" altLang="zh-TW" b="1" dirty="0">
                    <a:latin typeface="微軟正黑體" pitchFamily="34" charset="-120"/>
                    <a:ea typeface="微軟正黑體" pitchFamily="34" charset="-120"/>
                  </a:rPr>
                  <a:t>Fault </a:t>
                </a:r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Counter3</a:t>
                </a:r>
              </a:p>
              <a:p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TW" b="1" i="1" smtClean="0">
                        <a:latin typeface="Cambria Math"/>
                        <a:ea typeface="微軟正黑體" pitchFamily="34" charset="-120"/>
                      </a:rPr>
                      <m:t>~</m:t>
                    </m:r>
                    <m:sSub>
                      <m:sSubPr>
                        <m:ctrlP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𝑻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  <a:ea typeface="微軟正黑體" pitchFamily="34" charset="-12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由小到大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3.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區分故障嚴重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95" y="1484784"/>
                <a:ext cx="5508367" cy="1754326"/>
              </a:xfrm>
              <a:prstGeom prst="rect">
                <a:avLst/>
              </a:prstGeom>
              <a:blipFill rotWithShape="1">
                <a:blip r:embed="rId5"/>
                <a:stretch>
                  <a:fillRect l="-885" t="-1742" r="-332" b="-48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08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77281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1.OBD type</a:t>
            </a:r>
            <a:r>
              <a:rPr lang="zh-TW" altLang="en-US" dirty="0"/>
              <a:t>的分類和處置</a:t>
            </a:r>
            <a:r>
              <a:rPr lang="en-US" altLang="zh-TW" dirty="0"/>
              <a:t>(flash key)</a:t>
            </a:r>
            <a:endParaRPr lang="zh-TW" altLang="en-US" dirty="0"/>
          </a:p>
          <a:p>
            <a:r>
              <a:rPr lang="en-US" altLang="zh-TW" dirty="0"/>
              <a:t>2.Speed_NG</a:t>
            </a:r>
            <a:r>
              <a:rPr lang="zh-TW" altLang="en-US" dirty="0"/>
              <a:t>正負</a:t>
            </a:r>
          </a:p>
          <a:p>
            <a:r>
              <a:rPr lang="en-US" altLang="zh-TW" dirty="0"/>
              <a:t>3.12V 5V</a:t>
            </a:r>
            <a:r>
              <a:rPr lang="zh-TW" altLang="en-US" dirty="0"/>
              <a:t>做</a:t>
            </a:r>
            <a:r>
              <a:rPr lang="en-US" altLang="zh-TW" dirty="0"/>
              <a:t>order 1 2</a:t>
            </a:r>
            <a:endParaRPr lang="zh-TW" altLang="en-US" dirty="0"/>
          </a:p>
          <a:p>
            <a:r>
              <a:rPr lang="en-US" altLang="zh-TW" dirty="0"/>
              <a:t>4.</a:t>
            </a:r>
            <a:r>
              <a:rPr lang="zh-TW" altLang="en-US" dirty="0"/>
              <a:t>詢問公司是否有</a:t>
            </a:r>
            <a:r>
              <a:rPr lang="en-US" altLang="zh-TW" dirty="0"/>
              <a:t>DFEMA</a:t>
            </a:r>
            <a:endParaRPr lang="zh-TW" altLang="en-US" dirty="0"/>
          </a:p>
          <a:p>
            <a:r>
              <a:rPr lang="en-US" altLang="zh-TW" dirty="0"/>
              <a:t>5.google U0109 P2797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41490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轉速、流量</a:t>
            </a:r>
            <a:r>
              <a:rPr lang="en-US" altLang="zh-TW" dirty="0"/>
              <a:t>MAP</a:t>
            </a:r>
            <a:endParaRPr lang="zh-TW" altLang="en-US" dirty="0"/>
          </a:p>
          <a:p>
            <a:r>
              <a:rPr lang="en-US" altLang="zh-TW" dirty="0"/>
              <a:t>2.</a:t>
            </a:r>
            <a:r>
              <a:rPr lang="zh-TW" altLang="en-US" dirty="0"/>
              <a:t>轉速不受控故障</a:t>
            </a:r>
          </a:p>
          <a:p>
            <a:r>
              <a:rPr lang="en-US" altLang="zh-TW" dirty="0"/>
              <a:t>3.CAN</a:t>
            </a:r>
            <a:r>
              <a:rPr lang="zh-TW" altLang="en-US" dirty="0"/>
              <a:t>故障報告補上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呼叫</a:t>
            </a:r>
            <a:r>
              <a:rPr lang="en-US" altLang="zh-TW" dirty="0"/>
              <a:t>pointer of  function  </a:t>
            </a:r>
            <a:endParaRPr lang="zh-TW" altLang="en-US" dirty="0"/>
          </a:p>
          <a:p>
            <a:r>
              <a:rPr lang="en-US" altLang="zh-TW" dirty="0"/>
              <a:t>5.</a:t>
            </a:r>
            <a:r>
              <a:rPr lang="zh-TW" altLang="en-US" dirty="0"/>
              <a:t>錯誤偵測模式</a:t>
            </a:r>
            <a:r>
              <a:rPr lang="en-US" altLang="zh-TW" dirty="0"/>
              <a:t>(</a:t>
            </a:r>
            <a:r>
              <a:rPr lang="zh-TW" altLang="en-US" dirty="0"/>
              <a:t>分級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77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563</Words>
  <Application>Microsoft Office PowerPoint</Application>
  <PresentationFormat>如螢幕大小 (4:3)</PresentationFormat>
  <Paragraphs>195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報告人 : 陳韋翰 報告時間 : 04/ 07(二)</vt:lpstr>
      <vt:lpstr>故障趨勢判斷</vt:lpstr>
      <vt:lpstr>目前故障代碼</vt:lpstr>
      <vt:lpstr>故障分級</vt:lpstr>
      <vt:lpstr>小結</vt:lpstr>
      <vt:lpstr>2015傅顧問報告投影片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kymco</dc:creator>
  <cp:lastModifiedBy>kymco</cp:lastModifiedBy>
  <cp:revision>66</cp:revision>
  <dcterms:created xsi:type="dcterms:W3CDTF">2020-02-25T06:14:31Z</dcterms:created>
  <dcterms:modified xsi:type="dcterms:W3CDTF">2020-04-14T01:58:30Z</dcterms:modified>
</cp:coreProperties>
</file>