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1704" r:id="rId10"/>
    <p:sldId id="259" r:id="rId11"/>
    <p:sldId id="1705" r:id="rId12"/>
    <p:sldId id="1699" r:id="rId13"/>
    <p:sldId id="1700" r:id="rId14"/>
    <p:sldId id="1701" r:id="rId15"/>
    <p:sldId id="1689" r:id="rId16"/>
    <p:sldId id="1697"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B153E-6FCA-4540-A80C-98B7747A6579}" v="1" dt="2020-05-09T06:23:23.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8602" autoAdjust="0"/>
  </p:normalViewPr>
  <p:slideViewPr>
    <p:cSldViewPr snapToGrid="0">
      <p:cViewPr>
        <p:scale>
          <a:sx n="100" d="100"/>
          <a:sy n="100" d="100"/>
        </p:scale>
        <p:origin x="88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srfharmony.org/system/files/protocols/chalk_talk_0.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theworldcafe.com/key-concepts-resources/world-cafe-method/"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3tvbqdLjjSU&amp;t=3m20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cDA3_5982h8"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am.files.bbci.co.uk/bam/live/content/z9bmxnb/transcrip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groups have finished debugging, repeat the execution process. </a:t>
            </a:r>
          </a:p>
          <a:p>
            <a:pPr marL="171450" indent="-171450">
              <a:buFont typeface="Arial" panose="020B0604020202020204" pitchFamily="34" charset="0"/>
              <a:buChar char="•"/>
            </a:pPr>
            <a:r>
              <a:rPr lang="en-US" dirty="0"/>
              <a:t>If no successful algorithm is found, try to debug on the fly. </a:t>
            </a:r>
          </a:p>
          <a:p>
            <a:pPr marL="171450" indent="-171450">
              <a:buFont typeface="Arial" panose="020B0604020202020204" pitchFamily="34" charset="0"/>
              <a:buChar char="•"/>
            </a:pPr>
            <a:r>
              <a:rPr lang="en-US" dirty="0"/>
              <a:t>When you hear an incorrect or unclear instruction, point out the error and either propose or request a fix before proceeding. </a:t>
            </a:r>
          </a:p>
          <a:p>
            <a:pPr marL="171450" indent="-171450">
              <a:buFont typeface="Arial" panose="020B0604020202020204" pitchFamily="34" charset="0"/>
              <a:buChar char="•"/>
            </a:pPr>
            <a:r>
              <a:rPr lang="en-US" dirty="0"/>
              <a:t>Many algorithms will still have similar problems to the first iteration. Others will have too much detail or other, subtler problems </a:t>
            </a:r>
          </a:p>
          <a:p>
            <a:pPr marL="171450" indent="-171450">
              <a:buFont typeface="Arial" panose="020B0604020202020204" pitchFamily="34" charset="0"/>
              <a:buChar char="•"/>
            </a:pPr>
            <a:r>
              <a:rPr lang="en-US" dirty="0"/>
              <a:t>Try to take note of issues while circulating so you can address them quickly.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“Great! Now we have a teeth brushing algorithm!” </a:t>
            </a:r>
            <a:r>
              <a:rPr lang="en-US"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87652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students to describe why there were problems with the first round of algorithms, and how those problems were fixed. </a:t>
            </a:r>
          </a:p>
          <a:p>
            <a:pPr marL="171450" indent="-171450">
              <a:buFont typeface="Arial" panose="020B0604020202020204" pitchFamily="34" charset="0"/>
              <a:buChar char="•"/>
            </a:pPr>
            <a:r>
              <a:rPr lang="en-US" dirty="0"/>
              <a:t>Encourage the use of computer science terminology.</a:t>
            </a:r>
          </a:p>
          <a:p>
            <a:pPr marL="171450" indent="-171450">
              <a:buFont typeface="Arial" panose="020B0604020202020204" pitchFamily="34" charset="0"/>
              <a:buChar char="•"/>
            </a:pPr>
            <a:r>
              <a:rPr lang="en-US" dirty="0"/>
              <a:t>Keep students from fixating on the specifics of any one error and guide discussion to the general approaches and concepts used to resolve problems.</a:t>
            </a:r>
          </a:p>
          <a:p>
            <a:pPr marL="171450" indent="-171450">
              <a:buFont typeface="Arial" panose="020B0604020202020204" pitchFamily="34" charset="0"/>
              <a:buChar char="•"/>
            </a:pPr>
            <a:r>
              <a:rPr lang="en-US" dirty="0"/>
              <a:t>Have students discuss what lessons can be learned from this activity and how they can be applied to programming and computer science.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r>
              <a:rPr lang="en-US" dirty="0">
                <a:effectLst/>
              </a:rPr>
              <a:t>5 minutes | Welcome, attendance, bell work, announcements</a:t>
            </a:r>
          </a:p>
          <a:p>
            <a:r>
              <a:rPr lang="en-US" dirty="0">
                <a:effectLst/>
              </a:rPr>
              <a:t>10 minutes | Introductory discussion; present activity</a:t>
            </a:r>
          </a:p>
          <a:p>
            <a:r>
              <a:rPr lang="en-US" dirty="0">
                <a:effectLst/>
              </a:rPr>
              <a:t>20 minutes | Writing the first algorithms </a:t>
            </a:r>
          </a:p>
          <a:p>
            <a:pPr lvl="1"/>
            <a:r>
              <a:rPr lang="en-US" dirty="0">
                <a:effectLst/>
              </a:rPr>
              <a:t>10 minutes | Students write first algorithms </a:t>
            </a:r>
          </a:p>
          <a:p>
            <a:pPr lvl="1"/>
            <a:r>
              <a:rPr lang="en-US" dirty="0">
                <a:effectLst/>
              </a:rPr>
              <a:t>5 minutes | Sample algorithm execution </a:t>
            </a:r>
          </a:p>
          <a:p>
            <a:pPr lvl="1"/>
            <a:r>
              <a:rPr lang="en-US" dirty="0">
                <a:effectLst/>
              </a:rPr>
              <a:t>10 minutes | Students debug/rewrite algorithms </a:t>
            </a:r>
          </a:p>
          <a:p>
            <a:pPr lvl="1"/>
            <a:r>
              <a:rPr lang="en-US" dirty="0">
                <a:effectLst/>
              </a:rPr>
              <a:t>5 minutes | Second sample algorithm execution</a:t>
            </a:r>
          </a:p>
          <a:p>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indent="0">
              <a:buFont typeface="Arial" panose="020B0604020202020204" pitchFamily="34" charset="0"/>
              <a:buNone/>
            </a:pPr>
            <a:r>
              <a:rPr lang="en-US" sz="2800" dirty="0"/>
              <a:t>- Invite discussion about what constitutes a computer, what computers do, and what computer science is.</a:t>
            </a:r>
          </a:p>
          <a:p>
            <a:pPr marL="0" indent="0">
              <a:buFont typeface="Arial" panose="020B0604020202020204" pitchFamily="34" charset="0"/>
              <a:buNone/>
            </a:pPr>
            <a:r>
              <a:rPr lang="en-US" sz="2800" dirty="0"/>
              <a:t>- An excellent protocol for these types of discussions is </a:t>
            </a:r>
            <a:r>
              <a:rPr lang="en-US" sz="2800" dirty="0">
                <a:solidFill>
                  <a:srgbClr val="27A6A3"/>
                </a:solidFill>
                <a:effectLst/>
                <a:hlinkClick r:id="rId3"/>
              </a:rPr>
              <a:t>"Chalk Talk"</a:t>
            </a:r>
            <a:r>
              <a:rPr lang="en-US" sz="2800" dirty="0"/>
              <a:t> or </a:t>
            </a:r>
            <a:r>
              <a:rPr lang="en-US" sz="2800" dirty="0">
                <a:solidFill>
                  <a:srgbClr val="27A6A3"/>
                </a:solidFill>
                <a:effectLst/>
                <a:hlinkClick r:id="rId4"/>
              </a:rPr>
              <a:t>"World Cafe"</a:t>
            </a:r>
            <a:endParaRPr lang="en-US" sz="2800" dirty="0"/>
          </a:p>
          <a:p>
            <a:pPr marL="0" indent="0">
              <a:buFont typeface="Arial" panose="020B0604020202020204" pitchFamily="34" charset="0"/>
              <a:buNone/>
            </a:pPr>
            <a:r>
              <a:rPr lang="en-US" sz="2800" dirty="0"/>
              <a:t>- Develop definitions for important terms ("computer," "computer science," "algorithm," "program," "programming language")</a:t>
            </a:r>
          </a:p>
          <a:p>
            <a:pPr marL="0" indent="0">
              <a:buFont typeface="Arial" panose="020B0604020202020204" pitchFamily="34" charset="0"/>
              <a:buNone/>
            </a:pPr>
            <a:r>
              <a:rPr lang="en-US" sz="2800" dirty="0"/>
              <a:t>- Display each term on the board or projector and ask students to provide key ideas or concepts they know that relate to the term. From this, you can develop a classroom definition. Feel free to have a pre-written definition and guide students to that definition using leading questions. Sample definitions:</a:t>
            </a:r>
            <a:br>
              <a:rPr lang="en-US" sz="2800" dirty="0"/>
            </a:br>
            <a:endParaRPr lang="en-US" sz="2800" dirty="0"/>
          </a:p>
          <a:p>
            <a:pPr marL="457200" indent="-457200">
              <a:buFont typeface="Arial" panose="020B0604020202020204" pitchFamily="34" charset="0"/>
              <a:buChar char="•"/>
            </a:pPr>
            <a:r>
              <a:rPr lang="en-US" sz="2800" dirty="0"/>
              <a:t>Computer: An electronic machine that can solve different problems, process data, store &amp; retrieve data and perform calculations.</a:t>
            </a:r>
          </a:p>
          <a:p>
            <a:pPr marL="457200" indent="-457200">
              <a:buFont typeface="Arial" panose="020B0604020202020204" pitchFamily="34" charset="0"/>
              <a:buChar char="•"/>
            </a:pPr>
            <a:r>
              <a:rPr lang="en-US" sz="2800" dirty="0"/>
              <a:t>Computer Science: The study of the principles and use of computers.</a:t>
            </a:r>
          </a:p>
          <a:p>
            <a:pPr marL="457200" indent="-457200">
              <a:buFont typeface="Arial" panose="020B0604020202020204" pitchFamily="34" charset="0"/>
              <a:buChar char="•"/>
            </a:pPr>
            <a:r>
              <a:rPr lang="en-US" sz="2800" dirty="0"/>
              <a:t>Algorithm: A complete, well-defined sequence of steps for completing a task or solving a problem.</a:t>
            </a:r>
          </a:p>
          <a:p>
            <a:pPr marL="457200" indent="-457200">
              <a:buFont typeface="Arial" panose="020B0604020202020204" pitchFamily="34" charset="0"/>
              <a:buChar char="•"/>
            </a:pPr>
            <a:r>
              <a:rPr lang="en-US" sz="2800" dirty="0"/>
              <a:t>Computer Program: A sequence of instructions or steps, written in a language that can be understood by a computer, that will be used by the computer to complete a task or solve a problem.</a:t>
            </a:r>
          </a:p>
          <a:p>
            <a:pPr marL="457200" indent="-457200">
              <a:buFont typeface="Arial" panose="020B0604020202020204" pitchFamily="34" charset="0"/>
              <a:buChar char="•"/>
            </a:pPr>
            <a:r>
              <a:rPr lang="en-US" sz="2800" dirty="0"/>
              <a:t>Programming Language: A vocabulary and set of grammatical rules for instructing a computer or computing device to perform specific tasks.</a:t>
            </a:r>
            <a:br>
              <a:rPr lang="en-US" sz="2800" dirty="0"/>
            </a:br>
            <a:endParaRPr lang="en-US" sz="2800" dirty="0"/>
          </a:p>
          <a:p>
            <a:pPr marL="0" indent="0">
              <a:buFontTx/>
              <a:buNone/>
            </a:pPr>
            <a:r>
              <a:rPr lang="en-US" sz="2800" dirty="0"/>
              <a:t>- You can introduce the idea that the first computers were human (a person who makes calculations, especially with a calculating machine) with the story about Katherine Johnson whose calculations were used for manned and unmanned orbital missions</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Suggested videos: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Unplugged - Real-Life Algorithms - Planting a Seed (Code.org): https://www.youtube.com/watch?v=FHsuEh1kJ18</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an algorithm? Lesson by BJC Lecture 6: Algorithm (with Luke Segar)</a:t>
            </a:r>
          </a:p>
          <a:p>
            <a:pPr lvl="1"/>
            <a:r>
              <a:rPr lang="en-US" dirty="0"/>
              <a:t>Algorithm definition | 3:20-4:20</a:t>
            </a:r>
          </a:p>
          <a:p>
            <a:pPr lvl="1"/>
            <a:r>
              <a:rPr lang="en-US" dirty="0">
                <a:hlinkClick r:id="rId3"/>
              </a:rPr>
              <a:t>https://www.youtube.com/watch?v=3tvbqdLjjSU&amp;t=3m20s</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introduction video that illustrates the challenge of developing an algorithm for preparing a peanut butter and jelly sandwich: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https://www.youtube.com/watch?v=cDA3_5982h8</a:t>
            </a:r>
            <a:endParaRPr lang="en-US" dirty="0"/>
          </a:p>
          <a:p>
            <a:endParaRPr lang="en-US" dirty="0"/>
          </a:p>
          <a:p>
            <a:r>
              <a:rPr lang="en-US" dirty="0"/>
              <a:t>Students will develop a 10-step algorithm to teach a computer to </a:t>
            </a:r>
            <a:r>
              <a:rPr lang="en-US" dirty="0">
                <a:solidFill>
                  <a:srgbClr val="27A6A3"/>
                </a:solidFill>
                <a:effectLst/>
                <a:hlinkClick r:id="rId4"/>
              </a:rPr>
              <a:t>brush their teeth</a:t>
            </a:r>
            <a:r>
              <a:rPr lang="en-US" dirty="0">
                <a:solidFill>
                  <a:srgbClr val="27A6A3"/>
                </a:solidFill>
                <a:effectLst/>
              </a:rPr>
              <a:t> (or choose your own example)</a:t>
            </a:r>
            <a:r>
              <a:rPr lang="en-US" dirty="0"/>
              <a:t>. Specify to students that their algorithm must be complete and detailed enough for a "computer" (the teacher) to unambiguously follow the steps and achieve the desired result.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little guidance at this stage, as the confusion (and the errors that are likely to result) will both reinforce the importance of specificity and detail as well as provide entertainment value later on.</a:t>
            </a:r>
          </a:p>
          <a:p>
            <a:endParaRPr lang="en-US" dirty="0"/>
          </a:p>
          <a:p>
            <a:r>
              <a:rPr lang="en-US" dirty="0"/>
              <a:t>Algorithms should be written on paper to be shared and reviewed. Students should </a:t>
            </a:r>
            <a:r>
              <a:rPr lang="en-US" i="1" dirty="0"/>
              <a:t>not</a:t>
            </a:r>
            <a:r>
              <a:rPr lang="en-US" dirty="0"/>
              <a:t> be writing any code, nor should they develop algorithms "in their heads."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7036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groups have finished, choose a group and have them read their instructions. Act as a computer and follow each step as literally as possible. If there is ambiguity, or if a step is not possible to complete, point out the error.</a:t>
            </a:r>
          </a:p>
          <a:p>
            <a:pPr marL="171450" indent="-171450">
              <a:buFont typeface="Arial" panose="020B0604020202020204" pitchFamily="34" charset="0"/>
              <a:buChar char="•"/>
            </a:pPr>
            <a:r>
              <a:rPr lang="en-US" dirty="0"/>
              <a:t>When an instruction is ambiguous or impossible, interpret the algorithm in the most atypical (and hilarious) way possible. This will reinforce to students that many seemingly clear instructions can be taken many ways.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34409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Spend a brief moment explaining that programming is an iterative process, and that errors are expected. Introduce the concept of "debugging." Then, have students "debug" their algorithms and attempt to fix all errors and ambiguities.</a:t>
            </a:r>
          </a:p>
          <a:p>
            <a:pPr marL="171450" indent="-171450">
              <a:buFont typeface="Arial" panose="020B0604020202020204" pitchFamily="34" charset="0"/>
              <a:buChar char="•"/>
            </a:pPr>
            <a:r>
              <a:rPr lang="en-US" dirty="0"/>
              <a:t>Changes should be made on paper. Consider introducing a standard notation for edits (strike-through for deletion, carat (^) for insertion, circle for modify, etc.) to make changes easy to spot.</a:t>
            </a:r>
          </a:p>
          <a:p>
            <a:pPr marL="171450" indent="-171450">
              <a:buFont typeface="Arial" panose="020B0604020202020204" pitchFamily="34" charset="0"/>
              <a:buChar char="•"/>
            </a:pPr>
            <a:r>
              <a:rPr lang="en-US" dirty="0"/>
              <a:t>If possible, have students make changes using a different color marker or pen.</a:t>
            </a:r>
          </a:p>
          <a:p>
            <a:pPr marL="171450" indent="-171450">
              <a:buFont typeface="Arial" panose="020B0604020202020204" pitchFamily="34" charset="0"/>
              <a:buChar char="•"/>
            </a:pPr>
            <a:r>
              <a:rPr lang="en-US" dirty="0"/>
              <a:t>While students are working, circulate and look for a promising algorithm. The goal is to have a successful algorithm at the end of the class.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24825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0.2: Algorithm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debugged algorithm</a:t>
            </a:r>
          </a:p>
        </p:txBody>
      </p:sp>
      <p:sp>
        <p:nvSpPr>
          <p:cNvPr id="4" name="Content Placeholder 2">
            <a:extLst>
              <a:ext uri="{FF2B5EF4-FFF2-40B4-BE49-F238E27FC236}">
                <a16:creationId xmlns:a16="http://schemas.microsoft.com/office/drawing/2014/main" id="{5BA0489C-B451-42EF-A5EC-57ABDBE46F06}"/>
              </a:ext>
            </a:extLst>
          </p:cNvPr>
          <p:cNvSpPr txBox="1">
            <a:spLocks/>
          </p:cNvSpPr>
          <p:nvPr/>
        </p:nvSpPr>
        <p:spPr>
          <a:xfrm>
            <a:off x="596146" y="1443037"/>
            <a:ext cx="11022386" cy="984885"/>
          </a:xfrm>
          <a:prstGeom prst="rect">
            <a:avLst/>
          </a:prstGeom>
        </p:spPr>
        <p:txBody>
          <a:bodyPr>
            <a:spAutoFit/>
          </a:bodyPr>
          <a:lstStyle>
            <a:defPPr>
              <a:defRPr lang="en-US"/>
            </a:defPPr>
            <a:lvl1pPr marL="228600" marR="0" indent="-228600" defTabSz="932742" fontAlgn="auto">
              <a:lnSpc>
                <a:spcPct val="100000"/>
              </a:lnSpc>
              <a:spcBef>
                <a:spcPts val="1200"/>
              </a:spcBef>
              <a:spcAft>
                <a:spcPts val="0"/>
              </a:spcAft>
              <a:buClrTx/>
              <a:buSzPct val="90000"/>
              <a:buFont typeface="Wingdings" panose="05000000000000000000" pitchFamily="2" charset="2"/>
              <a:buChar char=""/>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457200" indent="-342900">
              <a:spcBef>
                <a:spcPts val="600"/>
              </a:spcBef>
              <a:spcAft>
                <a:spcPts val="600"/>
              </a:spcAft>
              <a:buSzPct val="100000"/>
              <a:buFont typeface="Arial" panose="020B0604020202020204" pitchFamily="34" charset="0"/>
              <a:buChar char="•"/>
            </a:pPr>
            <a:r>
              <a:rPr lang="en-US" sz="2400" dirty="0"/>
              <a:t>What went well?</a:t>
            </a:r>
          </a:p>
          <a:p>
            <a:pPr marL="457200" indent="-342900">
              <a:spcBef>
                <a:spcPts val="600"/>
              </a:spcBef>
              <a:spcAft>
                <a:spcPts val="600"/>
              </a:spcAft>
              <a:buSzPct val="100000"/>
              <a:buFont typeface="Arial" panose="020B0604020202020204" pitchFamily="34" charset="0"/>
              <a:buChar char="•"/>
            </a:pPr>
            <a:r>
              <a:rPr lang="en-US" sz="2400" dirty="0"/>
              <a:t>Anything that still needs to be fixed?</a:t>
            </a:r>
          </a:p>
        </p:txBody>
      </p:sp>
      <p:pic>
        <p:nvPicPr>
          <p:cNvPr id="3" name="Graphic 2" descr="Lab">
            <a:extLst>
              <a:ext uri="{FF2B5EF4-FFF2-40B4-BE49-F238E27FC236}">
                <a16:creationId xmlns:a16="http://schemas.microsoft.com/office/drawing/2014/main" id="{7FC5C3BF-1E90-4999-B03B-6DF83EECE8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224869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5750">
              <a:spcBef>
                <a:spcPts val="600"/>
              </a:spcBef>
              <a:spcAft>
                <a:spcPts val="600"/>
              </a:spcAft>
              <a:buSzPct val="100000"/>
              <a:buFont typeface="Arial" panose="020B0604020202020204" pitchFamily="34" charset="0"/>
              <a:buChar char="•"/>
            </a:pPr>
            <a:r>
              <a:rPr lang="en-US" dirty="0"/>
              <a:t>Why were there problems in the first round of algorithms?</a:t>
            </a:r>
          </a:p>
          <a:p>
            <a:pPr marL="400050" indent="-285750">
              <a:spcBef>
                <a:spcPts val="600"/>
              </a:spcBef>
              <a:spcAft>
                <a:spcPts val="600"/>
              </a:spcAft>
              <a:buSzPct val="100000"/>
              <a:buFont typeface="Arial" panose="020B0604020202020204" pitchFamily="34" charset="0"/>
              <a:buChar char="•"/>
            </a:pPr>
            <a:r>
              <a:rPr lang="en-US" dirty="0"/>
              <a:t>How were the problems fixed?</a:t>
            </a:r>
          </a:p>
          <a:p>
            <a:pPr marL="400050" indent="-285750">
              <a:spcBef>
                <a:spcPts val="600"/>
              </a:spcBef>
              <a:spcAft>
                <a:spcPts val="600"/>
              </a:spcAft>
              <a:buSzPct val="100000"/>
              <a:buFont typeface="Arial" panose="020B0604020202020204" pitchFamily="34" charset="0"/>
              <a:buChar char="•"/>
            </a:pPr>
            <a:r>
              <a:rPr lang="en-US" dirty="0"/>
              <a:t>How can the ideas learned today be applied to programming and</a:t>
            </a:r>
            <a:br>
              <a:rPr lang="en-US" dirty="0"/>
            </a:br>
            <a:r>
              <a:rPr lang="en-US" dirty="0"/>
              <a:t>computer science?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6" name="Content Placeholder 4">
            <a:extLst>
              <a:ext uri="{FF2B5EF4-FFF2-40B4-BE49-F238E27FC236}">
                <a16:creationId xmlns:a16="http://schemas.microsoft.com/office/drawing/2014/main" id="{B05BACA0-31A4-4506-BC8C-1D80E1CF5D80}"/>
              </a:ext>
            </a:extLst>
          </p:cNvPr>
          <p:cNvSpPr txBox="1">
            <a:spLocks/>
          </p:cNvSpPr>
          <p:nvPr/>
        </p:nvSpPr>
        <p:spPr>
          <a:xfrm>
            <a:off x="593725" y="1444625"/>
            <a:ext cx="11018838" cy="249914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mj-lt"/>
              </a:rPr>
              <a:t>In your notebook answer the following:</a:t>
            </a:r>
          </a:p>
          <a:p>
            <a:pPr marL="457200" indent="-342900">
              <a:spcBef>
                <a:spcPts val="600"/>
              </a:spcBef>
              <a:spcAft>
                <a:spcPts val="600"/>
              </a:spcAft>
              <a:buSzPct val="100000"/>
              <a:buFont typeface="Arial" panose="020B0604020202020204" pitchFamily="34" charset="0"/>
              <a:buChar char="•"/>
            </a:pPr>
            <a:endParaRPr lang="en-US" sz="2400" dirty="0"/>
          </a:p>
          <a:p>
            <a:pPr marL="457200" indent="-342900">
              <a:spcBef>
                <a:spcPts val="600"/>
              </a:spcBef>
              <a:spcAft>
                <a:spcPts val="600"/>
              </a:spcAft>
              <a:buSzPct val="100000"/>
              <a:buFont typeface="Arial" panose="020B0604020202020204" pitchFamily="34" charset="0"/>
              <a:buChar char="•"/>
            </a:pPr>
            <a:r>
              <a:rPr lang="en-US" sz="2400" dirty="0"/>
              <a:t>What is an algorithm?</a:t>
            </a:r>
          </a:p>
          <a:p>
            <a:pPr marL="457200" indent="-342900">
              <a:spcBef>
                <a:spcPts val="600"/>
              </a:spcBef>
              <a:spcAft>
                <a:spcPts val="600"/>
              </a:spcAft>
              <a:buSzPct val="100000"/>
              <a:buFont typeface="Arial" panose="020B0604020202020204" pitchFamily="34" charset="0"/>
              <a:buChar char="•"/>
            </a:pPr>
            <a:r>
              <a:rPr lang="en-US" sz="2400" dirty="0"/>
              <a:t>What are some challenges when you develop an algorithm?</a:t>
            </a:r>
          </a:p>
          <a:p>
            <a:pPr marL="457200" indent="-342900">
              <a:spcBef>
                <a:spcPts val="600"/>
              </a:spcBef>
              <a:spcAft>
                <a:spcPts val="600"/>
              </a:spcAft>
              <a:buSzPct val="100000"/>
              <a:buFont typeface="Arial" panose="020B0604020202020204" pitchFamily="34" charset="0"/>
              <a:buChar char="•"/>
            </a:pPr>
            <a:r>
              <a:rPr lang="en-US" sz="2400" dirty="0"/>
              <a:t>Discussion</a:t>
            </a:r>
            <a:r>
              <a:rPr lang="en-US" sz="2400"/>
              <a:t>: share </a:t>
            </a:r>
            <a:r>
              <a:rPr lang="en-US" sz="2400" dirty="0"/>
              <a:t>what you were having trouble with.</a:t>
            </a:r>
          </a:p>
        </p:txBody>
      </p:sp>
      <p:pic>
        <p:nvPicPr>
          <p:cNvPr id="3" name="Graphic 2" descr="Exit">
            <a:extLst>
              <a:ext uri="{FF2B5EF4-FFF2-40B4-BE49-F238E27FC236}">
                <a16:creationId xmlns:a16="http://schemas.microsoft.com/office/drawing/2014/main" id="{8E234D06-E0D3-49DA-A91E-57153BD611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Algorithm</a:t>
            </a:r>
          </a:p>
        </p:txBody>
      </p:sp>
      <p:sp>
        <p:nvSpPr>
          <p:cNvPr id="16" name="Content Placeholder 4">
            <a:extLst>
              <a:ext uri="{FF2B5EF4-FFF2-40B4-BE49-F238E27FC236}">
                <a16:creationId xmlns:a16="http://schemas.microsoft.com/office/drawing/2014/main" id="{BD2C987F-882B-4363-A780-87546A04C7D7}"/>
              </a:ext>
            </a:extLst>
          </p:cNvPr>
          <p:cNvSpPr txBox="1">
            <a:spLocks/>
          </p:cNvSpPr>
          <p:nvPr/>
        </p:nvSpPr>
        <p:spPr>
          <a:xfrm>
            <a:off x="591249" y="1441514"/>
            <a:ext cx="11018838" cy="156966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Define </a:t>
            </a:r>
            <a:r>
              <a:rPr lang="en-US" sz="2400" dirty="0">
                <a:latin typeface="+mj-lt"/>
              </a:rPr>
              <a:t>algorithm</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Construct algorithms for performing simple tasks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Welcome, attendance, bell work, announcements</a:t>
            </a:r>
          </a:p>
          <a:p>
            <a:pPr>
              <a:spcBef>
                <a:spcPts val="1800"/>
              </a:spcBef>
              <a:spcAft>
                <a:spcPts val="0"/>
              </a:spcAft>
            </a:pPr>
            <a:r>
              <a:rPr lang="en-US" dirty="0"/>
              <a:t>Introductory discussion</a:t>
            </a:r>
          </a:p>
          <a:p>
            <a:pPr>
              <a:spcBef>
                <a:spcPts val="1800"/>
              </a:spcBef>
              <a:spcAft>
                <a:spcPts val="0"/>
              </a:spcAft>
            </a:pPr>
            <a:r>
              <a:rPr lang="en-US" dirty="0"/>
              <a:t>Writing the first algorithms</a:t>
            </a:r>
          </a:p>
          <a:p>
            <a:pPr>
              <a:spcBef>
                <a:spcPts val="1800"/>
              </a:spcBef>
              <a:spcAft>
                <a:spcPts val="0"/>
              </a:spcAft>
            </a:pPr>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Introductory discussion</a:t>
            </a:r>
          </a:p>
        </p:txBody>
      </p:sp>
      <p:sp>
        <p:nvSpPr>
          <p:cNvPr id="6" name="Content Placeholder 2">
            <a:extLst>
              <a:ext uri="{FF2B5EF4-FFF2-40B4-BE49-F238E27FC236}">
                <a16:creationId xmlns:a16="http://schemas.microsoft.com/office/drawing/2014/main" id="{06BEC489-328A-49CD-96E9-2AB5BB127AC2}"/>
              </a:ext>
            </a:extLst>
          </p:cNvPr>
          <p:cNvSpPr txBox="1">
            <a:spLocks/>
          </p:cNvSpPr>
          <p:nvPr/>
        </p:nvSpPr>
        <p:spPr>
          <a:xfrm>
            <a:off x="595534" y="1443514"/>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dirty="0">
                <a:latin typeface="+mj-lt"/>
              </a:rPr>
              <a:t>What do these words mean to you?</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 science</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Algorithm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Programming language</a:t>
            </a:r>
          </a:p>
        </p:txBody>
      </p:sp>
      <p:pic>
        <p:nvPicPr>
          <p:cNvPr id="3" name="Graphic 2" descr="Lecture">
            <a:extLst>
              <a:ext uri="{FF2B5EF4-FFF2-40B4-BE49-F238E27FC236}">
                <a16:creationId xmlns:a16="http://schemas.microsoft.com/office/drawing/2014/main" id="{D7A385A3-5BD9-4772-A3FA-C2CC0B5A62F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algorithm?</a:t>
            </a:r>
          </a:p>
        </p:txBody>
      </p:sp>
      <p:sp>
        <p:nvSpPr>
          <p:cNvPr id="8" name="Content Placeholder 2">
            <a:extLst>
              <a:ext uri="{FF2B5EF4-FFF2-40B4-BE49-F238E27FC236}">
                <a16:creationId xmlns:a16="http://schemas.microsoft.com/office/drawing/2014/main" id="{BB72B191-8611-4B45-8D84-7869F66C6107}"/>
              </a:ext>
            </a:extLst>
          </p:cNvPr>
          <p:cNvSpPr txBox="1">
            <a:spLocks/>
          </p:cNvSpPr>
          <p:nvPr/>
        </p:nvSpPr>
        <p:spPr>
          <a:xfrm>
            <a:off x="595534" y="1443514"/>
            <a:ext cx="11022998"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dirty="0"/>
              <a:t>An </a:t>
            </a:r>
            <a:r>
              <a:rPr lang="en-US" sz="2400" dirty="0">
                <a:latin typeface="+mj-lt"/>
              </a:rPr>
              <a:t>algorithm</a:t>
            </a:r>
            <a:r>
              <a:rPr lang="en-US" sz="2400" dirty="0"/>
              <a:t> is a complete, well-defined sequence of steps for completing a task or solving a problem</a:t>
            </a:r>
            <a:endParaRPr lang="en-US" sz="2400" dirty="0">
              <a:cs typeface="+mn-cs"/>
            </a:endParaRPr>
          </a:p>
        </p:txBody>
      </p:sp>
      <p:pic>
        <p:nvPicPr>
          <p:cNvPr id="3" name="Graphic 2" descr="Lecture">
            <a:extLst>
              <a:ext uri="{FF2B5EF4-FFF2-40B4-BE49-F238E27FC236}">
                <a16:creationId xmlns:a16="http://schemas.microsoft.com/office/drawing/2014/main" id="{BAA8B778-0B08-405C-8C1F-B1F4A9280EEA}"/>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teach a robot to brush their teeth</a:t>
            </a:r>
          </a:p>
        </p:txBody>
      </p:sp>
      <p:sp>
        <p:nvSpPr>
          <p:cNvPr id="19" name="Content Placeholder 2">
            <a:extLst>
              <a:ext uri="{FF2B5EF4-FFF2-40B4-BE49-F238E27FC236}">
                <a16:creationId xmlns:a16="http://schemas.microsoft.com/office/drawing/2014/main" id="{D2E042EA-CE02-49D4-8C2C-A519BD643FF4}"/>
              </a:ext>
            </a:extLst>
          </p:cNvPr>
          <p:cNvSpPr txBox="1">
            <a:spLocks/>
          </p:cNvSpPr>
          <p:nvPr/>
        </p:nvSpPr>
        <p:spPr>
          <a:xfrm>
            <a:off x="596146" y="1443037"/>
            <a:ext cx="11022386" cy="227754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dirty="0"/>
              <a:t>Write the algorithm</a:t>
            </a:r>
          </a:p>
          <a:p>
            <a:pPr marL="457200" indent="-342900">
              <a:spcBef>
                <a:spcPts val="600"/>
              </a:spcBef>
              <a:spcAft>
                <a:spcPts val="600"/>
              </a:spcAft>
              <a:buSzPct val="100000"/>
              <a:buFont typeface="Arial" panose="020B0604020202020204" pitchFamily="34" charset="0"/>
              <a:buChar char="•"/>
            </a:pPr>
            <a:r>
              <a:rPr lang="en-US" dirty="0"/>
              <a:t>Algorithm execution</a:t>
            </a:r>
          </a:p>
          <a:p>
            <a:pPr marL="457200" indent="-342900">
              <a:spcBef>
                <a:spcPts val="600"/>
              </a:spcBef>
              <a:spcAft>
                <a:spcPts val="600"/>
              </a:spcAft>
              <a:buSzPct val="100000"/>
              <a:buFont typeface="Arial" panose="020B0604020202020204" pitchFamily="34" charset="0"/>
              <a:buChar char="•"/>
            </a:pPr>
            <a:r>
              <a:rPr lang="en-US" dirty="0"/>
              <a:t>Debugging algorithms</a:t>
            </a:r>
          </a:p>
          <a:p>
            <a:pPr marL="457200" indent="-342900">
              <a:spcBef>
                <a:spcPts val="600"/>
              </a:spcBef>
              <a:spcAft>
                <a:spcPts val="600"/>
              </a:spcAft>
              <a:buSzPct val="100000"/>
              <a:buFont typeface="Arial" panose="020B0604020202020204" pitchFamily="34" charset="0"/>
              <a:buChar char="•"/>
            </a:pPr>
            <a:r>
              <a:rPr lang="en-US" dirty="0"/>
              <a:t>Execute debugged algorithm</a:t>
            </a:r>
          </a:p>
        </p:txBody>
      </p:sp>
      <p:pic>
        <p:nvPicPr>
          <p:cNvPr id="3" name="Graphic 2" descr="Lab">
            <a:extLst>
              <a:ext uri="{FF2B5EF4-FFF2-40B4-BE49-F238E27FC236}">
                <a16:creationId xmlns:a16="http://schemas.microsoft.com/office/drawing/2014/main" id="{AA9DD6B2-EBA4-4DF8-ACE0-F09B118B6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algorithm</a:t>
            </a:r>
          </a:p>
        </p:txBody>
      </p:sp>
      <p:sp>
        <p:nvSpPr>
          <p:cNvPr id="12" name="Content Placeholder 2">
            <a:extLst>
              <a:ext uri="{FF2B5EF4-FFF2-40B4-BE49-F238E27FC236}">
                <a16:creationId xmlns:a16="http://schemas.microsoft.com/office/drawing/2014/main" id="{53A507AA-5CC5-4669-BC2F-95E6554BB4B5}"/>
              </a:ext>
            </a:extLst>
          </p:cNvPr>
          <p:cNvSpPr txBox="1">
            <a:spLocks/>
          </p:cNvSpPr>
          <p:nvPr/>
        </p:nvSpPr>
        <p:spPr>
          <a:xfrm>
            <a:off x="596146" y="1443037"/>
            <a:ext cx="11022386"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dirty="0"/>
              <a:t>In pairs or groups of three, write a 10-step algorithm to teach a robot to brush their teeth</a:t>
            </a:r>
          </a:p>
        </p:txBody>
      </p:sp>
      <p:pic>
        <p:nvPicPr>
          <p:cNvPr id="3" name="Graphic 2" descr="Lab">
            <a:extLst>
              <a:ext uri="{FF2B5EF4-FFF2-40B4-BE49-F238E27FC236}">
                <a16:creationId xmlns:a16="http://schemas.microsoft.com/office/drawing/2014/main" id="{8587D569-7743-4E2D-A7F7-03517DF654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36825162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execution</a:t>
            </a:r>
          </a:p>
        </p:txBody>
      </p:sp>
      <p:sp>
        <p:nvSpPr>
          <p:cNvPr id="5" name="Content Placeholder 2">
            <a:extLst>
              <a:ext uri="{FF2B5EF4-FFF2-40B4-BE49-F238E27FC236}">
                <a16:creationId xmlns:a16="http://schemas.microsoft.com/office/drawing/2014/main" id="{50D2276A-3AE1-4893-BD25-D0E57D6D3065}"/>
              </a:ext>
            </a:extLst>
          </p:cNvPr>
          <p:cNvSpPr txBox="1">
            <a:spLocks/>
          </p:cNvSpPr>
          <p:nvPr/>
        </p:nvSpPr>
        <p:spPr>
          <a:xfrm>
            <a:off x="597407" y="1446213"/>
            <a:ext cx="11018520" cy="52322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2400" dirty="0"/>
              <a:t>[Teacher’s name] will act as the robot and execute your algorithm</a:t>
            </a:r>
          </a:p>
        </p:txBody>
      </p:sp>
      <p:pic>
        <p:nvPicPr>
          <p:cNvPr id="3" name="Graphic 2" descr="Lab">
            <a:extLst>
              <a:ext uri="{FF2B5EF4-FFF2-40B4-BE49-F238E27FC236}">
                <a16:creationId xmlns:a16="http://schemas.microsoft.com/office/drawing/2014/main" id="{92F031C2-8897-4C13-AA86-520056CC18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36019146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algorithms</a:t>
            </a:r>
          </a:p>
        </p:txBody>
      </p:sp>
      <p:sp>
        <p:nvSpPr>
          <p:cNvPr id="8" name="Content Placeholder 2">
            <a:extLst>
              <a:ext uri="{FF2B5EF4-FFF2-40B4-BE49-F238E27FC236}">
                <a16:creationId xmlns:a16="http://schemas.microsoft.com/office/drawing/2014/main" id="{96F2BECE-6044-449E-8BF6-DFF01311BDF6}"/>
              </a:ext>
            </a:extLst>
          </p:cNvPr>
          <p:cNvSpPr txBox="1">
            <a:spLocks/>
          </p:cNvSpPr>
          <p:nvPr/>
        </p:nvSpPr>
        <p:spPr>
          <a:xfrm>
            <a:off x="596146" y="1443037"/>
            <a:ext cx="11022386" cy="1156983"/>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85750">
              <a:spcBef>
                <a:spcPts val="600"/>
              </a:spcBef>
              <a:spcAft>
                <a:spcPts val="600"/>
              </a:spcAft>
              <a:buSzPct val="100000"/>
              <a:buFont typeface="Arial" panose="020B0604020202020204" pitchFamily="34" charset="0"/>
              <a:buChar char="•"/>
            </a:pPr>
            <a:r>
              <a:rPr lang="en-US" sz="2400" dirty="0"/>
              <a:t>What went well?</a:t>
            </a:r>
          </a:p>
          <a:p>
            <a:pPr marL="457200" indent="-285750">
              <a:spcBef>
                <a:spcPts val="600"/>
              </a:spcBef>
              <a:spcAft>
                <a:spcPts val="600"/>
              </a:spcAft>
              <a:buSzPct val="100000"/>
              <a:buFont typeface="Arial" panose="020B0604020202020204" pitchFamily="34" charset="0"/>
              <a:buChar char="•"/>
            </a:pPr>
            <a:r>
              <a:rPr lang="en-US" sz="2400" dirty="0"/>
              <a:t>What needs to be fixed?</a:t>
            </a:r>
          </a:p>
        </p:txBody>
      </p:sp>
      <p:pic>
        <p:nvPicPr>
          <p:cNvPr id="3" name="Graphic 2" descr="Lab">
            <a:extLst>
              <a:ext uri="{FF2B5EF4-FFF2-40B4-BE49-F238E27FC236}">
                <a16:creationId xmlns:a16="http://schemas.microsoft.com/office/drawing/2014/main" id="{ED6B817C-E7DB-4379-B2DB-DB03C865D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267118749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5A6800-9A95-4832-9F62-61A91C124C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E6A09B-8BA9-4BE7-8245-141A491FD45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0205B5E-09AA-47FF-B855-673D4D90AEB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1192</Words>
  <Application>Microsoft Office PowerPoint</Application>
  <PresentationFormat>Widescreen</PresentationFormat>
  <Paragraphs>109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0.2: Algorithm</vt:lpstr>
      <vt:lpstr>Algorithm</vt:lpstr>
      <vt:lpstr>Today’s plan</vt:lpstr>
      <vt:lpstr>Introductory discussion</vt:lpstr>
      <vt:lpstr>What is an algorithm?</vt:lpstr>
      <vt:lpstr>Activity: teach a robot to brush their teeth</vt:lpstr>
      <vt:lpstr>Write the algorithm</vt:lpstr>
      <vt:lpstr>Algorithm execution</vt:lpstr>
      <vt:lpstr>Debugging algorithms</vt:lpstr>
      <vt:lpstr>Execute debugged algorithm</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2021-04-22T00:12:18Z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