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70" r:id="rId6"/>
    <p:sldId id="1679" r:id="rId7"/>
    <p:sldId id="1680" r:id="rId8"/>
    <p:sldId id="257" r:id="rId9"/>
    <p:sldId id="1704" r:id="rId10"/>
    <p:sldId id="1706" r:id="rId11"/>
    <p:sldId id="1707" r:id="rId12"/>
    <p:sldId id="259" r:id="rId13"/>
    <p:sldId id="1705" r:id="rId14"/>
    <p:sldId id="1689" r:id="rId15"/>
    <p:sldId id="1697"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687" autoAdjust="0"/>
  </p:normalViewPr>
  <p:slideViewPr>
    <p:cSldViewPr snapToGrid="0">
      <p:cViewPr varScale="1">
        <p:scale>
          <a:sx n="75" d="100"/>
          <a:sy n="75" d="100"/>
        </p:scale>
        <p:origin x="1914"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a different student to provide their solution to each part. If time permits, go over multiple students' work for each part.</a:t>
            </a:r>
          </a:p>
          <a:p>
            <a:pPr marL="171450" indent="-171450">
              <a:buFont typeface="Arial" panose="020B0604020202020204" pitchFamily="34" charset="0"/>
              <a:buChar char="•"/>
            </a:pPr>
            <a:r>
              <a:rPr lang="en-US" dirty="0"/>
              <a:t>Point out differences and discuss advantages and disadvantages to different approaches.</a:t>
            </a:r>
          </a:p>
          <a:p>
            <a:pPr marL="171450" indent="-171450">
              <a:buFont typeface="Arial" panose="020B0604020202020204" pitchFamily="34" charset="0"/>
              <a:buChar char="•"/>
            </a:pPr>
            <a:r>
              <a:rPr lang="en-US" dirty="0"/>
              <a:t>Emphasize that custom blocks do not have to be long and complicated to be useful.</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10 minutes | Lesson</a:t>
            </a:r>
          </a:p>
          <a:p>
            <a:pPr algn="l"/>
            <a:r>
              <a:rPr lang="en-US" dirty="0">
                <a:effectLst/>
              </a:rPr>
              <a:t>25 minutes | </a:t>
            </a:r>
            <a:r>
              <a:rPr lang="en-US" sz="1200" dirty="0">
                <a:effectLst/>
              </a:rPr>
              <a:t>Lab: If My Calculations Are Correct</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Yesterday you created a "gravity" custom block where a sprite would fall to the ground and stop when it touched a color.</a:t>
            </a:r>
          </a:p>
          <a:p>
            <a:r>
              <a:rPr lang="en-US" dirty="0"/>
              <a:t>However, the sprite always falls at the same rate. How would we get the sprite to fall at different rates?</a:t>
            </a:r>
          </a:p>
          <a:p>
            <a:endParaRPr lang="en-US" dirty="0"/>
          </a:p>
          <a:p>
            <a:r>
              <a:rPr lang="en-US" dirty="0"/>
              <a:t>We will solve this problem by adding an argument to the custom block named "gravity". We can then pass the rate we want the sprite to move.</a:t>
            </a:r>
          </a:p>
          <a:p>
            <a:pPr>
              <a:buFont typeface="+mj-lt"/>
              <a:buAutoNum type="arabicPeriod"/>
            </a:pPr>
            <a:r>
              <a:rPr lang="en-US" dirty="0"/>
              <a:t>Open Do Now 3.3 with the "gravity" custom block.</a:t>
            </a:r>
          </a:p>
          <a:p>
            <a:pPr>
              <a:buFont typeface="+mj-lt"/>
              <a:buAutoNum type="arabicPeriod"/>
            </a:pPr>
            <a:r>
              <a:rPr lang="en-US" dirty="0"/>
              <a:t>Add an argument named "rate" to the "gravity" block by clicking the "+" next to the custom block name.</a:t>
            </a:r>
          </a:p>
          <a:p>
            <a:pPr>
              <a:buFont typeface="+mj-lt"/>
              <a:buAutoNum type="arabicPeriod"/>
            </a:pPr>
            <a:r>
              <a:rPr lang="en-US" dirty="0"/>
              <a:t>Change the "move" block to move "rate" spaces by dragging the rate variable to the "move" block.</a:t>
            </a:r>
          </a:p>
          <a:p>
            <a:pPr>
              <a:buFont typeface="+mj-lt"/>
              <a:buAutoNum type="arabicPeriod"/>
            </a:pPr>
            <a:r>
              <a:rPr lang="en-US" dirty="0"/>
              <a:t>You can now pass different rates in your "gravity" custom block call located in the sprite's forever loop.</a:t>
            </a: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Ask students to find blocks with the reporter shape (round) and speculate as to what they do and point out familiar examples</a:t>
            </a:r>
          </a:p>
          <a:p>
            <a:pPr>
              <a:buFont typeface="Arial" panose="020B0604020202020204" pitchFamily="34" charset="0"/>
              <a:buChar char="•"/>
            </a:pPr>
            <a:r>
              <a:rPr lang="en-US" dirty="0"/>
              <a:t>Explain the concept of reporting (returning) a value, and how reporter blocks are used to provide values to commands</a:t>
            </a:r>
          </a:p>
          <a:p>
            <a:pPr>
              <a:buFont typeface="Arial" panose="020B0604020202020204" pitchFamily="34" charset="0"/>
              <a:buChar char="•"/>
            </a:pPr>
            <a:r>
              <a:rPr lang="en-US" dirty="0"/>
              <a:t>Emphasize that reporters do not (and should not) perform any action—they are used to compute values which are in turn used by commands</a:t>
            </a:r>
          </a:p>
          <a:p>
            <a:pPr>
              <a:buFont typeface="Arial" panose="020B0604020202020204" pitchFamily="34" charset="0"/>
              <a:buChar cha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Emphasize that predicates must return true or false</a:t>
            </a:r>
          </a:p>
          <a:p>
            <a:pPr>
              <a:buFont typeface="Arial" panose="020B0604020202020204" pitchFamily="34" charset="0"/>
              <a:buChar char="•"/>
            </a:pPr>
            <a:r>
              <a:rPr lang="en-US" dirty="0"/>
              <a:t>Be aware, but don't necessarily tell students, that SNAP does not enforce this</a:t>
            </a:r>
          </a:p>
          <a:p>
            <a:pPr>
              <a:buFont typeface="Arial" panose="020B0604020202020204" pitchFamily="34" charset="0"/>
              <a:buChar char="•"/>
            </a:pPr>
            <a:r>
              <a:rPr lang="en-US" dirty="0"/>
              <a:t>Ask students why it might be useful to differentiate predicates from other reporters</a:t>
            </a:r>
          </a:p>
          <a:p>
            <a:pPr lvl="1">
              <a:buFont typeface="Arial" panose="020B0604020202020204" pitchFamily="34" charset="0"/>
              <a:buChar char="•"/>
            </a:pPr>
            <a:r>
              <a:rPr lang="en-US" dirty="0"/>
              <a:t>Only predicates can be used in a conditional</a:t>
            </a:r>
          </a:p>
          <a:p>
            <a:pPr>
              <a:buFont typeface="Arial" panose="020B0604020202020204" pitchFamily="34" charset="0"/>
              <a:buChar cha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377774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credit: </a:t>
            </a:r>
            <a:r>
              <a:rPr lang="en-US" b="0" i="0" dirty="0">
                <a:solidFill>
                  <a:srgbClr val="222222"/>
                </a:solidFill>
                <a:effectLst/>
                <a:latin typeface="Helvetica" panose="020B0604020202020204" pitchFamily="34" charset="0"/>
              </a:rPr>
              <a:t>Jay Sebastian</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800709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Go over the distance formula using the example. sqrt((4-1)^2 + (4-0)^2) = sqrt(3^2 + 4^2) = sqrt(9 + 16) = sqrt(25) = 5</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SNAP does not have a “square” block. Instead, students will need to multiply a number by itself to square it. If time </a:t>
            </a:r>
            <a:r>
              <a:rPr lang="en-US" sz="1800">
                <a:effectLst/>
                <a:latin typeface="Calibri" panose="020F0502020204030204" pitchFamily="34" charset="0"/>
                <a:ea typeface="Calibri" panose="020F0502020204030204" pitchFamily="34" charset="0"/>
              </a:rPr>
              <a:t>permits, challenge </a:t>
            </a:r>
            <a:r>
              <a:rPr lang="en-US" sz="1800" dirty="0">
                <a:effectLst/>
                <a:latin typeface="Calibri" panose="020F0502020204030204" pitchFamily="34" charset="0"/>
                <a:ea typeface="Calibri" panose="020F0502020204030204" pitchFamily="34" charset="0"/>
              </a:rPr>
              <a:t>the students to create a “square” </a:t>
            </a:r>
            <a:r>
              <a:rPr lang="en-US" sz="1800">
                <a:effectLst/>
                <a:latin typeface="Calibri" panose="020F0502020204030204" pitchFamily="34" charset="0"/>
                <a:ea typeface="Calibri" panose="020F0502020204030204" pitchFamily="34" charset="0"/>
              </a:rPr>
              <a:t>operation custom </a:t>
            </a:r>
            <a:r>
              <a:rPr lang="en-US" sz="1800" dirty="0">
                <a:effectLst/>
                <a:latin typeface="Calibri" panose="020F0502020204030204" pitchFamily="34" charset="0"/>
                <a:ea typeface="Calibri" panose="020F0502020204030204" pitchFamily="34" charset="0"/>
              </a:rPr>
              <a:t>block.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515760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4/26/2021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4/26/2021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7.xml"/><Relationship Id="rId1" Type="http://schemas.openxmlformats.org/officeDocument/2006/relationships/tags" Target="../tags/tag11.xml"/><Relationship Id="rId5" Type="http://schemas.openxmlformats.org/officeDocument/2006/relationships/image" Target="../media/image33.sv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2.xml"/><Relationship Id="rId5" Type="http://schemas.openxmlformats.org/officeDocument/2006/relationships/image" Target="../media/image35.sv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8.svg"/><Relationship Id="rId2" Type="http://schemas.openxmlformats.org/officeDocument/2006/relationships/slideLayout" Target="../slideLayouts/slideLayout9.xml"/><Relationship Id="rId1" Type="http://schemas.openxmlformats.org/officeDocument/2006/relationships/tags" Target="../tags/tag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8.svg"/><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image" Target="../media/image27.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3.4: Customization II</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424482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600"/>
              </a:spcAft>
              <a:buNone/>
            </a:pPr>
            <a:r>
              <a:rPr lang="en-US" dirty="0">
                <a:latin typeface="+mj-lt"/>
              </a:rPr>
              <a:t>Let’s share some of your solutions!</a:t>
            </a:r>
          </a:p>
          <a:p>
            <a:pPr lvl="1" indent="-288925">
              <a:spcBef>
                <a:spcPts val="600"/>
              </a:spcBef>
              <a:spcAft>
                <a:spcPts val="600"/>
              </a:spcAft>
              <a:buSzPct val="100000"/>
              <a:buFont typeface="Arial" panose="020B0604020202020204" pitchFamily="34" charset="0"/>
              <a:buChar char="•"/>
            </a:pPr>
            <a:r>
              <a:rPr lang="en-US" sz="2400" i="1" dirty="0"/>
              <a:t>min/max </a:t>
            </a:r>
            <a:r>
              <a:rPr lang="en-US" sz="2400" dirty="0"/>
              <a:t>blocks</a:t>
            </a:r>
          </a:p>
          <a:p>
            <a:pPr lvl="1" indent="-288925">
              <a:spcBef>
                <a:spcPts val="600"/>
              </a:spcBef>
              <a:spcAft>
                <a:spcPts val="600"/>
              </a:spcAft>
              <a:buSzPct val="100000"/>
              <a:buFont typeface="Arial" panose="020B0604020202020204" pitchFamily="34" charset="0"/>
              <a:buChar char="•"/>
            </a:pPr>
            <a:r>
              <a:rPr lang="en-US" sz="2400" i="1" dirty="0"/>
              <a:t>between</a:t>
            </a:r>
            <a:r>
              <a:rPr lang="en-US" sz="2400" dirty="0"/>
              <a:t> block</a:t>
            </a:r>
          </a:p>
          <a:p>
            <a:pPr lvl="1" indent="-288925">
              <a:spcBef>
                <a:spcPts val="600"/>
              </a:spcBef>
              <a:spcAft>
                <a:spcPts val="600"/>
              </a:spcAft>
              <a:buSzPct val="100000"/>
              <a:buFont typeface="Arial" panose="020B0604020202020204" pitchFamily="34" charset="0"/>
              <a:buChar char="•"/>
            </a:pPr>
            <a:r>
              <a:rPr lang="en-US" sz="2400" i="1" dirty="0"/>
              <a:t>distance to </a:t>
            </a:r>
            <a:r>
              <a:rPr lang="en-US" sz="2400" dirty="0"/>
              <a:t>block</a:t>
            </a:r>
          </a:p>
          <a:p>
            <a:pPr marL="168275" lvl="1" indent="0">
              <a:spcBef>
                <a:spcPts val="600"/>
              </a:spcBef>
              <a:spcAft>
                <a:spcPts val="600"/>
              </a:spcAft>
              <a:buSzPct val="100000"/>
              <a:buNone/>
            </a:pPr>
            <a:endParaRPr lang="en-US" sz="2400" dirty="0"/>
          </a:p>
          <a:p>
            <a:pPr marL="168275" lvl="1" indent="0">
              <a:spcBef>
                <a:spcPts val="600"/>
              </a:spcBef>
              <a:spcAft>
                <a:spcPts val="600"/>
              </a:spcAft>
              <a:buSzPct val="100000"/>
              <a:buNone/>
            </a:pPr>
            <a:r>
              <a:rPr lang="en-US" sz="2800" b="1" dirty="0"/>
              <a:t>Share</a:t>
            </a:r>
            <a:r>
              <a:rPr lang="en-US" sz="2800" dirty="0"/>
              <a:t> </a:t>
            </a:r>
          </a:p>
          <a:p>
            <a:pPr marL="168275" lvl="1" indent="0">
              <a:spcBef>
                <a:spcPts val="600"/>
              </a:spcBef>
              <a:spcAft>
                <a:spcPts val="600"/>
              </a:spcAft>
              <a:buSzPct val="100000"/>
              <a:buNone/>
            </a:pPr>
            <a:r>
              <a:rPr lang="en-US" sz="2800" dirty="0"/>
              <a:t>When will these blocks be useful?</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2" y="1435100"/>
            <a:ext cx="11021125" cy="2185214"/>
          </a:xfrm>
        </p:spPr>
        <p:txBody>
          <a:bodyPr/>
          <a:lstStyle/>
          <a:p>
            <a:pPr marL="0" indent="0">
              <a:spcBef>
                <a:spcPts val="600"/>
              </a:spcBef>
              <a:spcAft>
                <a:spcPts val="600"/>
              </a:spcAft>
              <a:buNone/>
            </a:pPr>
            <a:r>
              <a:rPr lang="en-US" dirty="0">
                <a:latin typeface="+mj-lt"/>
              </a:rPr>
              <a:t>In your notebook answer the following,</a:t>
            </a:r>
          </a:p>
          <a:p>
            <a:pPr marL="457200" indent="-344488">
              <a:spcBef>
                <a:spcPts val="600"/>
              </a:spcBef>
              <a:spcAft>
                <a:spcPts val="600"/>
              </a:spcAft>
              <a:buSzPct val="100000"/>
              <a:buFont typeface="Arial" panose="020B0604020202020204" pitchFamily="34" charset="0"/>
              <a:buChar char="•"/>
            </a:pPr>
            <a:r>
              <a:rPr lang="en-US" dirty="0"/>
              <a:t>What is a reporter block?</a:t>
            </a:r>
          </a:p>
          <a:p>
            <a:pPr marL="457200" indent="-344488">
              <a:spcBef>
                <a:spcPts val="600"/>
              </a:spcBef>
              <a:spcAft>
                <a:spcPts val="600"/>
              </a:spcAft>
              <a:buSzPct val="100000"/>
              <a:buFont typeface="Arial" panose="020B0604020202020204" pitchFamily="34" charset="0"/>
              <a:buChar char="•"/>
            </a:pPr>
            <a:r>
              <a:rPr lang="en-US" dirty="0"/>
              <a:t>What is a predicate block?</a:t>
            </a:r>
          </a:p>
          <a:p>
            <a:pPr marL="457200" indent="-344488">
              <a:spcBef>
                <a:spcPts val="600"/>
              </a:spcBef>
              <a:spcAft>
                <a:spcPts val="600"/>
              </a:spcAft>
              <a:buSzPct val="100000"/>
              <a:buFont typeface="Arial" panose="020B0604020202020204" pitchFamily="34" charset="0"/>
              <a:buChar char="•"/>
            </a:pPr>
            <a:r>
              <a:rPr lang="en-US" dirty="0"/>
              <a:t>Discussion: Share any points of confusion</a:t>
            </a:r>
          </a:p>
        </p:txBody>
      </p:sp>
      <p:pic>
        <p:nvPicPr>
          <p:cNvPr id="3" name="Graphic 2" descr="Exit">
            <a:extLst>
              <a:ext uri="{FF2B5EF4-FFF2-40B4-BE49-F238E27FC236}">
                <a16:creationId xmlns:a16="http://schemas.microsoft.com/office/drawing/2014/main" id="{BA2AC877-C929-4353-A9BC-62531AA325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Customization II</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5215" y="1435100"/>
            <a:ext cx="11018521" cy="874085"/>
          </a:xfrm>
        </p:spPr>
        <p:txBody>
          <a:bodyPr/>
          <a:lstStyle/>
          <a:p>
            <a:pPr marL="0" indent="0">
              <a:buNone/>
            </a:pPr>
            <a:r>
              <a:rPr lang="en-US" dirty="0">
                <a:latin typeface="+mj-lt"/>
              </a:rPr>
              <a:t>After this lesson, you will be able to...</a:t>
            </a:r>
          </a:p>
          <a:p>
            <a:pPr marL="457200" indent="-352425">
              <a:spcBef>
                <a:spcPts val="600"/>
              </a:spcBef>
              <a:spcAft>
                <a:spcPts val="600"/>
              </a:spcAft>
              <a:buSzPct val="100000"/>
              <a:buFont typeface="Arial" panose="020B0604020202020204" pitchFamily="34" charset="0"/>
              <a:buChar char="•"/>
            </a:pPr>
            <a:r>
              <a:rPr lang="en-US" sz="2400" dirty="0">
                <a:effectLst/>
              </a:rPr>
              <a:t>Build custom reporter and predicate blocks in Snap!</a:t>
            </a:r>
            <a:endParaRPr lang="en-US" sz="2400"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Do now</a:t>
            </a:r>
          </a:p>
          <a:p>
            <a:pPr algn="l"/>
            <a:r>
              <a:rPr lang="en-US" sz="1800" dirty="0">
                <a:effectLst/>
              </a:rPr>
              <a:t>Lesson</a:t>
            </a:r>
          </a:p>
          <a:p>
            <a:pPr algn="l"/>
            <a:r>
              <a:rPr lang="en-US" sz="1800" dirty="0">
                <a:effectLst/>
              </a:rPr>
              <a:t>Lab: If my calculations are correct</a:t>
            </a:r>
          </a:p>
          <a:p>
            <a:r>
              <a:rPr lang="en-US" sz="1800" dirty="0">
                <a:effectLst/>
              </a:rPr>
              <a:t>Debrief and wrap-up</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3.4: Practice using arguments</a:t>
            </a:r>
          </a:p>
        </p:txBody>
      </p:sp>
      <p:sp>
        <p:nvSpPr>
          <p:cNvPr id="3" name="Content Placeholder 2"/>
          <p:cNvSpPr>
            <a:spLocks noGrp="1"/>
          </p:cNvSpPr>
          <p:nvPr>
            <p:ph type="body" sz="quarter" idx="4294967295"/>
          </p:nvPr>
        </p:nvSpPr>
        <p:spPr>
          <a:xfrm>
            <a:off x="585788" y="1435100"/>
            <a:ext cx="10691812" cy="4656138"/>
          </a:xfrm>
        </p:spPr>
        <p:txBody>
          <a:bodyPr>
            <a:noAutofit/>
          </a:bodyPr>
          <a:lstStyle/>
          <a:p>
            <a:pPr marL="0" indent="0">
              <a:spcBef>
                <a:spcPts val="0"/>
              </a:spcBef>
              <a:spcAft>
                <a:spcPts val="1200"/>
              </a:spcAft>
              <a:buNone/>
            </a:pPr>
            <a:r>
              <a:rPr lang="en-US" dirty="0"/>
              <a:t>We can add an argument to the "gravity“ custom block from Do now 3.3 and pass a rate we want the sprite to move. </a:t>
            </a:r>
          </a:p>
          <a:p>
            <a:pPr marL="0" indent="0">
              <a:spcBef>
                <a:spcPts val="0"/>
              </a:spcBef>
              <a:spcAft>
                <a:spcPts val="1200"/>
              </a:spcAft>
              <a:buNone/>
            </a:pPr>
            <a:r>
              <a:rPr lang="en-US" dirty="0"/>
              <a:t>Then our jumping dog would not always fall at the same rate!</a:t>
            </a:r>
          </a:p>
          <a:p>
            <a:pPr marL="457200" indent="-231775">
              <a:spcBef>
                <a:spcPts val="600"/>
              </a:spcBef>
              <a:spcAft>
                <a:spcPts val="600"/>
              </a:spcAft>
              <a:buSzPct val="100000"/>
              <a:buFont typeface="Arial" panose="020B0604020202020204" pitchFamily="34" charset="0"/>
              <a:buChar char="•"/>
            </a:pPr>
            <a:r>
              <a:rPr lang="en-US" sz="2400" dirty="0"/>
              <a:t>Add an argument named "rate" to the "gravity" block by clicking the "+" next to the custom block name</a:t>
            </a:r>
          </a:p>
          <a:p>
            <a:pPr marL="457200" indent="-231775">
              <a:spcBef>
                <a:spcPts val="600"/>
              </a:spcBef>
              <a:spcAft>
                <a:spcPts val="600"/>
              </a:spcAft>
              <a:buSzPct val="100000"/>
              <a:buFont typeface="Arial" panose="020B0604020202020204" pitchFamily="34" charset="0"/>
              <a:buChar char="•"/>
            </a:pPr>
            <a:r>
              <a:rPr lang="en-US" sz="2400" dirty="0"/>
              <a:t>Change the "move" block to move "rate" spaces by dragging the rate variable to the "move" block</a:t>
            </a:r>
          </a:p>
          <a:p>
            <a:pPr>
              <a:spcBef>
                <a:spcPts val="0"/>
              </a:spcBef>
            </a:pPr>
            <a:endParaRPr lang="en-US" sz="2000" dirty="0"/>
          </a:p>
        </p:txBody>
      </p:sp>
      <p:pic>
        <p:nvPicPr>
          <p:cNvPr id="5" name="Graphic 4" descr="Do Now">
            <a:extLst>
              <a:ext uri="{FF2B5EF4-FFF2-40B4-BE49-F238E27FC236}">
                <a16:creationId xmlns:a16="http://schemas.microsoft.com/office/drawing/2014/main" id="{8BEC8350-8761-4FAF-A886-0EA3580900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reporter block</a:t>
            </a:r>
          </a:p>
        </p:txBody>
      </p:sp>
      <p:sp>
        <p:nvSpPr>
          <p:cNvPr id="5" name="Content Placeholder 2">
            <a:extLst>
              <a:ext uri="{FF2B5EF4-FFF2-40B4-BE49-F238E27FC236}">
                <a16:creationId xmlns:a16="http://schemas.microsoft.com/office/drawing/2014/main" id="{5E0BEED1-77AF-417C-93FD-DEF7FDC66DBD}"/>
              </a:ext>
            </a:extLst>
          </p:cNvPr>
          <p:cNvSpPr txBox="1">
            <a:spLocks/>
          </p:cNvSpPr>
          <p:nvPr/>
        </p:nvSpPr>
        <p:spPr>
          <a:xfrm>
            <a:off x="585788" y="1435100"/>
            <a:ext cx="11018520" cy="48339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dirty="0"/>
              <a:t>In Snap!, a </a:t>
            </a:r>
            <a:r>
              <a:rPr lang="en-US" sz="2400" dirty="0">
                <a:latin typeface="+mj-lt"/>
              </a:rPr>
              <a:t>reporter block </a:t>
            </a:r>
            <a:r>
              <a:rPr lang="en-US" sz="2400" dirty="0"/>
              <a:t>is used to report a value, which is usually used as an input to another block.</a:t>
            </a:r>
          </a:p>
        </p:txBody>
      </p:sp>
      <p:pic>
        <p:nvPicPr>
          <p:cNvPr id="3" name="Graphic 2" descr="Lecture">
            <a:extLst>
              <a:ext uri="{FF2B5EF4-FFF2-40B4-BE49-F238E27FC236}">
                <a16:creationId xmlns:a16="http://schemas.microsoft.com/office/drawing/2014/main" id="{40E0EEEB-C268-4EE9-BE52-652554C4EB8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predicate block</a:t>
            </a:r>
          </a:p>
        </p:txBody>
      </p:sp>
      <p:sp>
        <p:nvSpPr>
          <p:cNvPr id="3" name="Content Placeholder 2"/>
          <p:cNvSpPr>
            <a:spLocks noGrp="1"/>
          </p:cNvSpPr>
          <p:nvPr>
            <p:ph type="body" sz="quarter" idx="4294967295"/>
          </p:nvPr>
        </p:nvSpPr>
        <p:spPr>
          <a:xfrm>
            <a:off x="585788" y="1435100"/>
            <a:ext cx="11606212" cy="4656138"/>
          </a:xfrm>
        </p:spPr>
        <p:txBody>
          <a:bodyPr>
            <a:noAutofit/>
          </a:bodyPr>
          <a:lstStyle/>
          <a:p>
            <a:pPr marL="0" indent="0">
              <a:buNone/>
            </a:pPr>
            <a:r>
              <a:rPr lang="en-US" sz="2400" dirty="0"/>
              <a:t>In Snap!, a </a:t>
            </a:r>
            <a:r>
              <a:rPr lang="en-US" sz="2400" dirty="0">
                <a:latin typeface="+mj-lt"/>
              </a:rPr>
              <a:t>predicate block</a:t>
            </a:r>
            <a:r>
              <a:rPr lang="en-US" sz="2400" dirty="0"/>
              <a:t> is a special reporter block that must return </a:t>
            </a:r>
            <a:r>
              <a:rPr lang="en-US" sz="2400" dirty="0">
                <a:latin typeface="+mj-lt"/>
              </a:rPr>
              <a:t>true</a:t>
            </a:r>
            <a:r>
              <a:rPr lang="en-US" sz="2400" dirty="0"/>
              <a:t> or </a:t>
            </a:r>
            <a:r>
              <a:rPr lang="en-US" sz="2400" b="1" dirty="0">
                <a:latin typeface="+mj-lt"/>
              </a:rPr>
              <a:t>false</a:t>
            </a:r>
            <a:r>
              <a:rPr lang="en-US" sz="2400" dirty="0"/>
              <a:t>.</a:t>
            </a:r>
          </a:p>
        </p:txBody>
      </p:sp>
      <p:pic>
        <p:nvPicPr>
          <p:cNvPr id="5" name="Graphic 4" descr="Lecture">
            <a:extLst>
              <a:ext uri="{FF2B5EF4-FFF2-40B4-BE49-F238E27FC236}">
                <a16:creationId xmlns:a16="http://schemas.microsoft.com/office/drawing/2014/main" id="{4B90BB7A-25B7-429C-99DC-2E35B0E174F3}"/>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7212958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dirty="0"/>
              <a:t>Lab 3.4: If my calculations are correct – reporter blocks</a:t>
            </a:r>
            <a:br>
              <a:rPr lang="en-US" dirty="0"/>
            </a:br>
            <a:endParaRPr lang="en-US" dirty="0"/>
          </a:p>
        </p:txBody>
      </p:sp>
      <p:sp>
        <p:nvSpPr>
          <p:cNvPr id="3" name="Content Placeholder 2"/>
          <p:cNvSpPr>
            <a:spLocks noGrp="1"/>
          </p:cNvSpPr>
          <p:nvPr>
            <p:ph sz="quarter" idx="4294967295"/>
          </p:nvPr>
        </p:nvSpPr>
        <p:spPr>
          <a:xfrm>
            <a:off x="584200" y="2017713"/>
            <a:ext cx="11022583" cy="4251325"/>
          </a:xfrm>
        </p:spPr>
        <p:txBody>
          <a:bodyPr>
            <a:normAutofit/>
          </a:bodyPr>
          <a:lstStyle/>
          <a:p>
            <a:pPr marL="0" indent="0">
              <a:spcBef>
                <a:spcPts val="1200"/>
              </a:spcBef>
              <a:spcAft>
                <a:spcPts val="1200"/>
              </a:spcAft>
              <a:buNone/>
            </a:pPr>
            <a:r>
              <a:rPr lang="en-US" dirty="0">
                <a:latin typeface="+mj-lt"/>
              </a:rPr>
              <a:t>2 reporter blocks:</a:t>
            </a:r>
          </a:p>
          <a:p>
            <a:pPr marL="520700" indent="-352425">
              <a:spcBef>
                <a:spcPts val="1200"/>
              </a:spcBef>
              <a:spcAft>
                <a:spcPts val="1200"/>
              </a:spcAft>
              <a:buSzPct val="100000"/>
              <a:buFont typeface="Arial" panose="020B0604020202020204" pitchFamily="34" charset="0"/>
              <a:buChar char="•"/>
            </a:pPr>
            <a:r>
              <a:rPr lang="en-US" dirty="0"/>
              <a:t>Write a custom reporter block called "min"</a:t>
            </a:r>
          </a:p>
          <a:p>
            <a:pPr marL="520700" indent="-352425">
              <a:spcBef>
                <a:spcPts val="1200"/>
              </a:spcBef>
              <a:spcAft>
                <a:spcPts val="1200"/>
              </a:spcAft>
              <a:buNone/>
            </a:pPr>
            <a:r>
              <a:rPr lang="en-US" dirty="0"/>
              <a:t> should report 2</a:t>
            </a:r>
          </a:p>
          <a:p>
            <a:pPr marL="457200" indent="-352425">
              <a:spcBef>
                <a:spcPts val="1200"/>
              </a:spcBef>
              <a:spcAft>
                <a:spcPts val="1200"/>
              </a:spcAft>
              <a:buSzPct val="100000"/>
              <a:buFont typeface="Arial" panose="020B0604020202020204" pitchFamily="34" charset="0"/>
              <a:buChar char="•"/>
            </a:pPr>
            <a:r>
              <a:rPr lang="en-US" dirty="0"/>
              <a:t>Write a custom reporter block called "max" </a:t>
            </a:r>
          </a:p>
          <a:p>
            <a:pPr marL="463550" indent="-295275">
              <a:spcBef>
                <a:spcPts val="1200"/>
              </a:spcBef>
              <a:spcAft>
                <a:spcPts val="1200"/>
              </a:spcAft>
              <a:buNone/>
            </a:pPr>
            <a:r>
              <a:rPr lang="en-US" dirty="0"/>
              <a:t> should report 4 </a:t>
            </a:r>
          </a:p>
          <a:p>
            <a:pPr marL="0" indent="0">
              <a:spcBef>
                <a:spcPts val="1200"/>
              </a:spcBef>
              <a:spcAft>
                <a:spcPts val="1200"/>
              </a:spcAft>
              <a:buNone/>
            </a:pPr>
            <a:r>
              <a:rPr lang="en-US" dirty="0"/>
              <a:t>If the two numbers are equal, report either one.</a:t>
            </a:r>
          </a:p>
        </p:txBody>
      </p:sp>
      <p:pic>
        <p:nvPicPr>
          <p:cNvPr id="1025" name="image2.png" descr="min 4 2 block">
            <a:extLst>
              <a:ext uri="{FF2B5EF4-FFF2-40B4-BE49-F238E27FC236}">
                <a16:creationId xmlns:a16="http://schemas.microsoft.com/office/drawing/2014/main" id="{3CFA2BB8-0156-44B2-893C-F455540BC3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3111" y="3395524"/>
            <a:ext cx="1603856" cy="54581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12.png" descr="max 4 2 block">
            <a:extLst>
              <a:ext uri="{FF2B5EF4-FFF2-40B4-BE49-F238E27FC236}">
                <a16:creationId xmlns:a16="http://schemas.microsoft.com/office/drawing/2014/main" id="{BC2D5DE8-4509-4A28-84D1-3309FA66AAB0}"/>
              </a:ext>
            </a:extLst>
          </p:cNvPr>
          <p:cNvPicPr/>
          <p:nvPr/>
        </p:nvPicPr>
        <p:blipFill>
          <a:blip r:embed="rId5"/>
          <a:srcRect/>
          <a:stretch>
            <a:fillRect/>
          </a:stretch>
        </p:blipFill>
        <p:spPr>
          <a:xfrm>
            <a:off x="3433111" y="4861771"/>
            <a:ext cx="1603856" cy="545814"/>
          </a:xfrm>
          <a:prstGeom prst="rect">
            <a:avLst/>
          </a:prstGeom>
          <a:ln/>
        </p:spPr>
      </p:pic>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1031513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661993"/>
          </a:xfrm>
        </p:spPr>
        <p:txBody>
          <a:bodyPr/>
          <a:lstStyle/>
          <a:p>
            <a:r>
              <a:rPr lang="en-US" dirty="0"/>
              <a:t>Lab 3.4: If my calculations are correct – predicate blocks</a:t>
            </a:r>
            <a:br>
              <a:rPr lang="en-US" dirty="0"/>
            </a:br>
            <a:endParaRPr lang="en-US" dirty="0"/>
          </a:p>
        </p:txBody>
      </p:sp>
      <p:sp>
        <p:nvSpPr>
          <p:cNvPr id="3" name="Content Placeholder 2" descr="4 between 4 10 ? block"/>
          <p:cNvSpPr>
            <a:spLocks noGrp="1"/>
          </p:cNvSpPr>
          <p:nvPr>
            <p:ph sz="quarter" idx="4294967295"/>
          </p:nvPr>
        </p:nvSpPr>
        <p:spPr>
          <a:xfrm>
            <a:off x="588263" y="2017713"/>
            <a:ext cx="10433750" cy="3816429"/>
          </a:xfrm>
        </p:spPr>
        <p:txBody>
          <a:bodyPr/>
          <a:lstStyle/>
          <a:p>
            <a:pPr marL="0" indent="0">
              <a:spcBef>
                <a:spcPts val="1200"/>
              </a:spcBef>
              <a:spcAft>
                <a:spcPts val="1200"/>
              </a:spcAft>
              <a:buNone/>
            </a:pPr>
            <a:r>
              <a:rPr lang="en-US" dirty="0">
                <a:latin typeface="+mj-lt"/>
              </a:rPr>
              <a:t>1 predicate block:</a:t>
            </a:r>
          </a:p>
          <a:p>
            <a:pPr marL="520700" indent="-352425">
              <a:spcBef>
                <a:spcPts val="1200"/>
              </a:spcBef>
              <a:spcAft>
                <a:spcPts val="1200"/>
              </a:spcAft>
              <a:buSzPct val="100000"/>
              <a:buFont typeface="Arial" panose="020B0604020202020204" pitchFamily="34" charset="0"/>
              <a:buChar char="•"/>
            </a:pPr>
            <a:r>
              <a:rPr lang="en-US" dirty="0"/>
              <a:t>Write a custom predicate block called "between“</a:t>
            </a:r>
          </a:p>
          <a:p>
            <a:pPr marL="0" indent="0">
              <a:spcBef>
                <a:spcPts val="1200"/>
              </a:spcBef>
              <a:spcAft>
                <a:spcPts val="1200"/>
              </a:spcAft>
              <a:buNone/>
            </a:pPr>
            <a:r>
              <a:rPr lang="en-US" dirty="0"/>
              <a:t> should report true</a:t>
            </a:r>
          </a:p>
          <a:p>
            <a:pPr marL="520700" indent="-352425">
              <a:spcBef>
                <a:spcPts val="1200"/>
              </a:spcBef>
              <a:spcAft>
                <a:spcPts val="1200"/>
              </a:spcAft>
              <a:buSzPct val="100000"/>
              <a:buFont typeface="Arial" panose="020B0604020202020204" pitchFamily="34" charset="0"/>
              <a:buChar char="•"/>
            </a:pPr>
            <a:r>
              <a:rPr lang="en-US" dirty="0"/>
              <a:t>If the first number is equal to either of the other two numbers or is between them, the block should report true</a:t>
            </a:r>
          </a:p>
          <a:p>
            <a:pPr marL="0" indent="0">
              <a:spcBef>
                <a:spcPts val="1200"/>
              </a:spcBef>
              <a:spcAft>
                <a:spcPts val="1200"/>
              </a:spcAft>
              <a:buNone/>
            </a:pPr>
            <a:r>
              <a:rPr lang="en-US" dirty="0"/>
              <a:t> should report true</a:t>
            </a:r>
          </a:p>
        </p:txBody>
      </p:sp>
      <p:pic>
        <p:nvPicPr>
          <p:cNvPr id="4" name="image8.png" descr="4 between 3 10 ? block">
            <a:extLst>
              <a:ext uri="{FF2B5EF4-FFF2-40B4-BE49-F238E27FC236}">
                <a16:creationId xmlns:a16="http://schemas.microsoft.com/office/drawing/2014/main" id="{A2138979-767B-4743-AD96-3F92E9DBC13A}"/>
              </a:ext>
            </a:extLst>
          </p:cNvPr>
          <p:cNvPicPr/>
          <p:nvPr/>
        </p:nvPicPr>
        <p:blipFill>
          <a:blip r:embed="rId4"/>
          <a:srcRect/>
          <a:stretch>
            <a:fillRect/>
          </a:stretch>
        </p:blipFill>
        <p:spPr>
          <a:xfrm>
            <a:off x="4065588" y="3476787"/>
            <a:ext cx="2309014" cy="432052"/>
          </a:xfrm>
          <a:prstGeom prst="rect">
            <a:avLst/>
          </a:prstGeom>
          <a:ln/>
        </p:spPr>
      </p:pic>
      <p:pic>
        <p:nvPicPr>
          <p:cNvPr id="6" name="Picture 5" descr="4 between 4 10 ? block">
            <a:extLst>
              <a:ext uri="{FF2B5EF4-FFF2-40B4-BE49-F238E27FC236}">
                <a16:creationId xmlns:a16="http://schemas.microsoft.com/office/drawing/2014/main" id="{868F1A17-5CA1-4765-BA3F-65B4BDCFB0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5588" y="5367913"/>
            <a:ext cx="2309013" cy="442562"/>
          </a:xfrm>
          <a:prstGeom prst="rect">
            <a:avLst/>
          </a:prstGeom>
        </p:spPr>
      </p:pic>
      <p:pic>
        <p:nvPicPr>
          <p:cNvPr id="5" name="Graphic 4" descr="Lab">
            <a:extLst>
              <a:ext uri="{FF2B5EF4-FFF2-40B4-BE49-F238E27FC236}">
                <a16:creationId xmlns:a16="http://schemas.microsoft.com/office/drawing/2014/main" id="{7FF798D9-3665-408A-BA64-3037E89AC6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dirty="0"/>
              <a:t>Lab 3.4: If my calculations are correct – advanced block</a:t>
            </a:r>
          </a:p>
        </p:txBody>
      </p:sp>
      <p:sp>
        <p:nvSpPr>
          <p:cNvPr id="3" name="Content Placeholder 2"/>
          <p:cNvSpPr>
            <a:spLocks noGrp="1"/>
          </p:cNvSpPr>
          <p:nvPr>
            <p:ph sz="quarter" idx="4294967295"/>
          </p:nvPr>
        </p:nvSpPr>
        <p:spPr>
          <a:xfrm>
            <a:off x="584200" y="2017713"/>
            <a:ext cx="11025188" cy="4351961"/>
          </a:xfrm>
        </p:spPr>
        <p:txBody>
          <a:bodyPr>
            <a:spAutoFit/>
          </a:bodyPr>
          <a:lstStyle/>
          <a:p>
            <a:pPr marL="0" indent="0">
              <a:spcBef>
                <a:spcPts val="0"/>
              </a:spcBef>
              <a:spcAft>
                <a:spcPts val="1200"/>
              </a:spcAft>
              <a:buNone/>
            </a:pPr>
            <a:r>
              <a:rPr lang="en-US" dirty="0">
                <a:latin typeface="+mj-lt"/>
              </a:rPr>
              <a:t>1 advanced custom block:</a:t>
            </a:r>
          </a:p>
          <a:p>
            <a:pPr marL="576263" indent="-350838">
              <a:buSzPct val="100000"/>
              <a:buFont typeface="Arial" panose="020B0604020202020204" pitchFamily="34" charset="0"/>
              <a:buChar char="•"/>
            </a:pPr>
            <a:r>
              <a:rPr lang="en-US" sz="2400" dirty="0"/>
              <a:t>Write a custom Snap! reporter block called "distance to" that computes and reports the distance from a sprite's position to another point</a:t>
            </a:r>
          </a:p>
          <a:p>
            <a:pPr marL="1027113" lvl="1" indent="-338138">
              <a:buSzPct val="100000"/>
              <a:buFont typeface="Segoe UI" panose="020B0502040204020203" pitchFamily="34" charset="0"/>
              <a:buChar char="–"/>
              <a:tabLst>
                <a:tab pos="969963" algn="l"/>
              </a:tabLst>
            </a:pPr>
            <a:r>
              <a:rPr lang="en-US" dirty="0"/>
              <a:t>Use the "x position" and "y position" blocks to determine the sprite's position</a:t>
            </a:r>
          </a:p>
          <a:p>
            <a:pPr marL="0" indent="0">
              <a:buNone/>
            </a:pPr>
            <a:endParaRPr lang="en-US" dirty="0"/>
          </a:p>
          <a:p>
            <a:pPr marL="0" indent="0">
              <a:buNone/>
            </a:pPr>
            <a:r>
              <a:rPr lang="en-US" dirty="0">
                <a:ea typeface="Calibri" panose="020F0502020204030204" pitchFamily="34" charset="0"/>
              </a:rPr>
              <a:t>I</a:t>
            </a:r>
            <a:r>
              <a:rPr lang="en-US" dirty="0">
                <a:effectLst/>
                <a:ea typeface="Calibri" panose="020F0502020204030204" pitchFamily="34" charset="0"/>
              </a:rPr>
              <a:t>f your sprite is at (1, 0),                     should report </a:t>
            </a:r>
            <a:r>
              <a:rPr lang="en-US" b="1" dirty="0">
                <a:effectLst/>
                <a:ea typeface="Calibri" panose="020F0502020204030204" pitchFamily="34" charset="0"/>
              </a:rPr>
              <a:t>5</a:t>
            </a:r>
            <a:r>
              <a:rPr lang="en-US" dirty="0">
                <a:effectLst/>
                <a:ea typeface="Calibri" panose="020F0502020204030204" pitchFamily="34" charset="0"/>
              </a:rPr>
              <a:t>.</a:t>
            </a:r>
          </a:p>
          <a:p>
            <a:pPr marL="0" indent="0">
              <a:buNone/>
            </a:pPr>
            <a:endParaRPr lang="en-US" dirty="0"/>
          </a:p>
          <a:p>
            <a:pPr marL="0" indent="0">
              <a:buNone/>
            </a:pPr>
            <a:r>
              <a:rPr lang="en-US" dirty="0">
                <a:latin typeface="+mj-lt"/>
              </a:rPr>
              <a:t>Distance formula: </a:t>
            </a:r>
            <a:r>
              <a:rPr lang="en-US" dirty="0"/>
              <a:t>the distance between (x</a:t>
            </a:r>
            <a:r>
              <a:rPr lang="en-US" baseline="-25000" dirty="0"/>
              <a:t>1</a:t>
            </a:r>
            <a:r>
              <a:rPr lang="en-US" dirty="0"/>
              <a:t>, y</a:t>
            </a:r>
            <a:r>
              <a:rPr lang="en-US" baseline="-25000" dirty="0"/>
              <a:t>1</a:t>
            </a:r>
            <a:r>
              <a:rPr lang="en-US" dirty="0"/>
              <a:t>) and (x</a:t>
            </a:r>
            <a:r>
              <a:rPr lang="en-US" baseline="-25000" dirty="0"/>
              <a:t>2</a:t>
            </a:r>
            <a:r>
              <a:rPr lang="en-US" dirty="0"/>
              <a:t>, y</a:t>
            </a:r>
            <a:r>
              <a:rPr lang="en-US" baseline="-25000" dirty="0"/>
              <a:t>2</a:t>
            </a:r>
            <a:r>
              <a:rPr lang="en-US" dirty="0"/>
              <a:t>) is </a:t>
            </a:r>
          </a:p>
          <a:p>
            <a:pPr marL="0" indent="0">
              <a:buNone/>
            </a:pPr>
            <a:r>
              <a:rPr lang="es-ES" dirty="0" err="1">
                <a:effectLst/>
              </a:rPr>
              <a:t>sqrt</a:t>
            </a:r>
            <a:r>
              <a:rPr lang="es-ES" dirty="0">
                <a:effectLst/>
              </a:rPr>
              <a:t>((y</a:t>
            </a:r>
            <a:r>
              <a:rPr lang="es-ES" baseline="-25000" dirty="0"/>
              <a:t>2</a:t>
            </a:r>
            <a:r>
              <a:rPr lang="es-ES" dirty="0">
                <a:effectLst/>
              </a:rPr>
              <a:t>-y</a:t>
            </a:r>
            <a:r>
              <a:rPr lang="es-ES" baseline="-25000" dirty="0"/>
              <a:t>1</a:t>
            </a:r>
            <a:r>
              <a:rPr lang="es-ES" dirty="0">
                <a:effectLst/>
              </a:rPr>
              <a:t>)</a:t>
            </a:r>
            <a:r>
              <a:rPr lang="es-ES" baseline="30000" dirty="0">
                <a:effectLst/>
              </a:rPr>
              <a:t>2</a:t>
            </a:r>
            <a:r>
              <a:rPr lang="es-ES" dirty="0">
                <a:effectLst/>
              </a:rPr>
              <a:t>+(x</a:t>
            </a:r>
            <a:r>
              <a:rPr lang="es-ES" baseline="-25000" dirty="0"/>
              <a:t>2</a:t>
            </a:r>
            <a:r>
              <a:rPr lang="es-ES" dirty="0">
                <a:effectLst/>
              </a:rPr>
              <a:t>-x</a:t>
            </a:r>
            <a:r>
              <a:rPr lang="es-ES" baseline="-25000" dirty="0"/>
              <a:t>1</a:t>
            </a:r>
            <a:r>
              <a:rPr lang="es-ES" dirty="0">
                <a:effectLst/>
              </a:rPr>
              <a:t>)</a:t>
            </a:r>
            <a:r>
              <a:rPr lang="es-ES" baseline="30000" dirty="0">
                <a:effectLst/>
              </a:rPr>
              <a:t>2</a:t>
            </a:r>
            <a:r>
              <a:rPr lang="es-ES" dirty="0">
                <a:effectLst/>
              </a:rPr>
              <a:t>).</a:t>
            </a:r>
            <a:endParaRPr lang="en-US" dirty="0"/>
          </a:p>
        </p:txBody>
      </p:sp>
      <p:pic>
        <p:nvPicPr>
          <p:cNvPr id="7" name="image14.png" descr="distance to 4 4 block">
            <a:extLst>
              <a:ext uri="{FF2B5EF4-FFF2-40B4-BE49-F238E27FC236}">
                <a16:creationId xmlns:a16="http://schemas.microsoft.com/office/drawing/2014/main" id="{C53DC43A-3CD5-40DF-B8C9-193DB61B682B}"/>
              </a:ext>
            </a:extLst>
          </p:cNvPr>
          <p:cNvPicPr/>
          <p:nvPr/>
        </p:nvPicPr>
        <p:blipFill>
          <a:blip r:embed="rId4"/>
          <a:srcRect/>
          <a:stretch>
            <a:fillRect/>
          </a:stretch>
        </p:blipFill>
        <p:spPr>
          <a:xfrm>
            <a:off x="4356100" y="4371659"/>
            <a:ext cx="1795485" cy="408107"/>
          </a:xfrm>
          <a:prstGeom prst="rect">
            <a:avLst/>
          </a:prstGeom>
          <a:ln/>
        </p:spPr>
      </p:pic>
      <p:pic>
        <p:nvPicPr>
          <p:cNvPr id="4" name="Graphic 3" descr="Lab">
            <a:extLst>
              <a:ext uri="{FF2B5EF4-FFF2-40B4-BE49-F238E27FC236}">
                <a16:creationId xmlns:a16="http://schemas.microsoft.com/office/drawing/2014/main" id="{3F106689-AF74-42FD-B585-B28B03EDCA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40587428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5CB904-2925-4D80-B74C-3474CE5A2C3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60529F4-4D14-47F6-AEE5-E8299E588E9E}">
  <ds:schemaRefs>
    <ds:schemaRef ds:uri="http://schemas.microsoft.com/sharepoint/v3/contenttype/forms"/>
  </ds:schemaRefs>
</ds:datastoreItem>
</file>

<file path=customXml/itemProps3.xml><?xml version="1.0" encoding="utf-8"?>
<ds:datastoreItem xmlns:ds="http://schemas.openxmlformats.org/officeDocument/2006/customXml" ds:itemID="{4C12D80E-5950-46D2-B197-C3B65116B2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 Philanthropies TEALS</Template>
  <TotalTime>0</TotalTime>
  <Words>913</Words>
  <Application>Microsoft Office PowerPoint</Application>
  <PresentationFormat>Widescreen</PresentationFormat>
  <Paragraphs>94</Paragraphs>
  <Slides>11</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Consolas</vt:lpstr>
      <vt:lpstr>Helvetica</vt:lpstr>
      <vt:lpstr>Segoe UI</vt:lpstr>
      <vt:lpstr>Segoe UI Semibold</vt:lpstr>
      <vt:lpstr>Wingdings</vt:lpstr>
      <vt:lpstr>Microsoft Philanthropies TEALS</vt:lpstr>
      <vt:lpstr>Black Template</vt:lpstr>
      <vt:lpstr>Lesson 3.4: Customization II</vt:lpstr>
      <vt:lpstr>Customization II</vt:lpstr>
      <vt:lpstr>Today’s plan</vt:lpstr>
      <vt:lpstr>Do Now 3.4: Practice using arguments</vt:lpstr>
      <vt:lpstr>Introducing the reporter block</vt:lpstr>
      <vt:lpstr>Introducing the predicate block</vt:lpstr>
      <vt:lpstr>Lab 3.4: If my calculations are correct – reporter blocks </vt:lpstr>
      <vt:lpstr>Lab 3.4: If my calculations are correct – predicate blocks </vt:lpstr>
      <vt:lpstr>Lab 3.4: If my calculations are correct – advanced block</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2020-05-05T15:00:06Z</dcterms:created>
  <dcterms:modified xsi:type="dcterms:W3CDTF">2021-04-26T20:23:42Z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2020-05-05T15:01:45.0081584Z</vt:lpwstr>
  </property>
  <property fmtid="{D5CDD505-2E9C-101B-9397-08002B2CF9AE}" pid="5" name="MSIP_Label_f42aa342-8706-4288-bd11-ebb85995028c_Name">
    <vt:lpwstr>General</vt:lpwstr>
  </property>
  <property fmtid="{D5CDD505-2E9C-101B-9397-08002B2CF9AE}" pid="6" name="MSIP_Label_f42aa342-8706-4288-bd11-ebb85995028c_ActionId">
    <vt:lpwstr>aa63cf4d-6a0f-4537-831a-7334d2845bc1</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647E5C6E-E404-483C-8CD6-6C3774EAD9FD</vt:lpwstr>
  </property>
  <property fmtid="{D5CDD505-2E9C-101B-9397-08002B2CF9AE}" pid="11" name="ArticulatePath">
    <vt:lpwstr>TEALS SNAP 3.4</vt:lpwstr>
  </property>
</Properties>
</file>