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35" autoAdjust="0"/>
  </p:normalViewPr>
  <p:slideViewPr>
    <p:cSldViewPr snapToGrid="0">
      <p:cViewPr varScale="1">
        <p:scale>
          <a:sx n="80" d="100"/>
          <a:sy n="80" d="100"/>
        </p:scale>
        <p:origin x="17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1/lab_2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4/22/2021 7:16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as lecture. </a:t>
            </a:r>
          </a:p>
          <a:p>
            <a:endParaRPr lang="en-US" dirty="0"/>
          </a:p>
          <a:p>
            <a:r>
              <a:rPr lang="en-US" dirty="0"/>
              <a:t>Do Now Link - https://aka.ms/DoNow2.1</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program can be written in many ways that are functionally equivalent.</a:t>
            </a:r>
          </a:p>
          <a:p>
            <a:r>
              <a:rPr lang="en-US" dirty="0"/>
              <a:t>Ask students to speculate as to why one version of a program might be better or worse.</a:t>
            </a:r>
          </a:p>
          <a:p>
            <a:r>
              <a:rPr lang="en-US" dirty="0"/>
              <a:t>Possible answers: more efficient (in time or space), shorter code, more elegant/readable code</a:t>
            </a:r>
          </a:p>
          <a:p>
            <a:r>
              <a:rPr lang="en-US" dirty="0"/>
              <a:t>Use </a:t>
            </a:r>
            <a:r>
              <a:rPr lang="en-US" sz="1200" kern="1200" dirty="0">
                <a:solidFill>
                  <a:schemeClr val="tx1"/>
                </a:solidFill>
                <a:effectLst/>
                <a:latin typeface="+mn-lt"/>
                <a:ea typeface="+mn-ea"/>
                <a:cs typeface="+mn-cs"/>
              </a:rPr>
              <a:t>AKA.ms/2.1LectureExample </a:t>
            </a:r>
            <a:r>
              <a:rPr lang="en-US" dirty="0"/>
              <a:t>to demonstrate unreadable code</a:t>
            </a:r>
          </a:p>
          <a:p>
            <a:r>
              <a:rPr lang="en-US" dirty="0"/>
              <a:t>Show students the code, ask what it does, then ask if they can think of ways to improve it</a:t>
            </a:r>
          </a:p>
          <a:p>
            <a:r>
              <a:rPr lang="en-US" dirty="0"/>
              <a:t>Attempt to get students to realize that the code is </a:t>
            </a:r>
            <a:r>
              <a:rPr lang="en-US" i="1" dirty="0"/>
              <a:t>redundant</a:t>
            </a:r>
            <a:r>
              <a:rPr lang="en-US" dirty="0"/>
              <a:t> and could be simplified if there were a way to execute a block of code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code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https://tealsk12.gitbook.io/intro-cs/unit_2/lesson_21/lab_21</a:t>
            </a:r>
            <a:endParaRPr lang="en-US" dirty="0"/>
          </a:p>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code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4"/>
              </a:rPr>
              <a:t>Geometry Cheat Sheet</a:t>
            </a:r>
            <a:r>
              <a:rPr lang="en-US" dirty="0"/>
              <a:t> showing various shapes and their respective angles as a reference for students </a:t>
            </a:r>
            <a:r>
              <a:rPr lang="en-US" dirty="0" err="1"/>
              <a:t>throught</a:t>
            </a:r>
            <a:r>
              <a:rPr lang="en-US" dirty="0"/>
              <a:t>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963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 solutions to part 2.2</a:t>
            </a:r>
          </a:p>
          <a:p>
            <a:r>
              <a:rPr lang="en-US" dirty="0"/>
              <a:t>Ask students to think about what the code would look like without loops</a:t>
            </a:r>
          </a:p>
          <a:p>
            <a:r>
              <a:rPr lang="en-US" dirty="0"/>
              <a:t>Discuss one or two students solutions to part 3.1</a:t>
            </a:r>
          </a:p>
          <a:p>
            <a:r>
              <a:rPr lang="en-US" dirty="0"/>
              <a:t>Point out how unwieldy the code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99302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hyperlink" Target="https://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"loop"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170372"/>
          </a:xfrm>
          <a:prstGeom prst="rect">
            <a:avLst/>
          </a:prstGeom>
        </p:spPr>
        <p:txBody>
          <a:bodyPr wrap="square">
            <a:spAutoFit/>
          </a:bodyPr>
          <a:lstStyle/>
          <a:p>
            <a:r>
              <a:rPr lang="en-US" sz="2800" dirty="0">
                <a:latin typeface="+mj-lt"/>
              </a:rPr>
              <a:t>Go to the </a:t>
            </a:r>
            <a:r>
              <a:rPr lang="en-US" sz="2800" dirty="0">
                <a:latin typeface="+mj-lt"/>
                <a:hlinkClick r:id="rId6"/>
              </a:rPr>
              <a:t>starter project </a:t>
            </a:r>
            <a:r>
              <a:rPr lang="en-US" sz="2800" dirty="0">
                <a:latin typeface="+mj-lt"/>
              </a:rPr>
              <a:t>and run the code and test it.</a:t>
            </a:r>
          </a:p>
          <a:p>
            <a:pPr marL="457200" indent="-344488">
              <a:spcBef>
                <a:spcPts val="600"/>
              </a:spcBef>
              <a:spcAft>
                <a:spcPts val="600"/>
              </a:spcAft>
              <a:buFont typeface="+mj-lt"/>
              <a:buAutoNum type="arabicPeriod"/>
              <a:tabLst>
                <a:tab pos="285750" algn="l"/>
              </a:tabLst>
            </a:pPr>
            <a:r>
              <a:rPr lang="en-US" sz="2400" dirty="0"/>
              <a:t>What is the forever block, and why is it important for this code?</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code to the "When Green Flag clicked" block, and run/test the code?</a:t>
            </a:r>
          </a:p>
          <a:p>
            <a:pPr marL="457200" indent="-344488">
              <a:spcBef>
                <a:spcPts val="600"/>
              </a:spcBef>
              <a:spcAft>
                <a:spcPts val="600"/>
              </a:spcAft>
              <a:buFont typeface="+mj-lt"/>
              <a:buAutoNum type="arabicPeriod"/>
              <a:tabLst>
                <a:tab pos="285750" algn="l"/>
              </a:tabLst>
            </a:pPr>
            <a:r>
              <a:rPr lang="en-US" sz="2400" dirty="0"/>
              <a:t>What does "point direction 90"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code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Readability </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11018838"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hlinkClick r:id="rId6"/>
              </a:rPr>
              <a:t>https://aka.ms/2.1LectureExample</a:t>
            </a:r>
            <a:endParaRPr lang="en-US" dirty="0"/>
          </a:p>
        </p:txBody>
      </p:sp>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Loop - a type of block that causes other code to run multiple times in succession </a:t>
            </a:r>
          </a:p>
        </p:txBody>
      </p:sp>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919413"/>
            <a:ext cx="790575" cy="409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1622425" y="2924145"/>
            <a:ext cx="6529736" cy="400110"/>
          </a:xfrm>
          <a:prstGeom prst="rect">
            <a:avLst/>
          </a:prstGeom>
        </p:spPr>
        <p:txBody>
          <a:bodyPr wrap="none">
            <a:spAutoFit/>
          </a:bodyPr>
          <a:lstStyle/>
          <a:p>
            <a:r>
              <a:rPr lang="en-US" sz="2000" dirty="0"/>
              <a:t>runs the body of the loop the specified number of times</a:t>
            </a:r>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3948053"/>
            <a:ext cx="514350"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1497037" y="3938498"/>
            <a:ext cx="7159139" cy="400110"/>
          </a:xfrm>
          <a:prstGeom prst="rect">
            <a:avLst/>
          </a:prstGeom>
        </p:spPr>
        <p:txBody>
          <a:bodyPr wrap="none">
            <a:spAutoFit/>
          </a:bodyPr>
          <a:lstStyle/>
          <a:p>
            <a:r>
              <a:rPr lang="en-US" sz="2000" dirty="0"/>
              <a:t>runs the body of the loop nonstop until the script is ended by</a:t>
            </a:r>
          </a:p>
        </p:txBody>
      </p:sp>
      <p:pic>
        <p:nvPicPr>
          <p:cNvPr id="1030" name="Picture 6" descr="Stop Block">
            <a:extLst>
              <a:ext uri="{FF2B5EF4-FFF2-40B4-BE49-F238E27FC236}">
                <a16:creationId xmlns:a16="http://schemas.microsoft.com/office/drawing/2014/main" id="{F5E9B16B-87D2-4B25-9D1E-D7F5470A22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6176" y="4024253"/>
            <a:ext cx="6286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4962376"/>
            <a:ext cx="1038225" cy="3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1915885" y="4957583"/>
            <a:ext cx="8344396" cy="400110"/>
          </a:xfrm>
          <a:prstGeom prst="rect">
            <a:avLst/>
          </a:prstGeom>
        </p:spPr>
        <p:txBody>
          <a:bodyPr wrap="square">
            <a:spAutoFit/>
          </a:bodyPr>
          <a:lstStyle/>
          <a:p>
            <a:r>
              <a:rPr lang="en-US" sz="2000" dirty="0"/>
              <a:t>runs the body of the loop until the specified condition becomes true</a:t>
            </a:r>
          </a:p>
        </p:txBody>
      </p:sp>
    </p:spTree>
    <p:extLst>
      <p:ext uri="{BB962C8B-B14F-4D97-AF65-F5344CB8AC3E}">
        <p14:creationId xmlns:p14="http://schemas.microsoft.com/office/powerpoint/2010/main" val="664667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code you wrote for "Squares and triangles and stars, oh my!" activity. </a:t>
            </a:r>
          </a:p>
        </p:txBody>
      </p:sp>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code with loops? Why?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zdzZZEPt"/>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6BF186-4E9C-4DE2-9606-07ED19A53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845</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2.1 Lecture: Readability </vt:lpstr>
      <vt:lpstr>2.1 Lecture: Loops </vt:lpstr>
      <vt:lpstr>Lab 2.1</vt:lpstr>
      <vt:lpstr>2.1: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2021-04-23T02:17:53Z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