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350" r:id="rId3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505" r:id="rId18"/>
    <p:sldId id="506" r:id="rId19"/>
    <p:sldId id="364" r:id="rId20"/>
    <p:sldId id="365" r:id="rId21"/>
    <p:sldId id="507" r:id="rId22"/>
    <p:sldId id="518" r:id="rId23"/>
    <p:sldId id="514" r:id="rId24"/>
    <p:sldId id="519" r:id="rId25"/>
    <p:sldId id="520" r:id="rId26"/>
    <p:sldId id="366" r:id="rId27"/>
    <p:sldId id="367" r:id="rId28"/>
    <p:sldId id="368" r:id="rId29"/>
    <p:sldId id="369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3" r:id="rId41"/>
    <p:sldId id="386" r:id="rId42"/>
    <p:sldId id="385" r:id="rId43"/>
    <p:sldId id="384" r:id="rId44"/>
    <p:sldId id="387" r:id="rId45"/>
    <p:sldId id="388" r:id="rId46"/>
    <p:sldId id="389" r:id="rId47"/>
    <p:sldId id="521" r:id="rId48"/>
    <p:sldId id="390" r:id="rId49"/>
    <p:sldId id="391" r:id="rId50"/>
    <p:sldId id="392" r:id="rId51"/>
    <p:sldId id="393" r:id="rId52"/>
    <p:sldId id="522" r:id="rId53"/>
    <p:sldId id="394" r:id="rId54"/>
    <p:sldId id="523" r:id="rId55"/>
    <p:sldId id="525" r:id="rId56"/>
    <p:sldId id="524" r:id="rId57"/>
    <p:sldId id="526" r:id="rId58"/>
    <p:sldId id="527" r:id="rId59"/>
    <p:sldId id="528" r:id="rId60"/>
    <p:sldId id="529" r:id="rId61"/>
    <p:sldId id="396" r:id="rId62"/>
    <p:sldId id="397" r:id="rId63"/>
    <p:sldId id="530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commentAuthors" Target="commentAuthors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AC763-820B-433A-9793-827360264E5D}" type="doc">
      <dgm:prSet loTypeId="urn:microsoft.com/office/officeart/2005/8/layout/default#1" loCatId="list" qsTypeId="urn:microsoft.com/office/officeart/2005/8/quickstyle/simple2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5F3C8019-98B4-4F6B-B859-9BD0262DE4E9}">
      <dgm:prSet phldrT="[文本]" custT="1"/>
      <dgm:spPr/>
      <dgm:t>
        <a:bodyPr/>
        <a:lstStyle/>
        <a:p>
          <a:r>
            <a: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安全</a:t>
          </a:r>
        </a:p>
      </dgm:t>
    </dgm:pt>
    <dgm:pt modelId="{A4B3C804-FDB7-404F-A176-F3FC83BB7A44}" cxnId="{F7505574-1544-4972-A0D3-366CE75093E0}" type="par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33F11F-84C2-4C6F-AC33-26C97E87EB30}" cxnId="{F7505574-1544-4972-A0D3-366CE75093E0}" type="sib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AA82E4E-1376-46FA-9F63-109E4F752893}">
      <dgm:prSet phldrT="[文本]" custT="1"/>
      <dgm:spPr/>
      <dgm:t>
        <a:bodyPr/>
        <a:lstStyle/>
        <a:p>
          <a:r>
            <a: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支持多条相同费用路径</a:t>
          </a:r>
        </a:p>
      </dgm:t>
    </dgm:pt>
    <dgm:pt modelId="{5B852E52-713A-42A5-AA50-EC4A56CDEF2C}" cxnId="{F365D731-94C7-4299-8460-984D7FCDFA75}" type="par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ED010E8-1219-4440-8FDE-C6EA18ACE63A}" cxnId="{F365D731-94C7-4299-8460-984D7FCDFA75}" type="sib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DC2D222-D09C-4C7F-84D8-2E1E34E8DE09}">
      <dgm:prSet phldrT="[文本]" custT="1"/>
      <dgm:spPr/>
      <dgm:t>
        <a:bodyPr/>
        <a:lstStyle/>
        <a:p>
          <a:r>
            <a: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支持区别化费用度量</a:t>
          </a:r>
        </a:p>
      </dgm:t>
    </dgm:pt>
    <dgm:pt modelId="{2C35F752-2941-41E8-A1F8-127E3C9CB03E}" cxnId="{0F40B3B9-CE07-4620-AC1C-5D7C4E234103}" type="par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3103B2E-2B32-4AA3-A0A8-51DABF5D0138}" cxnId="{0F40B3B9-CE07-4620-AC1C-5D7C4E234103}" type="sib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9EF03D4-FC9D-406B-8AFB-B0F2F3D6F2FE}">
      <dgm:prSet phldrT="[文本]" custT="1"/>
      <dgm:spPr/>
      <dgm:t>
        <a:bodyPr/>
        <a:lstStyle/>
        <a:p>
          <a:r>
            <a: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支持单播路由与多播路由</a:t>
          </a:r>
        </a:p>
      </dgm:t>
    </dgm:pt>
    <dgm:pt modelId="{E94EA0DD-8CF4-4ADC-8850-DA9090DC5A97}" cxnId="{A3040DD2-27FB-486D-ADF9-C330434D217D}" type="par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B1F864C-0641-4C08-B188-1D8F1D98E399}" cxnId="{A3040DD2-27FB-486D-ADF9-C330434D217D}" type="sib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70FA612-3CEC-41E8-928B-4707636FF166}">
      <dgm:prSet phldrT="[文本]" custT="1"/>
      <dgm:spPr/>
      <dgm:t>
        <a:bodyPr/>
        <a:lstStyle/>
        <a:p>
          <a:r>
            <a: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分层路由</a:t>
          </a:r>
        </a:p>
      </dgm:t>
    </dgm:pt>
    <dgm:pt modelId="{1AE2F735-493C-4A37-867C-C9EE064E762A}" cxnId="{993F53B9-6812-42E4-B093-87C02BB4049C}" type="par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D9D12A-8932-4E2B-8DBC-98FBB998E277}" cxnId="{993F53B9-6812-42E4-B093-87C02BB4049C}" type="sibTrans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BE3A8A2-B423-4D53-88B9-1C389A8EC177}" type="pres">
      <dgm:prSet presAssocID="{DF4AC763-820B-433A-9793-827360264E5D}" presName="diagram" presStyleCnt="0">
        <dgm:presLayoutVars>
          <dgm:dir/>
          <dgm:resizeHandles val="exact"/>
        </dgm:presLayoutVars>
      </dgm:prSet>
      <dgm:spPr/>
    </dgm:pt>
    <dgm:pt modelId="{DBE38AB5-E283-4EFD-9680-50E5FADD21FA}" type="pres">
      <dgm:prSet presAssocID="{5F3C8019-98B4-4F6B-B859-9BD0262DE4E9}" presName="node" presStyleLbl="node1" presStyleIdx="0" presStyleCnt="5">
        <dgm:presLayoutVars>
          <dgm:bulletEnabled val="1"/>
        </dgm:presLayoutVars>
      </dgm:prSet>
      <dgm:spPr/>
    </dgm:pt>
    <dgm:pt modelId="{4620BECF-54AC-4254-8550-4BCA7725267E}" type="pres">
      <dgm:prSet presAssocID="{8833F11F-84C2-4C6F-AC33-26C97E87EB30}" presName="sibTrans" presStyleCnt="0"/>
      <dgm:spPr/>
    </dgm:pt>
    <dgm:pt modelId="{D73D99D3-D864-409E-908C-C09CBC9420E9}" type="pres">
      <dgm:prSet presAssocID="{FAA82E4E-1376-46FA-9F63-109E4F752893}" presName="node" presStyleLbl="node1" presStyleIdx="1" presStyleCnt="5">
        <dgm:presLayoutVars>
          <dgm:bulletEnabled val="1"/>
        </dgm:presLayoutVars>
      </dgm:prSet>
      <dgm:spPr/>
    </dgm:pt>
    <dgm:pt modelId="{2FCEA452-5615-4C70-9204-A79682DCBD59}" type="pres">
      <dgm:prSet presAssocID="{CED010E8-1219-4440-8FDE-C6EA18ACE63A}" presName="sibTrans" presStyleCnt="0"/>
      <dgm:spPr/>
    </dgm:pt>
    <dgm:pt modelId="{2A8BE107-D7B3-4B7A-8C9D-B9815FCACC83}" type="pres">
      <dgm:prSet presAssocID="{9DC2D222-D09C-4C7F-84D8-2E1E34E8DE09}" presName="node" presStyleLbl="node1" presStyleIdx="2" presStyleCnt="5">
        <dgm:presLayoutVars>
          <dgm:bulletEnabled val="1"/>
        </dgm:presLayoutVars>
      </dgm:prSet>
      <dgm:spPr/>
    </dgm:pt>
    <dgm:pt modelId="{93E361A8-9AB4-4461-8A8A-605629DCE2FC}" type="pres">
      <dgm:prSet presAssocID="{73103B2E-2B32-4AA3-A0A8-51DABF5D0138}" presName="sibTrans" presStyleCnt="0"/>
      <dgm:spPr/>
    </dgm:pt>
    <dgm:pt modelId="{04209DF0-029A-497C-A3B6-4CE587B28012}" type="pres">
      <dgm:prSet presAssocID="{A9EF03D4-FC9D-406B-8AFB-B0F2F3D6F2FE}" presName="node" presStyleLbl="node1" presStyleIdx="3" presStyleCnt="5">
        <dgm:presLayoutVars>
          <dgm:bulletEnabled val="1"/>
        </dgm:presLayoutVars>
      </dgm:prSet>
      <dgm:spPr/>
    </dgm:pt>
    <dgm:pt modelId="{AE323AD6-4E89-4324-BB17-FF763B6DFD46}" type="pres">
      <dgm:prSet presAssocID="{EB1F864C-0641-4C08-B188-1D8F1D98E399}" presName="sibTrans" presStyleCnt="0"/>
      <dgm:spPr/>
    </dgm:pt>
    <dgm:pt modelId="{D359F9A0-1F7F-4D67-9734-7B92389F12C8}" type="pres">
      <dgm:prSet presAssocID="{970FA612-3CEC-41E8-928B-4707636FF166}" presName="node" presStyleLbl="node1" presStyleIdx="4" presStyleCnt="5">
        <dgm:presLayoutVars>
          <dgm:bulletEnabled val="1"/>
        </dgm:presLayoutVars>
      </dgm:prSet>
      <dgm:spPr/>
    </dgm:pt>
  </dgm:ptLst>
  <dgm:cxnLst>
    <dgm:cxn modelId="{16C67F1E-6C3C-4062-B028-24F5AFA1FB5A}" type="presOf" srcId="{5F3C8019-98B4-4F6B-B859-9BD0262DE4E9}" destId="{DBE38AB5-E283-4EFD-9680-50E5FADD21FA}" srcOrd="0" destOrd="0" presId="urn:microsoft.com/office/officeart/2005/8/layout/default#1"/>
    <dgm:cxn modelId="{F365D731-94C7-4299-8460-984D7FCDFA75}" srcId="{DF4AC763-820B-433A-9793-827360264E5D}" destId="{FAA82E4E-1376-46FA-9F63-109E4F752893}" srcOrd="1" destOrd="0" parTransId="{5B852E52-713A-42A5-AA50-EC4A56CDEF2C}" sibTransId="{CED010E8-1219-4440-8FDE-C6EA18ACE63A}"/>
    <dgm:cxn modelId="{2F10BD49-FFEF-48F7-ACBB-61F66531336C}" type="presOf" srcId="{9DC2D222-D09C-4C7F-84D8-2E1E34E8DE09}" destId="{2A8BE107-D7B3-4B7A-8C9D-B9815FCACC83}" srcOrd="0" destOrd="0" presId="urn:microsoft.com/office/officeart/2005/8/layout/default#1"/>
    <dgm:cxn modelId="{F7505574-1544-4972-A0D3-366CE75093E0}" srcId="{DF4AC763-820B-433A-9793-827360264E5D}" destId="{5F3C8019-98B4-4F6B-B859-9BD0262DE4E9}" srcOrd="0" destOrd="0" parTransId="{A4B3C804-FDB7-404F-A176-F3FC83BB7A44}" sibTransId="{8833F11F-84C2-4C6F-AC33-26C97E87EB30}"/>
    <dgm:cxn modelId="{777F15B5-C609-47A1-AA79-60BF21302762}" type="presOf" srcId="{A9EF03D4-FC9D-406B-8AFB-B0F2F3D6F2FE}" destId="{04209DF0-029A-497C-A3B6-4CE587B28012}" srcOrd="0" destOrd="0" presId="urn:microsoft.com/office/officeart/2005/8/layout/default#1"/>
    <dgm:cxn modelId="{993F53B9-6812-42E4-B093-87C02BB4049C}" srcId="{DF4AC763-820B-433A-9793-827360264E5D}" destId="{970FA612-3CEC-41E8-928B-4707636FF166}" srcOrd="4" destOrd="0" parTransId="{1AE2F735-493C-4A37-867C-C9EE064E762A}" sibTransId="{23D9D12A-8932-4E2B-8DBC-98FBB998E277}"/>
    <dgm:cxn modelId="{0F40B3B9-CE07-4620-AC1C-5D7C4E234103}" srcId="{DF4AC763-820B-433A-9793-827360264E5D}" destId="{9DC2D222-D09C-4C7F-84D8-2E1E34E8DE09}" srcOrd="2" destOrd="0" parTransId="{2C35F752-2941-41E8-A1F8-127E3C9CB03E}" sibTransId="{73103B2E-2B32-4AA3-A0A8-51DABF5D0138}"/>
    <dgm:cxn modelId="{5DA916C4-13FC-4618-97F0-841B37F9C4B2}" type="presOf" srcId="{DF4AC763-820B-433A-9793-827360264E5D}" destId="{8BE3A8A2-B423-4D53-88B9-1C389A8EC177}" srcOrd="0" destOrd="0" presId="urn:microsoft.com/office/officeart/2005/8/layout/default#1"/>
    <dgm:cxn modelId="{A3040DD2-27FB-486D-ADF9-C330434D217D}" srcId="{DF4AC763-820B-433A-9793-827360264E5D}" destId="{A9EF03D4-FC9D-406B-8AFB-B0F2F3D6F2FE}" srcOrd="3" destOrd="0" parTransId="{E94EA0DD-8CF4-4ADC-8850-DA9090DC5A97}" sibTransId="{EB1F864C-0641-4C08-B188-1D8F1D98E399}"/>
    <dgm:cxn modelId="{2236C6E3-8E94-4F9C-B1EB-CB79888E2C2E}" type="presOf" srcId="{970FA612-3CEC-41E8-928B-4707636FF166}" destId="{D359F9A0-1F7F-4D67-9734-7B92389F12C8}" srcOrd="0" destOrd="0" presId="urn:microsoft.com/office/officeart/2005/8/layout/default#1"/>
    <dgm:cxn modelId="{BE2161EE-3C9A-42E8-8BC4-A02A657C4A25}" type="presOf" srcId="{FAA82E4E-1376-46FA-9F63-109E4F752893}" destId="{D73D99D3-D864-409E-908C-C09CBC9420E9}" srcOrd="0" destOrd="0" presId="urn:microsoft.com/office/officeart/2005/8/layout/default#1"/>
    <dgm:cxn modelId="{C9D59CFF-D611-432F-AA31-04EE65CB7105}" type="presParOf" srcId="{8BE3A8A2-B423-4D53-88B9-1C389A8EC177}" destId="{DBE38AB5-E283-4EFD-9680-50E5FADD21FA}" srcOrd="0" destOrd="0" presId="urn:microsoft.com/office/officeart/2005/8/layout/default#1"/>
    <dgm:cxn modelId="{BF6E0FD0-BA9C-40FD-BA29-DF639B43D596}" type="presParOf" srcId="{8BE3A8A2-B423-4D53-88B9-1C389A8EC177}" destId="{4620BECF-54AC-4254-8550-4BCA7725267E}" srcOrd="1" destOrd="0" presId="urn:microsoft.com/office/officeart/2005/8/layout/default#1"/>
    <dgm:cxn modelId="{7DC80ED7-BAF6-4AE2-950F-D2E56D40FA7B}" type="presParOf" srcId="{8BE3A8A2-B423-4D53-88B9-1C389A8EC177}" destId="{D73D99D3-D864-409E-908C-C09CBC9420E9}" srcOrd="2" destOrd="0" presId="urn:microsoft.com/office/officeart/2005/8/layout/default#1"/>
    <dgm:cxn modelId="{75D18400-067C-4FB1-9437-988A20751408}" type="presParOf" srcId="{8BE3A8A2-B423-4D53-88B9-1C389A8EC177}" destId="{2FCEA452-5615-4C70-9204-A79682DCBD59}" srcOrd="3" destOrd="0" presId="urn:microsoft.com/office/officeart/2005/8/layout/default#1"/>
    <dgm:cxn modelId="{410633F2-7E33-46A9-AF2A-77B5A3FE9965}" type="presParOf" srcId="{8BE3A8A2-B423-4D53-88B9-1C389A8EC177}" destId="{2A8BE107-D7B3-4B7A-8C9D-B9815FCACC83}" srcOrd="4" destOrd="0" presId="urn:microsoft.com/office/officeart/2005/8/layout/default#1"/>
    <dgm:cxn modelId="{C856F29A-D13F-4B5E-B2F8-F9F2B411CD27}" type="presParOf" srcId="{8BE3A8A2-B423-4D53-88B9-1C389A8EC177}" destId="{93E361A8-9AB4-4461-8A8A-605629DCE2FC}" srcOrd="5" destOrd="0" presId="urn:microsoft.com/office/officeart/2005/8/layout/default#1"/>
    <dgm:cxn modelId="{5AABC7C0-97D2-45B0-B0A9-344C956FB272}" type="presParOf" srcId="{8BE3A8A2-B423-4D53-88B9-1C389A8EC177}" destId="{04209DF0-029A-497C-A3B6-4CE587B28012}" srcOrd="6" destOrd="0" presId="urn:microsoft.com/office/officeart/2005/8/layout/default#1"/>
    <dgm:cxn modelId="{FD912890-9ABD-466D-A3E3-D4B747C89323}" type="presParOf" srcId="{8BE3A8A2-B423-4D53-88B9-1C389A8EC177}" destId="{AE323AD6-4E89-4324-BB17-FF763B6DFD46}" srcOrd="7" destOrd="0" presId="urn:microsoft.com/office/officeart/2005/8/layout/default#1"/>
    <dgm:cxn modelId="{936FAF7B-778A-43BD-8D17-B277780761B8}" type="presParOf" srcId="{8BE3A8A2-B423-4D53-88B9-1C389A8EC177}" destId="{D359F9A0-1F7F-4D67-9734-7B92389F12C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38AB5-E283-4EFD-9680-50E5FADD21FA}">
      <dsp:nvSpPr>
        <dsp:cNvPr id="0" name=""/>
        <dsp:cNvSpPr/>
      </dsp:nvSpPr>
      <dsp:spPr>
        <a:xfrm>
          <a:off x="374649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安全</a:t>
          </a:r>
        </a:p>
      </dsp:txBody>
      <dsp:txXfrm>
        <a:off x="374649" y="2065"/>
        <a:ext cx="2305843" cy="1383506"/>
      </dsp:txXfrm>
    </dsp:sp>
    <dsp:sp modelId="{D73D99D3-D864-409E-908C-C09CBC9420E9}">
      <dsp:nvSpPr>
        <dsp:cNvPr id="0" name=""/>
        <dsp:cNvSpPr/>
      </dsp:nvSpPr>
      <dsp:spPr>
        <a:xfrm>
          <a:off x="2911078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支持多条相同费用路径</a:t>
          </a:r>
        </a:p>
      </dsp:txBody>
      <dsp:txXfrm>
        <a:off x="2911078" y="2065"/>
        <a:ext cx="2305843" cy="1383506"/>
      </dsp:txXfrm>
    </dsp:sp>
    <dsp:sp modelId="{2A8BE107-D7B3-4B7A-8C9D-B9815FCACC83}">
      <dsp:nvSpPr>
        <dsp:cNvPr id="0" name=""/>
        <dsp:cNvSpPr/>
      </dsp:nvSpPr>
      <dsp:spPr>
        <a:xfrm>
          <a:off x="5447506" y="2065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支持区别化费用度量</a:t>
          </a:r>
        </a:p>
      </dsp:txBody>
      <dsp:txXfrm>
        <a:off x="5447506" y="2065"/>
        <a:ext cx="2305843" cy="1383506"/>
      </dsp:txXfrm>
    </dsp:sp>
    <dsp:sp modelId="{04209DF0-029A-497C-A3B6-4CE587B28012}">
      <dsp:nvSpPr>
        <dsp:cNvPr id="0" name=""/>
        <dsp:cNvSpPr/>
      </dsp:nvSpPr>
      <dsp:spPr>
        <a:xfrm>
          <a:off x="1642864" y="1616156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支持单播路由与多播路由</a:t>
          </a:r>
        </a:p>
      </dsp:txBody>
      <dsp:txXfrm>
        <a:off x="1642864" y="1616156"/>
        <a:ext cx="2305843" cy="1383506"/>
      </dsp:txXfrm>
    </dsp:sp>
    <dsp:sp modelId="{D359F9A0-1F7F-4D67-9734-7B92389F12C8}">
      <dsp:nvSpPr>
        <dsp:cNvPr id="0" name=""/>
        <dsp:cNvSpPr/>
      </dsp:nvSpPr>
      <dsp:spPr>
        <a:xfrm>
          <a:off x="4179292" y="1616156"/>
          <a:ext cx="2305843" cy="1383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分层路由</a:t>
          </a:r>
        </a:p>
      </dsp:txBody>
      <dsp:txXfrm>
        <a:off x="4179292" y="1616156"/>
        <a:ext cx="2305843" cy="1383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前几章设计的都是网络层功能之一转发，</a:t>
            </a:r>
            <a:endParaRPr lang="zh-CN" altLang="en-US" dirty="0"/>
          </a:p>
          <a:p>
            <a:r>
              <a:rPr lang="zh-CN" altLang="en-US" dirty="0"/>
              <a:t>仅仅说因特网：网络层的另外一项重要功能是</a:t>
            </a:r>
            <a:r>
              <a:rPr lang="zh-CN" altLang="en-US" dirty="0">
                <a:solidFill>
                  <a:srgbClr val="C00000"/>
                </a:solidFill>
              </a:rPr>
              <a:t>路由选择，</a:t>
            </a:r>
            <a:r>
              <a:rPr lang="zh-CN" altLang="en-US" dirty="0"/>
              <a:t>当分组到达路由器时，因特网需要根据分组的</a:t>
            </a:r>
            <a:r>
              <a:rPr lang="en-US" altLang="zh-CN" dirty="0"/>
              <a:t>IP</a:t>
            </a:r>
            <a:r>
              <a:rPr lang="zh-CN" altLang="en-US" dirty="0"/>
              <a:t>地址进行转发。</a:t>
            </a:r>
            <a:endParaRPr lang="zh-CN" altLang="en-US" dirty="0"/>
          </a:p>
          <a:p>
            <a:r>
              <a:rPr lang="zh-CN" altLang="en-US" dirty="0"/>
              <a:t>转发决策依据是存储在路由器上的转发表中的路由选择信息。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如果把这些用于大规模网络，网络设备数量庞大，无论是链路状态分组广播，还是距离向量之间的交换，都会极大的消耗网络的带宽与时间，并且算法收敛会很慢。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展示的是简单</a:t>
            </a:r>
            <a:r>
              <a:rPr lang="en-US" altLang="zh-CN"/>
              <a:t>RIP</a:t>
            </a:r>
            <a:r>
              <a:rPr lang="zh-CN" altLang="en-US"/>
              <a:t>自治系统。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安全：</a:t>
            </a:r>
            <a:r>
              <a:rPr lang="en-US" altLang="zh-CN"/>
              <a:t>OSPF</a:t>
            </a:r>
            <a:r>
              <a:rPr lang="zh-CN" altLang="en-US"/>
              <a:t>报文，经过认证。</a:t>
            </a:r>
            <a:endParaRPr lang="zh-CN" altLang="en-US"/>
          </a:p>
          <a:p>
            <a:r>
              <a:rPr lang="zh-CN" altLang="en-US"/>
              <a:t>允许使用</a:t>
            </a:r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多条相同费用路径，这样防止在具有多条从源到目的的费用相同的路径时，所有流量都发往其中一条路径。</a:t>
            </a:r>
            <a:endParaRPr lang="zh-CN" altLang="en-US" dirty="0">
              <a:solidFill>
                <a:schemeClr val="dk1"/>
              </a:solidFill>
              <a:latin typeface="手札体-简粗体" panose="03000700000000000000" pitchFamily="66" charset="-122"/>
              <a:ea typeface="手札体-简粗体" panose="03000700000000000000" pitchFamily="66" charset="-122"/>
              <a:sym typeface="+mn-ea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区别费用：如果你是紧急数据，我就多收点钱。你可以先走</a:t>
            </a:r>
            <a:endParaRPr lang="zh-CN" altLang="en-US" dirty="0">
              <a:solidFill>
                <a:schemeClr val="dk1"/>
              </a:solidFill>
              <a:latin typeface="手札体-简粗体" panose="03000700000000000000" pitchFamily="66" charset="-122"/>
              <a:ea typeface="手札体-简粗体" panose="03000700000000000000" pitchFamily="66" charset="-122"/>
              <a:sym typeface="+mn-ea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  <a:sym typeface="+mn-ea"/>
              </a:rPr>
              <a:t>单播路由和多播路由</a:t>
            </a:r>
            <a:endParaRPr lang="zh-CN" altLang="en-US" dirty="0">
              <a:solidFill>
                <a:schemeClr val="dk1"/>
              </a:solidFill>
              <a:latin typeface="手札体-简粗体" panose="03000700000000000000" pitchFamily="66" charset="-122"/>
              <a:ea typeface="手札体-简粗体" panose="03000700000000000000" pitchFamily="66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网络中的路由器抽象为图</a:t>
            </a:r>
            <a:r>
              <a:rPr lang="en-US" altLang="zh-CN"/>
              <a:t>G</a:t>
            </a:r>
            <a:r>
              <a:rPr lang="zh-CN" altLang="en-US"/>
              <a:t>的结点，连接两个路由器的网络链路抽象为</a:t>
            </a:r>
            <a:r>
              <a:rPr lang="en-US" altLang="zh-CN"/>
              <a:t>G</a:t>
            </a:r>
            <a:r>
              <a:rPr lang="zh-CN" altLang="en-US"/>
              <a:t>的边，网络链路的费用（比如带宽、时延等）抽象为</a:t>
            </a:r>
            <a:r>
              <a:rPr lang="en-US" altLang="zh-CN"/>
              <a:t>G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将网络抽象为一个带权无向图</a:t>
            </a:r>
            <a:r>
              <a:rPr lang="en-US" altLang="zh-CN"/>
              <a:t>G=(N,E)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表示结点集合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tags" Target="../tags/tag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tags" Target="../tags/tag4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tags" Target="../tags/tag4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2" y="2280462"/>
            <a:ext cx="84105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：路由选择算法分类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7090" y="2592070"/>
            <a:ext cx="1025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第三种分类：负载敏感的路由选择算法；负载迟钝的路由选择算法。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780" y="2005378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链路状态路由选择算法是利用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Dijkstra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算法求最短路径的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2500" y="3071495"/>
          <a:ext cx="10827385" cy="3230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505"/>
                <a:gridCol w="9707880"/>
              </a:tblGrid>
              <a:tr h="803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D(v)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到本次迭代为止，源结点（计算结点）到目的结点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的当前路径距离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819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P(v)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到本次迭代为止，在源结点到目的结点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的当前路径上，结点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的前序结点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803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x,y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结点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与结点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y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之间直接链路的费用，如果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y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之间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没有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之间链路相连，则（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x,y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∞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803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结点的集合，用于存储从源结点到该结点的最短路径已求出的结点集合，初始值只有源结点本身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94484" y="40044"/>
            <a:ext cx="34975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4.6.1一、链路状态路由选择算法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_1_1_1"/>
          <p:cNvGrpSpPr/>
          <p:nvPr/>
        </p:nvGrpSpPr>
        <p:grpSpPr>
          <a:xfrm>
            <a:off x="10011701" y="193964"/>
            <a:ext cx="2111092" cy="1648262"/>
            <a:chOff x="9696911" y="193964"/>
            <a:chExt cx="2111092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3973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879475" y="3791585"/>
          <a:ext cx="10833735" cy="1464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/>
                <a:gridCol w="1431290"/>
                <a:gridCol w="1468120"/>
                <a:gridCol w="1632585"/>
                <a:gridCol w="1579245"/>
                <a:gridCol w="1627505"/>
                <a:gridCol w="1944370"/>
              </a:tblGrid>
              <a:tr h="8229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循环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每轮选择的结点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D[y],P[y]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D[u],P[u]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D[v],P[v]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D[w],P[w]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6419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初始化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100,w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250" y="48226"/>
            <a:ext cx="3260090" cy="22447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135380" y="2270125"/>
            <a:ext cx="9622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P(v)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到本次迭代为止，在源结点到目的结点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的当前路径上，结点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前序结点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如果路径上只有两个结点，则该值就是最后一个结点。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67814" y="-13296"/>
            <a:ext cx="34975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4.6.1一、链路状态路由选择算法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_1_1_1"/>
          <p:cNvGrpSpPr/>
          <p:nvPr/>
        </p:nvGrpSpPr>
        <p:grpSpPr>
          <a:xfrm>
            <a:off x="10011701" y="193964"/>
            <a:ext cx="2111092" cy="1648262"/>
            <a:chOff x="9696911" y="193964"/>
            <a:chExt cx="2111092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670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879475" y="3874770"/>
          <a:ext cx="10833735" cy="2073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/>
                <a:gridCol w="1431290"/>
                <a:gridCol w="1468120"/>
                <a:gridCol w="1632585"/>
                <a:gridCol w="1579245"/>
                <a:gridCol w="1627505"/>
                <a:gridCol w="1944370"/>
              </a:tblGrid>
              <a:tr h="8229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循环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每轮选择的结点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D[y],P[y]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D[u],P[u]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D[v],P[v]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D[w],P[w]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6419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初始化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089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{x,y}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/>
                        <a:t>100,w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135380" y="2270125"/>
            <a:ext cx="96227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P(v)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到本次迭代为止，在源结点到目的结点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的当前路径上，结点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前序结点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如果路径上只有两个结点，则该值就是最后一个结点。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936" y="25615"/>
            <a:ext cx="3260090" cy="22447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626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 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80" y="108100"/>
            <a:ext cx="2641581" cy="747220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894715" y="2240280"/>
          <a:ext cx="10833735" cy="437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/>
                <a:gridCol w="1431290"/>
                <a:gridCol w="1468120"/>
                <a:gridCol w="1632585"/>
                <a:gridCol w="1579245"/>
                <a:gridCol w="1627505"/>
                <a:gridCol w="1944370"/>
              </a:tblGrid>
              <a:tr h="8229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循环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每轮选择的结点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D[y],P[y]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D[u],P[u]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D[v],P[v]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D[w],P[w]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6419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初始化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089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{x,y}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90,v</a:t>
                      </a:r>
                      <a:endParaRPr lang="en-US" altLang="zh-CN" sz="2400"/>
                    </a:p>
                  </a:txBody>
                  <a:tcPr/>
                </a:tc>
              </a:tr>
              <a:tr h="783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</a:tr>
              <a:tr h="8401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80" y="25400"/>
            <a:ext cx="3260090" cy="2244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6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 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80" y="108100"/>
            <a:ext cx="2641581" cy="747220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894715" y="2240280"/>
          <a:ext cx="10833735" cy="437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/>
                <a:gridCol w="1431290"/>
                <a:gridCol w="1468120"/>
                <a:gridCol w="1632585"/>
                <a:gridCol w="1579245"/>
                <a:gridCol w="1627505"/>
                <a:gridCol w="1944370"/>
              </a:tblGrid>
              <a:tr h="4660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循环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每轮选择的结点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D[y],P[y]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D[u],P[u]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D[v],P[v]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D[w],P[w]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6419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初始化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089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{x,y}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90,v</a:t>
                      </a:r>
                      <a:endParaRPr lang="en-US" altLang="zh-CN" sz="2400"/>
                    </a:p>
                  </a:txBody>
                  <a:tcPr/>
                </a:tc>
              </a:tr>
              <a:tr h="783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{x,v,u}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u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60,u</a:t>
                      </a:r>
                      <a:endParaRPr lang="en-US" altLang="zh-CN" sz="2400"/>
                    </a:p>
                  </a:txBody>
                  <a:tcPr/>
                </a:tc>
              </a:tr>
              <a:tr h="8401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80" y="25400"/>
            <a:ext cx="3260090" cy="2244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6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 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80" y="108100"/>
            <a:ext cx="2641581" cy="747220"/>
          </a:xfrm>
          <a:prstGeom prst="rect">
            <a:avLst/>
          </a:prstGeom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2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894715" y="2240280"/>
          <a:ext cx="10833735" cy="437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620"/>
                <a:gridCol w="1431290"/>
                <a:gridCol w="1468120"/>
                <a:gridCol w="1632585"/>
                <a:gridCol w="1579245"/>
                <a:gridCol w="1627505"/>
                <a:gridCol w="1944370"/>
              </a:tblGrid>
              <a:tr h="4660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循环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每轮选择的结点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D[y],P[y]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D[u],P[u]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D[v],P[v]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D[w],P[w]</a:t>
                      </a:r>
                      <a:endParaRPr lang="zh-CN" altLang="en-US" sz="2400"/>
                    </a:p>
                    <a:p>
                      <a:pPr algn="l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6419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400"/>
                        <a:t>初始化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∞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089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{x,y}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60,y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100,w</a:t>
                      </a:r>
                      <a:endParaRPr lang="en-US" altLang="zh-CN" sz="2400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50,v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90,v</a:t>
                      </a:r>
                      <a:endParaRPr lang="en-US" altLang="zh-CN" sz="2400"/>
                    </a:p>
                  </a:txBody>
                  <a:tcPr/>
                </a:tc>
              </a:tr>
              <a:tr h="7835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{x,v,u}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u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60,u</a:t>
                      </a:r>
                      <a:endParaRPr lang="en-US" altLang="zh-CN" sz="2400"/>
                    </a:p>
                  </a:txBody>
                  <a:tcPr/>
                </a:tc>
              </a:tr>
              <a:tr h="8401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/>
                        <a:t>{x,v,u,w}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w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80" y="25400"/>
            <a:ext cx="3260090" cy="2244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6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 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：链路状态路由选择算法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830" y="2259330"/>
            <a:ext cx="8968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上的转发表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27061" y="2891070"/>
          <a:ext cx="8128000" cy="2830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768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链路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15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x,y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515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x,v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515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v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x,v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515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w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x,v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Group 7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626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4.6.1 链路状态路由选择算法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055" y="5959475"/>
            <a:ext cx="91789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（路由器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上的转发表只存放下一跳路由器，而不是最终路由器。）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40" y="143510"/>
            <a:ext cx="116020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n-ea"/>
              </a:rPr>
              <a:t>真题演练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+mn-ea"/>
              </a:rPr>
              <a:t>设网络拓扑如图所示。请利用Dijkstra最短路径算法计算结点x到网络中所有结点的最短路径，填写题表中序号处的内容。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注：如果某个结点在选择下一跳结点时，有多个结点的最短路径相同，则选择结点编号小的结点作为下一跳结点。例如，如果结点x到结点y和结点z的路径代价相同，而且都是x到所有下一跳结点中的最短路径，则选择</a:t>
            </a:r>
            <a:r>
              <a:rPr lang="en-US" altLang="zh-CN" sz="2000">
                <a:latin typeface="+mn-ea"/>
              </a:rPr>
              <a:t>x</a:t>
            </a:r>
            <a:r>
              <a:rPr lang="zh-CN" altLang="en-US" sz="2000">
                <a:latin typeface="+mn-ea"/>
              </a:rPr>
              <a:t>为</a:t>
            </a:r>
            <a:r>
              <a:rPr lang="en-US" altLang="zh-CN" sz="2000">
                <a:latin typeface="+mn-ea"/>
              </a:rPr>
              <a:t>y</a:t>
            </a:r>
            <a:r>
              <a:rPr lang="zh-CN" altLang="en-US" sz="2000">
                <a:latin typeface="+mn-ea"/>
              </a:rPr>
              <a:t>的下一跳结点。</a:t>
            </a:r>
            <a:endParaRPr lang="zh-CN" altLang="en-US" sz="200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6208"/>
          <a:stretch>
            <a:fillRect/>
          </a:stretch>
        </p:blipFill>
        <p:spPr>
          <a:xfrm>
            <a:off x="1930400" y="3281680"/>
            <a:ext cx="83312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40" y="143510"/>
            <a:ext cx="116020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latin typeface="+mn-ea"/>
              </a:rPr>
              <a:t>真题演练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+mn-ea"/>
              </a:rPr>
              <a:t>设网络拓扑如图所示。请利用Dijkstra最短路径算法计算结点x到网络中所有结点的最短路径，填写题表中序号处的内容。</a:t>
            </a:r>
            <a:endParaRPr lang="zh-CN" altLang="en-US" sz="240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注：如果某个结点在选择下一跳结点时，有多个结点的最短路径相同，则选择结点编号小的结点作为下一跳结点。例如，如果结点x到结点y和结点z的路径代价相同，而且都是x到所有下一跳结点中的最短路径，则选择</a:t>
            </a:r>
            <a:r>
              <a:rPr lang="en-US" altLang="zh-CN" sz="2000">
                <a:latin typeface="+mn-ea"/>
              </a:rPr>
              <a:t>x</a:t>
            </a:r>
            <a:r>
              <a:rPr lang="zh-CN" altLang="en-US" sz="2000">
                <a:latin typeface="+mn-ea"/>
              </a:rPr>
              <a:t>为</a:t>
            </a:r>
            <a:r>
              <a:rPr lang="en-US" altLang="zh-CN" sz="2000">
                <a:latin typeface="+mn-ea"/>
              </a:rPr>
              <a:t>y</a:t>
            </a:r>
            <a:r>
              <a:rPr lang="zh-CN" altLang="en-US" sz="2000">
                <a:latin typeface="+mn-ea"/>
              </a:rPr>
              <a:t>的下一跳结点。</a:t>
            </a:r>
            <a:endParaRPr lang="zh-CN" altLang="en-US" sz="200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6208"/>
          <a:stretch>
            <a:fillRect/>
          </a:stretch>
        </p:blipFill>
        <p:spPr>
          <a:xfrm>
            <a:off x="454025" y="3932555"/>
            <a:ext cx="4583430" cy="18237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194425" y="3259455"/>
          <a:ext cx="480631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105"/>
                <a:gridCol w="1602105"/>
                <a:gridCol w="1602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目的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下一跳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代价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s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t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(3)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(4)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(5)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(6)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v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(7)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(8)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y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(9)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(10)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z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(11)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330" y="2240280"/>
            <a:ext cx="10511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将网络抽象为一个带权无向图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G=(N,E)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表示结点集合，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是边的集合。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1" name="Group 7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6208"/>
          <a:stretch>
            <a:fillRect/>
          </a:stretch>
        </p:blipFill>
        <p:spPr>
          <a:xfrm>
            <a:off x="2233295" y="108585"/>
            <a:ext cx="7207250" cy="286829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321310" y="2976880"/>
          <a:ext cx="11786870" cy="373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630"/>
                <a:gridCol w="1468120"/>
                <a:gridCol w="1114425"/>
                <a:gridCol w="1165860"/>
                <a:gridCol w="1091565"/>
                <a:gridCol w="1308100"/>
                <a:gridCol w="1199515"/>
                <a:gridCol w="1232535"/>
                <a:gridCol w="1181100"/>
                <a:gridCol w="117602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循环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S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每轮选择的结点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D[y]P[y]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D[z]P[z]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D[w]P[w]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D[v]P[v]</a:t>
                      </a:r>
                      <a:endParaRPr lang="zh-CN" altLang="en-US" sz="1800">
                        <a:latin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D[t]P[t]</a:t>
                      </a:r>
                      <a:endParaRPr lang="zh-CN" altLang="en-US" sz="1800">
                        <a:latin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D[u]P[u]</a:t>
                      </a:r>
                      <a:endParaRPr lang="zh-CN" altLang="en-US" sz="1800">
                        <a:latin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D[s]P[s]</a:t>
                      </a:r>
                      <a:endParaRPr lang="zh-CN" altLang="en-US" sz="1800">
                        <a:latin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初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{x}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-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7,y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∞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1,w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3,v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w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7,y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2,w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6,w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2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v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+mn-ea"/>
                        </a:rPr>
                        <a:t>3,v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10,v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3,v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3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{x,w,v,u}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u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3,v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 5,u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 9,u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4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{x,w,v,y}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y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13,y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+mn-ea"/>
                        </a:rPr>
                        <a:t>10,v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3,v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∞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5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{x,w,v,u,t}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t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7,t 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 6,t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6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{x,w,v,u,t,s}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s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7,t</a:t>
                      </a:r>
                      <a:r>
                        <a:rPr lang="en-US" altLang="zh-CN" sz="1800">
                          <a:latin typeface="+mn-ea"/>
                          <a:sym typeface="+mn-ea"/>
                        </a:rPr>
                        <a:t> 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7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latin typeface="+mn-ea"/>
                          <a:sym typeface="+mn-ea"/>
                        </a:rPr>
                        <a:t>{x,w,v,u,t,z}</a:t>
                      </a:r>
                      <a:endParaRPr lang="en-US" altLang="zh-CN" sz="1800"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</a:rPr>
                        <a:t>z</a:t>
                      </a:r>
                      <a:endParaRPr lang="en-US" altLang="zh-CN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6208"/>
          <a:stretch>
            <a:fillRect/>
          </a:stretch>
        </p:blipFill>
        <p:spPr>
          <a:xfrm>
            <a:off x="2233295" y="108585"/>
            <a:ext cx="7207250" cy="286829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479425" y="3512820"/>
          <a:ext cx="4552950" cy="320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650"/>
                <a:gridCol w="1517650"/>
                <a:gridCol w="151765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目的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下一跳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代价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s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+mn-ea"/>
                        </a:rPr>
                        <a:t>(1)</a:t>
                      </a:r>
                      <a:endParaRPr 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t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(3)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(4)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(5)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(6)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v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(7)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(8)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y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(9)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(10)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z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(11)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479425" y="3512820"/>
          <a:ext cx="4552950" cy="320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650"/>
                <a:gridCol w="1517650"/>
                <a:gridCol w="151765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目的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下一跳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代价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s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+mn-ea"/>
                        </a:rPr>
                        <a:t>(1)</a:t>
                      </a:r>
                      <a:endParaRPr 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t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(3)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(4)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(5)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(6)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v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(7)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(8)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y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(9)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(10)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z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(11)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146050"/>
            <a:ext cx="9512935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479425" y="3512820"/>
          <a:ext cx="4552950" cy="320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650"/>
                <a:gridCol w="1517650"/>
                <a:gridCol w="151765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目的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下一跳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代价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s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+mn-ea"/>
                        </a:rPr>
                        <a:t>(1)</a:t>
                      </a:r>
                      <a:endParaRPr 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t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(3)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(4)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(5)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(6)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v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(7)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(8)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y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(9)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(10)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z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(11)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(12)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511925" y="3512820"/>
          <a:ext cx="4552950" cy="3201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650"/>
                <a:gridCol w="1517650"/>
                <a:gridCol w="151765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目的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下一跳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+mn-ea"/>
                        </a:rPr>
                        <a:t>代价</a:t>
                      </a:r>
                      <a:endParaRPr lang="zh-CN" altLang="en-US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s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6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t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5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u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3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v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2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1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y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3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z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w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+mn-ea"/>
                        </a:rPr>
                        <a:t>7</a:t>
                      </a:r>
                      <a:endParaRPr lang="en-US" altLang="zh-CN" sz="2000">
                        <a:latin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146050"/>
            <a:ext cx="9512935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距离向量路由选择算法的基础是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Bellman-Ford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方程（简称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的路径的最低费用（即广义最短距离），根据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B-F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方程，有以下公式：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  =   min  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x,v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(y)}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6972" y="4629831"/>
            <a:ext cx="178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的邻居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595360" y="4711065"/>
            <a:ext cx="3411855" cy="214693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-16379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距离向量路由选择算法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020" y="2146983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1495" y="4277995"/>
            <a:ext cx="3788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提示一下：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的邻居有两个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595070" y="2146935"/>
            <a:ext cx="3411855" cy="21469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020" y="2146983"/>
            <a:ext cx="1000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595070" y="2146935"/>
            <a:ext cx="3411855" cy="21469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55" y="2146983"/>
            <a:ext cx="10002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 =min {c(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(z) ,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(z)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{7+0,2+3}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=min {7,5}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=5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所以得到结点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的最短路径是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{x,y,z}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网络中每个结点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，估计自己到网络中所有结点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的最短距离，记为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(y),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称为结点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的距离向量。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595070" y="2146935"/>
            <a:ext cx="3411855" cy="214693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3547745" y="2240280"/>
            <a:ext cx="5687695" cy="3578225"/>
          </a:xfrm>
          <a:prstGeom prst="rect">
            <a:avLst/>
          </a:prstGeom>
        </p:spPr>
      </p:pic>
      <p:grpSp>
        <p:nvGrpSpPr>
          <p:cNvPr id="13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1040765" y="2663190"/>
            <a:ext cx="3845560" cy="2418715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/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330" y="2240280"/>
            <a:ext cx="10828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网络中的路由器抽象为图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的结点，连接两个路由器的网络链路抽象为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的边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3771900"/>
            <a:ext cx="4344035" cy="2990850"/>
          </a:xfrm>
          <a:prstGeom prst="rect">
            <a:avLst/>
          </a:prstGeom>
        </p:spPr>
      </p:pic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1040765" y="2663190"/>
            <a:ext cx="3845560" cy="2418715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/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∞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1040765" y="2663190"/>
            <a:ext cx="3845560" cy="2418715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/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∞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1040765" y="2663190"/>
            <a:ext cx="3845560" cy="2418715"/>
          </a:xfrm>
          <a:prstGeom prst="rect">
            <a:avLst/>
          </a:prstGeom>
        </p:spPr>
      </p:pic>
      <p:graphicFrame>
        <p:nvGraphicFramePr>
          <p:cNvPr id="13" name="表格 12"/>
          <p:cNvGraphicFramePr/>
          <p:nvPr/>
        </p:nvGraphicFramePr>
        <p:xfrm>
          <a:off x="5756910" y="2844165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∞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∞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051675" y="22218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4641215" y="731520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35980" y="10922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5" idx="3"/>
            <a:endCxn id="18" idx="1"/>
          </p:cNvCxnSpPr>
          <p:nvPr/>
        </p:nvCxnSpPr>
        <p:spPr>
          <a:xfrm>
            <a:off x="3529965" y="1356360"/>
            <a:ext cx="1111250" cy="8172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220710" y="4356735"/>
            <a:ext cx="3845560" cy="24187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6379" y="26709"/>
            <a:ext cx="315468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距离向量路由选择算法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4641215" y="731520"/>
          <a:ext cx="4874895" cy="28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1409700"/>
                <a:gridCol w="1200150"/>
                <a:gridCol w="1392555"/>
              </a:tblGrid>
              <a:tr h="836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1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24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35980" y="10922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5" idx="3"/>
            <a:endCxn id="18" idx="1"/>
          </p:cNvCxnSpPr>
          <p:nvPr/>
        </p:nvCxnSpPr>
        <p:spPr>
          <a:xfrm>
            <a:off x="3529965" y="1356360"/>
            <a:ext cx="1111250" cy="8172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5" t="62974" r="31148" b="17521"/>
          <a:stretch>
            <a:fillRect/>
          </a:stretch>
        </p:blipFill>
        <p:spPr>
          <a:xfrm rot="10800000">
            <a:off x="8220710" y="4356735"/>
            <a:ext cx="3845560" cy="2418715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-76597" y="40044"/>
            <a:ext cx="31951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3978275" y="56959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591685" y="10795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3529965" y="135636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3978275" y="249237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91685" y="203073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978910" y="4699000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92320" y="423735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29965" y="3425825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64255" y="548894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-76597" y="40044"/>
            <a:ext cx="31951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471805"/>
            <a:ext cx="2442210" cy="1768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2357120"/>
            <a:ext cx="2447290" cy="17202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4356735"/>
            <a:ext cx="2505075" cy="177927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3978275" y="56959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591685" y="10795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5" idx="3"/>
          </p:cNvCxnSpPr>
          <p:nvPr/>
        </p:nvCxnSpPr>
        <p:spPr>
          <a:xfrm>
            <a:off x="3529965" y="135636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3978275" y="249237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91685" y="203073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978910" y="4699000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endParaRPr lang="en-US" altLang="zh-CN" sz="160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92320" y="423735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29965" y="3425825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64255" y="548894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/>
          <p:nvPr/>
        </p:nvGraphicFramePr>
        <p:xfrm>
          <a:off x="8154035" y="54800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8767445" y="8636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705725" y="147193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/>
          <p:nvPr/>
        </p:nvGraphicFramePr>
        <p:xfrm>
          <a:off x="8154035" y="2470785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8767445" y="200914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7" name="表格 46"/>
          <p:cNvGraphicFramePr/>
          <p:nvPr/>
        </p:nvGraphicFramePr>
        <p:xfrm>
          <a:off x="8154670" y="4677410"/>
          <a:ext cx="37318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1111250"/>
                <a:gridCol w="887730"/>
                <a:gridCol w="1065530"/>
              </a:tblGrid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z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8768080" y="421576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维护的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705725" y="3541395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740015" y="5604510"/>
            <a:ext cx="399415" cy="5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76597" y="40044"/>
            <a:ext cx="3195106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：距离向量路由选择算法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5515" y="2270125"/>
            <a:ext cx="10546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x,y,z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结点先初始化，得到初始化向量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、邻居结点进行第一次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交换。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的距离向量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(0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的距离向量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未发生改变。结点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需要把新的距离向量通告给邻居，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不需要通告。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x,y,z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分别收到了新的通告，再次基于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B-F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方程，计算最短距离。均为发生改变，各结点均收敛。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-60194" y="40044"/>
            <a:ext cx="31623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距离向量路由选择算法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3660" y="4906010"/>
            <a:ext cx="4424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应用在合理的网络规模范围内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881370" y="3705860"/>
            <a:ext cx="476250" cy="746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7239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算法：需要全网广播链路状态分组。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DV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算法：需要在邻居路由器之间交换距离向量。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7" name="左大括号 16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" r="3890" b="26357"/>
          <a:stretch>
            <a:fillRect/>
          </a:stretch>
        </p:blipFill>
        <p:spPr>
          <a:xfrm rot="10800000">
            <a:off x="2396490" y="2286635"/>
            <a:ext cx="7398385" cy="3990975"/>
          </a:xfrm>
          <a:prstGeom prst="rect">
            <a:avLst/>
          </a:prstGeom>
        </p:spPr>
      </p:pic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330" y="2240280"/>
            <a:ext cx="10511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网络链路的费用（比如带宽、时延等）抽象为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中的权值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3771900"/>
            <a:ext cx="4344035" cy="2990850"/>
          </a:xfrm>
          <a:prstGeom prst="rect">
            <a:avLst/>
          </a:prstGeom>
        </p:spPr>
      </p:pic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5330" y="2365375"/>
            <a:ext cx="106102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自治系统（autonomous system，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）：大规模的互联网按组织边界、管理边界、网络技术边界或功能划分为多个自治系统，每个自治系统由一组运行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相同路由协议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路由选择算法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的路由器组成。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网关路由器：每个自治系统都存在至少一个与其他路由器互连的路由器。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：实现大规模网络路由选择最有效、可行的解决方案。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层次化路由选择原理：将大规模互联网的路由划分为两层：自治系统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路由选择和自治系统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路由选择。在这种网络中，路由器转发表由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自治系统内路由选择协议和自治系统间路由选择协议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共同设置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：层次化路由选择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610" y="2397125"/>
            <a:ext cx="10573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自治系统内路由选择协议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：计算到达自治系统内到达目的网络的路由。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自治系统间路由选择协议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：负责与其他自治系统的网络可达性信息，交换给其所在自治系统内的其他路由器，这些路由器进一步将这些路由信息存储到转发表。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40672" y="40044"/>
            <a:ext cx="247650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层次化路由选择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路由：层次化路由选择。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路由选择协议称为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内部网关协议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(IGP)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nterior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ateway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rotocol  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开放最短路径优先协议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(OSPF)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路由选择协议称为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外部网关协议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(EGP)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xterior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ateway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rotocol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7338" y="13374"/>
            <a:ext cx="3383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4.6.4.0 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路由：层次化路由选择。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路由选择协议称为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内部网关协议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(IGP)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典型的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协议：路由信息协议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(Routing Information Protocol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RIP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开放最短路径优先协议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(Open Shortest Path First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OSPF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Internet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自治系统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路由选择协议称为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外部网关协议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(EGP)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典型的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协议：边界网关协议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(Border Gateway Protocol,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2" name="Group 7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7338" y="13374"/>
            <a:ext cx="3383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4.6.4.0 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035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10195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：广泛使用，基于距离向量路由选择算法的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报文：封装进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UDP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数据报。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特性：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第一、在度量路径时采用的是跳数。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第二、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的费用定义在源路由器和目的子网之间。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第三、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被限制的网络直径不超过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跳的自治系统内使用。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77338" y="13374"/>
            <a:ext cx="338328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4.6.4.0 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035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10506" y="2754406"/>
            <a:ext cx="9994482" cy="3451457"/>
            <a:chOff x="1210506" y="2754406"/>
            <a:chExt cx="9994482" cy="3451457"/>
          </a:xfrm>
        </p:grpSpPr>
        <p:sp>
          <p:nvSpPr>
            <p:cNvPr id="6" name="流程图: 磁盘 5"/>
            <p:cNvSpPr/>
            <p:nvPr/>
          </p:nvSpPr>
          <p:spPr>
            <a:xfrm>
              <a:off x="4485867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2241864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2241864" y="2754406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6707537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9934129" y="4115374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6707536" y="5501143"/>
              <a:ext cx="1086127" cy="704720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8" idx="4"/>
            </p:cNvCxnSpPr>
            <p:nvPr/>
          </p:nvCxnSpPr>
          <p:spPr>
            <a:xfrm>
              <a:off x="3327991" y="3106766"/>
              <a:ext cx="1031358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7" idx="1"/>
            </p:cNvCxnSpPr>
            <p:nvPr/>
          </p:nvCxnSpPr>
          <p:spPr>
            <a:xfrm>
              <a:off x="2784927" y="3459126"/>
              <a:ext cx="1" cy="6562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10506" y="4467734"/>
              <a:ext cx="1031358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4949990" y="2913321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250599" y="2913321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0498458" y="2916866"/>
              <a:ext cx="706530" cy="120205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7787934" y="4467733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9123414" y="4467735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7787933" y="5869738"/>
              <a:ext cx="802573" cy="2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53341" y="4820094"/>
              <a:ext cx="1" cy="6562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9" idx="2"/>
              <a:endCxn id="6" idx="4"/>
            </p:cNvCxnSpPr>
            <p:nvPr/>
          </p:nvCxnSpPr>
          <p:spPr>
            <a:xfrm flipH="1">
              <a:off x="5571994" y="4467734"/>
              <a:ext cx="11355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327991" y="4462704"/>
              <a:ext cx="11355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99189" y="4130749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57544" y="4136354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80145" y="4136354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54387" y="3241157"/>
              <a:ext cx="510362" cy="3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241864" y="6019793"/>
            <a:ext cx="38341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的简单自治系统示例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8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49" name="左大括号 48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-77338" y="13374"/>
            <a:ext cx="3383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4.6.4.0 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收到了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通告。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77338" y="13374"/>
            <a:ext cx="33832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4.6.4.0 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RIP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34745" y="345757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950340" y="288703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pSp>
        <p:nvGrpSpPr>
          <p:cNvPr id="15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2093" y="-13296"/>
            <a:ext cx="1325880" cy="29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1RIP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866443" y="2187336"/>
            <a:ext cx="5698914" cy="3712534"/>
            <a:chOff x="3256839" y="2488019"/>
            <a:chExt cx="5698914" cy="3712534"/>
          </a:xfrm>
        </p:grpSpPr>
        <p:sp>
          <p:nvSpPr>
            <p:cNvPr id="6" name="流程图: 磁盘 5"/>
            <p:cNvSpPr/>
            <p:nvPr/>
          </p:nvSpPr>
          <p:spPr>
            <a:xfrm>
              <a:off x="5475499" y="2488019"/>
              <a:ext cx="1233645" cy="81870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X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3256839" y="3607981"/>
              <a:ext cx="1233645" cy="81870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7701249" y="3607980"/>
              <a:ext cx="1233645" cy="81870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W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4401476" y="5351721"/>
              <a:ext cx="1233645" cy="81870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U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6924938" y="5381846"/>
              <a:ext cx="1233645" cy="81870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V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4490484" y="3179135"/>
              <a:ext cx="985015" cy="54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6684069" y="3179135"/>
              <a:ext cx="985014" cy="54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033284" y="4446180"/>
              <a:ext cx="570614" cy="9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634992" y="4316819"/>
              <a:ext cx="2034091" cy="1190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130906" y="3306726"/>
              <a:ext cx="961010" cy="2075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7953153" y="4446180"/>
              <a:ext cx="407315" cy="93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5635122" y="5789427"/>
              <a:ext cx="128981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61096" y="3106671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10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56698" y="3050155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100</a:t>
              </a:r>
              <a:endParaRPr lang="zh-CN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5645" y="4597000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50</a:t>
              </a:r>
              <a:endParaRPr lang="zh-CN" alt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63293" y="3949874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30</a:t>
              </a:r>
              <a:endParaRPr lang="zh-CN" alt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60016" y="4712186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10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38886" y="5472412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20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68944" y="4712186"/>
              <a:ext cx="786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60</a:t>
              </a:r>
              <a:endParaRPr lang="zh-CN" altLang="en-US" sz="2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02058" y="6178472"/>
            <a:ext cx="417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简单计算机网络的抽象</a:t>
            </a:r>
            <a:endParaRPr lang="zh-CN" altLang="en-US" sz="2000" dirty="0"/>
          </a:p>
        </p:txBody>
      </p:sp>
      <p:grpSp>
        <p:nvGrpSpPr>
          <p:cNvPr id="55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56" name="左大括号 5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RIP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627495" y="363220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88174" y="291561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pSp>
        <p:nvGrpSpPr>
          <p:cNvPr id="15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6" name="左大括号 15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79243" y="-13296"/>
            <a:ext cx="144018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 RIP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34745" y="345757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50340" y="288703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5745" y="869950"/>
          <a:ext cx="5229225" cy="272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075"/>
                <a:gridCol w="1743075"/>
                <a:gridCol w="1743075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0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456424" y="153363"/>
            <a:ext cx="350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来自路由器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02995" y="695325"/>
          <a:ext cx="4568190" cy="291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/>
                <a:gridCol w="1522730"/>
                <a:gridCol w="1522730"/>
              </a:tblGrid>
              <a:tr h="7010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323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2595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18590" y="124788"/>
            <a:ext cx="2936772" cy="40011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上的转发表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0265" y="4335780"/>
          <a:ext cx="795147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0490"/>
                <a:gridCol w="2650490"/>
                <a:gridCol w="2650490"/>
              </a:tblGrid>
              <a:tr h="396240"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目的子网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下一跳路由器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到目的子网的跳数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手札体-简粗体"/>
                          <a:ea typeface="手札体-简粗体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81630" y="3937000"/>
            <a:ext cx="678116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/>
              <a:t>路由器</a:t>
            </a:r>
            <a:r>
              <a:rPr lang="en-US" altLang="zh-CN" sz="2000" dirty="0"/>
              <a:t>B</a:t>
            </a:r>
            <a:r>
              <a:rPr lang="zh-CN" altLang="en-US" sz="2000" dirty="0"/>
              <a:t>根据路由器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RIP</a:t>
            </a:r>
            <a:r>
              <a:rPr lang="zh-CN" altLang="en-US" sz="2000" dirty="0"/>
              <a:t>通告更新后的转发表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82550"/>
            <a:ext cx="11931650" cy="669226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25095"/>
            <a:ext cx="12029440" cy="66071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150" y="2005378"/>
            <a:ext cx="10002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OSPF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：较大规模的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。链路状态选择算法。直接封装在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报传输。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072120" y="3228045"/>
          <a:ext cx="8128000" cy="3001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64003" y="-13296"/>
            <a:ext cx="167640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4.6.4.2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OSPF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070" y="2589530"/>
            <a:ext cx="9083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网络链路的费用（比如带宽、时延等）抽象为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中的权值。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之间边的权值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即直接链路费用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c(x,y)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之间存在边，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c(x,y)=10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如果不存在边，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c(x,u)=∞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{x,y,u,v}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的费用是：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55" y="3743939"/>
            <a:ext cx="3260090" cy="2244725"/>
          </a:xfrm>
          <a:prstGeom prst="rect">
            <a:avLst/>
          </a:prstGeom>
        </p:spPr>
      </p:pic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OSPF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1960" r="25988" b="17963"/>
          <a:stretch>
            <a:fillRect/>
          </a:stretch>
        </p:blipFill>
        <p:spPr>
          <a:xfrm rot="16200000">
            <a:off x="3947160" y="1147445"/>
            <a:ext cx="4297045" cy="6012815"/>
          </a:xfrm>
          <a:prstGeom prst="rect">
            <a:avLst/>
          </a:prstGeom>
        </p:spPr>
      </p:pic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64003" y="-13296"/>
            <a:ext cx="167640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4.6.4.2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OSPF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OSPF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" t="11960" r="25988" b="17963"/>
          <a:stretch>
            <a:fillRect/>
          </a:stretch>
        </p:blipFill>
        <p:spPr>
          <a:xfrm rot="16200000">
            <a:off x="3947160" y="1147445"/>
            <a:ext cx="4297045" cy="6012815"/>
          </a:xfrm>
          <a:prstGeom prst="rect">
            <a:avLst/>
          </a:prstGeom>
        </p:spPr>
      </p:pic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-64003" y="-13296"/>
            <a:ext cx="167640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4.6.4.2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OSPF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1910" y="3532505"/>
            <a:ext cx="448754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10437495" y="3723005"/>
            <a:ext cx="1630045" cy="127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0"/>
              <a:gd name="adj6" fmla="val -1258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区域边界路由器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129405" y="2743200"/>
            <a:ext cx="203327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5785" y="3388360"/>
            <a:ext cx="1630045" cy="127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500"/>
              <a:gd name="adj6" fmla="val 1987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主干路由器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306185" y="2341245"/>
            <a:ext cx="203327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线形标注 2 11"/>
          <p:cNvSpPr/>
          <p:nvPr/>
        </p:nvSpPr>
        <p:spPr>
          <a:xfrm>
            <a:off x="10437495" y="2262505"/>
            <a:ext cx="1630045" cy="127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0"/>
              <a:gd name="adj6" fmla="val -1258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AS</a:t>
            </a:r>
            <a:r>
              <a:rPr lang="zh-CN" altLang="en-US" sz="2400"/>
              <a:t>边界路由器</a:t>
            </a:r>
            <a:endParaRPr lang="zh-CN" alt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：实现跨自治系统的路由信息交换。典型版本是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应用进程实现的，传输层使用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TCP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实现如下功能：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）从相邻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获取某子网的可达性信息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）向本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内部的所有路由器传播跨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的某子网可达性信息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）基于某子网可达性信息和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路由策略，决定到达该子网的最佳路由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3" name="左大括号 1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24633" y="39"/>
            <a:ext cx="155067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4.6.4.3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BGP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7" r="32676" b="4905"/>
          <a:stretch>
            <a:fillRect/>
          </a:stretch>
        </p:blipFill>
        <p:spPr>
          <a:xfrm rot="16200000">
            <a:off x="4129273" y="1015354"/>
            <a:ext cx="4013693" cy="7012378"/>
          </a:xfrm>
          <a:prstGeom prst="rect">
            <a:avLst/>
          </a:prstGeom>
        </p:spPr>
      </p:pic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-24633" y="39"/>
            <a:ext cx="155067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4.6.4.3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745" y="2138045"/>
            <a:ext cx="10721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种报文：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（打开）报文，用来与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对等方建立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BGP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UPDATE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（更新）报文，用来通告某一路由可达性信息，或者撤销已有路由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KEEPALIVE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（保活）报文，用于对打开报文的确认，或周期性地证实会话的有效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NOTIFICATION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（通知）报文，用来通告差错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4" name="左大括号 13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24633" y="39"/>
            <a:ext cx="1550670" cy="29654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ts val="16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4.6.4.3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BGP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Internet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路由选择协议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1828800" y="2667000"/>
          <a:ext cx="81654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285"/>
                <a:gridCol w="2788920"/>
                <a:gridCol w="322326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协议名称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封装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适用范围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RIP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UDP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较小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AS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OSPF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数据报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大规模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AS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BGP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TCP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跨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AS</a:t>
                      </a:r>
                      <a:endParaRPr lang="en-US" altLang="zh-CN" sz="2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7_1_1_1_1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15" name="左大括号 14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、下列路由算法中，属于动态路由选择算法的是（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基于流量路由选择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、下列路由算法中，属于动态路由选择算法的是（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链路状态路由算法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泛射路由选择算法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基于流量路由选择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、路由选择的核心是（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、路由选择的核心是（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路由选择算法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4695" y="1223010"/>
            <a:ext cx="5584190" cy="60198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知识点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：路由选择算法分类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070" y="2589530"/>
            <a:ext cx="9083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网络链路的费用（比如带宽、时延等）抽象为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中的权值。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两个结点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之间边的权值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即直接链路费用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c(x,y)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x,y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之间存在边，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c(x,y)=10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如果不存在边，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c(x,u)=∞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{x,y,u,v}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的费用是：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55" y="3743939"/>
            <a:ext cx="3260090" cy="2244725"/>
          </a:xfrm>
          <a:prstGeom prst="rect">
            <a:avLst/>
          </a:prstGeom>
        </p:spPr>
      </p:pic>
      <p:grpSp>
        <p:nvGrpSpPr>
          <p:cNvPr id="21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2" name="左大括号 21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的自治系统内路由选择协议称为内部网关协议，简写为（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B:IGP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C:EGP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D:BGP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的自治系统内路由选择协议称为内部网关协议，简写为（   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B:IGP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C:EGP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D:BGP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A:OPEN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B:CLOSE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D:KEEPALIVE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A:OPEN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B:CLOSE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D:KEEPALIVE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支持多条不同费用路径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支持区别化费用度量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支持单播路由与多播路由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分层路由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、下列不属于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支持多条不同费用路径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支持区别化费用度量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支持单播路由与多播路由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分层路由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、实现大规模网络路由选择最有效的、可行的解决方案就是（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、实现大规模网络路由选择最有效的、可行的解决方案就是（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层次化路由选择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、距离向量路由选择算法的基础是（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A:B-F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、距离向量路由选择算法的基础是（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A:B-F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：路由选择算法分类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7085" y="2496185"/>
          <a:ext cx="10719435" cy="2762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70"/>
                <a:gridCol w="5706745"/>
                <a:gridCol w="3550920"/>
              </a:tblGrid>
              <a:tr h="127190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全局式路由选择算法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需要根据网络的完整信息来计算最短路径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链路状态路由选择算法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(LS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149023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分布式路由选择算法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点不会（也不需要）尝试获取整个网络拓扑信息，结点只需获知与其相连的链路的“费用”信息，以及邻居结点通告的到达其他结点的最短距离（估计）信息，经过不断的迭代计算，最终获知经由哪个邻居可以具有到达目的结点的最短</a:t>
                      </a:r>
                      <a:r>
                        <a:rPr lang="zh-CN" altLang="en-US" sz="1800" baseline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距离。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距离向量路由选择算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(DV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49630" y="1880235"/>
            <a:ext cx="442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第一种分类：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3" name="左大括号 2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典型的外部网关协议是（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C:OSPF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典型的外部网关协议是（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B:BGP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C:OSPF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D:IGP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、下列路由选择算法中，属于分布式路由选择算法的是（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负载迟钝的路由选择算法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、下列路由选择算法中，属于分布式路由选择算法的是（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负载迟钝的路由选择算法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距离向量路由选择算法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链路状态路由选择算法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、链路状态路由选择算法利用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算法求最短路径时，在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算法中，需要记录的信息不包括（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到本次迭代为止，源结点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的当前路径距离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到本次迭代为止，在源结点到目的结点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的当前路径上，结点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的前序结点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之间直接链路的费用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路径距离的集合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、链路状态路由选择算法利用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算法求最短路径时，在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算法中，需要记录的信息不包括（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到本次迭代为止，源结点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的当前路径距离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到本次迭代为止，在源结点到目的结点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的当前路径上，结点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的前序结点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与结点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之间直接链路的费用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路径距离的集合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的路由选择协议中，下列关于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区别的说法中错误的是（   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主要应用于较小规模的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则更多地应用于较大规模的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是一种基于距离向量路由选择算法的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基于链路状态选择算法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将无向图中边的权值（即费用）固定为跳数，而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对权值表示的意义没有限制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IGP,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都封装到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报文段中传输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的路由选择协议中，下列关于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区别的说法中错误的是（  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选择题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主要应用于较小规模的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则更多地应用于较大规模的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是一种基于距离向量路由选择算法的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 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基于链路状态选择算法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将无向图中边的权值（即费用）固定为跳数，而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OSPF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对权值表示的意义没有限制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D:OSPF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IGP,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都封装到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报文段中传输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4.6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路由算法与路由协议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：路由选择算法分类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7085" y="2496185"/>
          <a:ext cx="10719435" cy="2762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70"/>
                <a:gridCol w="5961380"/>
                <a:gridCol w="3296285"/>
              </a:tblGrid>
              <a:tr h="127190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静态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人工配置，网络变化时，不进行人工干预，就无法匹配。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149023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动态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网络发生变化，自动计算最佳路由。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LS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算法、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DV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49630" y="1880235"/>
            <a:ext cx="4429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第二种分类：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Group 7_1_1_1"/>
          <p:cNvGrpSpPr/>
          <p:nvPr/>
        </p:nvGrpSpPr>
        <p:grpSpPr>
          <a:xfrm>
            <a:off x="8224566" y="193964"/>
            <a:ext cx="3898227" cy="1648262"/>
            <a:chOff x="7909776" y="193964"/>
            <a:chExt cx="3898227" cy="1648262"/>
          </a:xfrm>
        </p:grpSpPr>
        <p:sp>
          <p:nvSpPr>
            <p:cNvPr id="23" name="左大括号 22"/>
            <p:cNvSpPr/>
            <p:nvPr/>
          </p:nvSpPr>
          <p:spPr>
            <a:xfrm>
              <a:off x="9696911" y="363924"/>
              <a:ext cx="485975" cy="1298694"/>
            </a:xfrm>
            <a:prstGeom prst="leftBrace">
              <a:avLst>
                <a:gd name="adj1" fmla="val 8333"/>
                <a:gd name="adj2" fmla="val 478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0353761" y="193964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算法分类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909776" y="801257"/>
              <a:ext cx="18117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网络层拥塞控制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3758" y="531650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链路状态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3758" y="869336"/>
              <a:ext cx="110799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距离向量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07509" y="1207022"/>
              <a:ext cx="18004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层次化路由选择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122926" y="1544709"/>
              <a:ext cx="156966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路由选择协议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-4445"/>
            <a:ext cx="326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4.6.0 路由算法与路由协议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11031</Words>
  <Application>WPS 演示</Application>
  <PresentationFormat>宽屏</PresentationFormat>
  <Paragraphs>3157</Paragraphs>
  <Slides>87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Arial</vt:lpstr>
      <vt:lpstr>方正书宋_GBK</vt:lpstr>
      <vt:lpstr>Wingdings</vt:lpstr>
      <vt:lpstr>黑体</vt:lpstr>
      <vt:lpstr>微软雅黑</vt:lpstr>
      <vt:lpstr>手札体-简粗体</vt:lpstr>
      <vt:lpstr>手札体-简粗体</vt:lpstr>
      <vt:lpstr>汉仪中黑KW</vt:lpstr>
      <vt:lpstr>汉仪旗黑KW</vt:lpstr>
      <vt:lpstr>宋体</vt:lpstr>
      <vt:lpstr>Arial Unicode MS</vt:lpstr>
      <vt:lpstr>汉仪书宋二KW</vt:lpstr>
      <vt:lpstr>苹方-简</vt:lpstr>
      <vt:lpstr>等线</vt:lpstr>
      <vt:lpstr>汉仪中等线KW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butterfly</cp:lastModifiedBy>
  <cp:revision>412</cp:revision>
  <dcterms:created xsi:type="dcterms:W3CDTF">2019-06-26T16:53:10Z</dcterms:created>
  <dcterms:modified xsi:type="dcterms:W3CDTF">2019-06-26T16:53:10Z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