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notesSlides/notesSlide13.xml" ContentType="application/vnd.openxmlformats-officedocument.presentationml.notesSlide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5.xml" ContentType="application/vnd.openxmlformats-officedocument.presentationml.notesSlide+xml"/>
  <Override PartName="/ppt/tags/tag70.xml" ContentType="application/vnd.openxmlformats-officedocument.presentationml.tags+xml"/>
  <Override PartName="/ppt/notesSlides/notesSlide1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7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267" r:id="rId2"/>
    <p:sldId id="272" r:id="rId3"/>
    <p:sldId id="999" r:id="rId4"/>
    <p:sldId id="2084" r:id="rId5"/>
    <p:sldId id="2085" r:id="rId6"/>
    <p:sldId id="2086" r:id="rId7"/>
    <p:sldId id="2087" r:id="rId8"/>
    <p:sldId id="2088" r:id="rId9"/>
    <p:sldId id="2089" r:id="rId10"/>
    <p:sldId id="989" r:id="rId11"/>
    <p:sldId id="1934" r:id="rId12"/>
    <p:sldId id="1935" r:id="rId13"/>
    <p:sldId id="2090" r:id="rId14"/>
    <p:sldId id="2091" r:id="rId15"/>
    <p:sldId id="2092" r:id="rId16"/>
    <p:sldId id="2093" r:id="rId17"/>
    <p:sldId id="2094" r:id="rId18"/>
    <p:sldId id="2095" r:id="rId19"/>
    <p:sldId id="2096" r:id="rId20"/>
    <p:sldId id="2097" r:id="rId21"/>
    <p:sldId id="1000" r:id="rId22"/>
    <p:sldId id="2098" r:id="rId23"/>
    <p:sldId id="2100" r:id="rId24"/>
    <p:sldId id="2099" r:id="rId25"/>
    <p:sldId id="1002" r:id="rId26"/>
    <p:sldId id="1001" r:id="rId27"/>
    <p:sldId id="2101" r:id="rId28"/>
    <p:sldId id="2102" r:id="rId29"/>
    <p:sldId id="2103" r:id="rId30"/>
    <p:sldId id="2104" r:id="rId31"/>
    <p:sldId id="2105" r:id="rId32"/>
    <p:sldId id="2106" r:id="rId33"/>
    <p:sldId id="2107" r:id="rId34"/>
    <p:sldId id="2108" r:id="rId35"/>
    <p:sldId id="1937" r:id="rId36"/>
    <p:sldId id="1013" r:id="rId37"/>
    <p:sldId id="1015" r:id="rId38"/>
    <p:sldId id="1016" r:id="rId39"/>
    <p:sldId id="1017" r:id="rId40"/>
    <p:sldId id="2109" r:id="rId41"/>
    <p:sldId id="2110" r:id="rId42"/>
    <p:sldId id="1939" r:id="rId43"/>
    <p:sldId id="1020" r:id="rId44"/>
    <p:sldId id="2111" r:id="rId45"/>
    <p:sldId id="2112" r:id="rId46"/>
    <p:sldId id="2113" r:id="rId47"/>
    <p:sldId id="2114" r:id="rId48"/>
    <p:sldId id="2115" r:id="rId49"/>
    <p:sldId id="2116" r:id="rId50"/>
    <p:sldId id="2117" r:id="rId51"/>
    <p:sldId id="2118" r:id="rId52"/>
    <p:sldId id="2119" r:id="rId53"/>
    <p:sldId id="2120" r:id="rId54"/>
    <p:sldId id="2121" r:id="rId55"/>
    <p:sldId id="2122" r:id="rId56"/>
    <p:sldId id="1004" r:id="rId57"/>
    <p:sldId id="1005" r:id="rId58"/>
    <p:sldId id="1941" r:id="rId59"/>
    <p:sldId id="1021" r:id="rId60"/>
    <p:sldId id="1023" r:id="rId61"/>
    <p:sldId id="1024" r:id="rId62"/>
    <p:sldId id="1026" r:id="rId63"/>
    <p:sldId id="1110" r:id="rId64"/>
    <p:sldId id="1111" r:id="rId65"/>
    <p:sldId id="1112" r:id="rId66"/>
    <p:sldId id="1113" r:id="rId67"/>
    <p:sldId id="1120" r:id="rId68"/>
    <p:sldId id="1121" r:id="rId69"/>
    <p:sldId id="1122" r:id="rId70"/>
    <p:sldId id="1123" r:id="rId71"/>
    <p:sldId id="1128" r:id="rId72"/>
    <p:sldId id="1129" r:id="rId73"/>
    <p:sldId id="1132" r:id="rId74"/>
    <p:sldId id="1133" r:id="rId75"/>
    <p:sldId id="1134" r:id="rId76"/>
    <p:sldId id="1135" r:id="rId77"/>
    <p:sldId id="1027" r:id="rId78"/>
    <p:sldId id="1009" r:id="rId79"/>
    <p:sldId id="2080" r:id="rId80"/>
    <p:sldId id="1028" r:id="rId81"/>
    <p:sldId id="1010" r:id="rId82"/>
    <p:sldId id="2081" r:id="rId83"/>
    <p:sldId id="1011" r:id="rId84"/>
    <p:sldId id="990" r:id="rId85"/>
    <p:sldId id="2082" r:id="rId86"/>
    <p:sldId id="978" r:id="rId87"/>
    <p:sldId id="1030" r:id="rId88"/>
    <p:sldId id="2083" r:id="rId89"/>
    <p:sldId id="1140" r:id="rId90"/>
    <p:sldId id="1141" r:id="rId91"/>
    <p:sldId id="1142" r:id="rId92"/>
    <p:sldId id="1143" r:id="rId93"/>
    <p:sldId id="1156" r:id="rId94"/>
    <p:sldId id="1157" r:id="rId95"/>
    <p:sldId id="1158" r:id="rId96"/>
    <p:sldId id="1159" r:id="rId97"/>
    <p:sldId id="1160" r:id="rId98"/>
    <p:sldId id="1161" r:id="rId99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49"/>
    <p:restoredTop sz="74094" autoAdjust="0"/>
  </p:normalViewPr>
  <p:slideViewPr>
    <p:cSldViewPr snapToGrid="0" snapToObjects="1">
      <p:cViewPr>
        <p:scale>
          <a:sx n="80" d="100"/>
          <a:sy n="80" d="100"/>
        </p:scale>
        <p:origin x="1352" y="248"/>
      </p:cViewPr>
      <p:guideLst>
        <p:guide orient="horz" pos="2160"/>
        <p:guide pos="3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handoutMaster" Target="handoutMasters/handoutMaster1.xml"/><Relationship Id="rId102" Type="http://schemas.openxmlformats.org/officeDocument/2006/relationships/commentAuthors" Target="commentAuthors.xml"/><Relationship Id="rId103" Type="http://schemas.openxmlformats.org/officeDocument/2006/relationships/presProps" Target="presProps.xml"/><Relationship Id="rId104" Type="http://schemas.openxmlformats.org/officeDocument/2006/relationships/viewProps" Target="viewProps.xml"/><Relationship Id="rId105" Type="http://schemas.openxmlformats.org/officeDocument/2006/relationships/theme" Target="theme/theme1.xml"/><Relationship Id="rId10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2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电气和电子工程师协会分配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地址块给公司。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数据链路层的帧，需要携带发送帧结点的数据链路层地址，以及接受结点的数据链路层地址，标识帧的发送方与接收方。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851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在应用层，输入域名。利用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知道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地址。但是在数据链路层，是结点到结点的通信，需要知道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地址。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33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59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数据链路层互连的网络属于一个广播域，当使用太多的交换机互连大量的主机时，就构成了一个大的广播域。</a:t>
            </a:r>
          </a:p>
          <a:p>
            <a:r>
              <a:rPr lang="zh-CN" altLang="en-US"/>
              <a:t>如果网络广播域太大，广播域内任一主机发送的广播帧，其他所有主机都会收到。</a:t>
            </a:r>
          </a:p>
          <a:p>
            <a:r>
              <a:rPr lang="zh-CN" altLang="en-US"/>
              <a:t>并且如果交换机存在环路，则广播帧就会被大量复制，从而产生广播风暴。</a:t>
            </a:r>
            <a:r>
              <a:rPr lang="en-US" altLang="zh-CN"/>
              <a:t>(</a:t>
            </a:r>
            <a:r>
              <a:rPr lang="zh-CN" altLang="en-US"/>
              <a:t>蠕虫病毒</a:t>
            </a:r>
            <a:r>
              <a:rPr lang="en-US" altLang="zh-CN"/>
              <a:t>)</a:t>
            </a:r>
          </a:p>
          <a:p>
            <a:r>
              <a:rPr lang="zh-CN" altLang="en-US"/>
              <a:t>在实际组网时，会尽可能限定广播域的规模：利用路由器将一个大的广播域网络分割为多个广播域。</a:t>
            </a:r>
          </a:p>
          <a:p>
            <a:r>
              <a:rPr lang="zh-CN" altLang="en-US"/>
              <a:t>除了利用路由器实现了广播域的分割之外，还有一种广泛使用的技术就是虚拟局域网。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VLAN</a:t>
            </a:r>
            <a:r>
              <a:rPr lang="zh-CN" altLang="en-US">
                <a:sym typeface="+mn-ea"/>
              </a:rPr>
              <a:t>的设置是在以太网交换机上，通过软件方式实现的。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协议是共享链路的，网络中还有一种是点对点的链路。这类链路大多用于广域网中，由于不存在介质共享的问题，所有这类的链路不需要</a:t>
            </a:r>
            <a:r>
              <a:rPr lang="en-US" altLang="zh-CN" dirty="0"/>
              <a:t>MAC</a:t>
            </a:r>
            <a:r>
              <a:rPr lang="zh-CN" altLang="en-US" dirty="0"/>
              <a:t>协议。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4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03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以太网、</a:t>
            </a:r>
            <a:r>
              <a:rPr lang="en-US" altLang="zh-CN" dirty="0" smtClean="0"/>
              <a:t>ATM</a:t>
            </a:r>
            <a:r>
              <a:rPr lang="zh-CN" altLang="en-US" dirty="0" smtClean="0"/>
              <a:t>网，使用的局域网技术、使用的多路控制协议都不同。所以太乱。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55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以太网、</a:t>
            </a:r>
            <a:r>
              <a:rPr lang="en-US" altLang="zh-CN" dirty="0" smtClean="0"/>
              <a:t>ATM</a:t>
            </a:r>
            <a:r>
              <a:rPr lang="zh-CN" altLang="en-US" dirty="0" smtClean="0"/>
              <a:t>网，使用的局域网技术、使用的多路控制协议都不同。所以太乱。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38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以太网、</a:t>
            </a:r>
            <a:r>
              <a:rPr lang="en-US" altLang="zh-CN" dirty="0" smtClean="0"/>
              <a:t>ATM</a:t>
            </a:r>
            <a:r>
              <a:rPr lang="zh-CN" altLang="en-US" dirty="0" smtClean="0"/>
              <a:t>网，使用的局域网技术、使用的多路控制协议都不同。所以太乱。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3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以太网、</a:t>
            </a:r>
            <a:r>
              <a:rPr lang="en-US" altLang="zh-CN" dirty="0" smtClean="0"/>
              <a:t>ATM</a:t>
            </a:r>
            <a:r>
              <a:rPr lang="zh-CN" altLang="en-US" dirty="0" smtClean="0"/>
              <a:t>网，使用的局域网技术、使用的多路控制协议都不同。所以太乱。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65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以太网、</a:t>
            </a:r>
            <a:r>
              <a:rPr lang="en-US" altLang="zh-CN" dirty="0" smtClean="0"/>
              <a:t>ATM</a:t>
            </a:r>
            <a:r>
              <a:rPr lang="zh-CN" altLang="en-US" dirty="0" smtClean="0"/>
              <a:t>网，使用的局域网技术、使用的多路控制协议都不同。所以太乱。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数据链路层的帧，需要携带发送帧结点的数据链路层地址，以及接受结点的数据链路层地址，标识帧的发送方与接收方。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slideLayout" Target="../slideLayouts/slideLayout7.xml"/><Relationship Id="rId19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3.png"/><Relationship Id="rId1" Type="http://schemas.openxmlformats.org/officeDocument/2006/relationships/tags" Target="../tags/tag32.x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3.png"/><Relationship Id="rId1" Type="http://schemas.openxmlformats.org/officeDocument/2006/relationships/tags" Target="../tags/tag33.x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61.xml"/><Relationship Id="rId2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tags" Target="../tags/tag68.xml"/><Relationship Id="rId2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69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70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tags" Target="../tags/tag71.xml"/><Relationship Id="rId2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72.xml"/><Relationship Id="rId2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74.xml"/><Relationship Id="rId2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tags" Target="../tags/tag75.xml"/><Relationship Id="rId2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tags" Target="../tags/tag76.xml"/><Relationship Id="rId2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tags" Target="../tags/tag77.x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tags" Target="../tags/tag78.xml"/><Relationship Id="rId2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tags" Target="../tags/tag79.xml"/><Relationship Id="rId2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tags" Target="../tags/tag81.xml"/><Relationship Id="rId2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tags" Target="../tags/tag82.xml"/><Relationship Id="rId2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tags" Target="../tags/tag83.xml"/><Relationship Id="rId2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tags" Target="../tags/tag84.xml"/><Relationship Id="rId2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tags" Target="../tags/tag85.xml"/><Relationship Id="rId2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tags" Target="../tags/tag86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tags" Target="../tags/tag88.xml"/><Relationship Id="rId2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tags" Target="../tags/tag89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9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tags" Target="../tags/tag90.xml"/><Relationship Id="rId2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tags" Target="../tags/tag91.xml"/><Relationship Id="rId2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tags" Target="../tags/tag93.xml"/><Relationship Id="rId2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tags" Target="../tags/tag94.xml"/><Relationship Id="rId2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tags" Target="../tags/tag95.xml"/><Relationship Id="rId2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tags" Target="../tags/tag96.x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tags" Target="../tags/tag97.xml"/><Relationship Id="rId2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tags" Target="../tags/tag99.xml"/><Relationship Id="rId2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tags" Target="../tags/tag100.xml"/><Relationship Id="rId2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tags" Target="../tags/tag101.xml"/><Relationship Id="rId2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tags" Target="../tags/tag102.xml"/><Relationship Id="rId2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tags" Target="../tags/tag104.xml"/><Relationship Id="rId2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tags" Target="../tags/tag105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2861" y="2691766"/>
            <a:ext cx="8466281" cy="934085"/>
            <a:chOff x="3988" y="4665"/>
            <a:chExt cx="11228" cy="1471"/>
          </a:xfrm>
        </p:grpSpPr>
        <p:sp>
          <p:nvSpPr>
            <p:cNvPr id="3" name="矩形 2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章：数据链路层与局域网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：数据链路层寻址与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ARP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611" y="2005478"/>
            <a:ext cx="1108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一、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物理地址、局域网地址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地址具有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唯一性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，每个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接口（网络适配器）对应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一个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、以太网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IEEE 802.11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无线局域网，使用的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地址长度为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共有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en-US" altLang="zh-CN" sz="2400" baseline="30000" dirty="0" smtClean="0">
                <a:latin typeface="Microsoft YaHei" charset="-122"/>
                <a:ea typeface="Microsoft YaHei" charset="-122"/>
                <a:cs typeface="Microsoft YaHei" charset="-122"/>
              </a:rPr>
              <a:t>48</a:t>
            </a:r>
          </a:p>
          <a:p>
            <a:pPr>
              <a:lnSpc>
                <a:spcPct val="150000"/>
              </a:lnSpc>
            </a:pPr>
            <a:r>
              <a:rPr lang="zh-CN" altLang="en-US" sz="2400" baseline="30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baseline="30000" dirty="0" smtClean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可能的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地址。 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 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字节的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地址通常采用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十六进制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表示法，每个字节表示一个十六进制数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用 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连接起来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例如：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00-2A-E1-76-8C-39 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或 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00:2A:E1:76:8C:39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补充：十六进制：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1,2,3,4,5,6,7,8,9,A,B,C,D,E,F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：数据链路层寻址与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ARP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2495" y="1965325"/>
            <a:ext cx="108070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一、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物理地址、局域网地址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地址空间的分配由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电气和电子工程师协会( Institute of Electrical and Electronics Engineers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IEEE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统一管理。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    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en-US" altLang="zh-CN" sz="2400" baseline="30000" dirty="0" smtClean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Microsoft YaHei" charset="-122"/>
              </a:rPr>
              <a:t>24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地址块，自己分配后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位。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：数据链路层寻址与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ARP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2495" y="1965325"/>
            <a:ext cx="108070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一、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物理地址、局域网地址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广播地址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  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FF-FF-FF-FF-FF-FF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8248399" cy="31024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mr-I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下列以太网的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mr-I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地址表示中错误的是</a:t>
            </a:r>
            <a:r>
              <a:rPr lang="mr-IN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lang="mr-IN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  <a:endParaRPr lang="mr-IN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A:AA-BB-00-11-22-CC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mr-IN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B:00-2A-AA-BB-CC-6B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mr-IN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C:2A:E1:8C:39:00:4B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mr-IN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D:43:25:AB:E5:2L:44 </a:t>
            </a:r>
            <a:endParaRPr lang="mr-IN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819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8248399" cy="31024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mr-I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下列以太网的</a:t>
            </a: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mr-I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地址表示中</a:t>
            </a:r>
            <a:r>
              <a:rPr lang="zh-CN" altLang="mr-I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错误</a:t>
            </a:r>
            <a:r>
              <a:rPr lang="zh-CN" altLang="mr-I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的是</a:t>
            </a:r>
            <a:r>
              <a:rPr lang="mr-IN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mr-IN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lang="mr-IN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  <a:endParaRPr lang="mr-IN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mr-IN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A:AA-BB-00-11-22-CC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mr-IN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B:00-2A-AA-BB-CC-6B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mr-IN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C:2A:E1:8C:39:00:4B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mr-IN" altLang="zh-CN" sz="2400" b="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D:43:25:AB:E5:2L:44 </a:t>
            </a:r>
            <a:endParaRPr lang="mr-IN" altLang="zh-CN" sz="2400" b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150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8248399" cy="31024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LAN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一般采用的传输方式为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A:“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高速”方式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:“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无线传输”方式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:“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广播”方式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:“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存储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转发”方式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756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8248399" cy="31024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LAN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一般采用的传输方式为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A:“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高速”方式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:“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无线传输”方式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:“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广播”方式 </a:t>
            </a:r>
            <a:endParaRPr lang="en-US" altLang="zh-CN" sz="2400" b="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:“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存储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转发”方式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59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8248399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在以下设备中，具有唯一的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地址，用来标识局域网中的结点的是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主机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路由器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网络适配器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链路层交换机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1871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8248399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在以下设备中，具有唯一的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地址，用来标识局域网中的结点的是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主机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路由器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网络适配器 </a:t>
            </a:r>
            <a:endParaRPr lang="en-US" altLang="zh-CN" sz="2400" b="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链路层交换机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698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常见的以太网和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IEEE 802.11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无线局域网使用的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地址长度为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______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字节的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________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进制数。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A:6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B:6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16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16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457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652947" y="1654912"/>
            <a:ext cx="9609" cy="4735271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endParaRPr lang="zh-CN" altLang="en-US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9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84526" y="2014952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7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数据链路层服务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84526" y="2802194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14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差错控制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数据链路层与局域网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2495600" y="3578803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3" name="矩形 12"/>
            <p:cNvSpPr/>
            <p:nvPr>
              <p:custDataLst>
                <p:tags r:id="rId12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多路访问控制协议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椭圆 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2495600" y="4355853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9" name="矩形 18"/>
            <p:cNvSpPr/>
            <p:nvPr>
              <p:custDataLst>
                <p:tags r:id="rId10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局域网</a:t>
              </a:r>
              <a:endPara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椭圆 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7"/>
            </p:custDataLst>
          </p:nvPr>
        </p:nvGrpSpPr>
        <p:grpSpPr>
          <a:xfrm>
            <a:off x="2484526" y="5146204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22" name="矩形 21"/>
            <p:cNvSpPr/>
            <p:nvPr>
              <p:custDataLst>
                <p:tags r:id="rId8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点对点链路协议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椭圆 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9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常见的以太网和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IEEE 802.11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无线局域网使用的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地址长度为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______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字节的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________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进制数。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A:6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B:6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16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16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3454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：数据链路层寻址与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ARP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二、地址解析协议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Address Resolution Protocol 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,ARP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）：根据本网内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目的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主机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的或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默认网关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获取其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地址。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：数据链路层寻址与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ARP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二、地址解析协议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(ARP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的基本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思想：在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每一台主机中设置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专用内存区域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称为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高速缓存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也称为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表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，存储该主机所在局域网中其他主机和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路由器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映射关系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，并且这个映射表要经常更新。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通过广播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查询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报文，来询问某目的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地址对应的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地址，即知道本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网内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某主机的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地址， 可以查询得到其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地址。 </a:t>
            </a:r>
          </a:p>
        </p:txBody>
      </p:sp>
    </p:spTree>
    <p:extLst>
      <p:ext uri="{BB962C8B-B14F-4D97-AF65-F5344CB8AC3E}">
        <p14:creationId xmlns:p14="http://schemas.microsoft.com/office/powerpoint/2010/main" val="1808210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：数据链路层寻址与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ARP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二、地址解析协议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(ARP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72" y="3041316"/>
            <a:ext cx="1530685" cy="1530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03" y="3041316"/>
            <a:ext cx="1530685" cy="1530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09" y="3041316"/>
            <a:ext cx="1530685" cy="1530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15" y="3041316"/>
            <a:ext cx="1530685" cy="15306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008" y="3041315"/>
            <a:ext cx="1530685" cy="15306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20283" y="4894167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92544" y="4894167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89171" y="4894167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71356" y="4894167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51935" y="4894165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7231114" y="274621"/>
            <a:ext cx="3741685" cy="1863472"/>
          </a:xfrm>
          <a:prstGeom prst="wedgeEllipseCallout">
            <a:avLst>
              <a:gd name="adj1" fmla="val -82121"/>
              <a:gd name="adj2" fmla="val 1038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广播方式：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这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是的呀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？你的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地址是？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82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：数据链路层寻址与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ARP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二、地址解析协议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(ARP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72" y="3041316"/>
            <a:ext cx="1530685" cy="1530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03" y="3041316"/>
            <a:ext cx="1530685" cy="1530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09" y="3041316"/>
            <a:ext cx="1530685" cy="1530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15" y="3041316"/>
            <a:ext cx="1530685" cy="15306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008" y="3041315"/>
            <a:ext cx="1530685" cy="15306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20283" y="4894167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92544" y="4894167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89171" y="4894167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71356" y="4894167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51935" y="4894165"/>
            <a:ext cx="8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电脑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2045384" y="5585664"/>
            <a:ext cx="5317942" cy="1103893"/>
          </a:xfrm>
          <a:prstGeom prst="wedgeEllipseCallout">
            <a:avLst>
              <a:gd name="adj1" fmla="val -53872"/>
              <a:gd name="adj2" fmla="val -744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单播通信：我的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地址。我的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地址是。。。。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7231114" y="274621"/>
            <a:ext cx="3741685" cy="1863472"/>
          </a:xfrm>
          <a:prstGeom prst="wedgeEllipseCallout">
            <a:avLst>
              <a:gd name="adj1" fmla="val -82121"/>
              <a:gd name="adj2" fmla="val 1038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广播方式：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这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是的呀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？你的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地址是？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237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：数据链路层寻址与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ARP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二、地址解析协议（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查询分组是通过一个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广播帧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发送的，而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响应分组是通过一个标准的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单播帧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发送的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即插即用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，一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表是自动建立的，它不需要系统管理员来配置。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：数据链路层寻址与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ARP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二、地址解析协议（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42902" y="3434378"/>
          <a:ext cx="9451164" cy="2539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388"/>
                <a:gridCol w="3150388"/>
                <a:gridCol w="3150388"/>
              </a:tblGrid>
              <a:tr h="6731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MAC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TTL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3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178.169.1.96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00-53-2B-49-1A-1F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13:45:00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3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178.169.1.94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00-BD-2A-90-17-C2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13:52:00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 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用于根据本网内目的主机或默认网关的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地址获取其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A:DNS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B:HDLC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C:ARP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D:RARP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2907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用于根据本网内目的主机或默认网关的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地址获取其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A:DNS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B:HDLC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C:ARP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D:RARP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8412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下列关于地址解析协议的说法中正确的是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响应分组是通过一个广播帧发送的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查询分组是通过一个标准的单播帧发送的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一个表项添加到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表中一般就不会删除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可认为是链路层协议，也可认为是网络层协议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72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02" y="2475503"/>
            <a:ext cx="57626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下列关于地址解析协议的说法中正确的是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响应分组是通过一个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广播帧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发送的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查询分组是通过一个标准的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单播帧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发送的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一个表项添加到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表中一般就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不会删除 </a:t>
            </a:r>
            <a:endParaRPr lang="en-US" altLang="zh-CN" sz="240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D:ARP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可认为是链路层协议，也可认为是网络层协议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241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1296654" y="1822515"/>
            <a:ext cx="8821420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查询分组是通过一个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b="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广播帧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发送的，而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响应分组是通过一个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标准的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b="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单</a:t>
            </a:r>
            <a:r>
              <a:rPr lang="zh-CN" altLang="en-US" sz="2400" b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播</a:t>
            </a:r>
            <a:r>
              <a:rPr lang="zh-CN" altLang="en-US" sz="2400" b="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帧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发送的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483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1296654" y="1822515"/>
            <a:ext cx="8821420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查询分组是通过一个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b="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广播帧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发送的，而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响应分组是通过一个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标准的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b="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单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播</a:t>
            </a:r>
            <a:r>
              <a:rPr lang="zh-CN" altLang="en-US" sz="2400" b="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帧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发送的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785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1296654" y="1822515"/>
            <a:ext cx="8821420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b="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zh-CN" altLang="en-US" sz="2400" b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解析</a:t>
            </a:r>
            <a:r>
              <a:rPr lang="zh-CN" altLang="en-US" sz="2400" b="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 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用于根据本网内目的主机或默认网关的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地址获取其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 。</a:t>
            </a:r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1034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1296654" y="1822515"/>
            <a:ext cx="8821420" cy="467453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地址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解析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 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用于根据本网内目的主机或默认网关的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地址获取其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 。</a:t>
            </a:r>
            <a:endParaRPr lang="zh-CN" altLang="en-US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8015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72" y="2017668"/>
            <a:ext cx="57626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以太网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470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以太网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：是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到目前为止最流行的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有线局域网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技术，几乎占领着现有的有线 局域网市场。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(IEEE802.3) </a:t>
            </a:r>
          </a:p>
          <a:p>
            <a:pPr>
              <a:lnSpc>
                <a:spcPts val="3700"/>
              </a:lnSpc>
            </a:pPr>
            <a:endParaRPr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233921"/>
            <a:ext cx="563527" cy="6390158"/>
            <a:chOff x="0" y="0"/>
            <a:chExt cx="563527" cy="6390158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24431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数据链路层寻址与</a:t>
              </a: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ARP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465002"/>
              <a:ext cx="563526" cy="1150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以太网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3634580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交换机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" y="4809451"/>
              <a:ext cx="563526" cy="15807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虚拟局域网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以太网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一、以太网成功的原因：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、以太网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第一个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广泛部署的高速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局域网。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、令牌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环网、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FDDI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ATM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比以太网更加复杂、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昂贵。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、以太网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数据速率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方面比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FDDI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ATM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毫不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逊色。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、以太网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硬件价格极其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便宜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，网络造价成本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低。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233921"/>
            <a:ext cx="563527" cy="6390158"/>
            <a:chOff x="0" y="0"/>
            <a:chExt cx="563527" cy="6390158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24431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数据链路层寻址与</a:t>
              </a: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ARP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465002"/>
              <a:ext cx="563526" cy="1150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以太网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3634580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交换机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" y="4809451"/>
              <a:ext cx="563526" cy="15807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虚拟局域网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以太网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二、经典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的以太网是采用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粗同轴电缆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连接的总线型以太网（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10Base-5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、数据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传输速率为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10Mbit/s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无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连接不可靠。 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一个冲突域中传播时延为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51.2μs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所以以太网最短帧长为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64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。 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、网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段和网段之间用中继器连接，最多有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中继器。 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协议采用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CSMA/CD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协议。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233921"/>
            <a:ext cx="563527" cy="6390158"/>
            <a:chOff x="0" y="0"/>
            <a:chExt cx="563527" cy="6390158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24431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数据链路层寻址与</a:t>
              </a: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ARP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465002"/>
              <a:ext cx="563526" cy="1150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以太网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3634580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交换机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" y="4809451"/>
              <a:ext cx="563526" cy="15807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虚拟局域网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以太网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三、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以太网帧结构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233921"/>
            <a:ext cx="563527" cy="6390158"/>
            <a:chOff x="0" y="0"/>
            <a:chExt cx="563527" cy="6390158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563526" cy="24431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数据链路层寻址与</a:t>
              </a: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ARP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2465002"/>
              <a:ext cx="563526" cy="1150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以太网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3634580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交换机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" y="4809451"/>
              <a:ext cx="563526" cy="15807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虚拟局域网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84" y="3163733"/>
            <a:ext cx="10013031" cy="18796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数据链路层与局域网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27" y="1211723"/>
            <a:ext cx="10819400" cy="56136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39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以太网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三、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以太网帧结构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233921"/>
            <a:ext cx="563527" cy="6390158"/>
            <a:chOff x="0" y="0"/>
            <a:chExt cx="563527" cy="6390158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563526" cy="24431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数据链路层寻址与</a:t>
              </a: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ARP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2465002"/>
              <a:ext cx="563526" cy="1150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以太网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3634580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交换机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" y="4809451"/>
              <a:ext cx="563526" cy="15807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虚拟局域网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84" y="3163733"/>
            <a:ext cx="10013031" cy="187963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04211" y="5358063"/>
            <a:ext cx="7363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除数据部分：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18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字节。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以太网帧最短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64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字节，那么数据字段最短（）字节。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22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以太网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三、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以太网帧结构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233921"/>
            <a:ext cx="563527" cy="6390158"/>
            <a:chOff x="0" y="0"/>
            <a:chExt cx="563527" cy="6390158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563526" cy="24431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数据链路层寻址与</a:t>
              </a: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ARP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2465002"/>
              <a:ext cx="563526" cy="1150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以太网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3634580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交换机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" y="4809451"/>
              <a:ext cx="563526" cy="15807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虚拟局域网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84" y="3163733"/>
            <a:ext cx="10013031" cy="187963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04211" y="5358063"/>
            <a:ext cx="7363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除数据部分：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18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字节。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以太网帧最短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64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字节，那么数据字段最短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46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字节。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609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以太网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二、以太网帧结构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、目的地址和源地址：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、类型：标识上层协议。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0x0800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数据报；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、数据：封装的上层协议的分组；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CRC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：校验采用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循环冗余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校验。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33921"/>
            <a:ext cx="563527" cy="6390158"/>
            <a:chOff x="0" y="0"/>
            <a:chExt cx="563527" cy="6390158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563526" cy="24431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数据链路层寻址与</a:t>
              </a: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ARP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2465002"/>
              <a:ext cx="563526" cy="1150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以太网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3634580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交换机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" y="4809451"/>
              <a:ext cx="563526" cy="15807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虚拟局域网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以太网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281" y="2052592"/>
            <a:ext cx="372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三、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以太网技术</a:t>
            </a:r>
            <a:endParaRPr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233921"/>
            <a:ext cx="563527" cy="6390158"/>
            <a:chOff x="0" y="0"/>
            <a:chExt cx="563527" cy="6390158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24431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数据链路层寻址与</a:t>
              </a: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ARP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465002"/>
              <a:ext cx="563526" cy="1150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以太网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3634580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交换机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" y="4809451"/>
              <a:ext cx="563526" cy="15807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虚拟局域网</a:t>
              </a: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47534"/>
              </p:ext>
            </p:extLst>
          </p:nvPr>
        </p:nvGraphicFramePr>
        <p:xfrm>
          <a:off x="958281" y="3115670"/>
          <a:ext cx="994610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474"/>
                <a:gridCol w="2839453"/>
                <a:gridCol w="2021305"/>
                <a:gridCol w="29998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分类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传输介质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传输速率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标准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10Base-T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非屏蔽的双绞线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(UTP)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10Mbit/s</a:t>
                      </a:r>
                      <a:endParaRPr lang="zh-CN" altLang="en-US" sz="20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IEEE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802.3</a:t>
                      </a:r>
                      <a:endParaRPr lang="zh-CN" altLang="en-US" sz="20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100Base-T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（快速以太网）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非屏蔽的双绞线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(UTP)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100Mbit/s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IEEE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802.3u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千兆位以太网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光纤、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UTP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STP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1000Mbit/s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IEEE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802.3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标准的扩展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万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兆位以太网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  <a:sym typeface="+mn-ea"/>
                        </a:rPr>
                        <a:t>10Gbit/s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IEEE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802.3ae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以太网是到目前为止最流行的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技术。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无线局域网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有线局域网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无线广域网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有线广域网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535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以太网是到目前为止最流行的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技术。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无线局域网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有线局域网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无线广域网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有线广域网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984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以太网帧中的数据字段最少要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A:128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B:64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C:46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D:512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88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以太网帧中的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数据字段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最少要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A:128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B:64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C:46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D:512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781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下列关于以太网帧结构的说法中错误的是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帧结构中包含两个地址，均为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位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字节类型字段用于标识上层协议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数据字段封装的是上层协议的分组</a:t>
            </a:r>
            <a:b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D:CRC 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字段的校验采用循环冗余校验，长度为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214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下列关于以太网帧结构的说法中错误的是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帧结构中包含两个地址，均为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32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位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字节类型字段用于标识上层协议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数据字段封装的是上层协议的分组</a:t>
            </a:r>
            <a:b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D:CRC 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字段的校验采用循环冗余校验，长度为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27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90295" y="1998345"/>
            <a:ext cx="106525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局域网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(LAN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：一般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采取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广播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的方式，局部区域网络，覆盖面积小，网络传输 速率高，传输的误码率低。 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为了使数据链路层更好地适应多种局域网标准，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IEEE802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委员会将局域网的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数据链路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层拆分为两个子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层：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 逻辑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链路控制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Logical Link Control </a:t>
            </a:r>
            <a:r>
              <a:rPr lang="en-US" altLang="zh-CN" sz="2400" dirty="0"/>
              <a:t>,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LLC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子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层（名存实亡）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 介质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访问控制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子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层 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0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10Base-T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以太网采用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作为以太网传输介质。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同轴电缆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B:UTP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光缆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D:STP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1826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10Base-T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以太网采用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作为以太网传输介质。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同轴电缆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B:UTP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光缆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D:STP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510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IEEE 802.3ae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以太网标准。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快速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千兆位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万兆位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D:10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万兆位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9940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IEEE 802.3ae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以太网标准。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快速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千兆位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万兆位 </a:t>
            </a:r>
            <a:endParaRPr lang="en-US" altLang="zh-CN" sz="2400" b="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D:10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万兆位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4491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以下哪一个不是关于千兆位以太网的正确描述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数据传输速率为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1000Mbit/s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支持全双工传送方式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只能基于光纤实现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帧格式与快速以太网帧格式相同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712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1216188" cy="27976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以下哪一个不是关于千兆位以太网的正确描述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数据传输速率为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1000Mbit/s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支持全双工传送方式 </a:t>
            </a:r>
            <a:endParaRPr lang="en-US" altLang="zh-CN" sz="2400" b="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只能基于光纤实现 </a:t>
            </a:r>
            <a:endParaRPr lang="en-US" altLang="zh-CN" sz="2400" b="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帧格式与快速以太网帧格式相同 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7589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交换机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050" name="Picture 2" descr="https://timgsa.baidu.com/timg?image&amp;quality=80&amp;size=b9999_10000&amp;sec=1530180904686&amp;di=8119544286a67ae61188e9140aaf5eef&amp;imgtype=0&amp;src=http%3A%2F%2Fimg.hqew.com%2FFile%2FImages%2F0-9999%2F0%2FHR%2F2017592152162152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178" y="4188216"/>
            <a:ext cx="48196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243330" y="2109470"/>
            <a:ext cx="6649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交换机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：应用最广泛的数据链路层设备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交换机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180" y="2160341"/>
            <a:ext cx="10721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二、以太网交换机转发和过滤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交换机的基本工作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原理：当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一帧到达时，交换机首先需要决策将该帧丢弃还是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转发。如果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是转发的话，还必须进一步决策应该将该帧转发到哪个（或哪些）端口去。决策依据是，以目的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为主键查询内部</a:t>
            </a:r>
            <a:r>
              <a:rPr lang="zh-CN" altLang="en-US" sz="24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转发表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转发表：通过自学习算法建立起来。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233921"/>
            <a:ext cx="563527" cy="6390158"/>
            <a:chOff x="0" y="0"/>
            <a:chExt cx="563527" cy="6390158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24431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数据链路层寻址与</a:t>
              </a: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ARP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465002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以太网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3634580"/>
              <a:ext cx="563526" cy="1150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交换机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" y="4809451"/>
              <a:ext cx="563526" cy="15807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虚拟局域网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交换机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三、以太网交换机的自学习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2" r="44315"/>
          <a:stretch>
            <a:fillRect/>
          </a:stretch>
        </p:blipFill>
        <p:spPr>
          <a:xfrm rot="16200000">
            <a:off x="4867280" y="589243"/>
            <a:ext cx="3668232" cy="835891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0" y="233921"/>
            <a:ext cx="563527" cy="6390158"/>
            <a:chOff x="0" y="0"/>
            <a:chExt cx="563527" cy="6390158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24431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数据链路层寻址与</a:t>
              </a: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ARP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465002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以太网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3634580"/>
              <a:ext cx="563526" cy="1150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交换机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" y="4809451"/>
              <a:ext cx="563526" cy="15807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虚拟局域网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交换机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156" y="1937015"/>
            <a:ext cx="111181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三、以太网交换机的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自学习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、以太网交换机有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个端口，各连接一台计算机，其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地址分别是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ABCD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、一开始，以太网交换机里面的转发表是空白的。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向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发送一个帧，从端口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进入交换机。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、交换机先查询转发表，没找到往哪里转发该帧。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、交换机就把这个帧的源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和端口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写入交换表，完成第一次学习。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、除向端口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以外所有端口泛洪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广播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这个帧。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233921"/>
            <a:ext cx="563527" cy="6390158"/>
            <a:chOff x="0" y="0"/>
            <a:chExt cx="563527" cy="6390158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24431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数据链路层寻址与</a:t>
              </a: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ARP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465002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以太网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3634580"/>
              <a:ext cx="563526" cy="1150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交换机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" y="4809451"/>
              <a:ext cx="563526" cy="15807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虚拟局域网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874" y="1003735"/>
            <a:ext cx="106525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练习题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在数据链路层的子层中，与介质访问控制有关的内容都放在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子层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A:LAN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B:LLC</a:t>
            </a:r>
            <a:b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C:MAC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D:IEEE 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8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交换机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四、以太网交换机的优点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64465" y="3359889"/>
            <a:ext cx="1733107" cy="173310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消除冲突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45890" y="3359888"/>
            <a:ext cx="1733107" cy="173310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支持异质链路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564277" y="3359887"/>
            <a:ext cx="1733107" cy="173310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网络管理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233921"/>
            <a:ext cx="563527" cy="6390158"/>
            <a:chOff x="0" y="0"/>
            <a:chExt cx="563527" cy="6390158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563526" cy="24431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数据链路层寻址与</a:t>
              </a: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ARP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465002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以太网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3634580"/>
              <a:ext cx="563526" cy="1150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交换机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" y="4809451"/>
              <a:ext cx="563526" cy="15807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虚拟局域网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：虚拟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一、虚拟局域网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(Virtual Local Area Network,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VLAN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虚拟局域网是一种基于交换机（必须支持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VLAN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功能）的逻辑分割（或限制）广播域的局域网应用形式。以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软件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的方式划分和管理局域网中的工作组，限制接收广播信息的主机数，不会因为传播过多的广播信息而引起性能的恶化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233921"/>
            <a:ext cx="563527" cy="6390158"/>
            <a:chOff x="0" y="0"/>
            <a:chExt cx="563527" cy="6390158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24431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数据链路层寻址与</a:t>
              </a: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ARP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465002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以太网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3634580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交换机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" y="4809451"/>
              <a:ext cx="563526" cy="15807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虚拟局域网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：虚拟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二、划分虚拟局域网的方法：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233921"/>
            <a:ext cx="563527" cy="6390158"/>
            <a:chOff x="0" y="0"/>
            <a:chExt cx="563527" cy="6390158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24431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数据链路层寻址与</a:t>
              </a: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ARP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465002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以太网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3634580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交换机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" y="4809451"/>
              <a:ext cx="563526" cy="15807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虚拟局域网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349375" y="3087370"/>
            <a:ext cx="61118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、基于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交换机端口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划分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、基于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划分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、基于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上层协议类型或地址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划分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下列网络互连设备中，可在不同或相同的局域网之间存储和转发帧的是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转发器 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网桥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网关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下列网络互连设备中，可在不同或相同的局域网之间存储和转发帧的是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转发器 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网桥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网关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划分虚拟局域网的方法中不包括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按安全需求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划分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划分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按交换端口号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划分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按第三层协议划分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划分虚拟局域网的方法中不包括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按安全需求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划分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划分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按交换端口号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划分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按第三层协议划分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在以下设备中，具有唯一的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地址，用来标识局域网中的结点的是（     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适配器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链路层交换机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在以下设备中，具有唯一的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地址，用来标识局域网中的结点的是（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适配器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链路层交换机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在数据链路层的子层中，与介质访问控制有关的内容都放在（   ）子层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A:LAN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B:LLC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C:MAC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D:IEEE 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874" y="1003735"/>
            <a:ext cx="106525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练习题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在数据链路层的子层中，与介质访问控制有关的内容都放在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子层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A:LAN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B:LLC</a:t>
            </a:r>
            <a:b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C:MAC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D:IEEE 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38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在数据链路层的子层中，与介质访问控制有关的内容都放在（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）子层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A:LAN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B:LLC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C:MAC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D:IEEE 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以太网向网络层提供的是（     ）服务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面向连接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面向连接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不可靠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无连接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无连接不可靠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以太网向网络层提供的是（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）服务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面向连接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面向连接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不可靠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无连接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无连接不可靠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下列是目前应用最广泛的数据链路层设备的是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集线器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中继器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交换机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下列是目前应用最广泛的数据链路层设备的是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集线器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中继器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交换机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下列不是交换机的优点的是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消除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冲突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支持异质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不会增加冗余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易于进行网络管理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下列不是交换机的优点的是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消除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冲突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支持异质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不会增加冗余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易于进行网络管理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5.5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点对点链路协议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75" y="2485360"/>
            <a:ext cx="73628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点对点链路协议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：点对点协议（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PPP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一、点对点协议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(Point to Point Protocol,PPP)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：全世界使用得最多的点对点链路协议。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2389633"/>
            <a:ext cx="563526" cy="2078735"/>
            <a:chOff x="0" y="1770256"/>
            <a:chExt cx="563526" cy="2078735"/>
          </a:xfrm>
        </p:grpSpPr>
        <p:sp>
          <p:nvSpPr>
            <p:cNvPr id="7" name="矩形 6"/>
            <p:cNvSpPr/>
            <p:nvPr/>
          </p:nvSpPr>
          <p:spPr>
            <a:xfrm>
              <a:off x="0" y="1770256"/>
              <a:ext cx="563526" cy="9058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PPP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98923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HDLC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协议</a:t>
              </a: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点对点链路协议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：点对点协议（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PPP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395" y="2005378"/>
            <a:ext cx="100021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二、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主要提供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类功能：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成帧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：确定一帧的开始和结束，支持错误检测。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链路控制协议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(Link Control Protocol,LCP)</a:t>
            </a:r>
            <a:endParaRPr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 启动线路、检测线路、协商参数、关闭线路。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网络控制协议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(Network Control Protocol,NCP):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协商网络层选项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0" y="2389633"/>
            <a:ext cx="563526" cy="2078735"/>
            <a:chOff x="0" y="1770256"/>
            <a:chExt cx="563526" cy="2078735"/>
          </a:xfrm>
        </p:grpSpPr>
        <p:sp>
          <p:nvSpPr>
            <p:cNvPr id="7" name="矩形 6"/>
            <p:cNvSpPr/>
            <p:nvPr/>
          </p:nvSpPr>
          <p:spPr>
            <a:xfrm>
              <a:off x="0" y="1770256"/>
              <a:ext cx="563526" cy="9058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PPP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98923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HDLC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协议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15" y="4973955"/>
            <a:ext cx="8719185" cy="18300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4653" y="1180198"/>
            <a:ext cx="11262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练习题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为了使数据链路层能更好地适应多种局域网标准，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IEEE 802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委员会将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局域网的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数据链路层拆分为两个子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层：（）子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层和介质访问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控制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子层。 </a:t>
            </a:r>
          </a:p>
        </p:txBody>
      </p:sp>
    </p:spTree>
    <p:extLst>
      <p:ext uri="{BB962C8B-B14F-4D97-AF65-F5344CB8AC3E}">
        <p14:creationId xmlns:p14="http://schemas.microsoft.com/office/powerpoint/2010/main" val="10418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点对点链路协议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：点对点协议（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PPP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三、不要求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实现的功能：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）差错纠正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）流量控制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）按序交付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2389633"/>
            <a:ext cx="563526" cy="2078735"/>
            <a:chOff x="0" y="1770256"/>
            <a:chExt cx="563526" cy="2078735"/>
          </a:xfrm>
        </p:grpSpPr>
        <p:sp>
          <p:nvSpPr>
            <p:cNvPr id="7" name="矩形 6"/>
            <p:cNvSpPr/>
            <p:nvPr/>
          </p:nvSpPr>
          <p:spPr>
            <a:xfrm>
              <a:off x="0" y="1770256"/>
              <a:ext cx="563526" cy="9058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PPP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98923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HDLC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协议</a:t>
              </a: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点对点链路协议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：点对点协议（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PPP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2389633"/>
            <a:ext cx="563526" cy="2078735"/>
            <a:chOff x="0" y="1770256"/>
            <a:chExt cx="563526" cy="2078735"/>
          </a:xfrm>
        </p:grpSpPr>
        <p:sp>
          <p:nvSpPr>
            <p:cNvPr id="17" name="矩形 16"/>
            <p:cNvSpPr/>
            <p:nvPr/>
          </p:nvSpPr>
          <p:spPr>
            <a:xfrm>
              <a:off x="0" y="1770256"/>
              <a:ext cx="563526" cy="9058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PPP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2698923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HDLC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协议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5965" y="2138045"/>
            <a:ext cx="111207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四、</a:t>
            </a:r>
            <a:r>
              <a:rPr 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提供透明传输服务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无论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上层协议的分组中包含什么样的位串或字节，都应该能够通过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传输。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lang="zh-CN" altLang="en-US" sz="24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字节填充</a:t>
            </a:r>
            <a:r>
              <a:rPr lang="en-US" altLang="zh-CN" sz="24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(Byte Stuffing)</a:t>
            </a:r>
            <a:r>
              <a:rPr lang="zh-CN" altLang="en-US" sz="24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技术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点对点链路协议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：点对点协议（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PPP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1065" y="4810392"/>
            <a:ext cx="2909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PPP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数据帧结构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2389633"/>
            <a:ext cx="563526" cy="2078735"/>
            <a:chOff x="0" y="1770256"/>
            <a:chExt cx="563526" cy="2078735"/>
          </a:xfrm>
        </p:grpSpPr>
        <p:sp>
          <p:nvSpPr>
            <p:cNvPr id="17" name="矩形 16"/>
            <p:cNvSpPr/>
            <p:nvPr/>
          </p:nvSpPr>
          <p:spPr>
            <a:xfrm>
              <a:off x="0" y="1770256"/>
              <a:ext cx="563526" cy="9058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PPP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2698923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HDLC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协议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98" y="2710447"/>
            <a:ext cx="10059592" cy="1456189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点对点链路协议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：点对点协议（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PPP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04315" y="2265022"/>
            <a:ext cx="8390616" cy="3859253"/>
            <a:chOff x="2355154" y="2169043"/>
            <a:chExt cx="8390616" cy="3859253"/>
          </a:xfrm>
        </p:grpSpPr>
        <p:sp>
          <p:nvSpPr>
            <p:cNvPr id="5" name="矩形 4"/>
            <p:cNvSpPr/>
            <p:nvPr/>
          </p:nvSpPr>
          <p:spPr>
            <a:xfrm>
              <a:off x="2355154" y="3806433"/>
              <a:ext cx="1531088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PPP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206605" y="3806410"/>
              <a:ext cx="1531088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PPP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/>
            <p:cNvCxnSpPr>
              <a:endCxn id="5" idx="0"/>
            </p:cNvCxnSpPr>
            <p:nvPr/>
          </p:nvCxnSpPr>
          <p:spPr>
            <a:xfrm>
              <a:off x="3120698" y="2200940"/>
              <a:ext cx="0" cy="160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8972149" y="2200940"/>
              <a:ext cx="0" cy="16054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17359" y="2169043"/>
              <a:ext cx="15523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Byte5</a:t>
              </a:r>
            </a:p>
            <a:p>
              <a:r>
                <a:rPr lang="en-US" altLang="zh-CN" dirty="0" smtClean="0"/>
                <a:t>Byte4</a:t>
              </a:r>
            </a:p>
            <a:p>
              <a:r>
                <a:rPr lang="en-US" altLang="zh-CN" dirty="0" smtClean="0"/>
                <a:t>01111110</a:t>
              </a:r>
            </a:p>
            <a:p>
              <a:r>
                <a:rPr lang="en-US" altLang="zh-CN" dirty="0" smtClean="0"/>
                <a:t>Byte2</a:t>
              </a:r>
            </a:p>
            <a:p>
              <a:r>
                <a:rPr lang="en-US" altLang="zh-CN" dirty="0" smtClean="0"/>
                <a:t>Byte1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93416" y="2265022"/>
              <a:ext cx="15523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Byte1</a:t>
              </a:r>
            </a:p>
            <a:p>
              <a:r>
                <a:rPr lang="en-US" altLang="zh-CN" dirty="0" smtClean="0"/>
                <a:t>Byte2</a:t>
              </a:r>
            </a:p>
            <a:p>
              <a:r>
                <a:rPr lang="en-US" altLang="zh-CN" dirty="0" smtClean="0"/>
                <a:t>01111110</a:t>
              </a:r>
            </a:p>
            <a:p>
              <a:r>
                <a:rPr lang="en-US" altLang="zh-CN" dirty="0" smtClean="0"/>
                <a:t>Byte4</a:t>
              </a:r>
            </a:p>
            <a:p>
              <a:r>
                <a:rPr lang="en-US" altLang="zh-CN" dirty="0" smtClean="0"/>
                <a:t>Byte5</a:t>
              </a:r>
              <a:endParaRPr lang="zh-CN" altLang="en-US" dirty="0"/>
            </a:p>
          </p:txBody>
        </p:sp>
        <p:cxnSp>
          <p:nvCxnSpPr>
            <p:cNvPr id="13" name="直接连接符 12"/>
            <p:cNvCxnSpPr>
              <a:stCxn id="5" idx="2"/>
            </p:cNvCxnSpPr>
            <p:nvPr/>
          </p:nvCxnSpPr>
          <p:spPr>
            <a:xfrm>
              <a:off x="3120698" y="4518815"/>
              <a:ext cx="0" cy="4465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3120698" y="4965405"/>
              <a:ext cx="58514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8972149" y="4518792"/>
              <a:ext cx="0" cy="4466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17358" y="5085908"/>
              <a:ext cx="5876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Byte5  Byte4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 0 1 1 1 1 1 1 0  0 1 1 1 1 1 0 1 Byte2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Byte1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13927" y="5658964"/>
              <a:ext cx="2171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字节填充示意图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0" y="2389633"/>
            <a:ext cx="563526" cy="2078735"/>
            <a:chOff x="0" y="1770256"/>
            <a:chExt cx="563526" cy="2078735"/>
          </a:xfrm>
        </p:grpSpPr>
        <p:sp>
          <p:nvSpPr>
            <p:cNvPr id="19" name="矩形 18"/>
            <p:cNvSpPr/>
            <p:nvPr/>
          </p:nvSpPr>
          <p:spPr>
            <a:xfrm>
              <a:off x="0" y="1770256"/>
              <a:ext cx="563526" cy="9058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PPP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2698923"/>
              <a:ext cx="563526" cy="1150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HDLC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协议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点对点链路协议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HDLC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2389633"/>
            <a:ext cx="563526" cy="2078735"/>
            <a:chOff x="0" y="1770256"/>
            <a:chExt cx="563526" cy="2078735"/>
          </a:xfrm>
        </p:grpSpPr>
        <p:sp>
          <p:nvSpPr>
            <p:cNvPr id="17" name="矩形 16"/>
            <p:cNvSpPr/>
            <p:nvPr/>
          </p:nvSpPr>
          <p:spPr>
            <a:xfrm>
              <a:off x="0" y="1770256"/>
              <a:ext cx="563526" cy="90580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PPP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2698923"/>
              <a:ext cx="563526" cy="1150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HDLC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协议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20750" y="2277745"/>
            <a:ext cx="1035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一、高级数据链路控制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(High-level Data Link 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Control,HDLC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：应用于点对点链路和点对多点链路，面向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位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的协议。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点对点链路协议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HDLC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 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1158" y="5398313"/>
            <a:ext cx="2909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帧格式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2389633"/>
            <a:ext cx="563526" cy="2078735"/>
            <a:chOff x="0" y="1770256"/>
            <a:chExt cx="563526" cy="2078735"/>
          </a:xfrm>
        </p:grpSpPr>
        <p:sp>
          <p:nvSpPr>
            <p:cNvPr id="17" name="矩形 16"/>
            <p:cNvSpPr/>
            <p:nvPr/>
          </p:nvSpPr>
          <p:spPr>
            <a:xfrm>
              <a:off x="0" y="1770256"/>
              <a:ext cx="563526" cy="90580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PPP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2698923"/>
              <a:ext cx="563526" cy="1150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HDLC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协议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20750" y="2277745"/>
            <a:ext cx="103505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二、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帧格式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62" y="3295435"/>
            <a:ext cx="9881831" cy="1979559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点对点链路协议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HDLC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77510" y="2991542"/>
            <a:ext cx="9749155" cy="3016408"/>
            <a:chOff x="1277510" y="2404802"/>
            <a:chExt cx="9749155" cy="3016408"/>
          </a:xfrm>
        </p:grpSpPr>
        <p:sp>
          <p:nvSpPr>
            <p:cNvPr id="7" name="矩形 6"/>
            <p:cNvSpPr/>
            <p:nvPr/>
          </p:nvSpPr>
          <p:spPr>
            <a:xfrm>
              <a:off x="2838893" y="2979264"/>
              <a:ext cx="3223278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Seq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062170" y="2979264"/>
              <a:ext cx="1369988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T/F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32159" y="2979234"/>
              <a:ext cx="3223278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Next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77510" y="2404802"/>
              <a:ext cx="974915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位      </a:t>
              </a:r>
              <a:r>
                <a:rPr lang="en-US" altLang="zh-CN" sz="2000" dirty="0" smtClean="0"/>
                <a:t>1                              3                              1                              3</a:t>
              </a:r>
              <a:endParaRPr lang="zh-CN" altLang="en-US" sz="2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68905" y="2979264"/>
              <a:ext cx="1369988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208881" y="3844046"/>
              <a:ext cx="1853289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Type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062171" y="3844020"/>
              <a:ext cx="1369987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T/F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68905" y="3844046"/>
              <a:ext cx="1369988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38893" y="3844046"/>
              <a:ext cx="1369988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432158" y="3844046"/>
              <a:ext cx="3223278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Next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208881" y="4708828"/>
              <a:ext cx="1853289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Type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062171" y="4708802"/>
              <a:ext cx="1369987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T/F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468905" y="4708828"/>
              <a:ext cx="1369988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838893" y="4708828"/>
              <a:ext cx="1369988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432158" y="4708828"/>
              <a:ext cx="3223278" cy="712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Next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870028" y="6247475"/>
            <a:ext cx="426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种</a:t>
            </a:r>
            <a:r>
              <a:rPr lang="en-US" altLang="zh-CN" sz="2000" dirty="0" smtClean="0"/>
              <a:t>HDLC</a:t>
            </a:r>
            <a:r>
              <a:rPr lang="zh-CN" altLang="en-US" sz="2000" dirty="0" smtClean="0"/>
              <a:t>帧的控制字段</a:t>
            </a:r>
            <a:endParaRPr lang="zh-CN" altLang="en-US" sz="20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0" y="2389633"/>
            <a:ext cx="563526" cy="2078735"/>
            <a:chOff x="0" y="1770256"/>
            <a:chExt cx="563526" cy="2078735"/>
          </a:xfrm>
        </p:grpSpPr>
        <p:sp>
          <p:nvSpPr>
            <p:cNvPr id="35" name="矩形 34"/>
            <p:cNvSpPr/>
            <p:nvPr/>
          </p:nvSpPr>
          <p:spPr>
            <a:xfrm>
              <a:off x="0" y="1770256"/>
              <a:ext cx="563526" cy="90580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PPP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0" y="2698923"/>
              <a:ext cx="563526" cy="1150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HDLC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协议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88365" y="2268220"/>
            <a:ext cx="8932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黑体" panose="02010600040101010101" charset="-122"/>
                <a:ea typeface="华文黑体" panose="02010600040101010101" charset="-122"/>
              </a:rPr>
              <a:t>三、</a:t>
            </a:r>
            <a:r>
              <a:rPr lang="en-US" altLang="zh-CN" sz="2400">
                <a:latin typeface="华文黑体" panose="02010600040101010101" charset="-122"/>
                <a:ea typeface="华文黑体" panose="02010600040101010101" charset="-122"/>
              </a:rPr>
              <a:t>HDLC</a:t>
            </a:r>
            <a:r>
              <a:rPr lang="zh-CN" altLang="en-US" sz="2400">
                <a:latin typeface="华文黑体" panose="02010600040101010101" charset="-122"/>
                <a:ea typeface="华文黑体" panose="02010600040101010101" charset="-122"/>
              </a:rPr>
              <a:t>帧的三种类型：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点对点链路协议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HDLC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2389633"/>
            <a:ext cx="563526" cy="2078735"/>
            <a:chOff x="0" y="1770256"/>
            <a:chExt cx="563526" cy="2078735"/>
          </a:xfrm>
        </p:grpSpPr>
        <p:sp>
          <p:nvSpPr>
            <p:cNvPr id="24" name="矩形 23"/>
            <p:cNvSpPr/>
            <p:nvPr/>
          </p:nvSpPr>
          <p:spPr>
            <a:xfrm>
              <a:off x="0" y="1770256"/>
              <a:ext cx="563526" cy="90580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PPP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2698923"/>
              <a:ext cx="563526" cy="1150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HDLC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协议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13790" y="2490470"/>
            <a:ext cx="941260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四、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HDLC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协议提供数据透明传输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使用位填充技术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点对点链路协议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HDLC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协议（领会）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70478" y="2164802"/>
            <a:ext cx="8250866" cy="4328462"/>
            <a:chOff x="1855380" y="2137142"/>
            <a:chExt cx="8250866" cy="4328462"/>
          </a:xfrm>
        </p:grpSpPr>
        <p:sp>
          <p:nvSpPr>
            <p:cNvPr id="5" name="TextBox 4"/>
            <p:cNvSpPr txBox="1"/>
            <p:nvPr/>
          </p:nvSpPr>
          <p:spPr>
            <a:xfrm>
              <a:off x="1855381" y="2137142"/>
              <a:ext cx="2594344" cy="96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数据字段出现与标志</a:t>
              </a:r>
              <a:endPara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字段相同的比特流</a:t>
              </a:r>
              <a:endParaRPr lang="zh-CN" altLang="en-US" sz="2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42096" y="2289909"/>
              <a:ext cx="46641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1 0 0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0 1 1 1 1 1 1 0 </a:t>
              </a:r>
              <a:r>
                <a:rPr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0 1 0 0 1 0</a:t>
              </a:r>
              <a:endParaRPr lang="zh-CN" altLang="en-US" sz="2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55380" y="3229680"/>
              <a:ext cx="27750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发送端发现</a:t>
              </a:r>
              <a:r>
                <a:rPr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5</a:t>
              </a:r>
              <a:r>
                <a:rPr lang="zh-CN" altLang="en-US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个连续的</a:t>
              </a:r>
              <a:endPara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r>
                <a:rPr lang="zh-CN" altLang="en-US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后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插入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endPara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42096" y="3382447"/>
              <a:ext cx="46641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1 0 0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0 1 1 1 1 1 </a:t>
              </a:r>
              <a:r>
                <a:rPr lang="en-US" altLang="zh-CN" sz="20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1 0</a:t>
              </a:r>
              <a:r>
                <a:rPr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1 0 1 0 1 0</a:t>
              </a:r>
              <a:endParaRPr lang="zh-CN" altLang="en-US" sz="2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381" y="4557075"/>
              <a:ext cx="2775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接收</a:t>
              </a:r>
              <a:r>
                <a:rPr lang="zh-CN" altLang="en-US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端发现</a:t>
              </a:r>
              <a:r>
                <a:rPr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5</a:t>
              </a:r>
              <a:r>
                <a:rPr lang="zh-CN" altLang="en-US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个连续的</a:t>
              </a:r>
              <a:endPara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r>
                <a:rPr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r>
                <a:rPr lang="zh-CN" altLang="en-US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后删除其后的</a:t>
              </a:r>
              <a:r>
                <a:rPr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endParaRPr lang="zh-CN" altLang="en-US" sz="2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42097" y="4710963"/>
              <a:ext cx="46641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1 0 0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r>
                <a:rPr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1 1 1 1 1 0 1 0</a:t>
              </a:r>
              <a:r>
                <a:rPr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1 0 1 0 1 0</a:t>
              </a:r>
              <a:endParaRPr lang="zh-CN" altLang="en-US" sz="2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7257270" y="3782557"/>
              <a:ext cx="0" cy="3322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455406" y="4127378"/>
              <a:ext cx="20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发送端插入</a:t>
              </a:r>
              <a:r>
                <a:rPr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endParaRPr lang="zh-CN" altLang="en-US" sz="2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7267903" y="5111073"/>
              <a:ext cx="0" cy="3322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76672" y="5455894"/>
              <a:ext cx="20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接收</a:t>
              </a:r>
              <a:r>
                <a:rPr lang="zh-CN" altLang="en-US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端删除</a:t>
              </a:r>
              <a:r>
                <a:rPr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endParaRPr lang="zh-CN" altLang="en-US" sz="2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93123" y="6065494"/>
              <a:ext cx="3156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零比特填充过程</a:t>
              </a:r>
              <a:endParaRPr lang="zh-CN" altLang="en-US" sz="2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0" y="2389633"/>
            <a:ext cx="563526" cy="2078735"/>
            <a:chOff x="0" y="1770256"/>
            <a:chExt cx="563526" cy="2078735"/>
          </a:xfrm>
        </p:grpSpPr>
        <p:sp>
          <p:nvSpPr>
            <p:cNvPr id="24" name="矩形 23"/>
            <p:cNvSpPr/>
            <p:nvPr/>
          </p:nvSpPr>
          <p:spPr>
            <a:xfrm>
              <a:off x="0" y="1770256"/>
              <a:ext cx="563526" cy="90580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PPP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2698923"/>
              <a:ext cx="563526" cy="11500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HDLC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协议</a:t>
              </a: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若采用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规程发送的数据为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10111110101111100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，则接收的实际数据应为（        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A:101111110111110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B:1011111010111110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C:101111101011111 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D:1011111011111100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4653" y="1180198"/>
            <a:ext cx="11262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练习题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为了使数据链路层能更好地适应多种局域网标准，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IEEE 802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委员会将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局域网的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数据链路层拆分为两个子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层：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逻辑链路控制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(LLC)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子层和介质访问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控制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MAC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子层。 </a:t>
            </a:r>
          </a:p>
        </p:txBody>
      </p:sp>
    </p:spTree>
    <p:extLst>
      <p:ext uri="{BB962C8B-B14F-4D97-AF65-F5344CB8AC3E}">
        <p14:creationId xmlns:p14="http://schemas.microsoft.com/office/powerpoint/2010/main" val="6619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若采用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规程发送的数据为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10111110101111100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，则接收的实际数据应为（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A:101111110111110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B:1011111010111110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C:101111101011111 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D:1011111011111100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帧传送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个汉字，则该帧的总长度为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A:20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B:22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C:24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D:26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帧传送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个汉字，则该帧的总长度为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A:20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B:22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C:24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D:26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若采用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规程发送出的数据为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10111110101111100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，则接收的实际数据为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A:10111110101111100 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B:101111110111110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C:10111111011111000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D:101111101111110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若采用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HDLC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规程发送出的数据为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10111110101111100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，则接收的实际数据为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A:10111110101111100 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B:101111110111110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C:10111111011111000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D:101111101111110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主要提供功能中不包括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帧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链路控制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控制协议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传输控制协议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主要提供功能中不包括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帧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链路控制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控制协议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传输控制协议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下列关于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数据帧结构的说法中错误的是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标志字段是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01111110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B:PPP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是面向字节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控制字段是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00000011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用在传输链路时，使用字符填充法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下列关于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数据帧结构的说法中错误的是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标志字段是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01111110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B:PPP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是面向字节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控制字段是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00000011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PPP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用在传输链路时，使用字符填充法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4588</Words>
  <Application>Microsoft Macintosh PowerPoint</Application>
  <PresentationFormat>宽屏</PresentationFormat>
  <Paragraphs>840</Paragraphs>
  <Slides>98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6" baseType="lpstr">
      <vt:lpstr>Calibri</vt:lpstr>
      <vt:lpstr>Calibri Light</vt:lpstr>
      <vt:lpstr>Microsoft YaHei</vt:lpstr>
      <vt:lpstr>黑体</vt:lpstr>
      <vt:lpstr>华文黑体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2017考期会计基础</dc:title>
  <dc:creator>Microsoft Office 用户</dc:creator>
  <cp:lastModifiedBy>Microsoft Office 用户</cp:lastModifiedBy>
  <cp:revision>628</cp:revision>
  <dcterms:created xsi:type="dcterms:W3CDTF">2019-06-26T17:12:22Z</dcterms:created>
  <dcterms:modified xsi:type="dcterms:W3CDTF">2019-06-29T08:41:12Z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