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8"/>
  </p:notesMasterIdLst>
  <p:handoutMasterIdLst>
    <p:handoutMasterId r:id="rId109"/>
  </p:handoutMasterIdLst>
  <p:sldIdLst>
    <p:sldId id="1039" r:id="rId2"/>
    <p:sldId id="1300" r:id="rId3"/>
    <p:sldId id="1301" r:id="rId4"/>
    <p:sldId id="1302" r:id="rId5"/>
    <p:sldId id="1299" r:id="rId6"/>
    <p:sldId id="1050" r:id="rId7"/>
    <p:sldId id="1115" r:id="rId8"/>
    <p:sldId id="1116" r:id="rId9"/>
    <p:sldId id="1043" r:id="rId10"/>
    <p:sldId id="1117" r:id="rId11"/>
    <p:sldId id="1118" r:id="rId12"/>
    <p:sldId id="1119" r:id="rId13"/>
    <p:sldId id="1120" r:id="rId14"/>
    <p:sldId id="1121" r:id="rId15"/>
    <p:sldId id="1235" r:id="rId16"/>
    <p:sldId id="1267" r:id="rId17"/>
    <p:sldId id="1237" r:id="rId18"/>
    <p:sldId id="1238" r:id="rId19"/>
    <p:sldId id="1239" r:id="rId20"/>
    <p:sldId id="1123" r:id="rId21"/>
    <p:sldId id="878" r:id="rId22"/>
    <p:sldId id="1125" r:id="rId23"/>
    <p:sldId id="1276" r:id="rId24"/>
    <p:sldId id="1126" r:id="rId25"/>
    <p:sldId id="1128" r:id="rId26"/>
    <p:sldId id="872" r:id="rId27"/>
    <p:sldId id="1129" r:id="rId28"/>
    <p:sldId id="1130" r:id="rId29"/>
    <p:sldId id="1131" r:id="rId30"/>
    <p:sldId id="1133" r:id="rId31"/>
    <p:sldId id="1255" r:id="rId32"/>
    <p:sldId id="1140" r:id="rId33"/>
    <p:sldId id="1141" r:id="rId34"/>
    <p:sldId id="1142" r:id="rId35"/>
    <p:sldId id="1143" r:id="rId36"/>
    <p:sldId id="1144" r:id="rId37"/>
    <p:sldId id="1145" r:id="rId38"/>
    <p:sldId id="1146" r:id="rId39"/>
    <p:sldId id="1147" r:id="rId40"/>
    <p:sldId id="1150" r:id="rId41"/>
    <p:sldId id="1151" r:id="rId42"/>
    <p:sldId id="1152" r:id="rId43"/>
    <p:sldId id="1153" r:id="rId44"/>
    <p:sldId id="1154" r:id="rId45"/>
    <p:sldId id="1158" r:id="rId46"/>
    <p:sldId id="1160" r:id="rId47"/>
    <p:sldId id="1269" r:id="rId48"/>
    <p:sldId id="1270" r:id="rId49"/>
    <p:sldId id="1271" r:id="rId50"/>
    <p:sldId id="1166" r:id="rId51"/>
    <p:sldId id="1272" r:id="rId52"/>
    <p:sldId id="1273" r:id="rId53"/>
    <p:sldId id="1274" r:id="rId54"/>
    <p:sldId id="1168" r:id="rId55"/>
    <p:sldId id="1277" r:id="rId56"/>
    <p:sldId id="1172" r:id="rId57"/>
    <p:sldId id="1174" r:id="rId58"/>
    <p:sldId id="1240" r:id="rId59"/>
    <p:sldId id="1179" r:id="rId60"/>
    <p:sldId id="1264" r:id="rId61"/>
    <p:sldId id="1180" r:id="rId62"/>
    <p:sldId id="1181" r:id="rId63"/>
    <p:sldId id="1182" r:id="rId64"/>
    <p:sldId id="1183" r:id="rId65"/>
    <p:sldId id="1265" r:id="rId66"/>
    <p:sldId id="1287" r:id="rId67"/>
    <p:sldId id="1242" r:id="rId68"/>
    <p:sldId id="1243" r:id="rId69"/>
    <p:sldId id="1244" r:id="rId70"/>
    <p:sldId id="1245" r:id="rId71"/>
    <p:sldId id="1184" r:id="rId72"/>
    <p:sldId id="1188" r:id="rId73"/>
    <p:sldId id="1266" r:id="rId74"/>
    <p:sldId id="1288" r:id="rId75"/>
    <p:sldId id="1193" r:id="rId76"/>
    <p:sldId id="1194" r:id="rId77"/>
    <p:sldId id="1275" r:id="rId78"/>
    <p:sldId id="1257" r:id="rId79"/>
    <p:sldId id="1258" r:id="rId80"/>
    <p:sldId id="1278" r:id="rId81"/>
    <p:sldId id="1279" r:id="rId82"/>
    <p:sldId id="1207" r:id="rId83"/>
    <p:sldId id="1280" r:id="rId84"/>
    <p:sldId id="1281" r:id="rId85"/>
    <p:sldId id="1210" r:id="rId86"/>
    <p:sldId id="1263" r:id="rId87"/>
    <p:sldId id="1282" r:id="rId88"/>
    <p:sldId id="1214" r:id="rId89"/>
    <p:sldId id="1220" r:id="rId90"/>
    <p:sldId id="1290" r:id="rId91"/>
    <p:sldId id="1289" r:id="rId92"/>
    <p:sldId id="1283" r:id="rId93"/>
    <p:sldId id="1291" r:id="rId94"/>
    <p:sldId id="1292" r:id="rId95"/>
    <p:sldId id="1221" r:id="rId96"/>
    <p:sldId id="1285" r:id="rId97"/>
    <p:sldId id="1293" r:id="rId98"/>
    <p:sldId id="1226" r:id="rId99"/>
    <p:sldId id="1296" r:id="rId100"/>
    <p:sldId id="1294" r:id="rId101"/>
    <p:sldId id="1227" r:id="rId102"/>
    <p:sldId id="1228" r:id="rId103"/>
    <p:sldId id="1297" r:id="rId104"/>
    <p:sldId id="1230" r:id="rId105"/>
    <p:sldId id="1231" r:id="rId106"/>
    <p:sldId id="1253" r:id="rId10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charset="0"/>
        <a:ea typeface="等线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charset="0"/>
        <a:ea typeface="等线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charset="0"/>
        <a:ea typeface="等线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charset="0"/>
        <a:ea typeface="等线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charset="0"/>
        <a:ea typeface="等线" charset="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charset="0"/>
        <a:ea typeface="等线" charset="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charset="0"/>
        <a:ea typeface="等线" charset="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charset="0"/>
        <a:ea typeface="等线" charset="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charset="0"/>
        <a:ea typeface="等线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8">
          <p15:clr>
            <a:srgbClr val="A4A3A4"/>
          </p15:clr>
        </p15:guide>
        <p15:guide id="2" pos="391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3C0D"/>
    <a:srgbClr val="000000"/>
    <a:srgbClr val="5B9BD5"/>
    <a:srgbClr val="FFFFFF"/>
    <a:srgbClr val="0070C0"/>
    <a:srgbClr val="F3F3F3"/>
    <a:srgbClr val="010101"/>
    <a:srgbClr val="5F5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05"/>
    <p:restoredTop sz="92954"/>
  </p:normalViewPr>
  <p:slideViewPr>
    <p:cSldViewPr snapToGrid="0">
      <p:cViewPr>
        <p:scale>
          <a:sx n="90" d="100"/>
          <a:sy n="90" d="100"/>
        </p:scale>
        <p:origin x="864" y="824"/>
      </p:cViewPr>
      <p:guideLst>
        <p:guide orient="horz" pos="2198"/>
        <p:guide pos="3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notesMaster" Target="notesMasters/notesMaster1.xml"/><Relationship Id="rId10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commentAuthors" Target="commentAuthors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presProps" Target="presProps.xml"/><Relationship Id="rId112" Type="http://schemas.openxmlformats.org/officeDocument/2006/relationships/viewProps" Target="viewProps.xml"/><Relationship Id="rId113" Type="http://schemas.openxmlformats.org/officeDocument/2006/relationships/theme" Target="theme/theme1.xml"/><Relationship Id="rId114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#1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#2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B35473-9AF0-F644-BA2D-50258FA3E438}" type="doc">
      <dgm:prSet loTypeId="urn:microsoft.com/office/officeart/2005/8/layout/arrow4" loCatId="" qsTypeId="urn:microsoft.com/office/officeart/2005/8/quickstyle/simple2#1" qsCatId="simple" csTypeId="urn:microsoft.com/office/officeart/2005/8/colors/accent0_1#1" csCatId="mainScheme" phldr="1"/>
      <dgm:spPr/>
      <dgm:t>
        <a:bodyPr/>
        <a:lstStyle/>
        <a:p>
          <a:endParaRPr lang="zh-CN" altLang="en-US"/>
        </a:p>
      </dgm:t>
    </dgm:pt>
    <dgm:pt modelId="{2C4750BC-AE7F-4147-9DD0-D2E739EFCB9E}">
      <dgm:prSet phldrT="[文本]"/>
      <dgm:spPr/>
      <dgm:t>
        <a:bodyPr/>
        <a:lstStyle/>
        <a:p>
          <a:r>
            <a:rPr lang="zh-CN" altLang="en-US" dirty="0" smtClean="0"/>
            <a:t>维新派</a:t>
          </a:r>
          <a:endParaRPr lang="zh-CN" altLang="en-US" dirty="0"/>
        </a:p>
      </dgm:t>
    </dgm:pt>
    <dgm:pt modelId="{13C83893-7213-9641-BFF8-5464F991B451}" type="parTrans" cxnId="{89A5E9FB-7234-4045-BDA7-A2524735D1B7}">
      <dgm:prSet/>
      <dgm:spPr/>
      <dgm:t>
        <a:bodyPr/>
        <a:lstStyle/>
        <a:p>
          <a:endParaRPr lang="zh-CN" altLang="en-US"/>
        </a:p>
      </dgm:t>
    </dgm:pt>
    <dgm:pt modelId="{D1A735A3-DBEE-F947-A101-EBCB19440471}" type="sibTrans" cxnId="{89A5E9FB-7234-4045-BDA7-A2524735D1B7}">
      <dgm:prSet/>
      <dgm:spPr/>
      <dgm:t>
        <a:bodyPr/>
        <a:lstStyle/>
        <a:p>
          <a:endParaRPr lang="zh-CN" altLang="en-US"/>
        </a:p>
      </dgm:t>
    </dgm:pt>
    <dgm:pt modelId="{BDF8BCA2-8C1F-9D41-BE48-0BC4C6B40D67}">
      <dgm:prSet phldrT="[文本]"/>
      <dgm:spPr/>
      <dgm:t>
        <a:bodyPr/>
        <a:lstStyle/>
        <a:p>
          <a:r>
            <a:rPr lang="zh-CN" altLang="en-US" dirty="0" smtClean="0"/>
            <a:t>守旧派</a:t>
          </a:r>
        </a:p>
      </dgm:t>
    </dgm:pt>
    <dgm:pt modelId="{867BD46E-F87F-3641-AC2F-BFCB41426E72}" type="sibTrans" cxnId="{56820540-5AFE-3C4D-9630-8EF2BC0E81FF}">
      <dgm:prSet/>
      <dgm:spPr/>
      <dgm:t>
        <a:bodyPr/>
        <a:lstStyle/>
        <a:p>
          <a:endParaRPr lang="zh-CN" altLang="en-US"/>
        </a:p>
      </dgm:t>
    </dgm:pt>
    <dgm:pt modelId="{036FC7E6-F900-D240-AD36-F858B1BA7A74}" type="parTrans" cxnId="{56820540-5AFE-3C4D-9630-8EF2BC0E81FF}">
      <dgm:prSet/>
      <dgm:spPr/>
      <dgm:t>
        <a:bodyPr/>
        <a:lstStyle/>
        <a:p>
          <a:endParaRPr lang="zh-CN" altLang="en-US"/>
        </a:p>
      </dgm:t>
    </dgm:pt>
    <dgm:pt modelId="{84948817-07EE-624D-BE34-1E72E10B6715}" type="pres">
      <dgm:prSet presAssocID="{B6B35473-9AF0-F644-BA2D-50258FA3E438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D742BBA-CFBB-A244-A432-A261313FE445}" type="pres">
      <dgm:prSet presAssocID="{2C4750BC-AE7F-4147-9DD0-D2E739EFCB9E}" presName="upArrow" presStyleLbl="node1" presStyleIdx="0" presStyleCnt="2"/>
      <dgm:spPr/>
    </dgm:pt>
    <dgm:pt modelId="{944004F0-1B6C-E441-9B07-E03B3DD31904}" type="pres">
      <dgm:prSet presAssocID="{2C4750BC-AE7F-4147-9DD0-D2E739EFCB9E}" presName="upArrowText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A7F8D7-02F6-414B-AC8E-62C1D6CF6945}" type="pres">
      <dgm:prSet presAssocID="{BDF8BCA2-8C1F-9D41-BE48-0BC4C6B40D67}" presName="downArrow" presStyleLbl="node1" presStyleIdx="1" presStyleCnt="2" custLinFactNeighborX="-33978" custLinFactNeighborY="9342"/>
      <dgm:spPr/>
    </dgm:pt>
    <dgm:pt modelId="{BC234A30-703C-4A46-AD21-2C2DF6B5EC3F}" type="pres">
      <dgm:prSet presAssocID="{BDF8BCA2-8C1F-9D41-BE48-0BC4C6B40D67}" presName="downArrowText" presStyleLbl="revTx" presStyleIdx="1" presStyleCnt="2" custLinFactNeighborX="-18640" custLinFactNeighborY="113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C5269AF-4EDD-D641-812A-3FA0B346ADA3}" type="presOf" srcId="{2C4750BC-AE7F-4147-9DD0-D2E739EFCB9E}" destId="{944004F0-1B6C-E441-9B07-E03B3DD31904}" srcOrd="0" destOrd="0" presId="urn:microsoft.com/office/officeart/2005/8/layout/arrow4"/>
    <dgm:cxn modelId="{1EDACB8A-CBF9-8445-B2BF-AE79CCB7ABC9}" type="presOf" srcId="{BDF8BCA2-8C1F-9D41-BE48-0BC4C6B40D67}" destId="{BC234A30-703C-4A46-AD21-2C2DF6B5EC3F}" srcOrd="0" destOrd="0" presId="urn:microsoft.com/office/officeart/2005/8/layout/arrow4"/>
    <dgm:cxn modelId="{56820540-5AFE-3C4D-9630-8EF2BC0E81FF}" srcId="{B6B35473-9AF0-F644-BA2D-50258FA3E438}" destId="{BDF8BCA2-8C1F-9D41-BE48-0BC4C6B40D67}" srcOrd="1" destOrd="0" parTransId="{036FC7E6-F900-D240-AD36-F858B1BA7A74}" sibTransId="{867BD46E-F87F-3641-AC2F-BFCB41426E72}"/>
    <dgm:cxn modelId="{89A5E9FB-7234-4045-BDA7-A2524735D1B7}" srcId="{B6B35473-9AF0-F644-BA2D-50258FA3E438}" destId="{2C4750BC-AE7F-4147-9DD0-D2E739EFCB9E}" srcOrd="0" destOrd="0" parTransId="{13C83893-7213-9641-BFF8-5464F991B451}" sibTransId="{D1A735A3-DBEE-F947-A101-EBCB19440471}"/>
    <dgm:cxn modelId="{26AE19F1-6421-814D-BA42-A68299FAB418}" type="presOf" srcId="{B6B35473-9AF0-F644-BA2D-50258FA3E438}" destId="{84948817-07EE-624D-BE34-1E72E10B6715}" srcOrd="0" destOrd="0" presId="urn:microsoft.com/office/officeart/2005/8/layout/arrow4"/>
    <dgm:cxn modelId="{6E6D81BD-BD61-F440-9CC2-107843605147}" type="presParOf" srcId="{84948817-07EE-624D-BE34-1E72E10B6715}" destId="{DD742BBA-CFBB-A244-A432-A261313FE445}" srcOrd="0" destOrd="0" presId="urn:microsoft.com/office/officeart/2005/8/layout/arrow4"/>
    <dgm:cxn modelId="{724F4273-DD2C-3645-903A-9E9CC297839B}" type="presParOf" srcId="{84948817-07EE-624D-BE34-1E72E10B6715}" destId="{944004F0-1B6C-E441-9B07-E03B3DD31904}" srcOrd="1" destOrd="0" presId="urn:microsoft.com/office/officeart/2005/8/layout/arrow4"/>
    <dgm:cxn modelId="{AC3FCFD6-9E51-BB4C-84A4-4A08FDAAD1F9}" type="presParOf" srcId="{84948817-07EE-624D-BE34-1E72E10B6715}" destId="{5EA7F8D7-02F6-414B-AC8E-62C1D6CF6945}" srcOrd="2" destOrd="0" presId="urn:microsoft.com/office/officeart/2005/8/layout/arrow4"/>
    <dgm:cxn modelId="{CE034532-8C78-374C-8AD1-405EE78A20D7}" type="presParOf" srcId="{84948817-07EE-624D-BE34-1E72E10B6715}" destId="{BC234A30-703C-4A46-AD21-2C2DF6B5EC3F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F22CC5-B380-4E4B-B9F5-571B79E9F5A8}" type="doc">
      <dgm:prSet loTypeId="urn:microsoft.com/office/officeart/2009/3/layout/DescendingProcess" loCatId="" qsTypeId="urn:microsoft.com/office/officeart/2005/8/quickstyle/simple2#2" qsCatId="simple" csTypeId="urn:microsoft.com/office/officeart/2005/8/colors/accent0_1#2" csCatId="mainScheme" phldr="1"/>
      <dgm:spPr/>
      <dgm:t>
        <a:bodyPr/>
        <a:lstStyle/>
        <a:p>
          <a:endParaRPr lang="zh-CN" altLang="en-US"/>
        </a:p>
      </dgm:t>
    </dgm:pt>
    <dgm:pt modelId="{F2575F24-CD2D-8C44-A30E-397FF6478E21}">
      <dgm:prSet phldrT="[文本]" custT="1"/>
      <dgm:spPr/>
      <dgm:t>
        <a:bodyPr/>
        <a:lstStyle/>
        <a:p>
          <a:r>
            <a:rPr kumimoji="0"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1898</a:t>
          </a:r>
          <a:r>
            <a:rPr kumimoji="0"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年</a:t>
          </a:r>
          <a:r>
            <a:rPr kumimoji="0"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6</a:t>
          </a:r>
          <a:r>
            <a:rPr kumimoji="0"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月</a:t>
          </a:r>
          <a:r>
            <a:rPr kumimoji="0"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11</a:t>
          </a:r>
          <a:r>
            <a:rPr kumimoji="0"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日，维新运动</a:t>
          </a:r>
          <a:endParaRPr lang="zh-CN" altLang="en-US" sz="2400" dirty="0"/>
        </a:p>
      </dgm:t>
    </dgm:pt>
    <dgm:pt modelId="{77641ACD-2373-7045-8A8C-2ADF68B2E74A}" type="parTrans" cxnId="{B0E5A0C8-E174-CC4C-B82C-586DD9DD770A}">
      <dgm:prSet/>
      <dgm:spPr/>
      <dgm:t>
        <a:bodyPr/>
        <a:lstStyle/>
        <a:p>
          <a:endParaRPr lang="zh-CN" altLang="en-US"/>
        </a:p>
      </dgm:t>
    </dgm:pt>
    <dgm:pt modelId="{61150448-A98C-0446-AFFC-F761962B8332}" type="sibTrans" cxnId="{B0E5A0C8-E174-CC4C-B82C-586DD9DD770A}">
      <dgm:prSet/>
      <dgm:spPr/>
      <dgm:t>
        <a:bodyPr/>
        <a:lstStyle/>
        <a:p>
          <a:endParaRPr lang="zh-CN" altLang="en-US"/>
        </a:p>
      </dgm:t>
    </dgm:pt>
    <dgm:pt modelId="{3F79DBDD-9DCF-6945-8092-4EBAECCF79AF}">
      <dgm:prSet phldrT="[文本]" custT="1"/>
      <dgm:spPr/>
      <dgm:t>
        <a:bodyPr/>
        <a:lstStyle/>
        <a:p>
          <a:pPr algn="l"/>
          <a:r>
            <a:rPr kumimoji="0"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1898</a:t>
          </a:r>
          <a:r>
            <a:rPr kumimoji="0"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年</a:t>
          </a:r>
          <a:r>
            <a:rPr kumimoji="0"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9</a:t>
          </a:r>
          <a:r>
            <a:rPr kumimoji="0"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月</a:t>
          </a:r>
          <a:r>
            <a:rPr kumimoji="0"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21</a:t>
          </a:r>
          <a:r>
            <a:rPr kumimoji="0"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日，戊戌政变</a:t>
          </a:r>
          <a:endParaRPr lang="zh-CN" altLang="en-US" sz="2400" dirty="0"/>
        </a:p>
      </dgm:t>
    </dgm:pt>
    <dgm:pt modelId="{0EF07B34-0581-254C-B37B-5D67DDA3C381}" type="parTrans" cxnId="{5969C155-9F5B-E84D-AC76-5BA606966C93}">
      <dgm:prSet/>
      <dgm:spPr/>
      <dgm:t>
        <a:bodyPr/>
        <a:lstStyle/>
        <a:p>
          <a:endParaRPr lang="zh-CN" altLang="en-US"/>
        </a:p>
      </dgm:t>
    </dgm:pt>
    <dgm:pt modelId="{04477BF6-6716-7844-8F4D-330E9A47BA11}" type="sibTrans" cxnId="{5969C155-9F5B-E84D-AC76-5BA606966C93}">
      <dgm:prSet/>
      <dgm:spPr/>
      <dgm:t>
        <a:bodyPr/>
        <a:lstStyle/>
        <a:p>
          <a:endParaRPr lang="zh-CN" altLang="en-US"/>
        </a:p>
      </dgm:t>
    </dgm:pt>
    <dgm:pt modelId="{A788A0FC-AFF0-5641-857B-0241FD83DFBA}">
      <dgm:prSet phldrT="[文本]" custT="1"/>
      <dgm:spPr/>
      <dgm:t>
        <a:bodyPr/>
        <a:lstStyle/>
        <a:p>
          <a:r>
            <a:rPr kumimoji="0" lang="zh-CN" altLang="en-US" sz="20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戊戌政变后，新政大部分被废除，保留下来</a:t>
          </a:r>
          <a:r>
            <a:rPr kumimoji="0" lang="zh-CN" altLang="en-US" sz="20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京师大学堂</a:t>
          </a:r>
          <a:r>
            <a:rPr kumimoji="0"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和各地新式学堂</a:t>
          </a:r>
          <a:endParaRPr lang="zh-CN" altLang="en-US" sz="2000" dirty="0"/>
        </a:p>
      </dgm:t>
    </dgm:pt>
    <dgm:pt modelId="{73935C6C-3D85-1B45-A2E2-73D9FBCEDC8C}" type="parTrans" cxnId="{3E6C7A4B-AEF3-DB4C-B3FB-ECA263AFAEC5}">
      <dgm:prSet/>
      <dgm:spPr/>
      <dgm:t>
        <a:bodyPr/>
        <a:lstStyle/>
        <a:p>
          <a:endParaRPr lang="zh-CN" altLang="en-US"/>
        </a:p>
      </dgm:t>
    </dgm:pt>
    <dgm:pt modelId="{696CD821-6C86-AB40-B676-573932AB114F}" type="sibTrans" cxnId="{3E6C7A4B-AEF3-DB4C-B3FB-ECA263AFAEC5}">
      <dgm:prSet/>
      <dgm:spPr/>
      <dgm:t>
        <a:bodyPr/>
        <a:lstStyle/>
        <a:p>
          <a:endParaRPr lang="zh-CN" altLang="en-US"/>
        </a:p>
      </dgm:t>
    </dgm:pt>
    <dgm:pt modelId="{66743C3E-FB0A-3143-9234-30FEA93D3605}">
      <dgm:prSet phldrT="[文本]" custT="1"/>
      <dgm:spPr/>
      <dgm:t>
        <a:bodyPr/>
        <a:lstStyle/>
        <a:p>
          <a:r>
            <a:rPr kumimoji="0"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9</a:t>
          </a:r>
          <a:r>
            <a:rPr kumimoji="0"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月</a:t>
          </a:r>
          <a:r>
            <a:rPr kumimoji="0"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28</a:t>
          </a:r>
          <a:r>
            <a:rPr kumimoji="0"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日，</a:t>
          </a:r>
          <a:r>
            <a:rPr kumimoji="0" lang="zh-CN" altLang="en-US" sz="20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谭嗣同</a:t>
          </a:r>
          <a:r>
            <a:rPr kumimoji="0"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、刘光第、林旭、杨锐、杨深秀、康广仁等被杀于北京菜市口，史称“</a:t>
          </a:r>
          <a:r>
            <a:rPr kumimoji="0" lang="zh-CN" altLang="en-US" sz="20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戊戌六君子</a:t>
          </a:r>
          <a:r>
            <a:rPr kumimoji="0"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”</a:t>
          </a:r>
          <a:endParaRPr lang="zh-CN" altLang="en-US" sz="2000" dirty="0"/>
        </a:p>
      </dgm:t>
    </dgm:pt>
    <dgm:pt modelId="{E239A663-C73A-0C41-9158-3C023EE0B4E2}" type="parTrans" cxnId="{A599A516-F4F5-0B4B-BF8D-70EE4EBDCA5A}">
      <dgm:prSet/>
      <dgm:spPr/>
      <dgm:t>
        <a:bodyPr/>
        <a:lstStyle/>
        <a:p>
          <a:endParaRPr lang="zh-CN" altLang="en-US"/>
        </a:p>
      </dgm:t>
    </dgm:pt>
    <dgm:pt modelId="{667322DA-0164-3E4A-A38F-67F84B954814}" type="sibTrans" cxnId="{A599A516-F4F5-0B4B-BF8D-70EE4EBDCA5A}">
      <dgm:prSet/>
      <dgm:spPr/>
      <dgm:t>
        <a:bodyPr/>
        <a:lstStyle/>
        <a:p>
          <a:endParaRPr lang="zh-CN" altLang="en-US"/>
        </a:p>
      </dgm:t>
    </dgm:pt>
    <dgm:pt modelId="{9C50E288-E1AB-5C41-9291-AF74151539BE}" type="pres">
      <dgm:prSet presAssocID="{45F22CC5-B380-4E4B-B9F5-571B79E9F5A8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zh-CN" altLang="en-US"/>
        </a:p>
      </dgm:t>
    </dgm:pt>
    <dgm:pt modelId="{5CB78AB6-6FA7-A146-8CFF-3D5E53B400DB}" type="pres">
      <dgm:prSet presAssocID="{45F22CC5-B380-4E4B-B9F5-571B79E9F5A8}" presName="arrowNode" presStyleLbl="node1" presStyleIdx="0" presStyleCnt="1" custLinFactNeighborX="16817" custLinFactNeighborY="-5262"/>
      <dgm:spPr/>
    </dgm:pt>
    <dgm:pt modelId="{283B1D69-03B9-8C47-8F50-81641D5DBA70}" type="pres">
      <dgm:prSet presAssocID="{F2575F24-CD2D-8C44-A30E-397FF6478E21}" presName="txNode1" presStyleLbl="revTx" presStyleIdx="0" presStyleCnt="4" custLinFactNeighborX="13078" custLinFactNeighborY="1583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6C705D-EA55-2946-9454-97FFAB466645}" type="pres">
      <dgm:prSet presAssocID="{3F79DBDD-9DCF-6945-8092-4EBAECCF79AF}" presName="txNode2" presStyleLbl="revTx" presStyleIdx="1" presStyleCnt="4" custScaleX="146759" custLinFactNeighborX="33524" custLinFactNeighborY="-5052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9D3B98-D47D-E74A-8C78-D0CD7C85EDE9}" type="pres">
      <dgm:prSet presAssocID="{04477BF6-6716-7844-8F4D-330E9A47BA11}" presName="dotNode2" presStyleCnt="0"/>
      <dgm:spPr/>
    </dgm:pt>
    <dgm:pt modelId="{BED51440-9BBD-D247-AD3B-60A61E0DD0D1}" type="pres">
      <dgm:prSet presAssocID="{04477BF6-6716-7844-8F4D-330E9A47BA11}" presName="dotRepeatNode" presStyleLbl="fgShp" presStyleIdx="0" presStyleCnt="2" custLinFactX="200000" custLinFactY="-82548" custLinFactNeighborX="210734" custLinFactNeighborY="-100000"/>
      <dgm:spPr/>
      <dgm:t>
        <a:bodyPr/>
        <a:lstStyle/>
        <a:p>
          <a:endParaRPr lang="zh-CN" altLang="en-US"/>
        </a:p>
      </dgm:t>
    </dgm:pt>
    <dgm:pt modelId="{18AF2661-0BED-E84C-9400-56CC407807E1}" type="pres">
      <dgm:prSet presAssocID="{A788A0FC-AFF0-5641-857B-0241FD83DFBA}" presName="txNode3" presStyleLbl="revTx" presStyleIdx="2" presStyleCnt="4" custScaleX="148341" custLinFactX="59335" custLinFactNeighborX="100000" custLinFactNeighborY="-5225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904D9A-C184-9343-A1EA-CF3AFF399B28}" type="pres">
      <dgm:prSet presAssocID="{696CD821-6C86-AB40-B676-573932AB114F}" presName="dotNode3" presStyleCnt="0"/>
      <dgm:spPr/>
    </dgm:pt>
    <dgm:pt modelId="{D44EB2DC-4ADA-AC47-A84C-F6ED822D3A0B}" type="pres">
      <dgm:prSet presAssocID="{696CD821-6C86-AB40-B676-573932AB114F}" presName="dotRepeatNode" presStyleLbl="fgShp" presStyleIdx="1" presStyleCnt="2" custLinFactX="200000" custLinFactY="-100000" custLinFactNeighborX="222142" custLinFactNeighborY="-185232"/>
      <dgm:spPr/>
      <dgm:t>
        <a:bodyPr/>
        <a:lstStyle/>
        <a:p>
          <a:endParaRPr lang="zh-CN" altLang="en-US"/>
        </a:p>
      </dgm:t>
    </dgm:pt>
    <dgm:pt modelId="{726ECE82-32D5-344A-AC03-38F2A9514AA3}" type="pres">
      <dgm:prSet presAssocID="{66743C3E-FB0A-3143-9234-30FEA93D3605}" presName="txNode4" presStyleLbl="revTx" presStyleIdx="3" presStyleCnt="4" custScaleX="266580" custLinFactNeighborX="3603" custLinFactNeighborY="1345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85CB08-AFE2-D743-BBE4-75827A593041}" type="presOf" srcId="{3F79DBDD-9DCF-6945-8092-4EBAECCF79AF}" destId="{E26C705D-EA55-2946-9454-97FFAB466645}" srcOrd="0" destOrd="0" presId="urn:microsoft.com/office/officeart/2009/3/layout/DescendingProcess"/>
    <dgm:cxn modelId="{5969C155-9F5B-E84D-AC76-5BA606966C93}" srcId="{45F22CC5-B380-4E4B-B9F5-571B79E9F5A8}" destId="{3F79DBDD-9DCF-6945-8092-4EBAECCF79AF}" srcOrd="1" destOrd="0" parTransId="{0EF07B34-0581-254C-B37B-5D67DDA3C381}" sibTransId="{04477BF6-6716-7844-8F4D-330E9A47BA11}"/>
    <dgm:cxn modelId="{A599A516-F4F5-0B4B-BF8D-70EE4EBDCA5A}" srcId="{45F22CC5-B380-4E4B-B9F5-571B79E9F5A8}" destId="{66743C3E-FB0A-3143-9234-30FEA93D3605}" srcOrd="3" destOrd="0" parTransId="{E239A663-C73A-0C41-9158-3C023EE0B4E2}" sibTransId="{667322DA-0164-3E4A-A38F-67F84B954814}"/>
    <dgm:cxn modelId="{1822EDD1-38D2-0A49-A12A-476436649278}" type="presOf" srcId="{A788A0FC-AFF0-5641-857B-0241FD83DFBA}" destId="{18AF2661-0BED-E84C-9400-56CC407807E1}" srcOrd="0" destOrd="0" presId="urn:microsoft.com/office/officeart/2009/3/layout/DescendingProcess"/>
    <dgm:cxn modelId="{3E6C7A4B-AEF3-DB4C-B3FB-ECA263AFAEC5}" srcId="{45F22CC5-B380-4E4B-B9F5-571B79E9F5A8}" destId="{A788A0FC-AFF0-5641-857B-0241FD83DFBA}" srcOrd="2" destOrd="0" parTransId="{73935C6C-3D85-1B45-A2E2-73D9FBCEDC8C}" sibTransId="{696CD821-6C86-AB40-B676-573932AB114F}"/>
    <dgm:cxn modelId="{3272AF40-A4D7-1E4A-8D68-338E69255711}" type="presOf" srcId="{45F22CC5-B380-4E4B-B9F5-571B79E9F5A8}" destId="{9C50E288-E1AB-5C41-9291-AF74151539BE}" srcOrd="0" destOrd="0" presId="urn:microsoft.com/office/officeart/2009/3/layout/DescendingProcess"/>
    <dgm:cxn modelId="{C8B14299-FEC0-F441-AAC6-DAC903AEF0AA}" type="presOf" srcId="{66743C3E-FB0A-3143-9234-30FEA93D3605}" destId="{726ECE82-32D5-344A-AC03-38F2A9514AA3}" srcOrd="0" destOrd="0" presId="urn:microsoft.com/office/officeart/2009/3/layout/DescendingProcess"/>
    <dgm:cxn modelId="{B0E5A0C8-E174-CC4C-B82C-586DD9DD770A}" srcId="{45F22CC5-B380-4E4B-B9F5-571B79E9F5A8}" destId="{F2575F24-CD2D-8C44-A30E-397FF6478E21}" srcOrd="0" destOrd="0" parTransId="{77641ACD-2373-7045-8A8C-2ADF68B2E74A}" sibTransId="{61150448-A98C-0446-AFFC-F761962B8332}"/>
    <dgm:cxn modelId="{069AC5CB-618B-3C4C-8CE5-2534A312D112}" type="presOf" srcId="{F2575F24-CD2D-8C44-A30E-397FF6478E21}" destId="{283B1D69-03B9-8C47-8F50-81641D5DBA70}" srcOrd="0" destOrd="0" presId="urn:microsoft.com/office/officeart/2009/3/layout/DescendingProcess"/>
    <dgm:cxn modelId="{E76E9BA4-3A74-5345-AC35-97D1BC39291E}" type="presOf" srcId="{04477BF6-6716-7844-8F4D-330E9A47BA11}" destId="{BED51440-9BBD-D247-AD3B-60A61E0DD0D1}" srcOrd="0" destOrd="0" presId="urn:microsoft.com/office/officeart/2009/3/layout/DescendingProcess"/>
    <dgm:cxn modelId="{4C93AEEE-9410-E743-855C-5844FE1E55D8}" type="presOf" srcId="{696CD821-6C86-AB40-B676-573932AB114F}" destId="{D44EB2DC-4ADA-AC47-A84C-F6ED822D3A0B}" srcOrd="0" destOrd="0" presId="urn:microsoft.com/office/officeart/2009/3/layout/DescendingProcess"/>
    <dgm:cxn modelId="{291D3495-9364-1242-B62B-FEF73EA050AD}" type="presParOf" srcId="{9C50E288-E1AB-5C41-9291-AF74151539BE}" destId="{5CB78AB6-6FA7-A146-8CFF-3D5E53B400DB}" srcOrd="0" destOrd="0" presId="urn:microsoft.com/office/officeart/2009/3/layout/DescendingProcess"/>
    <dgm:cxn modelId="{06F70C53-F5F0-B84A-939D-EDC53C364A61}" type="presParOf" srcId="{9C50E288-E1AB-5C41-9291-AF74151539BE}" destId="{283B1D69-03B9-8C47-8F50-81641D5DBA70}" srcOrd="1" destOrd="0" presId="urn:microsoft.com/office/officeart/2009/3/layout/DescendingProcess"/>
    <dgm:cxn modelId="{7276A77B-A671-5145-8585-E2D7D34E6EAD}" type="presParOf" srcId="{9C50E288-E1AB-5C41-9291-AF74151539BE}" destId="{E26C705D-EA55-2946-9454-97FFAB466645}" srcOrd="2" destOrd="0" presId="urn:microsoft.com/office/officeart/2009/3/layout/DescendingProcess"/>
    <dgm:cxn modelId="{9D613CAA-BC8B-5341-9D3A-EDF9D5EACBF9}" type="presParOf" srcId="{9C50E288-E1AB-5C41-9291-AF74151539BE}" destId="{DD9D3B98-D47D-E74A-8C78-D0CD7C85EDE9}" srcOrd="3" destOrd="0" presId="urn:microsoft.com/office/officeart/2009/3/layout/DescendingProcess"/>
    <dgm:cxn modelId="{3D28813F-E350-5445-8C7E-AFD66BE35928}" type="presParOf" srcId="{DD9D3B98-D47D-E74A-8C78-D0CD7C85EDE9}" destId="{BED51440-9BBD-D247-AD3B-60A61E0DD0D1}" srcOrd="0" destOrd="0" presId="urn:microsoft.com/office/officeart/2009/3/layout/DescendingProcess"/>
    <dgm:cxn modelId="{BAB65A25-6BEF-C549-8356-6BF5E416BFEF}" type="presParOf" srcId="{9C50E288-E1AB-5C41-9291-AF74151539BE}" destId="{18AF2661-0BED-E84C-9400-56CC407807E1}" srcOrd="4" destOrd="0" presId="urn:microsoft.com/office/officeart/2009/3/layout/DescendingProcess"/>
    <dgm:cxn modelId="{52A3EBFB-B654-2446-B67C-39D4FCFAF5D2}" type="presParOf" srcId="{9C50E288-E1AB-5C41-9291-AF74151539BE}" destId="{09904D9A-C184-9343-A1EA-CF3AFF399B28}" srcOrd="5" destOrd="0" presId="urn:microsoft.com/office/officeart/2009/3/layout/DescendingProcess"/>
    <dgm:cxn modelId="{3D5FA30A-D3CC-FB47-A30F-6E79790BD612}" type="presParOf" srcId="{09904D9A-C184-9343-A1EA-CF3AFF399B28}" destId="{D44EB2DC-4ADA-AC47-A84C-F6ED822D3A0B}" srcOrd="0" destOrd="0" presId="urn:microsoft.com/office/officeart/2009/3/layout/DescendingProcess"/>
    <dgm:cxn modelId="{76AA2A26-57B1-3242-AF3E-843E892A86CE}" type="presParOf" srcId="{9C50E288-E1AB-5C41-9291-AF74151539BE}" destId="{726ECE82-32D5-344A-AC03-38F2A9514AA3}" srcOrd="6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42BBA-CFBB-A244-A432-A261313FE445}">
      <dsp:nvSpPr>
        <dsp:cNvPr id="0" name=""/>
        <dsp:cNvSpPr/>
      </dsp:nvSpPr>
      <dsp:spPr>
        <a:xfrm>
          <a:off x="2408" y="0"/>
          <a:ext cx="1445378" cy="1221197"/>
        </a:xfrm>
        <a:prstGeom prst="upArrow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44004F0-1B6C-E441-9B07-E03B3DD31904}">
      <dsp:nvSpPr>
        <dsp:cNvPr id="0" name=""/>
        <dsp:cNvSpPr/>
      </dsp:nvSpPr>
      <dsp:spPr>
        <a:xfrm>
          <a:off x="1491148" y="0"/>
          <a:ext cx="2452763" cy="1221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0" rIns="327152" bIns="327152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/>
            <a:t>维新派</a:t>
          </a:r>
          <a:endParaRPr lang="zh-CN" altLang="en-US" sz="4600" kern="1200" dirty="0"/>
        </a:p>
      </dsp:txBody>
      <dsp:txXfrm>
        <a:off x="1491148" y="0"/>
        <a:ext cx="2452763" cy="1221197"/>
      </dsp:txXfrm>
    </dsp:sp>
    <dsp:sp modelId="{5EA7F8D7-02F6-414B-AC8E-62C1D6CF6945}">
      <dsp:nvSpPr>
        <dsp:cNvPr id="0" name=""/>
        <dsp:cNvSpPr/>
      </dsp:nvSpPr>
      <dsp:spPr>
        <a:xfrm>
          <a:off x="0" y="1322963"/>
          <a:ext cx="1445378" cy="1221197"/>
        </a:xfrm>
        <a:prstGeom prst="downArrow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C234A30-703C-4A46-AD21-2C2DF6B5EC3F}">
      <dsp:nvSpPr>
        <dsp:cNvPr id="0" name=""/>
        <dsp:cNvSpPr/>
      </dsp:nvSpPr>
      <dsp:spPr>
        <a:xfrm>
          <a:off x="1467566" y="1322963"/>
          <a:ext cx="2452763" cy="1221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0" rIns="327152" bIns="327152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/>
            <a:t>守旧派</a:t>
          </a:r>
        </a:p>
      </dsp:txBody>
      <dsp:txXfrm>
        <a:off x="1467566" y="1322963"/>
        <a:ext cx="2452763" cy="12211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78AB6-6FA7-A146-8CFF-3D5E53B400DB}">
      <dsp:nvSpPr>
        <dsp:cNvPr id="0" name=""/>
        <dsp:cNvSpPr/>
      </dsp:nvSpPr>
      <dsp:spPr>
        <a:xfrm rot="4396374">
          <a:off x="2612304" y="1108445"/>
          <a:ext cx="4808611" cy="3353406"/>
        </a:xfrm>
        <a:prstGeom prst="swooshArrow">
          <a:avLst>
            <a:gd name="adj1" fmla="val 16310"/>
            <a:gd name="adj2" fmla="val 313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ED51440-9BBD-D247-AD3B-60A61E0DD0D1}">
      <dsp:nvSpPr>
        <dsp:cNvPr id="0" name=""/>
        <dsp:cNvSpPr/>
      </dsp:nvSpPr>
      <dsp:spPr>
        <a:xfrm>
          <a:off x="4344830" y="1473926"/>
          <a:ext cx="121432" cy="121432"/>
        </a:xfrm>
        <a:prstGeom prst="ellipse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44EB2DC-4ADA-AC47-A84C-F6ED822D3A0B}">
      <dsp:nvSpPr>
        <dsp:cNvPr id="0" name=""/>
        <dsp:cNvSpPr/>
      </dsp:nvSpPr>
      <dsp:spPr>
        <a:xfrm>
          <a:off x="5416260" y="2380296"/>
          <a:ext cx="121432" cy="121432"/>
        </a:xfrm>
        <a:prstGeom prst="ellipse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83B1D69-03B9-8C47-8F50-81641D5DBA70}">
      <dsp:nvSpPr>
        <dsp:cNvPr id="0" name=""/>
        <dsp:cNvSpPr/>
      </dsp:nvSpPr>
      <dsp:spPr>
        <a:xfrm>
          <a:off x="1813617" y="141129"/>
          <a:ext cx="2267111" cy="891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altLang="zh-CN" sz="2400" kern="12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1898</a:t>
          </a:r>
          <a:r>
            <a:rPr kumimoji="0" lang="zh-CN" altLang="en-US" sz="2400" kern="12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年</a:t>
          </a:r>
          <a:r>
            <a:rPr kumimoji="0" lang="en-US" altLang="zh-CN" sz="2400" kern="12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6</a:t>
          </a:r>
          <a:r>
            <a:rPr kumimoji="0" lang="zh-CN" altLang="en-US" sz="2400" kern="12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月</a:t>
          </a:r>
          <a:r>
            <a:rPr kumimoji="0" lang="en-US" altLang="zh-CN" sz="2400" kern="12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11</a:t>
          </a:r>
          <a:r>
            <a:rPr kumimoji="0" lang="zh-CN" altLang="en-US" sz="2400" kern="12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日，维新运动</a:t>
          </a:r>
          <a:endParaRPr lang="zh-CN" altLang="en-US" sz="2400" kern="1200" dirty="0"/>
        </a:p>
      </dsp:txBody>
      <dsp:txXfrm>
        <a:off x="1813617" y="141129"/>
        <a:ext cx="2267111" cy="891247"/>
      </dsp:txXfrm>
    </dsp:sp>
    <dsp:sp modelId="{E26C705D-EA55-2946-9454-97FFAB466645}">
      <dsp:nvSpPr>
        <dsp:cNvPr id="0" name=""/>
        <dsp:cNvSpPr/>
      </dsp:nvSpPr>
      <dsp:spPr>
        <a:xfrm>
          <a:off x="4836524" y="860423"/>
          <a:ext cx="4586126" cy="891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altLang="zh-CN" sz="2400" kern="12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1898</a:t>
          </a:r>
          <a:r>
            <a:rPr kumimoji="0" lang="zh-CN" altLang="en-US" sz="2400" kern="12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年</a:t>
          </a:r>
          <a:r>
            <a:rPr kumimoji="0" lang="en-US" altLang="zh-CN" sz="2400" kern="12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9</a:t>
          </a:r>
          <a:r>
            <a:rPr kumimoji="0" lang="zh-CN" altLang="en-US" sz="2400" kern="12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月</a:t>
          </a:r>
          <a:r>
            <a:rPr kumimoji="0" lang="en-US" altLang="zh-CN" sz="2400" kern="12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21</a:t>
          </a:r>
          <a:r>
            <a:rPr kumimoji="0" lang="zh-CN" altLang="en-US" sz="2400" kern="12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日，戊戌政变</a:t>
          </a:r>
          <a:endParaRPr lang="zh-CN" altLang="en-US" sz="2400" kern="1200" dirty="0"/>
        </a:p>
      </dsp:txBody>
      <dsp:txXfrm>
        <a:off x="4836524" y="860423"/>
        <a:ext cx="4586126" cy="891247"/>
      </dsp:txXfrm>
    </dsp:sp>
    <dsp:sp modelId="{18AF2661-0BED-E84C-9400-56CC407807E1}">
      <dsp:nvSpPr>
        <dsp:cNvPr id="0" name=""/>
        <dsp:cNvSpPr/>
      </dsp:nvSpPr>
      <dsp:spPr>
        <a:xfrm>
          <a:off x="5658110" y="1876022"/>
          <a:ext cx="4544669" cy="891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zh-CN" altLang="en-US" sz="2000" kern="12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戊戌政变后，新政大部分被废除，保留下来</a:t>
          </a:r>
          <a:r>
            <a:rPr kumimoji="0" lang="zh-CN" altLang="en-US" sz="2000" b="1" kern="1200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京师大学堂</a:t>
          </a:r>
          <a:r>
            <a:rPr kumimoji="0" lang="zh-CN" altLang="en-US" sz="2000" kern="12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和各地新式学堂</a:t>
          </a:r>
          <a:endParaRPr lang="zh-CN" altLang="en-US" sz="2000" kern="1200" dirty="0"/>
        </a:p>
      </dsp:txBody>
      <dsp:txXfrm>
        <a:off x="5658110" y="1876022"/>
        <a:ext cx="4544669" cy="891247"/>
      </dsp:txXfrm>
    </dsp:sp>
    <dsp:sp modelId="{726ECE82-32D5-344A-AC03-38F2A9514AA3}">
      <dsp:nvSpPr>
        <dsp:cNvPr id="0" name=""/>
        <dsp:cNvSpPr/>
      </dsp:nvSpPr>
      <dsp:spPr>
        <a:xfrm>
          <a:off x="2139446" y="4679050"/>
          <a:ext cx="8167115" cy="891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altLang="zh-CN" sz="2000" kern="12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9</a:t>
          </a:r>
          <a:r>
            <a:rPr kumimoji="0" lang="zh-CN" altLang="en-US" sz="2000" kern="12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月</a:t>
          </a:r>
          <a:r>
            <a:rPr kumimoji="0" lang="en-US" altLang="zh-CN" sz="2000" kern="12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28</a:t>
          </a:r>
          <a:r>
            <a:rPr kumimoji="0" lang="zh-CN" altLang="en-US" sz="2000" kern="12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日，</a:t>
          </a:r>
          <a:r>
            <a:rPr kumimoji="0" lang="zh-CN" altLang="en-US" sz="2000" b="1" kern="1200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谭嗣同</a:t>
          </a:r>
          <a:r>
            <a:rPr kumimoji="0" lang="zh-CN" altLang="en-US" sz="2000" kern="12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、刘光第、林旭、杨锐、杨深秀、康广仁等被杀于北京菜市口，史称“</a:t>
          </a:r>
          <a:r>
            <a:rPr kumimoji="0" lang="zh-CN" altLang="en-US" sz="2000" b="1" kern="1200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戊戌六君子</a:t>
          </a:r>
          <a:r>
            <a:rPr kumimoji="0" lang="zh-CN" altLang="en-US" sz="2000" kern="12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”</a:t>
          </a:r>
          <a:endParaRPr lang="zh-CN" altLang="en-US" sz="2000" kern="1200" dirty="0"/>
        </a:p>
      </dsp:txBody>
      <dsp:txXfrm>
        <a:off x="2139446" y="4679050"/>
        <a:ext cx="8167115" cy="8912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#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0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21D3276-A66F-F642-836C-8B81FF33F182}" type="datetimeFigureOut">
              <a:rPr lang="zh-CN" altLang="en-US"/>
              <a:t>2019/1/24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F9B4274-B2FD-474F-A5D1-751223389281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297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0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0E34D00-0DCF-E846-92EE-B6338A320BA2}" type="datetimeFigureOut">
              <a:rPr lang="zh-CN" altLang="en-US"/>
              <a:t>2019/1/24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FF997CF-9263-AB42-9A57-2B0312AC31F6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9032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13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工业为主，促进工业民族资本主义发展，采取行动培养人才，传播新知识，引起社会风气和价值观改变，开启近代教育</a:t>
            </a:r>
          </a:p>
        </p:txBody>
      </p:sp>
      <p:sp>
        <p:nvSpPr>
          <p:cNvPr id="129027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F54B7F47-F88F-1746-9B34-937B42BDB468}" type="slidenum">
              <a:rPr kumimoji="0" lang="zh-CN" altLang="en-US">
                <a:ea typeface="宋体" panose="02010600030101010101" pitchFamily="2" charset="-122"/>
              </a:rPr>
              <a:t>62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工业为主，促进工业民族资本主义发展，采取行动培养人才，传播新知识，引起社会风气和价值观改变，开启近代教育</a:t>
            </a:r>
          </a:p>
        </p:txBody>
      </p:sp>
      <p:sp>
        <p:nvSpPr>
          <p:cNvPr id="129027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F54B7F47-F88F-1746-9B34-937B42BDB468}" type="slidenum">
              <a:rPr kumimoji="0" lang="zh-CN" altLang="en-US">
                <a:ea typeface="宋体" panose="02010600030101010101" pitchFamily="2" charset="-122"/>
              </a:rPr>
              <a:t>63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工业为主，促进工业民族资本主义发展，采取行动培养人才，传播新知识，引起社会风气和价值观改变，开启近代教育</a:t>
            </a:r>
          </a:p>
        </p:txBody>
      </p:sp>
      <p:sp>
        <p:nvSpPr>
          <p:cNvPr id="129027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F54B7F47-F88F-1746-9B34-937B42BDB468}" type="slidenum">
              <a:rPr kumimoji="0" lang="zh-CN" altLang="en-US">
                <a:ea typeface="宋体" panose="02010600030101010101" pitchFamily="2" charset="-122"/>
              </a:rPr>
              <a:t>64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工业为主，促进工业民族资本主义发展，采取行动培养人才，传播新知识，引起社会风气和价值观改变，开启近代教育</a:t>
            </a:r>
          </a:p>
        </p:txBody>
      </p:sp>
      <p:sp>
        <p:nvSpPr>
          <p:cNvPr id="129027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F54B7F47-F88F-1746-9B34-937B42BDB468}" type="slidenum">
              <a:rPr kumimoji="0" lang="zh-CN" altLang="en-US">
                <a:ea typeface="宋体" panose="02010600030101010101" pitchFamily="2" charset="-122"/>
              </a:rPr>
              <a:t>65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工业为主，促进工业民族资本主义发展，采取行动培养人才，传播新知识，引起社会风气和价值观改变，开启近代教育</a:t>
            </a:r>
          </a:p>
        </p:txBody>
      </p:sp>
      <p:sp>
        <p:nvSpPr>
          <p:cNvPr id="129027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F54B7F47-F88F-1746-9B34-937B42BDB468}" type="slidenum">
              <a:rPr kumimoji="0" lang="zh-CN" altLang="en-US">
                <a:ea typeface="宋体" panose="02010600030101010101" pitchFamily="2" charset="-122"/>
              </a:rPr>
              <a:t>66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kumimoji="0" lang="zh-CN" altLang="en-US">
                <a:sym typeface="微软雅黑" panose="020B0503020204020204" pitchFamily="34" charset="-122"/>
              </a:rPr>
              <a:t>（为了维护封建统治）</a:t>
            </a:r>
          </a:p>
          <a:p>
            <a:pPr eaLnBrk="1" hangingPunct="1">
              <a:spcBef>
                <a:spcPct val="0"/>
              </a:spcBef>
            </a:pPr>
            <a:r>
              <a:rPr kumimoji="0" lang="zh-CN" altLang="en-US">
                <a:sym typeface="微软雅黑" panose="020B0503020204020204" pitchFamily="34" charset="-122"/>
              </a:rPr>
              <a:t>（西方明里扶植，其实想操纵）</a:t>
            </a:r>
          </a:p>
          <a:p>
            <a:pPr eaLnBrk="1" hangingPunct="1">
              <a:spcBef>
                <a:spcPct val="0"/>
              </a:spcBef>
            </a:pPr>
            <a:r>
              <a:rPr kumimoji="0" lang="zh-CN" altLang="en-US">
                <a:sym typeface="微软雅黑" panose="020B0503020204020204" pitchFamily="34" charset="-122"/>
              </a:rPr>
              <a:t>（效率低，质量低）</a:t>
            </a:r>
          </a:p>
          <a:p>
            <a:pPr eaLnBrk="1" hangingPunct="1">
              <a:spcBef>
                <a:spcPct val="0"/>
              </a:spcBef>
            </a:pPr>
            <a:r>
              <a:rPr kumimoji="0" lang="zh-CN" altLang="en-US">
                <a:sym typeface="微软雅黑" panose="020B0503020204020204" pitchFamily="34" charset="-122"/>
              </a:rPr>
              <a:t>（一闻修铁路，痛心疾首，群起阻拦）</a:t>
            </a:r>
            <a:endParaRPr kumimoji="0" lang="en-US" altLang="zh-CN" sz="1600">
              <a:solidFill>
                <a:srgbClr val="0070C0"/>
              </a:solidFill>
              <a:latin typeface="方正清刻本悦宋简体" charset="0"/>
              <a:ea typeface="方正清刻本悦宋简体" charset="0"/>
              <a:sym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中日甲午战争中，洋务派经营多年的北洋海军全军覆没，标志着洋务运动的失败。 </a:t>
            </a:r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52579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B4BD2F5B-A108-FE4A-9539-DD1C0621BAFD}" type="slidenum">
              <a:rPr kumimoji="0" lang="zh-CN" altLang="en-US">
                <a:ea typeface="宋体" panose="02010600030101010101" pitchFamily="2" charset="-122"/>
              </a:rPr>
              <a:t>72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kumimoji="0" lang="zh-CN" altLang="en-US">
                <a:sym typeface="微软雅黑" panose="020B0503020204020204" pitchFamily="34" charset="-122"/>
              </a:rPr>
              <a:t>（为了维护封建统治）</a:t>
            </a:r>
          </a:p>
          <a:p>
            <a:pPr eaLnBrk="1" hangingPunct="1">
              <a:spcBef>
                <a:spcPct val="0"/>
              </a:spcBef>
            </a:pPr>
            <a:r>
              <a:rPr kumimoji="0" lang="zh-CN" altLang="en-US">
                <a:sym typeface="微软雅黑" panose="020B0503020204020204" pitchFamily="34" charset="-122"/>
              </a:rPr>
              <a:t>（西方明里扶植，其实想操纵）</a:t>
            </a:r>
          </a:p>
          <a:p>
            <a:pPr eaLnBrk="1" hangingPunct="1">
              <a:spcBef>
                <a:spcPct val="0"/>
              </a:spcBef>
            </a:pPr>
            <a:r>
              <a:rPr kumimoji="0" lang="zh-CN" altLang="en-US">
                <a:sym typeface="微软雅黑" panose="020B0503020204020204" pitchFamily="34" charset="-122"/>
              </a:rPr>
              <a:t>（效率低，质量低）</a:t>
            </a:r>
          </a:p>
          <a:p>
            <a:pPr eaLnBrk="1" hangingPunct="1">
              <a:spcBef>
                <a:spcPct val="0"/>
              </a:spcBef>
            </a:pPr>
            <a:r>
              <a:rPr kumimoji="0" lang="zh-CN" altLang="en-US">
                <a:sym typeface="微软雅黑" panose="020B0503020204020204" pitchFamily="34" charset="-122"/>
              </a:rPr>
              <a:t>（一闻修铁路，痛心疾首，群起阻拦）</a:t>
            </a:r>
            <a:endParaRPr kumimoji="0" lang="en-US" altLang="zh-CN" sz="1600">
              <a:solidFill>
                <a:srgbClr val="0070C0"/>
              </a:solidFill>
              <a:latin typeface="方正清刻本悦宋简体" charset="0"/>
              <a:ea typeface="方正清刻本悦宋简体" charset="0"/>
              <a:sym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中日甲午战争中，洋务派经营多年的北洋海军全军覆没，标志着洋务运动的失败。 </a:t>
            </a:r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52579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B4BD2F5B-A108-FE4A-9539-DD1C0621BAFD}" type="slidenum">
              <a:rPr kumimoji="0" lang="zh-CN" altLang="en-US">
                <a:ea typeface="宋体" panose="02010600030101010101" pitchFamily="2" charset="-122"/>
              </a:rPr>
              <a:t>73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kumimoji="0" lang="zh-CN" altLang="en-US">
                <a:sym typeface="微软雅黑" panose="020B0503020204020204" pitchFamily="34" charset="-122"/>
              </a:rPr>
              <a:t>（为了维护封建统治）</a:t>
            </a:r>
          </a:p>
          <a:p>
            <a:pPr eaLnBrk="1" hangingPunct="1">
              <a:spcBef>
                <a:spcPct val="0"/>
              </a:spcBef>
            </a:pPr>
            <a:r>
              <a:rPr kumimoji="0" lang="zh-CN" altLang="en-US">
                <a:sym typeface="微软雅黑" panose="020B0503020204020204" pitchFamily="34" charset="-122"/>
              </a:rPr>
              <a:t>（西方明里扶植，其实想操纵）</a:t>
            </a:r>
          </a:p>
          <a:p>
            <a:pPr eaLnBrk="1" hangingPunct="1">
              <a:spcBef>
                <a:spcPct val="0"/>
              </a:spcBef>
            </a:pPr>
            <a:r>
              <a:rPr kumimoji="0" lang="zh-CN" altLang="en-US">
                <a:sym typeface="微软雅黑" panose="020B0503020204020204" pitchFamily="34" charset="-122"/>
              </a:rPr>
              <a:t>（效率低，质量低）</a:t>
            </a:r>
          </a:p>
          <a:p>
            <a:pPr eaLnBrk="1" hangingPunct="1">
              <a:spcBef>
                <a:spcPct val="0"/>
              </a:spcBef>
            </a:pPr>
            <a:r>
              <a:rPr kumimoji="0" lang="zh-CN" altLang="en-US">
                <a:sym typeface="微软雅黑" panose="020B0503020204020204" pitchFamily="34" charset="-122"/>
              </a:rPr>
              <a:t>（一闻修铁路，痛心疾首，群起阻拦）</a:t>
            </a:r>
            <a:endParaRPr kumimoji="0" lang="en-US" altLang="zh-CN" sz="1600">
              <a:solidFill>
                <a:srgbClr val="0070C0"/>
              </a:solidFill>
              <a:latin typeface="方正清刻本悦宋简体" charset="0"/>
              <a:ea typeface="方正清刻本悦宋简体" charset="0"/>
              <a:sym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中日甲午战争中，洋务派经营多年的北洋海军全军覆没，标志着洋务运动的失败。 </a:t>
            </a:r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52579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B4BD2F5B-A108-FE4A-9539-DD1C0621BAFD}" type="slidenum">
              <a:rPr kumimoji="0" lang="zh-CN" altLang="en-US">
                <a:ea typeface="宋体" panose="02010600030101010101" pitchFamily="2" charset="-122"/>
              </a:rPr>
              <a:t>74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94</a:t>
            </a:r>
            <a:r>
              <a:rPr lang="zh-CN" altLang="en-US"/>
              <a:t>年洋务运动失败，民居危机进一步加剧</a:t>
            </a:r>
          </a:p>
        </p:txBody>
      </p:sp>
      <p:sp>
        <p:nvSpPr>
          <p:cNvPr id="173059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2F88F34C-23D2-BC4E-8F6A-D8A5FF115C0A}" type="slidenum">
              <a:rPr kumimoji="0" lang="zh-CN" altLang="en-US">
                <a:ea typeface="宋体" panose="02010600030101010101" pitchFamily="2" charset="-122"/>
              </a:rPr>
              <a:t>77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29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83299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888FF115-7BF3-044A-AAC9-B83B4A36F199}" type="slidenum">
              <a:rPr kumimoji="0" lang="zh-CN" altLang="en-US">
                <a:ea typeface="宋体" panose="02010600030101010101" pitchFamily="2" charset="-122"/>
              </a:rPr>
              <a:t>80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zh-CN" altLang="en-US"/>
              <a:t>性质：</a:t>
            </a:r>
            <a:r>
              <a:rPr kumimoji="0" lang="en-US" altLang="zh-CN">
                <a:sym typeface="微软雅黑" panose="020B0503020204020204" pitchFamily="34" charset="-122"/>
              </a:rPr>
              <a:t>(</a:t>
            </a:r>
            <a:r>
              <a:rPr kumimoji="0" lang="zh-CN" altLang="en-US">
                <a:sym typeface="微软雅黑" panose="020B0503020204020204" pitchFamily="34" charset="-122"/>
              </a:rPr>
              <a:t>触及封建社会核心矛盾</a:t>
            </a:r>
            <a:r>
              <a:rPr kumimoji="0" lang="en-US" altLang="zh-CN">
                <a:sym typeface="微软雅黑" panose="020B0503020204020204" pitchFamily="34" charset="-122"/>
              </a:rPr>
              <a:t>)</a:t>
            </a:r>
            <a:endParaRPr kumimoji="0" lang="zh-CN" altLang="en-US">
              <a:sym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zh-CN" altLang="en-US"/>
              <a:t>内容：</a:t>
            </a:r>
            <a:r>
              <a:rPr kumimoji="0" lang="zh-CN" altLang="en-US">
                <a:solidFill>
                  <a:srgbClr val="000000"/>
                </a:solidFill>
                <a:sym typeface="微软雅黑" panose="020B0503020204020204" pitchFamily="34" charset="-122"/>
              </a:rPr>
              <a:t>确立了平均分配土地的方案，</a:t>
            </a:r>
            <a:r>
              <a:rPr kumimoji="0" lang="zh-CN" altLang="en-US">
                <a:sym typeface="微软雅黑" panose="020B0503020204020204" pitchFamily="34" charset="-122"/>
              </a:rPr>
              <a:t>规定了平均主义的社会生活方案</a:t>
            </a:r>
            <a:endParaRPr kumimoji="0" lang="en-US" altLang="zh-CN">
              <a:sym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kumimoji="0" lang="zh-CN" altLang="en-US">
                <a:sym typeface="微软雅黑" panose="020B0503020204020204" pitchFamily="34" charset="-122"/>
              </a:rPr>
              <a:t>目标</a:t>
            </a:r>
            <a:r>
              <a:rPr kumimoji="0" lang="zh-CN" altLang="en-US" b="1">
                <a:sym typeface="微软雅黑" panose="020B0503020204020204" pitchFamily="34" charset="-122"/>
              </a:rPr>
              <a:t>有田同耕，有饭同食，有衣同穿，有钱同使，</a:t>
            </a:r>
            <a:endParaRPr kumimoji="0" lang="zh-CN" altLang="en-US"/>
          </a:p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7891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2BA5CE0A-F7B4-2D4C-BC54-0D46E5B74148}" type="slidenum">
              <a:rPr kumimoji="0" lang="zh-CN" altLang="en-US">
                <a:ea typeface="宋体" panose="02010600030101010101" pitchFamily="2" charset="-122"/>
              </a:rPr>
              <a:t>21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149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kumimoji="0" lang="zh-CN" altLang="en-US">
                <a:sym typeface="微软雅黑" panose="020B0503020204020204" pitchFamily="34" charset="-122"/>
              </a:rPr>
              <a:t>光绪皇帝在维新派的推动和策划下，颁布 “明定国是”诏书，在此后的</a:t>
            </a:r>
            <a:r>
              <a:rPr kumimoji="0" lang="en-US" altLang="zh-CN">
                <a:sym typeface="微软雅黑" panose="020B0503020204020204" pitchFamily="34" charset="-122"/>
              </a:rPr>
              <a:t>103</a:t>
            </a:r>
            <a:r>
              <a:rPr kumimoji="0" lang="zh-CN" altLang="en-US">
                <a:sym typeface="微软雅黑" panose="020B0503020204020204" pitchFamily="34" charset="-122"/>
              </a:rPr>
              <a:t>天中，接连发布了系列推行新政的政令，史称百日维新</a:t>
            </a:r>
          </a:p>
          <a:p>
            <a:pPr eaLnBrk="1" hangingPunct="1">
              <a:spcBef>
                <a:spcPct val="0"/>
              </a:spcBef>
            </a:pPr>
            <a:r>
              <a:rPr kumimoji="0" lang="en-US" altLang="zh-CN">
                <a:solidFill>
                  <a:srgbClr val="000000"/>
                </a:solidFill>
                <a:sym typeface="微软雅黑" panose="020B0503020204020204" pitchFamily="34" charset="-122"/>
              </a:rPr>
              <a:t>1898</a:t>
            </a:r>
            <a:r>
              <a:rPr kumimoji="0" lang="zh-CN" altLang="en-US">
                <a:solidFill>
                  <a:srgbClr val="000000"/>
                </a:solidFill>
                <a:sym typeface="微软雅黑" panose="020B0503020204020204" pitchFamily="34" charset="-122"/>
              </a:rPr>
              <a:t>年</a:t>
            </a:r>
            <a:r>
              <a:rPr kumimoji="0" lang="en-US" altLang="zh-CN">
                <a:solidFill>
                  <a:srgbClr val="000000"/>
                </a:solidFill>
                <a:sym typeface="微软雅黑" panose="020B0503020204020204" pitchFamily="34" charset="-122"/>
              </a:rPr>
              <a:t>9</a:t>
            </a:r>
            <a:r>
              <a:rPr kumimoji="0" lang="zh-CN" altLang="en-US">
                <a:solidFill>
                  <a:srgbClr val="000000"/>
                </a:solidFill>
                <a:sym typeface="微软雅黑" panose="020B0503020204020204" pitchFamily="34" charset="-122"/>
              </a:rPr>
              <a:t>月</a:t>
            </a:r>
            <a:r>
              <a:rPr kumimoji="0" lang="en-US" altLang="zh-CN">
                <a:solidFill>
                  <a:srgbClr val="000000"/>
                </a:solidFill>
                <a:sym typeface="微软雅黑" panose="020B0503020204020204" pitchFamily="34" charset="-122"/>
              </a:rPr>
              <a:t>21</a:t>
            </a:r>
            <a:r>
              <a:rPr kumimoji="0" lang="zh-CN" altLang="en-US">
                <a:solidFill>
                  <a:srgbClr val="000000"/>
                </a:solidFill>
                <a:sym typeface="微软雅黑" panose="020B0503020204020204" pitchFamily="34" charset="-122"/>
              </a:rPr>
              <a:t>日，</a:t>
            </a:r>
            <a:r>
              <a:rPr kumimoji="0" lang="zh-CN" altLang="en-US">
                <a:sym typeface="微软雅黑" panose="020B0503020204020204" pitchFamily="34" charset="-122"/>
              </a:rPr>
              <a:t>慈禧太后</a:t>
            </a:r>
            <a:r>
              <a:rPr kumimoji="0" lang="zh-CN" altLang="en-US">
                <a:solidFill>
                  <a:srgbClr val="000000"/>
                </a:solidFill>
                <a:sym typeface="微软雅黑" panose="020B0503020204020204" pitchFamily="34" charset="-122"/>
              </a:rPr>
              <a:t>突然从所住的颐和园赶回皇宫，将光绪皇帝囚禁于中南海瀛台，宣布临朝“训政”。这就是</a:t>
            </a:r>
            <a:r>
              <a:rPr kumimoji="0" lang="zh-CN" altLang="en-US" b="1" u="sng">
                <a:solidFill>
                  <a:srgbClr val="C23C0D"/>
                </a:solidFill>
                <a:sym typeface="微软雅黑" panose="020B0503020204020204" pitchFamily="34" charset="-122"/>
              </a:rPr>
              <a:t>戊戌政变。</a:t>
            </a:r>
            <a:r>
              <a:rPr kumimoji="0" lang="zh-CN" altLang="en-US">
                <a:solidFill>
                  <a:srgbClr val="000000"/>
                </a:solidFill>
                <a:sym typeface="微软雅黑" panose="020B0503020204020204" pitchFamily="34" charset="-122"/>
              </a:rPr>
              <a:t>随后，慈禧命令捕杀维新派人物。</a:t>
            </a:r>
          </a:p>
          <a:p>
            <a:pPr eaLnBrk="1" hangingPunct="1">
              <a:spcBef>
                <a:spcPct val="0"/>
              </a:spcBef>
            </a:pPr>
            <a:r>
              <a:rPr kumimoji="0" lang="zh-CN" altLang="en-US" b="1">
                <a:solidFill>
                  <a:srgbClr val="000000"/>
                </a:solidFill>
                <a:sym typeface="微软雅黑" panose="020B0503020204020204" pitchFamily="34" charset="-122"/>
              </a:rPr>
              <a:t>戊戌政变后</a:t>
            </a:r>
            <a:r>
              <a:rPr kumimoji="0" lang="zh-CN" altLang="en-US">
                <a:solidFill>
                  <a:srgbClr val="000000"/>
                </a:solidFill>
                <a:sym typeface="微软雅黑" panose="020B0503020204020204" pitchFamily="34" charset="-122"/>
              </a:rPr>
              <a:t>，新政大部分被废除，保留下来</a:t>
            </a:r>
            <a:r>
              <a:rPr kumimoji="0" lang="zh-CN" altLang="en-US" b="1" u="sng">
                <a:solidFill>
                  <a:srgbClr val="C23C0D"/>
                </a:solidFill>
                <a:sym typeface="微软雅黑" panose="020B0503020204020204" pitchFamily="34" charset="-122"/>
              </a:rPr>
              <a:t>京师大学堂</a:t>
            </a:r>
            <a:r>
              <a:rPr kumimoji="0" lang="zh-CN" altLang="en-US">
                <a:sym typeface="微软雅黑" panose="020B0503020204020204" pitchFamily="34" charset="-122"/>
              </a:rPr>
              <a:t>和各地新式学堂</a:t>
            </a:r>
          </a:p>
          <a:p>
            <a:pPr eaLnBrk="1" hangingPunct="1">
              <a:spcBef>
                <a:spcPct val="0"/>
              </a:spcBef>
            </a:pPr>
            <a:endParaRPr kumimoji="0" lang="en-US" altLang="zh-CN">
              <a:solidFill>
                <a:srgbClr val="000000"/>
              </a:solidFill>
              <a:sym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91491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800055BB-1436-AC48-806F-68B08720BA11}" type="slidenum">
              <a:rPr kumimoji="0" lang="zh-CN" altLang="en-US">
                <a:ea typeface="宋体" panose="02010600030101010101" pitchFamily="2" charset="-122"/>
              </a:rPr>
              <a:t>81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F997CF-9263-AB42-9A57-2B0312AC31F6}" type="slidenum">
              <a:rPr lang="zh-CN" altLang="en-US" smtClean="0"/>
              <a:t>99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zh-CN" altLang="en-US"/>
              <a:t>近代救亡图存只有共产堂领导的才是最给力的，最先进的，其他的都是落后的</a:t>
            </a:r>
          </a:p>
        </p:txBody>
      </p:sp>
      <p:sp>
        <p:nvSpPr>
          <p:cNvPr id="56323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7EB9E985-6697-6B41-9C13-2DFE6B391848}" type="slidenum">
              <a:rPr kumimoji="0" lang="zh-CN" altLang="en-US">
                <a:ea typeface="宋体" panose="02010600030101010101" pitchFamily="2" charset="-122"/>
              </a:rPr>
              <a:t>31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kumimoji="0" lang="en-US" altLang="zh-CN" dirty="0"/>
              <a:t>1861—1895</a:t>
            </a:r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/>
              <a:t>洋务运动，首先是由曾国藩，李鸿章，左宗棠等汉族官僚发起的，从</a:t>
            </a:r>
            <a:r>
              <a:rPr kumimoji="0" lang="en-US" altLang="zh-CN" dirty="0"/>
              <a:t>19</a:t>
            </a:r>
            <a:r>
              <a:rPr kumimoji="0" lang="zh-CN" altLang="en-US" dirty="0"/>
              <a:t>世纪</a:t>
            </a:r>
            <a:r>
              <a:rPr kumimoji="0" lang="en-US" altLang="zh-CN" dirty="0"/>
              <a:t>60</a:t>
            </a:r>
            <a:r>
              <a:rPr kumimoji="0" lang="zh-CN" altLang="en-US" dirty="0"/>
              <a:t>年代</a:t>
            </a:r>
            <a:r>
              <a:rPr kumimoji="0" lang="zh-CN" altLang="zh-CN" dirty="0"/>
              <a:t>——</a:t>
            </a:r>
            <a:r>
              <a:rPr kumimoji="0" lang="en-US" altLang="zh-CN" dirty="0"/>
              <a:t>90</a:t>
            </a:r>
            <a:r>
              <a:rPr kumimoji="0" lang="zh-CN" altLang="en-US" dirty="0"/>
              <a:t>年代。</a:t>
            </a:r>
            <a:endParaRPr kumimoji="0" lang="zh-CN" altLang="zh-CN" dirty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/>
              <a:t>洋务运动发轫于</a:t>
            </a:r>
            <a:r>
              <a:rPr kumimoji="0" lang="en-US" altLang="zh-CN" dirty="0"/>
              <a:t>1861</a:t>
            </a:r>
            <a:r>
              <a:rPr kumimoji="0" lang="zh-CN" altLang="en-US" dirty="0"/>
              <a:t>年初。当时留守北京议和的钦差大臣恭亲王奕欣，领衔上奏</a:t>
            </a:r>
            <a:r>
              <a:rPr kumimoji="0" lang="zh-CN" altLang="zh-CN" dirty="0"/>
              <a:t>《</a:t>
            </a:r>
            <a:r>
              <a:rPr kumimoji="0" lang="zh-CN" altLang="en-US" dirty="0"/>
              <a:t>统筹全局折</a:t>
            </a:r>
            <a:r>
              <a:rPr kumimoji="0" lang="zh-CN" altLang="zh-CN" dirty="0"/>
              <a:t>》</a:t>
            </a:r>
            <a:r>
              <a:rPr kumimoji="0" lang="zh-CN" altLang="en-US" dirty="0"/>
              <a:t>，经过王公大臣会商同意和咸丰批准，正式设立</a:t>
            </a:r>
            <a:r>
              <a:rPr kumimoji="0" lang="zh-CN" altLang="en-US" b="1" dirty="0"/>
              <a:t>总理各国事务衙门</a:t>
            </a:r>
            <a:r>
              <a:rPr kumimoji="0" lang="zh-CN" altLang="en-US" dirty="0"/>
              <a:t>。从此，洋务运动便正式开场。</a:t>
            </a:r>
            <a:endParaRPr kumimoji="0" lang="zh-CN" altLang="zh-CN" dirty="0"/>
          </a:p>
          <a:p>
            <a:pPr eaLnBrk="1" hangingPunct="1">
              <a:spcBef>
                <a:spcPct val="0"/>
              </a:spcBef>
            </a:pPr>
            <a:r>
              <a:rPr kumimoji="0" lang="en-US" altLang="zh-CN" dirty="0"/>
              <a:t>1894</a:t>
            </a:r>
            <a:r>
              <a:rPr kumimoji="0" lang="zh-CN" altLang="en-US" dirty="0"/>
              <a:t>年</a:t>
            </a:r>
            <a:r>
              <a:rPr kumimoji="0" lang="en-US" altLang="zh-CN" dirty="0"/>
              <a:t>9</a:t>
            </a:r>
            <a:r>
              <a:rPr kumimoji="0" lang="zh-CN" altLang="en-US" dirty="0"/>
              <a:t>月，中日甲午战争爆发，洋务派苦心经营十余载的新式陆军和北洋舰队一败涂地，清政府被迫于次年</a:t>
            </a:r>
            <a:r>
              <a:rPr kumimoji="0" lang="en-US" altLang="zh-CN" dirty="0"/>
              <a:t>4</a:t>
            </a:r>
            <a:r>
              <a:rPr kumimoji="0" lang="zh-CN" altLang="en-US" dirty="0"/>
              <a:t>月签订了丧权辱国的</a:t>
            </a:r>
            <a:r>
              <a:rPr kumimoji="0" lang="zh-CN" altLang="zh-CN" dirty="0"/>
              <a:t>《</a:t>
            </a:r>
            <a:r>
              <a:rPr kumimoji="0" lang="zh-CN" altLang="en-US" dirty="0"/>
              <a:t>马关条约</a:t>
            </a:r>
            <a:r>
              <a:rPr kumimoji="0" lang="zh-CN" altLang="zh-CN" dirty="0"/>
              <a:t>》</a:t>
            </a:r>
            <a:r>
              <a:rPr kumimoji="0" lang="zh-CN" altLang="en-US" dirty="0"/>
              <a:t>，洋务运动从此而宣告破产</a:t>
            </a:r>
            <a:endParaRPr kumimoji="0" lang="zh-CN" altLang="zh-CN" dirty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>
                <a:sym typeface="微软雅黑" panose="020B0503020204020204" pitchFamily="34" charset="-122"/>
              </a:rPr>
              <a:t>目的（</a:t>
            </a:r>
            <a:r>
              <a:rPr kumimoji="0" lang="en-US" altLang="zh-CN" dirty="0">
                <a:sym typeface="微软雅黑" panose="020B0503020204020204" pitchFamily="34" charset="-122"/>
              </a:rPr>
              <a:t>2</a:t>
            </a:r>
            <a:r>
              <a:rPr kumimoji="0" lang="zh-CN" altLang="en-US" dirty="0">
                <a:sym typeface="微软雅黑" panose="020B0503020204020204" pitchFamily="34" charset="-122"/>
              </a:rPr>
              <a:t>）也有加强海防、边防，抵御外国侵略的目的在内。</a:t>
            </a:r>
            <a:endParaRPr kumimoji="0" lang="en-US" altLang="zh-CN" dirty="0">
              <a:sym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endParaRPr kumimoji="0" lang="zh-CN" altLang="en-US" dirty="0"/>
          </a:p>
        </p:txBody>
      </p:sp>
      <p:sp>
        <p:nvSpPr>
          <p:cNvPr id="87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6A106AF7-23B5-0749-809A-89454C1D8226}" type="slidenum">
              <a:rPr kumimoji="0" lang="zh-CN" altLang="en-US">
                <a:ea typeface="宋体" panose="02010600030101010101" pitchFamily="2" charset="-122"/>
              </a:rPr>
              <a:t>45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民用工业是给军用工业提供原料与资金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F997CF-9263-AB42-9A57-2B0312AC31F6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北洋水师是清政府海军的主力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F997CF-9263-AB42-9A57-2B0312AC31F6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自己办学，出国留学</a:t>
            </a:r>
            <a:endParaRPr lang="zh-CN" altLang="en-US" dirty="0"/>
          </a:p>
        </p:txBody>
      </p:sp>
      <p:sp>
        <p:nvSpPr>
          <p:cNvPr id="106499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B5C7DFE5-177E-6648-9ECA-10C62ED3D89B}" type="slidenum">
              <a:rPr kumimoji="0" lang="zh-CN" altLang="en-US">
                <a:ea typeface="宋体" panose="02010600030101010101" pitchFamily="2" charset="-122"/>
              </a:rPr>
              <a:t>53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工业为主，促进工业民族资本主义发展，采取行动培养人才，传播新知识，引起社会风气和价值观改变，开启近代教育</a:t>
            </a:r>
          </a:p>
        </p:txBody>
      </p:sp>
      <p:sp>
        <p:nvSpPr>
          <p:cNvPr id="129027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F54B7F47-F88F-1746-9B34-937B42BDB468}" type="slidenum">
              <a:rPr kumimoji="0" lang="zh-CN" altLang="en-US">
                <a:ea typeface="宋体" panose="02010600030101010101" pitchFamily="2" charset="-122"/>
              </a:rPr>
              <a:t>60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工业为主，促进工业民族资本主义发展，采取行动培养人才，传播新知识，引起社会风气和价值观改变，开启近代教育</a:t>
            </a:r>
          </a:p>
        </p:txBody>
      </p:sp>
      <p:sp>
        <p:nvSpPr>
          <p:cNvPr id="129027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F54B7F47-F88F-1746-9B34-937B42BDB468}" type="slidenum">
              <a:rPr kumimoji="0" lang="zh-CN" altLang="en-US">
                <a:ea typeface="宋体" panose="02010600030101010101" pitchFamily="2" charset="-122"/>
              </a:rPr>
              <a:t>61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17463" y="146050"/>
            <a:ext cx="950913" cy="130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cxnSp>
        <p:nvCxnSpPr>
          <p:cNvPr id="5" name="直接连接符 9"/>
          <p:cNvCxnSpPr/>
          <p:nvPr userDrawn="1"/>
        </p:nvCxnSpPr>
        <p:spPr>
          <a:xfrm>
            <a:off x="377825" y="3087688"/>
            <a:ext cx="11404600" cy="11112"/>
          </a:xfrm>
          <a:prstGeom prst="line">
            <a:avLst/>
          </a:prstGeom>
          <a:ln w="19050">
            <a:solidFill>
              <a:srgbClr val="D33D1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14"/>
          <p:cNvSpPr txBox="1">
            <a:spLocks noChangeArrowheads="1"/>
          </p:cNvSpPr>
          <p:nvPr userDrawn="1"/>
        </p:nvSpPr>
        <p:spPr bwMode="auto">
          <a:xfrm>
            <a:off x="4287838" y="2913063"/>
            <a:ext cx="3865562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800" b="1" smtClean="0">
                <a:solidFill>
                  <a:srgbClr val="C00000"/>
                </a:solidFill>
              </a:rPr>
              <a:t>HULUO</a:t>
            </a:r>
            <a:r>
              <a:rPr kumimoji="0" lang="zh-CN" altLang="en-US" sz="1800" b="1" smtClean="0">
                <a:solidFill>
                  <a:srgbClr val="C00000"/>
                </a:solidFill>
              </a:rPr>
              <a:t>·</a:t>
            </a:r>
            <a:r>
              <a:rPr kumimoji="0" lang="en-US" altLang="zh-CN" sz="1800" b="1" smtClean="0">
                <a:solidFill>
                  <a:srgbClr val="C00000"/>
                </a:solidFill>
              </a:rPr>
              <a:t>MORE THAN ACCOUNTING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7810500" y="5892800"/>
            <a:ext cx="4368800" cy="95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118035" y="1575185"/>
            <a:ext cx="9976945" cy="1137361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rgbClr val="C0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685639" y="699378"/>
            <a:ext cx="2841736" cy="644142"/>
          </a:xfrm>
        </p:spPr>
        <p:txBody>
          <a:bodyPr>
            <a:noAutofit/>
          </a:bodyPr>
          <a:lstStyle>
            <a:lvl1pPr marL="0" indent="0" algn="ctr">
              <a:buNone/>
              <a:defRPr sz="3600">
                <a:solidFill>
                  <a:srgbClr val="C0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DA93E-1EC3-6844-AE49-056AA0BF0D78}" type="datetimeFigureOut">
              <a:rPr lang="zh-CN" altLang="en-US"/>
              <a:t>2019/1/24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2ECD9-0510-C945-A910-552FCC02D42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9C4F0-5CC1-374B-9880-B5C1B5D1F4AC}" type="datetimeFigureOut">
              <a:rPr lang="zh-CN" altLang="en-US"/>
              <a:t>2019/1/24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7DE68-2AA2-5740-AFF1-64295696FA0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105D3-8918-2149-9008-DF2330A9F1D9}" type="datetimeFigureOut">
              <a:rPr lang="zh-CN" altLang="en-US"/>
              <a:t>2019/1/24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94480-3865-9442-8B16-06252B1B082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702E5-3EF6-534D-8348-F66B77504BC5}" type="datetimeFigureOut">
              <a:rPr lang="zh-CN" altLang="en-US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F82C6-047A-B149-AFC4-B5D0D3AC56C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D0EA3-C947-C34B-AD32-7FE3E65A532E}" type="datetimeFigureOut">
              <a:rPr lang="zh-CN" altLang="en-US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C02FA-78F5-9E43-924D-B80FB701316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87D17-CA1D-C041-B1BA-1AD4199E1ED5}" type="datetimeFigureOut">
              <a:rPr lang="zh-CN" altLang="en-US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383CD-BA82-C940-A28B-DA175FB86FB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67" y="365206"/>
            <a:ext cx="10192076" cy="544050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8943"/>
            <a:ext cx="10515600" cy="50598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885C2-8C8A-6242-B988-2431B071B22E}" type="datetimeFigureOut">
              <a:rPr lang="zh-CN" altLang="en-US"/>
              <a:t>2019/1/24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AD7BE-39B7-0145-847E-1808E068226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350838"/>
            <a:ext cx="2262187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15"/>
          <p:cNvSpPr txBox="1">
            <a:spLocks noChangeArrowheads="1"/>
          </p:cNvSpPr>
          <p:nvPr userDrawn="1"/>
        </p:nvSpPr>
        <p:spPr bwMode="auto">
          <a:xfrm>
            <a:off x="111125" y="6235700"/>
            <a:ext cx="7985125" cy="646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等线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等线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等线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等线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等线" charset="0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 smtClean="0">
                <a:solidFill>
                  <a:srgbClr val="C23C0D"/>
                </a:solidFill>
              </a:rPr>
              <a:t>今天是近代史第二次课，</a:t>
            </a:r>
            <a:r>
              <a:rPr kumimoji="0" lang="en-US" altLang="zh-CN" smtClean="0">
                <a:solidFill>
                  <a:srgbClr val="C23C0D"/>
                </a:solidFill>
              </a:rPr>
              <a:t>21:30</a:t>
            </a:r>
            <a:r>
              <a:rPr kumimoji="0" lang="zh-CN" altLang="en-US" smtClean="0">
                <a:solidFill>
                  <a:srgbClr val="C23C0D"/>
                </a:solidFill>
              </a:rPr>
              <a:t>下课，课后有答疑环节（づ￣</a:t>
            </a:r>
            <a:r>
              <a:rPr kumimoji="0" lang="en-US" altLang="zh-CN" smtClean="0">
                <a:solidFill>
                  <a:srgbClr val="C23C0D"/>
                </a:solidFill>
              </a:rPr>
              <a:t>3</a:t>
            </a:r>
            <a:r>
              <a:rPr kumimoji="0" lang="zh-CN" altLang="en-US" smtClean="0">
                <a:solidFill>
                  <a:srgbClr val="C23C0D"/>
                </a:solidFill>
              </a:rPr>
              <a:t>￣）づ╭❤～</a:t>
            </a:r>
            <a:endParaRPr kumimoji="0" lang="en-US" altLang="zh-CN" smtClean="0">
              <a:solidFill>
                <a:srgbClr val="C23C0D"/>
              </a:solidFill>
            </a:endParaRPr>
          </a:p>
          <a:p>
            <a:pPr algn="ctr" eaLnBrk="1" hangingPunct="1">
              <a:defRPr/>
            </a:pPr>
            <a:r>
              <a:rPr kumimoji="0" lang="zh-CN" altLang="en-US" smtClean="0">
                <a:solidFill>
                  <a:srgbClr val="C23C0D"/>
                </a:solidFill>
              </a:rPr>
              <a:t>出勤：看课程</a:t>
            </a:r>
            <a:r>
              <a:rPr kumimoji="0" lang="en-US" altLang="zh-CN" smtClean="0">
                <a:solidFill>
                  <a:srgbClr val="C23C0D"/>
                </a:solidFill>
              </a:rPr>
              <a:t>1</a:t>
            </a:r>
            <a:r>
              <a:rPr kumimoji="0" lang="zh-CN" altLang="en-US" smtClean="0">
                <a:solidFill>
                  <a:srgbClr val="C23C0D"/>
                </a:solidFill>
              </a:rPr>
              <a:t>小时以上。请参与打分环节哦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208770"/>
            <a:ext cx="10515600" cy="965718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174488"/>
            <a:ext cx="10515600" cy="1148576"/>
          </a:xfrm>
        </p:spPr>
        <p:txBody>
          <a:bodyPr numCol="2">
            <a:normAutofit/>
          </a:bodyPr>
          <a:lstStyle>
            <a:lvl1pPr marL="0" indent="0">
              <a:lnSpc>
                <a:spcPct val="150000"/>
              </a:lnSpc>
              <a:buFont typeface="+mj-lt"/>
              <a:buNone/>
              <a:defRPr sz="20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A8344-A4AC-6A4B-9514-66F244FAC15D}" type="datetimeFigureOut">
              <a:rPr lang="zh-CN" altLang="en-US"/>
              <a:t>2019/1/24</a:t>
            </a:fld>
            <a:endParaRPr lang="zh-CN" altLang="en-US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8D2A6-B6FF-2B49-9B65-57AD0A04887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 userDrawn="1"/>
        </p:nvSpPr>
        <p:spPr>
          <a:xfrm>
            <a:off x="-73025" y="420688"/>
            <a:ext cx="844550" cy="515937"/>
          </a:xfrm>
          <a:prstGeom prst="roundRect">
            <a:avLst/>
          </a:prstGeom>
          <a:solidFill>
            <a:srgbClr val="C23C0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zh-CN" altLang="en-US" sz="3200">
              <a:solidFill>
                <a:srgbClr val="FFFFFF"/>
              </a:solidFill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E5871-B73B-C54D-9334-C38AEDEBF60D}" type="datetimeFigureOut">
              <a:rPr lang="zh-CN" altLang="en-US"/>
              <a:t>2019/1/24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2D9058-243A-A142-A913-77F0076E5B4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>
            <a:off x="-73025" y="420688"/>
            <a:ext cx="844550" cy="515937"/>
          </a:xfrm>
          <a:prstGeom prst="roundRect">
            <a:avLst/>
          </a:prstGeom>
          <a:solidFill>
            <a:srgbClr val="C23C0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zh-CN" altLang="en-US" sz="3200">
              <a:solidFill>
                <a:srgbClr val="FFFFFF"/>
              </a:solidFill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0E664-8F59-0C49-853A-86EA9685F478}" type="datetimeFigureOut">
              <a:rPr lang="zh-CN" altLang="en-US"/>
              <a:t>2019/1/24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D93E0-F43C-8947-872B-C01FF7BCCFB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84862-2C00-F04C-93BA-603709A0A9CC}" type="datetimeFigureOut">
              <a:rPr lang="zh-CN" altLang="en-US"/>
              <a:t>2019/1/24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CF365-0E85-E149-A5B9-B0868048E05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21EBB-61A3-6741-91B5-7CA6B2646BB8}" type="datetimeFigureOut">
              <a:rPr lang="zh-CN" altLang="en-US"/>
              <a:t>2019/1/24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43256-7967-7E43-993E-597BAD2CF88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C7F0B-51F3-B840-AC4C-5F492B5785AB}" type="datetimeFigureOut">
              <a:rPr lang="zh-CN" altLang="en-US"/>
              <a:t>2019/1/24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kumimoji="0"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F92A755-9881-424B-B69A-B21A379BB12D}" type="datetimeFigureOut">
              <a:rPr lang="zh-CN" altLang="en-US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kumimoji="0"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30340F8-EEC9-AA4E-AEDB-C15BB293F153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1030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文本占位符 13"/>
          <p:cNvSpPr>
            <a:spLocks noGrp="1"/>
          </p:cNvSpPr>
          <p:nvPr>
            <p:ph type="body" idx="1"/>
          </p:nvPr>
        </p:nvSpPr>
        <p:spPr bwMode="auto">
          <a:xfrm>
            <a:off x="838200" y="1189038"/>
            <a:ext cx="10515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1032" name="图片 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063" y="5054600"/>
            <a:ext cx="2166937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方正清刻本悦宋简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charset="0"/>
          <a:ea typeface="方正清刻本悦宋简体" charset="0"/>
          <a:cs typeface="方正清刻本悦宋简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charset="0"/>
          <a:ea typeface="方正清刻本悦宋简体" charset="0"/>
          <a:cs typeface="方正清刻本悦宋简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charset="0"/>
          <a:ea typeface="方正清刻本悦宋简体" charset="0"/>
          <a:cs typeface="方正清刻本悦宋简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charset="0"/>
          <a:ea typeface="方正清刻本悦宋简体" charset="0"/>
          <a:cs typeface="方正清刻本悦宋简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charset="0"/>
          <a:ea typeface="方正清刻本悦宋简体" charset="0"/>
          <a:cs typeface="方正清刻本悦宋简体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charset="0"/>
          <a:ea typeface="方正清刻本悦宋简体" charset="0"/>
          <a:cs typeface="方正清刻本悦宋简体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charset="0"/>
          <a:ea typeface="方正清刻本悦宋简体" charset="0"/>
          <a:cs typeface="方正清刻本悦宋简体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charset="0"/>
          <a:ea typeface="方正清刻本悦宋简体" charset="0"/>
          <a:cs typeface="方正清刻本悦宋简体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等线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等线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等线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+mn-lt"/>
          <a:ea typeface="+mn-ea"/>
          <a:cs typeface="等线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+mn-lt"/>
          <a:ea typeface="+mn-ea"/>
          <a:cs typeface="等线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tags" Target="../tags/tag13.xml"/><Relationship Id="rId7" Type="http://schemas.openxmlformats.org/officeDocument/2006/relationships/tags" Target="../tags/tag14.xml"/><Relationship Id="rId8" Type="http://schemas.openxmlformats.org/officeDocument/2006/relationships/slideLayout" Target="../slideLayouts/slideLayout3.xml"/><Relationship Id="rId9" Type="http://schemas.openxmlformats.org/officeDocument/2006/relationships/image" Target="../media/image10.png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tags" Target="../tags/tag21.xml"/><Relationship Id="rId8" Type="http://schemas.openxmlformats.org/officeDocument/2006/relationships/slideLayout" Target="../slideLayouts/slideLayout3.xml"/><Relationship Id="rId9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tags" Target="../tags/tag15.xml"/><Relationship Id="rId2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4" Type="http://schemas.openxmlformats.org/officeDocument/2006/relationships/tags" Target="../tags/tag25.xml"/><Relationship Id="rId5" Type="http://schemas.openxmlformats.org/officeDocument/2006/relationships/tags" Target="../tags/tag26.xml"/><Relationship Id="rId6" Type="http://schemas.openxmlformats.org/officeDocument/2006/relationships/tags" Target="../tags/tag27.xml"/><Relationship Id="rId7" Type="http://schemas.openxmlformats.org/officeDocument/2006/relationships/tags" Target="../tags/tag28.xml"/><Relationship Id="rId8" Type="http://schemas.openxmlformats.org/officeDocument/2006/relationships/slideLayout" Target="../slideLayouts/slideLayout3.xml"/><Relationship Id="rId9" Type="http://schemas.openxmlformats.org/officeDocument/2006/relationships/image" Target="../media/image12.png"/><Relationship Id="rId10" Type="http://schemas.openxmlformats.org/officeDocument/2006/relationships/image" Target="../media/image10.png"/><Relationship Id="rId1" Type="http://schemas.openxmlformats.org/officeDocument/2006/relationships/tags" Target="../tags/tag22.xml"/><Relationship Id="rId2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slideLayout" Target="../slideLayouts/slideLayout3.xml"/><Relationship Id="rId9" Type="http://schemas.openxmlformats.org/officeDocument/2006/relationships/image" Target="../media/image10.png"/><Relationship Id="rId1" Type="http://schemas.openxmlformats.org/officeDocument/2006/relationships/tags" Target="../tags/tag29.xml"/><Relationship Id="rId2" Type="http://schemas.openxmlformats.org/officeDocument/2006/relationships/tags" Target="../tags/tag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tags" Target="../tags/tag41.xml"/><Relationship Id="rId7" Type="http://schemas.openxmlformats.org/officeDocument/2006/relationships/tags" Target="../tags/tag42.xml"/><Relationship Id="rId8" Type="http://schemas.openxmlformats.org/officeDocument/2006/relationships/slideLayout" Target="../slideLayouts/slideLayout3.xml"/><Relationship Id="rId9" Type="http://schemas.openxmlformats.org/officeDocument/2006/relationships/image" Target="../media/image10.png"/><Relationship Id="rId1" Type="http://schemas.openxmlformats.org/officeDocument/2006/relationships/tags" Target="../tags/tag36.xml"/><Relationship Id="rId2" Type="http://schemas.openxmlformats.org/officeDocument/2006/relationships/tags" Target="../tags/tag3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1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1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1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4" Type="http://schemas.openxmlformats.org/officeDocument/2006/relationships/image" Target="../media/image30.jpeg"/><Relationship Id="rId5" Type="http://schemas.openxmlformats.org/officeDocument/2006/relationships/image" Target="../media/image31.jpeg"/><Relationship Id="rId6" Type="http://schemas.openxmlformats.org/officeDocument/2006/relationships/image" Target="../media/image32.jpeg"/><Relationship Id="rId7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tags" Target="../tags/tag43.xml"/><Relationship Id="rId2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24.png"/><Relationship Id="rId5" Type="http://schemas.openxmlformats.org/officeDocument/2006/relationships/diagramData" Target="../diagrams/data1.xml"/><Relationship Id="rId6" Type="http://schemas.openxmlformats.org/officeDocument/2006/relationships/diagramLayout" Target="../diagrams/layout1.xml"/><Relationship Id="rId7" Type="http://schemas.openxmlformats.org/officeDocument/2006/relationships/diagramQuickStyle" Target="../diagrams/quickStyle1.xml"/><Relationship Id="rId8" Type="http://schemas.openxmlformats.org/officeDocument/2006/relationships/diagramColors" Target="../diagrams/colors1.xml"/><Relationship Id="rId9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33.png"/><Relationship Id="rId5" Type="http://schemas.openxmlformats.org/officeDocument/2006/relationships/diagramData" Target="../diagrams/data2.xml"/><Relationship Id="rId6" Type="http://schemas.openxmlformats.org/officeDocument/2006/relationships/diagramLayout" Target="../diagrams/layout2.xml"/><Relationship Id="rId7" Type="http://schemas.openxmlformats.org/officeDocument/2006/relationships/diagramQuickStyle" Target="../diagrams/quickStyle2.xml"/><Relationship Id="rId8" Type="http://schemas.openxmlformats.org/officeDocument/2006/relationships/diagramColors" Target="../diagrams/colors2.xml"/><Relationship Id="rId9" Type="http://schemas.microsoft.com/office/2007/relationships/diagramDrawing" Target="../diagrams/drawing2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3" Type="http://schemas.openxmlformats.org/officeDocument/2006/relationships/image" Target="../media/image34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3" Type="http://schemas.openxmlformats.org/officeDocument/2006/relationships/image" Target="../media/image34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slideLayout" Target="../slideLayouts/slideLayout3.xml"/><Relationship Id="rId9" Type="http://schemas.openxmlformats.org/officeDocument/2006/relationships/image" Target="../media/image10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.png"/><Relationship Id="rId3" Type="http://schemas.openxmlformats.org/officeDocument/2006/relationships/image" Target="../media/image37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.png"/><Relationship Id="rId3" Type="http://schemas.openxmlformats.org/officeDocument/2006/relationships/image" Target="../media/image37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.png"/><Relationship Id="rId3" Type="http://schemas.openxmlformats.org/officeDocument/2006/relationships/image" Target="../media/image37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.png"/><Relationship Id="rId3" Type="http://schemas.openxmlformats.org/officeDocument/2006/relationships/image" Target="../media/image37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8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8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213" y="2646363"/>
            <a:ext cx="10047287" cy="15700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9600" b="1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中国近现代史纲要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1003806" y="378408"/>
            <a:ext cx="10193337" cy="544513"/>
          </a:xfrm>
        </p:spPr>
        <p:txBody>
          <a:bodyPr/>
          <a:lstStyle/>
          <a:p>
            <a:r>
              <a:rPr lang="zh-CN" altLang="en-US" sz="24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第一节 农民群众斗争风暴的起落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3632200" y="1179513"/>
            <a:ext cx="2208213" cy="4992687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ts val="540"/>
              </a:spcBef>
            </a:pP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1843</a:t>
            </a:r>
            <a:r>
              <a:rPr lang="zh-CN" altLang="en-US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54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540"/>
              </a:spcBef>
            </a:pP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1853</a:t>
            </a:r>
            <a:r>
              <a:rPr lang="zh-CN" altLang="en-US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540"/>
              </a:spcBef>
            </a:pP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1856</a:t>
            </a:r>
            <a:r>
              <a:rPr lang="zh-CN" altLang="en-US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年上半年</a:t>
            </a: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540"/>
              </a:spcBef>
            </a:pP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1856</a:t>
            </a:r>
            <a:r>
              <a:rPr lang="zh-CN" altLang="en-US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9</a:t>
            </a:r>
            <a:r>
              <a:rPr lang="zh-CN" altLang="en-US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540"/>
              </a:spcBef>
            </a:pP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1864</a:t>
            </a:r>
            <a:r>
              <a:rPr lang="zh-CN" altLang="en-US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7</a:t>
            </a:r>
            <a:r>
              <a:rPr lang="zh-CN" altLang="en-US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endParaRPr lang="en-US" altLang="zh-CN" sz="2400" dirty="0">
              <a:solidFill>
                <a:srgbClr val="A6A6A6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3363913" y="1165225"/>
            <a:ext cx="96837" cy="5160963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gradFill flip="none" rotWithShape="1">
            <a:gsLst>
              <a:gs pos="0">
                <a:srgbClr val="595959">
                  <a:tint val="66000"/>
                  <a:satMod val="160000"/>
                </a:srgbClr>
              </a:gs>
              <a:gs pos="50000">
                <a:srgbClr val="595959">
                  <a:tint val="44500"/>
                  <a:satMod val="160000"/>
                </a:srgbClr>
              </a:gs>
              <a:gs pos="100000">
                <a:srgbClr val="595959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>
            <p:custDataLst>
              <p:tags r:id="rId2"/>
            </p:custDataLst>
          </p:nvPr>
        </p:nvSpPr>
        <p:spPr>
          <a:xfrm>
            <a:off x="3203575" y="1454150"/>
            <a:ext cx="419100" cy="4191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20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椭圆 6"/>
          <p:cNvSpPr/>
          <p:nvPr>
            <p:custDataLst>
              <p:tags r:id="rId3"/>
            </p:custDataLst>
          </p:nvPr>
        </p:nvSpPr>
        <p:spPr>
          <a:xfrm>
            <a:off x="3203575" y="2220913"/>
            <a:ext cx="419100" cy="4175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20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3203575" y="3014663"/>
            <a:ext cx="419100" cy="41751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z="20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5"/>
            </p:custDataLst>
          </p:nvPr>
        </p:nvSpPr>
        <p:spPr>
          <a:xfrm>
            <a:off x="3203575" y="3805238"/>
            <a:ext cx="419100" cy="4191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zh-CN" altLang="en-US" sz="20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6"/>
            </p:custDataLst>
          </p:nvPr>
        </p:nvSpPr>
        <p:spPr>
          <a:xfrm>
            <a:off x="3203575" y="4633913"/>
            <a:ext cx="419100" cy="41751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endParaRPr lang="zh-CN" altLang="en-US" sz="20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椭圆 10"/>
          <p:cNvSpPr/>
          <p:nvPr>
            <p:custDataLst>
              <p:tags r:id="rId7"/>
            </p:custDataLst>
          </p:nvPr>
        </p:nvSpPr>
        <p:spPr>
          <a:xfrm>
            <a:off x="3213100" y="5432425"/>
            <a:ext cx="419100" cy="41751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6</a:t>
            </a:r>
            <a:endParaRPr lang="zh-CN" altLang="en-US" sz="20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78645" y="2161756"/>
            <a:ext cx="6624637" cy="4766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400" kern="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金田起义</a:t>
            </a:r>
            <a:endParaRPr lang="en-US" altLang="zh-CN" sz="24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3564" name="文本框 11"/>
          <p:cNvSpPr txBox="1">
            <a:spLocks noChangeArrowheads="1"/>
          </p:cNvSpPr>
          <p:nvPr/>
        </p:nvSpPr>
        <p:spPr bwMode="auto">
          <a:xfrm>
            <a:off x="1196975" y="2220913"/>
            <a:ext cx="901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创业</a:t>
            </a:r>
          </a:p>
        </p:txBody>
      </p:sp>
      <p:sp>
        <p:nvSpPr>
          <p:cNvPr id="23566" name="文本框 18"/>
          <p:cNvSpPr txBox="1">
            <a:spLocks noChangeArrowheads="1"/>
          </p:cNvSpPr>
          <p:nvPr/>
        </p:nvSpPr>
        <p:spPr bwMode="auto">
          <a:xfrm>
            <a:off x="1196975" y="4557713"/>
            <a:ext cx="9017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守业</a:t>
            </a:r>
          </a:p>
        </p:txBody>
      </p:sp>
      <p:sp>
        <p:nvSpPr>
          <p:cNvPr id="17" name="左大括号 16"/>
          <p:cNvSpPr/>
          <p:nvPr/>
        </p:nvSpPr>
        <p:spPr>
          <a:xfrm>
            <a:off x="2617874" y="1214111"/>
            <a:ext cx="202084" cy="243111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大括号 18"/>
          <p:cNvSpPr/>
          <p:nvPr/>
        </p:nvSpPr>
        <p:spPr>
          <a:xfrm>
            <a:off x="2637997" y="3864442"/>
            <a:ext cx="202084" cy="243111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9024" y="91812"/>
            <a:ext cx="4988636" cy="1800586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00474" y="2593068"/>
            <a:ext cx="5570756" cy="637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性质：中国古代农民起义的</a:t>
            </a:r>
            <a:r>
              <a:rPr lang="zh-CN" altLang="en-US" sz="28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最高峰</a:t>
            </a:r>
            <a:endParaRPr lang="en-US" altLang="zh-CN" sz="28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1003806" y="383886"/>
            <a:ext cx="10193337" cy="544513"/>
          </a:xfrm>
        </p:spPr>
        <p:txBody>
          <a:bodyPr/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259053" y="1858675"/>
            <a:ext cx="11461892" cy="3752417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戊戌维新运动失败的主要原因是（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b="1" dirty="0">
                <a:solidFill>
                  <a:srgbClr val="C23C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．中国民族资本主义经济力量十分弱小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．维新派把希望完全寄托在一个没有实权的皇帝身上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．没有发动群众的支持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．维新派自身的局限和以慈禧太后为首的强大的守旧势力的反对</a:t>
            </a:r>
          </a:p>
          <a:p>
            <a:pPr>
              <a:spcBef>
                <a:spcPct val="0"/>
              </a:spcBef>
            </a:pPr>
            <a:endParaRPr lang="zh-CN" altLang="en-US" sz="2400" dirty="0">
              <a:latin typeface="等线" charset="0"/>
              <a:ea typeface="等线" charset="0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193337" cy="544513"/>
          </a:xfrm>
        </p:spPr>
        <p:txBody>
          <a:bodyPr/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259053" y="1858675"/>
            <a:ext cx="11461892" cy="3752417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戊戌维新运动失败的主要原因是（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b="1" dirty="0" smtClean="0">
                <a:solidFill>
                  <a:srgbClr val="C23C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．中国民族资本主义经济力量十分弱小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．维新派把希望完全寄托在一个没有实权的皇帝身上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．没有发动群众的支持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．维新派自身的局限和以慈禧太后为首的强大的守旧势力的反对</a:t>
            </a:r>
          </a:p>
          <a:p>
            <a:pPr>
              <a:spcBef>
                <a:spcPct val="0"/>
              </a:spcBef>
            </a:pPr>
            <a:endParaRPr lang="zh-CN" altLang="en-US" sz="2400" dirty="0">
              <a:latin typeface="等线" charset="0"/>
              <a:ea typeface="等线" charset="0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1003806" y="383886"/>
            <a:ext cx="10193337" cy="544513"/>
          </a:xfrm>
        </p:spPr>
        <p:txBody>
          <a:bodyPr/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259053" y="1858675"/>
            <a:ext cx="11461892" cy="3752417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资产阶级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维新派不敢否定封建主义在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政治上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的表现是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    ）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不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敢根本否定封建君主制度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对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帝国主义抱有幻想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脱离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人民群众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主张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西学中用</a:t>
            </a: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1003806" y="383886"/>
            <a:ext cx="10193337" cy="544513"/>
          </a:xfrm>
        </p:spPr>
        <p:txBody>
          <a:bodyPr/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259053" y="1858675"/>
            <a:ext cx="11461892" cy="3752417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资产阶级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维新派不敢否定封建主义在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政治上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的表现是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 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不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敢根本否定封建君主制度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对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帝国主义抱有幻想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脱离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人民群众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主张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西学中用</a:t>
            </a: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1003806" y="370032"/>
            <a:ext cx="10193337" cy="544513"/>
          </a:xfrm>
        </p:spPr>
        <p:txBody>
          <a:bodyPr/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259053" y="1858675"/>
            <a:ext cx="11461892" cy="3752417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>
                <a:latin typeface="等线" charset="0"/>
                <a:ea typeface="等线" charset="0"/>
              </a:rPr>
              <a:t>下列对戊戌维新运动的意义表述错误的是（     ）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latin typeface="等线" charset="0"/>
                <a:ea typeface="等线" charset="0"/>
              </a:rPr>
              <a:t/>
            </a:r>
            <a:br>
              <a:rPr lang="zh-CN" altLang="en-US" sz="2400" dirty="0">
                <a:latin typeface="等线" charset="0"/>
                <a:ea typeface="等线" charset="0"/>
              </a:rPr>
            </a:br>
            <a:r>
              <a:rPr lang="en-US" altLang="zh-CN" sz="2400" dirty="0" smtClean="0">
                <a:latin typeface="等线" charset="0"/>
                <a:ea typeface="等线" charset="0"/>
              </a:rPr>
              <a:t>A.</a:t>
            </a:r>
            <a:r>
              <a:rPr lang="zh-CN" altLang="en-US" sz="2400" dirty="0" smtClean="0">
                <a:latin typeface="等线" charset="0"/>
                <a:ea typeface="等线" charset="0"/>
              </a:rPr>
              <a:t>属于</a:t>
            </a:r>
            <a:r>
              <a:rPr lang="zh-CN" altLang="en-US" sz="2400" dirty="0">
                <a:latin typeface="等线" charset="0"/>
                <a:ea typeface="等线" charset="0"/>
              </a:rPr>
              <a:t>爱国救亡运动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latin typeface="等线" charset="0"/>
                <a:ea typeface="等线" charset="0"/>
              </a:rPr>
              <a:t>B.</a:t>
            </a:r>
            <a:r>
              <a:rPr lang="zh-CN" altLang="en-US" sz="2400" dirty="0" smtClean="0">
                <a:latin typeface="等线" charset="0"/>
                <a:ea typeface="等线" charset="0"/>
              </a:rPr>
              <a:t>属于</a:t>
            </a:r>
            <a:r>
              <a:rPr lang="zh-CN" altLang="en-US" sz="2400" dirty="0">
                <a:latin typeface="等线" charset="0"/>
                <a:ea typeface="等线" charset="0"/>
              </a:rPr>
              <a:t>资产阶级性质的政治革命运动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latin typeface="等线" charset="0"/>
                <a:ea typeface="等线" charset="0"/>
              </a:rPr>
              <a:t>C.</a:t>
            </a:r>
            <a:r>
              <a:rPr lang="zh-CN" altLang="en-US" sz="2400" dirty="0" smtClean="0">
                <a:latin typeface="等线" charset="0"/>
                <a:ea typeface="等线" charset="0"/>
              </a:rPr>
              <a:t>是</a:t>
            </a:r>
            <a:r>
              <a:rPr lang="zh-CN" altLang="en-US" sz="2400" dirty="0">
                <a:latin typeface="等线" charset="0"/>
                <a:ea typeface="等线" charset="0"/>
              </a:rPr>
              <a:t>一场思想启蒙运动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latin typeface="等线" charset="0"/>
                <a:ea typeface="等线" charset="0"/>
              </a:rPr>
              <a:t>D.</a:t>
            </a:r>
            <a:r>
              <a:rPr lang="zh-CN" altLang="en-US" sz="2400" dirty="0" smtClean="0">
                <a:latin typeface="等线" charset="0"/>
                <a:ea typeface="等线" charset="0"/>
              </a:rPr>
              <a:t>在</a:t>
            </a:r>
            <a:r>
              <a:rPr lang="zh-CN" altLang="en-US" sz="2400" dirty="0">
                <a:latin typeface="等线" charset="0"/>
                <a:ea typeface="等线" charset="0"/>
              </a:rPr>
              <a:t>改革社会风气方面也有不可低估的意义</a:t>
            </a:r>
          </a:p>
          <a:p>
            <a:pPr>
              <a:spcBef>
                <a:spcPct val="0"/>
              </a:spcBef>
            </a:pPr>
            <a:endParaRPr lang="zh-CN" altLang="en-US" sz="2400" dirty="0">
              <a:latin typeface="等线" charset="0"/>
              <a:ea typeface="等线" charset="0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193337" cy="544513"/>
          </a:xfrm>
        </p:spPr>
        <p:txBody>
          <a:bodyPr/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259053" y="1858675"/>
            <a:ext cx="11461892" cy="3752417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>
                <a:latin typeface="等线" charset="0"/>
                <a:ea typeface="等线" charset="0"/>
              </a:rPr>
              <a:t>下列对戊戌维新运动的意义表述错误的是（ </a:t>
            </a:r>
            <a:r>
              <a:rPr lang="zh-CN" altLang="en-US" sz="2400" dirty="0" smtClean="0">
                <a:latin typeface="等线" charset="0"/>
                <a:ea typeface="等线" charset="0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latin typeface="等线" charset="0"/>
                <a:ea typeface="等线" charset="0"/>
              </a:rPr>
              <a:t>B</a:t>
            </a:r>
            <a:r>
              <a:rPr lang="zh-CN" altLang="en-US" sz="2400" dirty="0" smtClean="0">
                <a:solidFill>
                  <a:srgbClr val="C00000"/>
                </a:solidFill>
                <a:latin typeface="等线" charset="0"/>
                <a:ea typeface="等线" charset="0"/>
              </a:rPr>
              <a:t> </a:t>
            </a:r>
            <a:r>
              <a:rPr lang="zh-CN" altLang="en-US" sz="2400" dirty="0" smtClean="0">
                <a:latin typeface="等线" charset="0"/>
                <a:ea typeface="等线" charset="0"/>
              </a:rPr>
              <a:t> </a:t>
            </a:r>
            <a:r>
              <a:rPr lang="zh-CN" altLang="en-US" sz="2400" dirty="0">
                <a:latin typeface="等线" charset="0"/>
                <a:ea typeface="等线" charset="0"/>
              </a:rPr>
              <a:t>）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latin typeface="等线" charset="0"/>
                <a:ea typeface="等线" charset="0"/>
              </a:rPr>
              <a:t/>
            </a:r>
            <a:br>
              <a:rPr lang="zh-CN" altLang="en-US" sz="2400" dirty="0">
                <a:latin typeface="等线" charset="0"/>
                <a:ea typeface="等线" charset="0"/>
              </a:rPr>
            </a:br>
            <a:r>
              <a:rPr lang="en-US" altLang="zh-CN" sz="2400" dirty="0" smtClean="0">
                <a:latin typeface="等线" charset="0"/>
                <a:ea typeface="等线" charset="0"/>
              </a:rPr>
              <a:t>A.</a:t>
            </a:r>
            <a:r>
              <a:rPr lang="zh-CN" altLang="en-US" sz="2400" dirty="0" smtClean="0">
                <a:latin typeface="等线" charset="0"/>
                <a:ea typeface="等线" charset="0"/>
              </a:rPr>
              <a:t>属于</a:t>
            </a:r>
            <a:r>
              <a:rPr lang="zh-CN" altLang="en-US" sz="2400" dirty="0">
                <a:latin typeface="等线" charset="0"/>
                <a:ea typeface="等线" charset="0"/>
              </a:rPr>
              <a:t>爱国救亡运动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latin typeface="等线" charset="0"/>
                <a:ea typeface="等线" charset="0"/>
              </a:rPr>
              <a:t>B.</a:t>
            </a:r>
            <a:r>
              <a:rPr lang="zh-CN" altLang="en-US" sz="2400" dirty="0" smtClean="0">
                <a:latin typeface="等线" charset="0"/>
                <a:ea typeface="等线" charset="0"/>
              </a:rPr>
              <a:t>属于</a:t>
            </a:r>
            <a:r>
              <a:rPr lang="zh-CN" altLang="en-US" sz="2400" dirty="0">
                <a:latin typeface="等线" charset="0"/>
                <a:ea typeface="等线" charset="0"/>
              </a:rPr>
              <a:t>资产阶级性质的政治革命运动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latin typeface="等线" charset="0"/>
                <a:ea typeface="等线" charset="0"/>
              </a:rPr>
              <a:t>C.</a:t>
            </a:r>
            <a:r>
              <a:rPr lang="zh-CN" altLang="en-US" sz="2400" dirty="0" smtClean="0">
                <a:latin typeface="等线" charset="0"/>
                <a:ea typeface="等线" charset="0"/>
              </a:rPr>
              <a:t>是</a:t>
            </a:r>
            <a:r>
              <a:rPr lang="zh-CN" altLang="en-US" sz="2400" dirty="0">
                <a:latin typeface="等线" charset="0"/>
                <a:ea typeface="等线" charset="0"/>
              </a:rPr>
              <a:t>一场思想启蒙运动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latin typeface="等线" charset="0"/>
                <a:ea typeface="等线" charset="0"/>
              </a:rPr>
              <a:t>D.</a:t>
            </a:r>
            <a:r>
              <a:rPr lang="zh-CN" altLang="en-US" sz="2400" dirty="0" smtClean="0">
                <a:latin typeface="等线" charset="0"/>
                <a:ea typeface="等线" charset="0"/>
              </a:rPr>
              <a:t>在</a:t>
            </a:r>
            <a:r>
              <a:rPr lang="zh-CN" altLang="en-US" sz="2400" dirty="0">
                <a:latin typeface="等线" charset="0"/>
                <a:ea typeface="等线" charset="0"/>
              </a:rPr>
              <a:t>改革社会风气方面也有不可低估的意义</a:t>
            </a:r>
          </a:p>
          <a:p>
            <a:pPr>
              <a:spcBef>
                <a:spcPct val="0"/>
              </a:spcBef>
            </a:pPr>
            <a:endParaRPr lang="zh-CN" altLang="en-US" sz="2400" dirty="0">
              <a:latin typeface="等线" charset="0"/>
              <a:ea typeface="等线" charset="0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182590"/>
            <a:ext cx="234256" cy="661071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22459" y="645371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2396078" y="2932412"/>
            <a:ext cx="3583783" cy="10613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337514" y="5333963"/>
            <a:ext cx="3583783" cy="10613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6272588" y="47963"/>
            <a:ext cx="2410445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事件起落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左大括号 23"/>
          <p:cNvSpPr/>
          <p:nvPr/>
        </p:nvSpPr>
        <p:spPr>
          <a:xfrm>
            <a:off x="6042172" y="104470"/>
            <a:ext cx="230418" cy="223699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6272587" y="632733"/>
            <a:ext cx="2410445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颁布文件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279214" y="1217503"/>
            <a:ext cx="2410445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289961" y="1815521"/>
            <a:ext cx="2410445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左大括号 25"/>
          <p:cNvSpPr/>
          <p:nvPr/>
        </p:nvSpPr>
        <p:spPr>
          <a:xfrm>
            <a:off x="5995231" y="2402386"/>
            <a:ext cx="230418" cy="223699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6279214" y="2413540"/>
            <a:ext cx="2410445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洋务派形成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289961" y="2986074"/>
            <a:ext cx="2410445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洋务事业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6289961" y="3539785"/>
            <a:ext cx="2410445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6279214" y="5270082"/>
            <a:ext cx="2410445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左大括号 30"/>
          <p:cNvSpPr/>
          <p:nvPr/>
        </p:nvSpPr>
        <p:spPr>
          <a:xfrm>
            <a:off x="5941738" y="4740197"/>
            <a:ext cx="337475" cy="210063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6272586" y="4725459"/>
            <a:ext cx="2410445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维新活动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6289961" y="5819609"/>
            <a:ext cx="2410445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289961" y="4118245"/>
            <a:ext cx="2410445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272586" y="6358360"/>
            <a:ext cx="2410445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深刻教训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1003806" y="378083"/>
            <a:ext cx="10193337" cy="544513"/>
          </a:xfrm>
        </p:spPr>
        <p:txBody>
          <a:bodyPr/>
          <a:lstStyle/>
          <a:p>
            <a:r>
              <a:rPr lang="zh-CN" altLang="en-US" sz="24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第一节 农民群众斗争风暴的起落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3632200" y="1179513"/>
            <a:ext cx="2208213" cy="4992687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ts val="540"/>
              </a:spcBef>
            </a:pP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1843</a:t>
            </a:r>
            <a:r>
              <a:rPr lang="zh-CN" altLang="en-US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540"/>
              </a:spcBef>
            </a:pP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1851</a:t>
            </a:r>
            <a:r>
              <a:rPr lang="zh-CN" altLang="en-US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 </a:t>
            </a:r>
            <a:endParaRPr lang="en-US" altLang="zh-CN" sz="2400" dirty="0">
              <a:solidFill>
                <a:srgbClr val="A6A6A6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54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1853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540"/>
              </a:spcBef>
            </a:pP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1856</a:t>
            </a:r>
            <a:r>
              <a:rPr lang="zh-CN" altLang="en-US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年上半年</a:t>
            </a: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540"/>
              </a:spcBef>
            </a:pP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1856</a:t>
            </a:r>
            <a:r>
              <a:rPr lang="zh-CN" altLang="en-US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9</a:t>
            </a:r>
            <a:r>
              <a:rPr lang="zh-CN" altLang="en-US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540"/>
              </a:spcBef>
            </a:pP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1864</a:t>
            </a:r>
            <a:r>
              <a:rPr lang="zh-CN" altLang="en-US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7</a:t>
            </a:r>
            <a:r>
              <a:rPr lang="zh-CN" altLang="en-US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endParaRPr lang="en-US" altLang="zh-CN" sz="2400" dirty="0">
              <a:solidFill>
                <a:srgbClr val="A6A6A6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3363913" y="1165225"/>
            <a:ext cx="96837" cy="5160963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gradFill flip="none" rotWithShape="1">
            <a:gsLst>
              <a:gs pos="0">
                <a:srgbClr val="595959">
                  <a:tint val="66000"/>
                  <a:satMod val="160000"/>
                </a:srgbClr>
              </a:gs>
              <a:gs pos="50000">
                <a:srgbClr val="595959">
                  <a:tint val="44500"/>
                  <a:satMod val="160000"/>
                </a:srgbClr>
              </a:gs>
              <a:gs pos="100000">
                <a:srgbClr val="595959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>
            <p:custDataLst>
              <p:tags r:id="rId2"/>
            </p:custDataLst>
          </p:nvPr>
        </p:nvSpPr>
        <p:spPr>
          <a:xfrm>
            <a:off x="3203575" y="1454150"/>
            <a:ext cx="419100" cy="4191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20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椭圆 6"/>
          <p:cNvSpPr/>
          <p:nvPr>
            <p:custDataLst>
              <p:tags r:id="rId3"/>
            </p:custDataLst>
          </p:nvPr>
        </p:nvSpPr>
        <p:spPr>
          <a:xfrm>
            <a:off x="3203575" y="2220913"/>
            <a:ext cx="419100" cy="41751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20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3203575" y="3014663"/>
            <a:ext cx="419100" cy="4175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z="20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5"/>
            </p:custDataLst>
          </p:nvPr>
        </p:nvSpPr>
        <p:spPr>
          <a:xfrm>
            <a:off x="3203575" y="3805238"/>
            <a:ext cx="419100" cy="4191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zh-CN" altLang="en-US" sz="20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6"/>
            </p:custDataLst>
          </p:nvPr>
        </p:nvSpPr>
        <p:spPr>
          <a:xfrm>
            <a:off x="3203575" y="4633913"/>
            <a:ext cx="419100" cy="41751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endParaRPr lang="zh-CN" altLang="en-US" sz="20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椭圆 10"/>
          <p:cNvSpPr/>
          <p:nvPr>
            <p:custDataLst>
              <p:tags r:id="rId7"/>
            </p:custDataLst>
          </p:nvPr>
        </p:nvSpPr>
        <p:spPr>
          <a:xfrm>
            <a:off x="3213100" y="5432425"/>
            <a:ext cx="419100" cy="41751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6</a:t>
            </a:r>
            <a:endParaRPr lang="zh-CN" altLang="en-US" sz="20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34063" y="2937308"/>
            <a:ext cx="3954519" cy="476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400" kern="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攻克南京，改名天京</a:t>
            </a:r>
            <a:endParaRPr lang="en-US" altLang="zh-CN" sz="2400" kern="0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3564" name="文本框 11"/>
          <p:cNvSpPr txBox="1">
            <a:spLocks noChangeArrowheads="1"/>
          </p:cNvSpPr>
          <p:nvPr/>
        </p:nvSpPr>
        <p:spPr bwMode="auto">
          <a:xfrm>
            <a:off x="1196975" y="2220913"/>
            <a:ext cx="901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创业</a:t>
            </a:r>
          </a:p>
        </p:txBody>
      </p:sp>
      <p:sp>
        <p:nvSpPr>
          <p:cNvPr id="23566" name="文本框 18"/>
          <p:cNvSpPr txBox="1">
            <a:spLocks noChangeArrowheads="1"/>
          </p:cNvSpPr>
          <p:nvPr/>
        </p:nvSpPr>
        <p:spPr bwMode="auto">
          <a:xfrm>
            <a:off x="1196975" y="4557713"/>
            <a:ext cx="9017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守业</a:t>
            </a:r>
          </a:p>
        </p:txBody>
      </p:sp>
      <p:sp>
        <p:nvSpPr>
          <p:cNvPr id="17" name="左大括号 16"/>
          <p:cNvSpPr/>
          <p:nvPr/>
        </p:nvSpPr>
        <p:spPr>
          <a:xfrm>
            <a:off x="2617874" y="1214111"/>
            <a:ext cx="202084" cy="243111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大括号 18"/>
          <p:cNvSpPr/>
          <p:nvPr/>
        </p:nvSpPr>
        <p:spPr>
          <a:xfrm>
            <a:off x="2637997" y="3864442"/>
            <a:ext cx="202084" cy="243111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9"/>
          <a:srcRect l="63773" t="9002" r="2038" b="10627"/>
          <a:stretch>
            <a:fillRect/>
          </a:stretch>
        </p:blipFill>
        <p:spPr>
          <a:xfrm>
            <a:off x="8821373" y="2273300"/>
            <a:ext cx="2497137" cy="3576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9024" y="91812"/>
            <a:ext cx="4988636" cy="1800586"/>
          </a:xfrm>
          <a:prstGeom prst="rect">
            <a:avLst/>
          </a:prstGeom>
        </p:spPr>
      </p:pic>
      <p:sp>
        <p:nvSpPr>
          <p:cNvPr id="22" name="圆角矩形 21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3"/>
          <p:cNvSpPr/>
          <p:nvPr>
            <p:custDataLst>
              <p:tags r:id="rId1"/>
            </p:custDataLst>
          </p:nvPr>
        </p:nvSpPr>
        <p:spPr>
          <a:xfrm>
            <a:off x="3363913" y="1165225"/>
            <a:ext cx="96837" cy="5160963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gradFill flip="none" rotWithShape="1">
            <a:gsLst>
              <a:gs pos="0">
                <a:srgbClr val="595959">
                  <a:tint val="66000"/>
                  <a:satMod val="160000"/>
                </a:srgbClr>
              </a:gs>
              <a:gs pos="50000">
                <a:srgbClr val="595959">
                  <a:tint val="44500"/>
                  <a:satMod val="160000"/>
                </a:srgbClr>
              </a:gs>
              <a:gs pos="100000">
                <a:srgbClr val="595959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1003806" y="380017"/>
            <a:ext cx="10193337" cy="544513"/>
          </a:xfrm>
        </p:spPr>
        <p:txBody>
          <a:bodyPr/>
          <a:lstStyle/>
          <a:p>
            <a:r>
              <a:rPr lang="zh-CN" altLang="en-US" sz="24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第一节 农民群众斗争风暴的起落  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3632200" y="1179513"/>
            <a:ext cx="2208213" cy="4992687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ts val="540"/>
              </a:spcBef>
            </a:pP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1843</a:t>
            </a:r>
            <a:r>
              <a:rPr lang="zh-CN" altLang="en-US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540"/>
              </a:spcBef>
            </a:pP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1851</a:t>
            </a:r>
            <a:r>
              <a:rPr lang="zh-CN" altLang="en-US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 </a:t>
            </a:r>
            <a:endParaRPr lang="en-US" altLang="zh-CN" sz="2400" dirty="0">
              <a:solidFill>
                <a:srgbClr val="A6A6A6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540"/>
              </a:spcBef>
            </a:pP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1853</a:t>
            </a:r>
            <a:r>
              <a:rPr lang="zh-CN" altLang="en-US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54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1856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年上半年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540"/>
              </a:spcBef>
            </a:pP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1856</a:t>
            </a:r>
            <a:r>
              <a:rPr lang="zh-CN" altLang="en-US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9</a:t>
            </a:r>
            <a:r>
              <a:rPr lang="zh-CN" altLang="en-US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540"/>
              </a:spcBef>
            </a:pP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1864</a:t>
            </a:r>
            <a:r>
              <a:rPr lang="zh-CN" altLang="en-US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7</a:t>
            </a:r>
            <a:r>
              <a:rPr lang="zh-CN" altLang="en-US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endParaRPr lang="en-US" altLang="zh-CN" sz="2400" dirty="0">
              <a:solidFill>
                <a:srgbClr val="A6A6A6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" name="椭圆 5"/>
          <p:cNvSpPr/>
          <p:nvPr>
            <p:custDataLst>
              <p:tags r:id="rId2"/>
            </p:custDataLst>
          </p:nvPr>
        </p:nvSpPr>
        <p:spPr>
          <a:xfrm>
            <a:off x="3203575" y="1454150"/>
            <a:ext cx="419100" cy="4191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20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椭圆 6"/>
          <p:cNvSpPr/>
          <p:nvPr>
            <p:custDataLst>
              <p:tags r:id="rId3"/>
            </p:custDataLst>
          </p:nvPr>
        </p:nvSpPr>
        <p:spPr>
          <a:xfrm>
            <a:off x="3203575" y="2220913"/>
            <a:ext cx="419100" cy="41751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20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3203575" y="3014663"/>
            <a:ext cx="419100" cy="41751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z="20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5"/>
            </p:custDataLst>
          </p:nvPr>
        </p:nvSpPr>
        <p:spPr>
          <a:xfrm>
            <a:off x="3203575" y="3805238"/>
            <a:ext cx="419100" cy="4191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zh-CN" altLang="en-US" sz="20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6"/>
            </p:custDataLst>
          </p:nvPr>
        </p:nvSpPr>
        <p:spPr>
          <a:xfrm>
            <a:off x="3203575" y="4633913"/>
            <a:ext cx="419100" cy="41751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endParaRPr lang="zh-CN" altLang="en-US" sz="20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椭圆 10"/>
          <p:cNvSpPr/>
          <p:nvPr>
            <p:custDataLst>
              <p:tags r:id="rId7"/>
            </p:custDataLst>
          </p:nvPr>
        </p:nvSpPr>
        <p:spPr>
          <a:xfrm>
            <a:off x="3213100" y="5432425"/>
            <a:ext cx="419100" cy="41751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6</a:t>
            </a:r>
            <a:endParaRPr lang="zh-CN" altLang="en-US" sz="20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67363" y="3601685"/>
            <a:ext cx="6624637" cy="9198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400" kern="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</a:t>
            </a:r>
            <a:endParaRPr lang="en-US" altLang="zh-CN" sz="2400" kern="0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400" kern="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全盛时期</a:t>
            </a:r>
            <a:endParaRPr lang="en-US" altLang="zh-CN" sz="24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3564" name="文本框 11"/>
          <p:cNvSpPr txBox="1">
            <a:spLocks noChangeArrowheads="1"/>
          </p:cNvSpPr>
          <p:nvPr/>
        </p:nvSpPr>
        <p:spPr bwMode="auto">
          <a:xfrm>
            <a:off x="1196975" y="2220913"/>
            <a:ext cx="901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创业</a:t>
            </a:r>
          </a:p>
        </p:txBody>
      </p:sp>
      <p:sp>
        <p:nvSpPr>
          <p:cNvPr id="23566" name="文本框 18"/>
          <p:cNvSpPr txBox="1">
            <a:spLocks noChangeArrowheads="1"/>
          </p:cNvSpPr>
          <p:nvPr/>
        </p:nvSpPr>
        <p:spPr bwMode="auto">
          <a:xfrm>
            <a:off x="1196975" y="4557713"/>
            <a:ext cx="9017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守业</a:t>
            </a:r>
          </a:p>
        </p:txBody>
      </p:sp>
      <p:sp>
        <p:nvSpPr>
          <p:cNvPr id="17" name="左大括号 16"/>
          <p:cNvSpPr/>
          <p:nvPr/>
        </p:nvSpPr>
        <p:spPr>
          <a:xfrm>
            <a:off x="2617874" y="1214111"/>
            <a:ext cx="202084" cy="243111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大括号 18"/>
          <p:cNvSpPr/>
          <p:nvPr/>
        </p:nvSpPr>
        <p:spPr>
          <a:xfrm>
            <a:off x="2637997" y="3864442"/>
            <a:ext cx="202084" cy="243111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67975" y="2015669"/>
            <a:ext cx="5112229" cy="39982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9024" y="91812"/>
            <a:ext cx="4988636" cy="1800586"/>
          </a:xfrm>
          <a:prstGeom prst="rect">
            <a:avLst/>
          </a:prstGeom>
        </p:spPr>
      </p:pic>
      <p:sp>
        <p:nvSpPr>
          <p:cNvPr id="22" name="圆角矩形 21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1003806" y="379952"/>
            <a:ext cx="10193337" cy="544513"/>
          </a:xfrm>
        </p:spPr>
        <p:txBody>
          <a:bodyPr/>
          <a:lstStyle/>
          <a:p>
            <a:r>
              <a:rPr lang="zh-CN" altLang="en-US" sz="24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第一节 农民群众斗争风暴的起落   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3632200" y="1179513"/>
            <a:ext cx="2208213" cy="4992687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ts val="540"/>
              </a:spcBef>
            </a:pP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1843</a:t>
            </a:r>
            <a:r>
              <a:rPr lang="zh-CN" altLang="en-US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540"/>
              </a:spcBef>
            </a:pP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1851</a:t>
            </a:r>
            <a:r>
              <a:rPr lang="zh-CN" altLang="en-US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 </a:t>
            </a:r>
            <a:endParaRPr lang="en-US" altLang="zh-CN" sz="2400" dirty="0">
              <a:solidFill>
                <a:srgbClr val="A6A6A6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540"/>
              </a:spcBef>
            </a:pP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1853</a:t>
            </a:r>
            <a:r>
              <a:rPr lang="zh-CN" altLang="en-US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540"/>
              </a:spcBef>
            </a:pP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1856</a:t>
            </a:r>
            <a:r>
              <a:rPr lang="zh-CN" altLang="en-US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年上半年</a:t>
            </a: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54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1856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9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540"/>
              </a:spcBef>
            </a:pP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1864</a:t>
            </a:r>
            <a:r>
              <a:rPr lang="zh-CN" altLang="en-US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7</a:t>
            </a:r>
            <a:r>
              <a:rPr lang="zh-CN" altLang="en-US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endParaRPr lang="en-US" altLang="zh-CN" sz="2400" dirty="0">
              <a:solidFill>
                <a:srgbClr val="A6A6A6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3363913" y="1165225"/>
            <a:ext cx="96837" cy="5160963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gradFill flip="none" rotWithShape="1">
            <a:gsLst>
              <a:gs pos="0">
                <a:srgbClr val="595959">
                  <a:tint val="66000"/>
                  <a:satMod val="160000"/>
                </a:srgbClr>
              </a:gs>
              <a:gs pos="50000">
                <a:srgbClr val="595959">
                  <a:tint val="44500"/>
                  <a:satMod val="160000"/>
                </a:srgbClr>
              </a:gs>
              <a:gs pos="100000">
                <a:srgbClr val="595959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>
            <p:custDataLst>
              <p:tags r:id="rId2"/>
            </p:custDataLst>
          </p:nvPr>
        </p:nvSpPr>
        <p:spPr>
          <a:xfrm>
            <a:off x="3203575" y="1454150"/>
            <a:ext cx="419100" cy="4191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20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椭圆 6"/>
          <p:cNvSpPr/>
          <p:nvPr>
            <p:custDataLst>
              <p:tags r:id="rId3"/>
            </p:custDataLst>
          </p:nvPr>
        </p:nvSpPr>
        <p:spPr>
          <a:xfrm>
            <a:off x="3203575" y="2220913"/>
            <a:ext cx="419100" cy="41751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20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3203575" y="3014663"/>
            <a:ext cx="419100" cy="41751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z="20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5"/>
            </p:custDataLst>
          </p:nvPr>
        </p:nvSpPr>
        <p:spPr>
          <a:xfrm>
            <a:off x="3203575" y="3805238"/>
            <a:ext cx="419100" cy="4191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zh-CN" altLang="en-US" sz="20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6"/>
            </p:custDataLst>
          </p:nvPr>
        </p:nvSpPr>
        <p:spPr>
          <a:xfrm>
            <a:off x="3203575" y="4633913"/>
            <a:ext cx="419100" cy="4175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endParaRPr lang="zh-CN" altLang="en-US" sz="20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椭圆 10"/>
          <p:cNvSpPr/>
          <p:nvPr>
            <p:custDataLst>
              <p:tags r:id="rId7"/>
            </p:custDataLst>
          </p:nvPr>
        </p:nvSpPr>
        <p:spPr>
          <a:xfrm>
            <a:off x="3213100" y="5432425"/>
            <a:ext cx="419100" cy="41751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6</a:t>
            </a:r>
            <a:endParaRPr lang="zh-CN" altLang="en-US" sz="20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32802" y="4402699"/>
            <a:ext cx="5311339" cy="97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400" kern="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天京事变，由盛转衰的转折点  </a:t>
            </a:r>
            <a:endParaRPr lang="en-US" altLang="zh-CN" sz="2400" kern="0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2400" kern="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1859</a:t>
            </a:r>
            <a:r>
              <a:rPr lang="zh-CN" altLang="en-US" sz="2400" kern="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kern="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2400" kern="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资政新篇</a:t>
            </a:r>
            <a:r>
              <a:rPr lang="en-US" altLang="zh-CN" sz="2400" kern="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r>
              <a:rPr lang="zh-CN" altLang="en-US" sz="2400" kern="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救场</a:t>
            </a:r>
            <a:endParaRPr lang="en-US" altLang="zh-CN" sz="2400" kern="0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3564" name="文本框 11"/>
          <p:cNvSpPr txBox="1">
            <a:spLocks noChangeArrowheads="1"/>
          </p:cNvSpPr>
          <p:nvPr/>
        </p:nvSpPr>
        <p:spPr bwMode="auto">
          <a:xfrm>
            <a:off x="1196975" y="2220913"/>
            <a:ext cx="901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创业</a:t>
            </a:r>
          </a:p>
        </p:txBody>
      </p:sp>
      <p:sp>
        <p:nvSpPr>
          <p:cNvPr id="23566" name="文本框 18"/>
          <p:cNvSpPr txBox="1">
            <a:spLocks noChangeArrowheads="1"/>
          </p:cNvSpPr>
          <p:nvPr/>
        </p:nvSpPr>
        <p:spPr bwMode="auto">
          <a:xfrm>
            <a:off x="1196975" y="4557713"/>
            <a:ext cx="9017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守业</a:t>
            </a:r>
          </a:p>
        </p:txBody>
      </p:sp>
      <p:sp>
        <p:nvSpPr>
          <p:cNvPr id="17" name="左大括号 16"/>
          <p:cNvSpPr/>
          <p:nvPr/>
        </p:nvSpPr>
        <p:spPr>
          <a:xfrm>
            <a:off x="2617874" y="1214111"/>
            <a:ext cx="202084" cy="243111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大括号 18"/>
          <p:cNvSpPr/>
          <p:nvPr/>
        </p:nvSpPr>
        <p:spPr>
          <a:xfrm>
            <a:off x="2637997" y="3864442"/>
            <a:ext cx="202084" cy="243111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9024" y="91812"/>
            <a:ext cx="4988636" cy="1800586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74469" y="5367257"/>
            <a:ext cx="66831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东王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（杨秀清）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、北王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（韦昌辉）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被杀，翼王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（石达开）</a:t>
            </a:r>
            <a:r>
              <a:rPr lang="zh-CN" altLang="en-US" sz="2400" ker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出走</a:t>
            </a:r>
            <a:r>
              <a:rPr lang="zh-CN" altLang="en-US" sz="2400" kern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败亡</a:t>
            </a:r>
            <a:endParaRPr lang="en-US" altLang="zh-CN" sz="2400" kern="0" dirty="0" smtClean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1003806" y="380017"/>
            <a:ext cx="10193337" cy="544513"/>
          </a:xfrm>
        </p:spPr>
        <p:txBody>
          <a:bodyPr/>
          <a:lstStyle/>
          <a:p>
            <a:r>
              <a:rPr lang="zh-CN" altLang="en-US" sz="24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第一节 农民群众斗争风暴的起落  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3632200" y="1179513"/>
            <a:ext cx="2208213" cy="4992687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ts val="540"/>
              </a:spcBef>
            </a:pP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1843</a:t>
            </a:r>
            <a:r>
              <a:rPr lang="zh-CN" altLang="en-US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540"/>
              </a:spcBef>
            </a:pP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1851</a:t>
            </a:r>
            <a:r>
              <a:rPr lang="zh-CN" altLang="en-US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 </a:t>
            </a:r>
            <a:endParaRPr lang="en-US" altLang="zh-CN" sz="2400" dirty="0">
              <a:solidFill>
                <a:srgbClr val="A6A6A6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540"/>
              </a:spcBef>
            </a:pP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1853</a:t>
            </a:r>
            <a:r>
              <a:rPr lang="zh-CN" altLang="en-US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540"/>
              </a:spcBef>
            </a:pP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1856</a:t>
            </a:r>
            <a:r>
              <a:rPr lang="zh-CN" altLang="en-US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年上半年</a:t>
            </a: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540"/>
              </a:spcBef>
            </a:pP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1856</a:t>
            </a:r>
            <a:r>
              <a:rPr lang="zh-CN" altLang="en-US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9</a:t>
            </a:r>
            <a:r>
              <a:rPr lang="zh-CN" altLang="en-US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54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1864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7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3363913" y="1165225"/>
            <a:ext cx="96837" cy="5160963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gradFill flip="none" rotWithShape="1">
            <a:gsLst>
              <a:gs pos="0">
                <a:srgbClr val="595959">
                  <a:tint val="66000"/>
                  <a:satMod val="160000"/>
                </a:srgbClr>
              </a:gs>
              <a:gs pos="50000">
                <a:srgbClr val="595959">
                  <a:tint val="44500"/>
                  <a:satMod val="160000"/>
                </a:srgbClr>
              </a:gs>
              <a:gs pos="100000">
                <a:srgbClr val="595959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>
            <p:custDataLst>
              <p:tags r:id="rId2"/>
            </p:custDataLst>
          </p:nvPr>
        </p:nvSpPr>
        <p:spPr>
          <a:xfrm>
            <a:off x="3203575" y="1454150"/>
            <a:ext cx="419100" cy="4191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20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椭圆 6"/>
          <p:cNvSpPr/>
          <p:nvPr>
            <p:custDataLst>
              <p:tags r:id="rId3"/>
            </p:custDataLst>
          </p:nvPr>
        </p:nvSpPr>
        <p:spPr>
          <a:xfrm>
            <a:off x="3203575" y="2220913"/>
            <a:ext cx="419100" cy="41751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20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3203575" y="3014663"/>
            <a:ext cx="419100" cy="41751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z="20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5"/>
            </p:custDataLst>
          </p:nvPr>
        </p:nvSpPr>
        <p:spPr>
          <a:xfrm>
            <a:off x="3203575" y="3805238"/>
            <a:ext cx="419100" cy="4191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zh-CN" altLang="en-US" sz="20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6"/>
            </p:custDataLst>
          </p:nvPr>
        </p:nvSpPr>
        <p:spPr>
          <a:xfrm>
            <a:off x="3203575" y="4633913"/>
            <a:ext cx="419100" cy="41751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endParaRPr lang="zh-CN" altLang="en-US" sz="20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椭圆 10"/>
          <p:cNvSpPr/>
          <p:nvPr>
            <p:custDataLst>
              <p:tags r:id="rId7"/>
            </p:custDataLst>
          </p:nvPr>
        </p:nvSpPr>
        <p:spPr>
          <a:xfrm>
            <a:off x="3213100" y="5432425"/>
            <a:ext cx="419100" cy="417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6</a:t>
            </a:r>
            <a:endParaRPr lang="zh-CN" altLang="en-US" sz="20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32402" y="5373269"/>
            <a:ext cx="6624637" cy="4766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太平天国运动失败</a:t>
            </a:r>
            <a:endParaRPr lang="en-US" altLang="zh-CN" sz="2400" kern="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3564" name="文本框 11"/>
          <p:cNvSpPr txBox="1">
            <a:spLocks noChangeArrowheads="1"/>
          </p:cNvSpPr>
          <p:nvPr/>
        </p:nvSpPr>
        <p:spPr bwMode="auto">
          <a:xfrm>
            <a:off x="1196975" y="2220913"/>
            <a:ext cx="901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创业</a:t>
            </a:r>
          </a:p>
        </p:txBody>
      </p:sp>
      <p:sp>
        <p:nvSpPr>
          <p:cNvPr id="23566" name="文本框 18"/>
          <p:cNvSpPr txBox="1">
            <a:spLocks noChangeArrowheads="1"/>
          </p:cNvSpPr>
          <p:nvPr/>
        </p:nvSpPr>
        <p:spPr bwMode="auto">
          <a:xfrm>
            <a:off x="1196975" y="4557713"/>
            <a:ext cx="9017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守业</a:t>
            </a:r>
          </a:p>
        </p:txBody>
      </p:sp>
      <p:sp>
        <p:nvSpPr>
          <p:cNvPr id="17" name="左大括号 16"/>
          <p:cNvSpPr/>
          <p:nvPr/>
        </p:nvSpPr>
        <p:spPr>
          <a:xfrm>
            <a:off x="2617874" y="1214111"/>
            <a:ext cx="202084" cy="243111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大括号 18"/>
          <p:cNvSpPr/>
          <p:nvPr/>
        </p:nvSpPr>
        <p:spPr>
          <a:xfrm>
            <a:off x="2637997" y="3864442"/>
            <a:ext cx="202084" cy="243111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9024" y="91812"/>
            <a:ext cx="4988636" cy="1800586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"/>
          <p:cNvGrpSpPr/>
          <p:nvPr/>
        </p:nvGrpSpPr>
        <p:grpSpPr bwMode="auto">
          <a:xfrm>
            <a:off x="15240" y="2049463"/>
            <a:ext cx="12199938" cy="4808537"/>
            <a:chOff x="-12" y="3228"/>
            <a:chExt cx="19212" cy="757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2" y="7956"/>
              <a:ext cx="3408" cy="2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Line 4"/>
            <p:cNvSpPr>
              <a:spLocks noChangeShapeType="1"/>
            </p:cNvSpPr>
            <p:nvPr/>
          </p:nvSpPr>
          <p:spPr bwMode="auto">
            <a:xfrm>
              <a:off x="0" y="9792"/>
              <a:ext cx="16498" cy="0"/>
            </a:xfrm>
            <a:prstGeom prst="line">
              <a:avLst/>
            </a:prstGeom>
            <a:noFill/>
            <a:ln w="15240">
              <a:solidFill>
                <a:srgbClr val="C23B0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8" y="3228"/>
              <a:ext cx="7608" cy="5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" y="7764"/>
              <a:ext cx="1074" cy="1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Freeform 7"/>
            <p:cNvSpPr/>
            <p:nvPr/>
          </p:nvSpPr>
          <p:spPr bwMode="auto">
            <a:xfrm>
              <a:off x="7314" y="7770"/>
              <a:ext cx="1068" cy="1068"/>
            </a:xfrm>
            <a:custGeom>
              <a:avLst/>
              <a:gdLst>
                <a:gd name="T0" fmla="+- 0 7314 7314"/>
                <a:gd name="T1" fmla="*/ T0 w 1068"/>
                <a:gd name="T2" fmla="+- 0 8304 7770"/>
                <a:gd name="T3" fmla="*/ 8304 h 1068"/>
                <a:gd name="T4" fmla="+- 0 7319 7314"/>
                <a:gd name="T5" fmla="*/ T4 w 1068"/>
                <a:gd name="T6" fmla="+- 0 8232 7770"/>
                <a:gd name="T7" fmla="*/ 8232 h 1068"/>
                <a:gd name="T8" fmla="+- 0 7333 7314"/>
                <a:gd name="T9" fmla="*/ T8 w 1068"/>
                <a:gd name="T10" fmla="+- 0 8162 7770"/>
                <a:gd name="T11" fmla="*/ 8162 h 1068"/>
                <a:gd name="T12" fmla="+- 0 7356 7314"/>
                <a:gd name="T13" fmla="*/ T12 w 1068"/>
                <a:gd name="T14" fmla="+- 0 8096 7770"/>
                <a:gd name="T15" fmla="*/ 8096 h 1068"/>
                <a:gd name="T16" fmla="+- 0 7387 7314"/>
                <a:gd name="T17" fmla="*/ T16 w 1068"/>
                <a:gd name="T18" fmla="+- 0 8034 7770"/>
                <a:gd name="T19" fmla="*/ 8034 h 1068"/>
                <a:gd name="T20" fmla="+- 0 7425 7314"/>
                <a:gd name="T21" fmla="*/ T20 w 1068"/>
                <a:gd name="T22" fmla="+- 0 7978 7770"/>
                <a:gd name="T23" fmla="*/ 7978 h 1068"/>
                <a:gd name="T24" fmla="+- 0 7470 7314"/>
                <a:gd name="T25" fmla="*/ T24 w 1068"/>
                <a:gd name="T26" fmla="+- 0 7926 7770"/>
                <a:gd name="T27" fmla="*/ 7926 h 1068"/>
                <a:gd name="T28" fmla="+- 0 7522 7314"/>
                <a:gd name="T29" fmla="*/ T28 w 1068"/>
                <a:gd name="T30" fmla="+- 0 7881 7770"/>
                <a:gd name="T31" fmla="*/ 7881 h 1068"/>
                <a:gd name="T32" fmla="+- 0 7578 7314"/>
                <a:gd name="T33" fmla="*/ T32 w 1068"/>
                <a:gd name="T34" fmla="+- 0 7843 7770"/>
                <a:gd name="T35" fmla="*/ 7843 h 1068"/>
                <a:gd name="T36" fmla="+- 0 7640 7314"/>
                <a:gd name="T37" fmla="*/ T36 w 1068"/>
                <a:gd name="T38" fmla="+- 0 7812 7770"/>
                <a:gd name="T39" fmla="*/ 7812 h 1068"/>
                <a:gd name="T40" fmla="+- 0 7706 7314"/>
                <a:gd name="T41" fmla="*/ T40 w 1068"/>
                <a:gd name="T42" fmla="+- 0 7789 7770"/>
                <a:gd name="T43" fmla="*/ 7789 h 1068"/>
                <a:gd name="T44" fmla="+- 0 7776 7314"/>
                <a:gd name="T45" fmla="*/ T44 w 1068"/>
                <a:gd name="T46" fmla="+- 0 7775 7770"/>
                <a:gd name="T47" fmla="*/ 7775 h 1068"/>
                <a:gd name="T48" fmla="+- 0 7848 7314"/>
                <a:gd name="T49" fmla="*/ T48 w 1068"/>
                <a:gd name="T50" fmla="+- 0 7770 7770"/>
                <a:gd name="T51" fmla="*/ 7770 h 1068"/>
                <a:gd name="T52" fmla="+- 0 7920 7314"/>
                <a:gd name="T53" fmla="*/ T52 w 1068"/>
                <a:gd name="T54" fmla="+- 0 7775 7770"/>
                <a:gd name="T55" fmla="*/ 7775 h 1068"/>
                <a:gd name="T56" fmla="+- 0 7990 7314"/>
                <a:gd name="T57" fmla="*/ T56 w 1068"/>
                <a:gd name="T58" fmla="+- 0 7789 7770"/>
                <a:gd name="T59" fmla="*/ 7789 h 1068"/>
                <a:gd name="T60" fmla="+- 0 8056 7314"/>
                <a:gd name="T61" fmla="*/ T60 w 1068"/>
                <a:gd name="T62" fmla="+- 0 7812 7770"/>
                <a:gd name="T63" fmla="*/ 7812 h 1068"/>
                <a:gd name="T64" fmla="+- 0 8118 7314"/>
                <a:gd name="T65" fmla="*/ T64 w 1068"/>
                <a:gd name="T66" fmla="+- 0 7843 7770"/>
                <a:gd name="T67" fmla="*/ 7843 h 1068"/>
                <a:gd name="T68" fmla="+- 0 8174 7314"/>
                <a:gd name="T69" fmla="*/ T68 w 1068"/>
                <a:gd name="T70" fmla="+- 0 7881 7770"/>
                <a:gd name="T71" fmla="*/ 7881 h 1068"/>
                <a:gd name="T72" fmla="+- 0 8226 7314"/>
                <a:gd name="T73" fmla="*/ T72 w 1068"/>
                <a:gd name="T74" fmla="+- 0 7926 7770"/>
                <a:gd name="T75" fmla="*/ 7926 h 1068"/>
                <a:gd name="T76" fmla="+- 0 8271 7314"/>
                <a:gd name="T77" fmla="*/ T76 w 1068"/>
                <a:gd name="T78" fmla="+- 0 7978 7770"/>
                <a:gd name="T79" fmla="*/ 7978 h 1068"/>
                <a:gd name="T80" fmla="+- 0 8309 7314"/>
                <a:gd name="T81" fmla="*/ T80 w 1068"/>
                <a:gd name="T82" fmla="+- 0 8034 7770"/>
                <a:gd name="T83" fmla="*/ 8034 h 1068"/>
                <a:gd name="T84" fmla="+- 0 8340 7314"/>
                <a:gd name="T85" fmla="*/ T84 w 1068"/>
                <a:gd name="T86" fmla="+- 0 8096 7770"/>
                <a:gd name="T87" fmla="*/ 8096 h 1068"/>
                <a:gd name="T88" fmla="+- 0 8363 7314"/>
                <a:gd name="T89" fmla="*/ T88 w 1068"/>
                <a:gd name="T90" fmla="+- 0 8162 7770"/>
                <a:gd name="T91" fmla="*/ 8162 h 1068"/>
                <a:gd name="T92" fmla="+- 0 8377 7314"/>
                <a:gd name="T93" fmla="*/ T92 w 1068"/>
                <a:gd name="T94" fmla="+- 0 8232 7770"/>
                <a:gd name="T95" fmla="*/ 8232 h 1068"/>
                <a:gd name="T96" fmla="+- 0 8382 7314"/>
                <a:gd name="T97" fmla="*/ T96 w 1068"/>
                <a:gd name="T98" fmla="+- 0 8304 7770"/>
                <a:gd name="T99" fmla="*/ 8304 h 1068"/>
                <a:gd name="T100" fmla="+- 0 8377 7314"/>
                <a:gd name="T101" fmla="*/ T100 w 1068"/>
                <a:gd name="T102" fmla="+- 0 8376 7770"/>
                <a:gd name="T103" fmla="*/ 8376 h 1068"/>
                <a:gd name="T104" fmla="+- 0 8363 7314"/>
                <a:gd name="T105" fmla="*/ T104 w 1068"/>
                <a:gd name="T106" fmla="+- 0 8446 7770"/>
                <a:gd name="T107" fmla="*/ 8446 h 1068"/>
                <a:gd name="T108" fmla="+- 0 8340 7314"/>
                <a:gd name="T109" fmla="*/ T108 w 1068"/>
                <a:gd name="T110" fmla="+- 0 8512 7770"/>
                <a:gd name="T111" fmla="*/ 8512 h 1068"/>
                <a:gd name="T112" fmla="+- 0 8309 7314"/>
                <a:gd name="T113" fmla="*/ T112 w 1068"/>
                <a:gd name="T114" fmla="+- 0 8574 7770"/>
                <a:gd name="T115" fmla="*/ 8574 h 1068"/>
                <a:gd name="T116" fmla="+- 0 8271 7314"/>
                <a:gd name="T117" fmla="*/ T116 w 1068"/>
                <a:gd name="T118" fmla="+- 0 8630 7770"/>
                <a:gd name="T119" fmla="*/ 8630 h 1068"/>
                <a:gd name="T120" fmla="+- 0 8226 7314"/>
                <a:gd name="T121" fmla="*/ T120 w 1068"/>
                <a:gd name="T122" fmla="+- 0 8682 7770"/>
                <a:gd name="T123" fmla="*/ 8682 h 1068"/>
                <a:gd name="T124" fmla="+- 0 8174 7314"/>
                <a:gd name="T125" fmla="*/ T124 w 1068"/>
                <a:gd name="T126" fmla="+- 0 8727 7770"/>
                <a:gd name="T127" fmla="*/ 8727 h 1068"/>
                <a:gd name="T128" fmla="+- 0 8118 7314"/>
                <a:gd name="T129" fmla="*/ T128 w 1068"/>
                <a:gd name="T130" fmla="+- 0 8765 7770"/>
                <a:gd name="T131" fmla="*/ 8765 h 1068"/>
                <a:gd name="T132" fmla="+- 0 8056 7314"/>
                <a:gd name="T133" fmla="*/ T132 w 1068"/>
                <a:gd name="T134" fmla="+- 0 8796 7770"/>
                <a:gd name="T135" fmla="*/ 8796 h 1068"/>
                <a:gd name="T136" fmla="+- 0 7990 7314"/>
                <a:gd name="T137" fmla="*/ T136 w 1068"/>
                <a:gd name="T138" fmla="+- 0 8819 7770"/>
                <a:gd name="T139" fmla="*/ 8819 h 1068"/>
                <a:gd name="T140" fmla="+- 0 7920 7314"/>
                <a:gd name="T141" fmla="*/ T140 w 1068"/>
                <a:gd name="T142" fmla="+- 0 8833 7770"/>
                <a:gd name="T143" fmla="*/ 8833 h 1068"/>
                <a:gd name="T144" fmla="+- 0 7848 7314"/>
                <a:gd name="T145" fmla="*/ T144 w 1068"/>
                <a:gd name="T146" fmla="+- 0 8838 7770"/>
                <a:gd name="T147" fmla="*/ 8838 h 1068"/>
                <a:gd name="T148" fmla="+- 0 7776 7314"/>
                <a:gd name="T149" fmla="*/ T148 w 1068"/>
                <a:gd name="T150" fmla="+- 0 8833 7770"/>
                <a:gd name="T151" fmla="*/ 8833 h 1068"/>
                <a:gd name="T152" fmla="+- 0 7706 7314"/>
                <a:gd name="T153" fmla="*/ T152 w 1068"/>
                <a:gd name="T154" fmla="+- 0 8819 7770"/>
                <a:gd name="T155" fmla="*/ 8819 h 1068"/>
                <a:gd name="T156" fmla="+- 0 7640 7314"/>
                <a:gd name="T157" fmla="*/ T156 w 1068"/>
                <a:gd name="T158" fmla="+- 0 8796 7770"/>
                <a:gd name="T159" fmla="*/ 8796 h 1068"/>
                <a:gd name="T160" fmla="+- 0 7578 7314"/>
                <a:gd name="T161" fmla="*/ T160 w 1068"/>
                <a:gd name="T162" fmla="+- 0 8765 7770"/>
                <a:gd name="T163" fmla="*/ 8765 h 1068"/>
                <a:gd name="T164" fmla="+- 0 7522 7314"/>
                <a:gd name="T165" fmla="*/ T164 w 1068"/>
                <a:gd name="T166" fmla="+- 0 8727 7770"/>
                <a:gd name="T167" fmla="*/ 8727 h 1068"/>
                <a:gd name="T168" fmla="+- 0 7470 7314"/>
                <a:gd name="T169" fmla="*/ T168 w 1068"/>
                <a:gd name="T170" fmla="+- 0 8682 7770"/>
                <a:gd name="T171" fmla="*/ 8682 h 1068"/>
                <a:gd name="T172" fmla="+- 0 7425 7314"/>
                <a:gd name="T173" fmla="*/ T172 w 1068"/>
                <a:gd name="T174" fmla="+- 0 8630 7770"/>
                <a:gd name="T175" fmla="*/ 8630 h 1068"/>
                <a:gd name="T176" fmla="+- 0 7387 7314"/>
                <a:gd name="T177" fmla="*/ T176 w 1068"/>
                <a:gd name="T178" fmla="+- 0 8574 7770"/>
                <a:gd name="T179" fmla="*/ 8574 h 1068"/>
                <a:gd name="T180" fmla="+- 0 7356 7314"/>
                <a:gd name="T181" fmla="*/ T180 w 1068"/>
                <a:gd name="T182" fmla="+- 0 8512 7770"/>
                <a:gd name="T183" fmla="*/ 8512 h 1068"/>
                <a:gd name="T184" fmla="+- 0 7333 7314"/>
                <a:gd name="T185" fmla="*/ T184 w 1068"/>
                <a:gd name="T186" fmla="+- 0 8446 7770"/>
                <a:gd name="T187" fmla="*/ 8446 h 1068"/>
                <a:gd name="T188" fmla="+- 0 7319 7314"/>
                <a:gd name="T189" fmla="*/ T188 w 1068"/>
                <a:gd name="T190" fmla="+- 0 8376 7770"/>
                <a:gd name="T191" fmla="*/ 8376 h 1068"/>
                <a:gd name="T192" fmla="+- 0 7314 7314"/>
                <a:gd name="T193" fmla="*/ T192 w 1068"/>
                <a:gd name="T194" fmla="+- 0 8304 7770"/>
                <a:gd name="T195" fmla="*/ 8304 h 106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</a:cxnLst>
              <a:rect l="0" t="0" r="r" b="b"/>
              <a:pathLst>
                <a:path w="1068" h="1068">
                  <a:moveTo>
                    <a:pt x="0" y="534"/>
                  </a:moveTo>
                  <a:lnTo>
                    <a:pt x="5" y="462"/>
                  </a:lnTo>
                  <a:lnTo>
                    <a:pt x="19" y="392"/>
                  </a:lnTo>
                  <a:lnTo>
                    <a:pt x="42" y="326"/>
                  </a:lnTo>
                  <a:lnTo>
                    <a:pt x="73" y="264"/>
                  </a:lnTo>
                  <a:lnTo>
                    <a:pt x="111" y="208"/>
                  </a:lnTo>
                  <a:lnTo>
                    <a:pt x="156" y="156"/>
                  </a:lnTo>
                  <a:lnTo>
                    <a:pt x="208" y="111"/>
                  </a:lnTo>
                  <a:lnTo>
                    <a:pt x="264" y="73"/>
                  </a:lnTo>
                  <a:lnTo>
                    <a:pt x="326" y="42"/>
                  </a:lnTo>
                  <a:lnTo>
                    <a:pt x="392" y="19"/>
                  </a:lnTo>
                  <a:lnTo>
                    <a:pt x="462" y="5"/>
                  </a:lnTo>
                  <a:lnTo>
                    <a:pt x="534" y="0"/>
                  </a:lnTo>
                  <a:lnTo>
                    <a:pt x="606" y="5"/>
                  </a:lnTo>
                  <a:lnTo>
                    <a:pt x="676" y="19"/>
                  </a:lnTo>
                  <a:lnTo>
                    <a:pt x="742" y="42"/>
                  </a:lnTo>
                  <a:lnTo>
                    <a:pt x="804" y="73"/>
                  </a:lnTo>
                  <a:lnTo>
                    <a:pt x="860" y="111"/>
                  </a:lnTo>
                  <a:lnTo>
                    <a:pt x="912" y="156"/>
                  </a:lnTo>
                  <a:lnTo>
                    <a:pt x="957" y="208"/>
                  </a:lnTo>
                  <a:lnTo>
                    <a:pt x="995" y="264"/>
                  </a:lnTo>
                  <a:lnTo>
                    <a:pt x="1026" y="326"/>
                  </a:lnTo>
                  <a:lnTo>
                    <a:pt x="1049" y="392"/>
                  </a:lnTo>
                  <a:lnTo>
                    <a:pt x="1063" y="462"/>
                  </a:lnTo>
                  <a:lnTo>
                    <a:pt x="1068" y="534"/>
                  </a:lnTo>
                  <a:lnTo>
                    <a:pt x="1063" y="606"/>
                  </a:lnTo>
                  <a:lnTo>
                    <a:pt x="1049" y="676"/>
                  </a:lnTo>
                  <a:lnTo>
                    <a:pt x="1026" y="742"/>
                  </a:lnTo>
                  <a:lnTo>
                    <a:pt x="995" y="804"/>
                  </a:lnTo>
                  <a:lnTo>
                    <a:pt x="957" y="860"/>
                  </a:lnTo>
                  <a:lnTo>
                    <a:pt x="912" y="912"/>
                  </a:lnTo>
                  <a:lnTo>
                    <a:pt x="860" y="957"/>
                  </a:lnTo>
                  <a:lnTo>
                    <a:pt x="804" y="995"/>
                  </a:lnTo>
                  <a:lnTo>
                    <a:pt x="742" y="1026"/>
                  </a:lnTo>
                  <a:lnTo>
                    <a:pt x="676" y="1049"/>
                  </a:lnTo>
                  <a:lnTo>
                    <a:pt x="606" y="1063"/>
                  </a:lnTo>
                  <a:lnTo>
                    <a:pt x="534" y="1068"/>
                  </a:lnTo>
                  <a:lnTo>
                    <a:pt x="462" y="1063"/>
                  </a:lnTo>
                  <a:lnTo>
                    <a:pt x="392" y="1049"/>
                  </a:lnTo>
                  <a:lnTo>
                    <a:pt x="326" y="1026"/>
                  </a:lnTo>
                  <a:lnTo>
                    <a:pt x="264" y="995"/>
                  </a:lnTo>
                  <a:lnTo>
                    <a:pt x="208" y="957"/>
                  </a:lnTo>
                  <a:lnTo>
                    <a:pt x="156" y="912"/>
                  </a:lnTo>
                  <a:lnTo>
                    <a:pt x="111" y="860"/>
                  </a:lnTo>
                  <a:lnTo>
                    <a:pt x="73" y="804"/>
                  </a:lnTo>
                  <a:lnTo>
                    <a:pt x="42" y="742"/>
                  </a:lnTo>
                  <a:lnTo>
                    <a:pt x="19" y="676"/>
                  </a:lnTo>
                  <a:lnTo>
                    <a:pt x="5" y="606"/>
                  </a:lnTo>
                  <a:lnTo>
                    <a:pt x="0" y="534"/>
                  </a:lnTo>
                  <a:close/>
                </a:path>
              </a:pathLst>
            </a:custGeom>
            <a:noFill/>
            <a:ln w="22860">
              <a:solidFill>
                <a:srgbClr val="F1F1F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8"/>
            <p:cNvSpPr/>
            <p:nvPr/>
          </p:nvSpPr>
          <p:spPr bwMode="auto">
            <a:xfrm>
              <a:off x="7332" y="7740"/>
              <a:ext cx="1056" cy="1056"/>
            </a:xfrm>
            <a:custGeom>
              <a:avLst/>
              <a:gdLst>
                <a:gd name="T0" fmla="+- 0 7860 7332"/>
                <a:gd name="T1" fmla="*/ T0 w 1056"/>
                <a:gd name="T2" fmla="+- 0 7740 7740"/>
                <a:gd name="T3" fmla="*/ 7740 h 1056"/>
                <a:gd name="T4" fmla="+- 0 7782 7332"/>
                <a:gd name="T5" fmla="*/ T4 w 1056"/>
                <a:gd name="T6" fmla="+- 0 7746 7740"/>
                <a:gd name="T7" fmla="*/ 7746 h 1056"/>
                <a:gd name="T8" fmla="+- 0 7708 7332"/>
                <a:gd name="T9" fmla="*/ T8 w 1056"/>
                <a:gd name="T10" fmla="+- 0 7762 7740"/>
                <a:gd name="T11" fmla="*/ 7762 h 1056"/>
                <a:gd name="T12" fmla="+- 0 7637 7332"/>
                <a:gd name="T13" fmla="*/ T12 w 1056"/>
                <a:gd name="T14" fmla="+- 0 7789 7740"/>
                <a:gd name="T15" fmla="*/ 7789 h 1056"/>
                <a:gd name="T16" fmla="+- 0 7573 7332"/>
                <a:gd name="T17" fmla="*/ T16 w 1056"/>
                <a:gd name="T18" fmla="+- 0 7825 7740"/>
                <a:gd name="T19" fmla="*/ 7825 h 1056"/>
                <a:gd name="T20" fmla="+- 0 7514 7332"/>
                <a:gd name="T21" fmla="*/ T20 w 1056"/>
                <a:gd name="T22" fmla="+- 0 7870 7740"/>
                <a:gd name="T23" fmla="*/ 7870 h 1056"/>
                <a:gd name="T24" fmla="+- 0 7462 7332"/>
                <a:gd name="T25" fmla="*/ T24 w 1056"/>
                <a:gd name="T26" fmla="+- 0 7922 7740"/>
                <a:gd name="T27" fmla="*/ 7922 h 1056"/>
                <a:gd name="T28" fmla="+- 0 7417 7332"/>
                <a:gd name="T29" fmla="*/ T28 w 1056"/>
                <a:gd name="T30" fmla="+- 0 7981 7740"/>
                <a:gd name="T31" fmla="*/ 7981 h 1056"/>
                <a:gd name="T32" fmla="+- 0 7381 7332"/>
                <a:gd name="T33" fmla="*/ T32 w 1056"/>
                <a:gd name="T34" fmla="+- 0 8045 7740"/>
                <a:gd name="T35" fmla="*/ 8045 h 1056"/>
                <a:gd name="T36" fmla="+- 0 7354 7332"/>
                <a:gd name="T37" fmla="*/ T36 w 1056"/>
                <a:gd name="T38" fmla="+- 0 8116 7740"/>
                <a:gd name="T39" fmla="*/ 8116 h 1056"/>
                <a:gd name="T40" fmla="+- 0 7338 7332"/>
                <a:gd name="T41" fmla="*/ T40 w 1056"/>
                <a:gd name="T42" fmla="+- 0 8190 7740"/>
                <a:gd name="T43" fmla="*/ 8190 h 1056"/>
                <a:gd name="T44" fmla="+- 0 7332 7332"/>
                <a:gd name="T45" fmla="*/ T44 w 1056"/>
                <a:gd name="T46" fmla="+- 0 8268 7740"/>
                <a:gd name="T47" fmla="*/ 8268 h 1056"/>
                <a:gd name="T48" fmla="+- 0 7338 7332"/>
                <a:gd name="T49" fmla="*/ T48 w 1056"/>
                <a:gd name="T50" fmla="+- 0 8346 7740"/>
                <a:gd name="T51" fmla="*/ 8346 h 1056"/>
                <a:gd name="T52" fmla="+- 0 7354 7332"/>
                <a:gd name="T53" fmla="*/ T52 w 1056"/>
                <a:gd name="T54" fmla="+- 0 8420 7740"/>
                <a:gd name="T55" fmla="*/ 8420 h 1056"/>
                <a:gd name="T56" fmla="+- 0 7381 7332"/>
                <a:gd name="T57" fmla="*/ T56 w 1056"/>
                <a:gd name="T58" fmla="+- 0 8491 7740"/>
                <a:gd name="T59" fmla="*/ 8491 h 1056"/>
                <a:gd name="T60" fmla="+- 0 7417 7332"/>
                <a:gd name="T61" fmla="*/ T60 w 1056"/>
                <a:gd name="T62" fmla="+- 0 8555 7740"/>
                <a:gd name="T63" fmla="*/ 8555 h 1056"/>
                <a:gd name="T64" fmla="+- 0 7462 7332"/>
                <a:gd name="T65" fmla="*/ T64 w 1056"/>
                <a:gd name="T66" fmla="+- 0 8614 7740"/>
                <a:gd name="T67" fmla="*/ 8614 h 1056"/>
                <a:gd name="T68" fmla="+- 0 7514 7332"/>
                <a:gd name="T69" fmla="*/ T68 w 1056"/>
                <a:gd name="T70" fmla="+- 0 8666 7740"/>
                <a:gd name="T71" fmla="*/ 8666 h 1056"/>
                <a:gd name="T72" fmla="+- 0 7573 7332"/>
                <a:gd name="T73" fmla="*/ T72 w 1056"/>
                <a:gd name="T74" fmla="+- 0 8711 7740"/>
                <a:gd name="T75" fmla="*/ 8711 h 1056"/>
                <a:gd name="T76" fmla="+- 0 7637 7332"/>
                <a:gd name="T77" fmla="*/ T76 w 1056"/>
                <a:gd name="T78" fmla="+- 0 8747 7740"/>
                <a:gd name="T79" fmla="*/ 8747 h 1056"/>
                <a:gd name="T80" fmla="+- 0 7708 7332"/>
                <a:gd name="T81" fmla="*/ T80 w 1056"/>
                <a:gd name="T82" fmla="+- 0 8774 7740"/>
                <a:gd name="T83" fmla="*/ 8774 h 1056"/>
                <a:gd name="T84" fmla="+- 0 7782 7332"/>
                <a:gd name="T85" fmla="*/ T84 w 1056"/>
                <a:gd name="T86" fmla="+- 0 8790 7740"/>
                <a:gd name="T87" fmla="*/ 8790 h 1056"/>
                <a:gd name="T88" fmla="+- 0 7860 7332"/>
                <a:gd name="T89" fmla="*/ T88 w 1056"/>
                <a:gd name="T90" fmla="+- 0 8796 7740"/>
                <a:gd name="T91" fmla="*/ 8796 h 1056"/>
                <a:gd name="T92" fmla="+- 0 7938 7332"/>
                <a:gd name="T93" fmla="*/ T92 w 1056"/>
                <a:gd name="T94" fmla="+- 0 8790 7740"/>
                <a:gd name="T95" fmla="*/ 8790 h 1056"/>
                <a:gd name="T96" fmla="+- 0 8012 7332"/>
                <a:gd name="T97" fmla="*/ T96 w 1056"/>
                <a:gd name="T98" fmla="+- 0 8774 7740"/>
                <a:gd name="T99" fmla="*/ 8774 h 1056"/>
                <a:gd name="T100" fmla="+- 0 8083 7332"/>
                <a:gd name="T101" fmla="*/ T100 w 1056"/>
                <a:gd name="T102" fmla="+- 0 8747 7740"/>
                <a:gd name="T103" fmla="*/ 8747 h 1056"/>
                <a:gd name="T104" fmla="+- 0 8147 7332"/>
                <a:gd name="T105" fmla="*/ T104 w 1056"/>
                <a:gd name="T106" fmla="+- 0 8711 7740"/>
                <a:gd name="T107" fmla="*/ 8711 h 1056"/>
                <a:gd name="T108" fmla="+- 0 8206 7332"/>
                <a:gd name="T109" fmla="*/ T108 w 1056"/>
                <a:gd name="T110" fmla="+- 0 8666 7740"/>
                <a:gd name="T111" fmla="*/ 8666 h 1056"/>
                <a:gd name="T112" fmla="+- 0 8258 7332"/>
                <a:gd name="T113" fmla="*/ T112 w 1056"/>
                <a:gd name="T114" fmla="+- 0 8614 7740"/>
                <a:gd name="T115" fmla="*/ 8614 h 1056"/>
                <a:gd name="T116" fmla="+- 0 8303 7332"/>
                <a:gd name="T117" fmla="*/ T116 w 1056"/>
                <a:gd name="T118" fmla="+- 0 8555 7740"/>
                <a:gd name="T119" fmla="*/ 8555 h 1056"/>
                <a:gd name="T120" fmla="+- 0 8339 7332"/>
                <a:gd name="T121" fmla="*/ T120 w 1056"/>
                <a:gd name="T122" fmla="+- 0 8491 7740"/>
                <a:gd name="T123" fmla="*/ 8491 h 1056"/>
                <a:gd name="T124" fmla="+- 0 8366 7332"/>
                <a:gd name="T125" fmla="*/ T124 w 1056"/>
                <a:gd name="T126" fmla="+- 0 8420 7740"/>
                <a:gd name="T127" fmla="*/ 8420 h 1056"/>
                <a:gd name="T128" fmla="+- 0 8382 7332"/>
                <a:gd name="T129" fmla="*/ T128 w 1056"/>
                <a:gd name="T130" fmla="+- 0 8346 7740"/>
                <a:gd name="T131" fmla="*/ 8346 h 1056"/>
                <a:gd name="T132" fmla="+- 0 8388 7332"/>
                <a:gd name="T133" fmla="*/ T132 w 1056"/>
                <a:gd name="T134" fmla="+- 0 8268 7740"/>
                <a:gd name="T135" fmla="*/ 8268 h 1056"/>
                <a:gd name="T136" fmla="+- 0 8382 7332"/>
                <a:gd name="T137" fmla="*/ T136 w 1056"/>
                <a:gd name="T138" fmla="+- 0 8190 7740"/>
                <a:gd name="T139" fmla="*/ 8190 h 1056"/>
                <a:gd name="T140" fmla="+- 0 8366 7332"/>
                <a:gd name="T141" fmla="*/ T140 w 1056"/>
                <a:gd name="T142" fmla="+- 0 8116 7740"/>
                <a:gd name="T143" fmla="*/ 8116 h 1056"/>
                <a:gd name="T144" fmla="+- 0 8339 7332"/>
                <a:gd name="T145" fmla="*/ T144 w 1056"/>
                <a:gd name="T146" fmla="+- 0 8045 7740"/>
                <a:gd name="T147" fmla="*/ 8045 h 1056"/>
                <a:gd name="T148" fmla="+- 0 8303 7332"/>
                <a:gd name="T149" fmla="*/ T148 w 1056"/>
                <a:gd name="T150" fmla="+- 0 7981 7740"/>
                <a:gd name="T151" fmla="*/ 7981 h 1056"/>
                <a:gd name="T152" fmla="+- 0 8258 7332"/>
                <a:gd name="T153" fmla="*/ T152 w 1056"/>
                <a:gd name="T154" fmla="+- 0 7922 7740"/>
                <a:gd name="T155" fmla="*/ 7922 h 1056"/>
                <a:gd name="T156" fmla="+- 0 8206 7332"/>
                <a:gd name="T157" fmla="*/ T156 w 1056"/>
                <a:gd name="T158" fmla="+- 0 7870 7740"/>
                <a:gd name="T159" fmla="*/ 7870 h 1056"/>
                <a:gd name="T160" fmla="+- 0 8147 7332"/>
                <a:gd name="T161" fmla="*/ T160 w 1056"/>
                <a:gd name="T162" fmla="+- 0 7825 7740"/>
                <a:gd name="T163" fmla="*/ 7825 h 1056"/>
                <a:gd name="T164" fmla="+- 0 8083 7332"/>
                <a:gd name="T165" fmla="*/ T164 w 1056"/>
                <a:gd name="T166" fmla="+- 0 7789 7740"/>
                <a:gd name="T167" fmla="*/ 7789 h 1056"/>
                <a:gd name="T168" fmla="+- 0 8012 7332"/>
                <a:gd name="T169" fmla="*/ T168 w 1056"/>
                <a:gd name="T170" fmla="+- 0 7762 7740"/>
                <a:gd name="T171" fmla="*/ 7762 h 1056"/>
                <a:gd name="T172" fmla="+- 0 7938 7332"/>
                <a:gd name="T173" fmla="*/ T172 w 1056"/>
                <a:gd name="T174" fmla="+- 0 7746 7740"/>
                <a:gd name="T175" fmla="*/ 7746 h 1056"/>
                <a:gd name="T176" fmla="+- 0 7860 7332"/>
                <a:gd name="T177" fmla="*/ T176 w 1056"/>
                <a:gd name="T178" fmla="+- 0 7740 7740"/>
                <a:gd name="T179" fmla="*/ 7740 h 10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</a:cxnLst>
              <a:rect l="0" t="0" r="r" b="b"/>
              <a:pathLst>
                <a:path w="1056" h="1056">
                  <a:moveTo>
                    <a:pt x="528" y="0"/>
                  </a:moveTo>
                  <a:lnTo>
                    <a:pt x="450" y="6"/>
                  </a:lnTo>
                  <a:lnTo>
                    <a:pt x="376" y="22"/>
                  </a:lnTo>
                  <a:lnTo>
                    <a:pt x="305" y="49"/>
                  </a:lnTo>
                  <a:lnTo>
                    <a:pt x="241" y="85"/>
                  </a:lnTo>
                  <a:lnTo>
                    <a:pt x="182" y="130"/>
                  </a:lnTo>
                  <a:lnTo>
                    <a:pt x="130" y="182"/>
                  </a:lnTo>
                  <a:lnTo>
                    <a:pt x="85" y="241"/>
                  </a:lnTo>
                  <a:lnTo>
                    <a:pt x="49" y="305"/>
                  </a:lnTo>
                  <a:lnTo>
                    <a:pt x="22" y="376"/>
                  </a:lnTo>
                  <a:lnTo>
                    <a:pt x="6" y="450"/>
                  </a:lnTo>
                  <a:lnTo>
                    <a:pt x="0" y="528"/>
                  </a:lnTo>
                  <a:lnTo>
                    <a:pt x="6" y="606"/>
                  </a:lnTo>
                  <a:lnTo>
                    <a:pt x="22" y="680"/>
                  </a:lnTo>
                  <a:lnTo>
                    <a:pt x="49" y="751"/>
                  </a:lnTo>
                  <a:lnTo>
                    <a:pt x="85" y="815"/>
                  </a:lnTo>
                  <a:lnTo>
                    <a:pt x="130" y="874"/>
                  </a:lnTo>
                  <a:lnTo>
                    <a:pt x="182" y="926"/>
                  </a:lnTo>
                  <a:lnTo>
                    <a:pt x="241" y="971"/>
                  </a:lnTo>
                  <a:lnTo>
                    <a:pt x="305" y="1007"/>
                  </a:lnTo>
                  <a:lnTo>
                    <a:pt x="376" y="1034"/>
                  </a:lnTo>
                  <a:lnTo>
                    <a:pt x="450" y="1050"/>
                  </a:lnTo>
                  <a:lnTo>
                    <a:pt x="528" y="1056"/>
                  </a:lnTo>
                  <a:lnTo>
                    <a:pt x="606" y="1050"/>
                  </a:lnTo>
                  <a:lnTo>
                    <a:pt x="680" y="1034"/>
                  </a:lnTo>
                  <a:lnTo>
                    <a:pt x="751" y="1007"/>
                  </a:lnTo>
                  <a:lnTo>
                    <a:pt x="815" y="971"/>
                  </a:lnTo>
                  <a:lnTo>
                    <a:pt x="874" y="926"/>
                  </a:lnTo>
                  <a:lnTo>
                    <a:pt x="926" y="874"/>
                  </a:lnTo>
                  <a:lnTo>
                    <a:pt x="971" y="815"/>
                  </a:lnTo>
                  <a:lnTo>
                    <a:pt x="1007" y="751"/>
                  </a:lnTo>
                  <a:lnTo>
                    <a:pt x="1034" y="680"/>
                  </a:lnTo>
                  <a:lnTo>
                    <a:pt x="1050" y="606"/>
                  </a:lnTo>
                  <a:lnTo>
                    <a:pt x="1056" y="528"/>
                  </a:lnTo>
                  <a:lnTo>
                    <a:pt x="1050" y="450"/>
                  </a:lnTo>
                  <a:lnTo>
                    <a:pt x="1034" y="376"/>
                  </a:lnTo>
                  <a:lnTo>
                    <a:pt x="1007" y="305"/>
                  </a:lnTo>
                  <a:lnTo>
                    <a:pt x="971" y="241"/>
                  </a:lnTo>
                  <a:lnTo>
                    <a:pt x="926" y="182"/>
                  </a:lnTo>
                  <a:lnTo>
                    <a:pt x="874" y="130"/>
                  </a:lnTo>
                  <a:lnTo>
                    <a:pt x="815" y="85"/>
                  </a:lnTo>
                  <a:lnTo>
                    <a:pt x="751" y="49"/>
                  </a:lnTo>
                  <a:lnTo>
                    <a:pt x="680" y="22"/>
                  </a:lnTo>
                  <a:lnTo>
                    <a:pt x="606" y="6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rgbClr val="C23B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9"/>
            <p:cNvSpPr/>
            <p:nvPr/>
          </p:nvSpPr>
          <p:spPr bwMode="auto">
            <a:xfrm>
              <a:off x="7332" y="7740"/>
              <a:ext cx="1056" cy="1056"/>
            </a:xfrm>
            <a:custGeom>
              <a:avLst/>
              <a:gdLst>
                <a:gd name="T0" fmla="+- 0 7332 7332"/>
                <a:gd name="T1" fmla="*/ T0 w 1056"/>
                <a:gd name="T2" fmla="+- 0 8268 7740"/>
                <a:gd name="T3" fmla="*/ 8268 h 1056"/>
                <a:gd name="T4" fmla="+- 0 7338 7332"/>
                <a:gd name="T5" fmla="*/ T4 w 1056"/>
                <a:gd name="T6" fmla="+- 0 8190 7740"/>
                <a:gd name="T7" fmla="*/ 8190 h 1056"/>
                <a:gd name="T8" fmla="+- 0 7354 7332"/>
                <a:gd name="T9" fmla="*/ T8 w 1056"/>
                <a:gd name="T10" fmla="+- 0 8116 7740"/>
                <a:gd name="T11" fmla="*/ 8116 h 1056"/>
                <a:gd name="T12" fmla="+- 0 7381 7332"/>
                <a:gd name="T13" fmla="*/ T12 w 1056"/>
                <a:gd name="T14" fmla="+- 0 8045 7740"/>
                <a:gd name="T15" fmla="*/ 8045 h 1056"/>
                <a:gd name="T16" fmla="+- 0 7417 7332"/>
                <a:gd name="T17" fmla="*/ T16 w 1056"/>
                <a:gd name="T18" fmla="+- 0 7981 7740"/>
                <a:gd name="T19" fmla="*/ 7981 h 1056"/>
                <a:gd name="T20" fmla="+- 0 7462 7332"/>
                <a:gd name="T21" fmla="*/ T20 w 1056"/>
                <a:gd name="T22" fmla="+- 0 7922 7740"/>
                <a:gd name="T23" fmla="*/ 7922 h 1056"/>
                <a:gd name="T24" fmla="+- 0 7514 7332"/>
                <a:gd name="T25" fmla="*/ T24 w 1056"/>
                <a:gd name="T26" fmla="+- 0 7870 7740"/>
                <a:gd name="T27" fmla="*/ 7870 h 1056"/>
                <a:gd name="T28" fmla="+- 0 7573 7332"/>
                <a:gd name="T29" fmla="*/ T28 w 1056"/>
                <a:gd name="T30" fmla="+- 0 7825 7740"/>
                <a:gd name="T31" fmla="*/ 7825 h 1056"/>
                <a:gd name="T32" fmla="+- 0 7637 7332"/>
                <a:gd name="T33" fmla="*/ T32 w 1056"/>
                <a:gd name="T34" fmla="+- 0 7789 7740"/>
                <a:gd name="T35" fmla="*/ 7789 h 1056"/>
                <a:gd name="T36" fmla="+- 0 7708 7332"/>
                <a:gd name="T37" fmla="*/ T36 w 1056"/>
                <a:gd name="T38" fmla="+- 0 7762 7740"/>
                <a:gd name="T39" fmla="*/ 7762 h 1056"/>
                <a:gd name="T40" fmla="+- 0 7782 7332"/>
                <a:gd name="T41" fmla="*/ T40 w 1056"/>
                <a:gd name="T42" fmla="+- 0 7746 7740"/>
                <a:gd name="T43" fmla="*/ 7746 h 1056"/>
                <a:gd name="T44" fmla="+- 0 7860 7332"/>
                <a:gd name="T45" fmla="*/ T44 w 1056"/>
                <a:gd name="T46" fmla="+- 0 7740 7740"/>
                <a:gd name="T47" fmla="*/ 7740 h 1056"/>
                <a:gd name="T48" fmla="+- 0 7938 7332"/>
                <a:gd name="T49" fmla="*/ T48 w 1056"/>
                <a:gd name="T50" fmla="+- 0 7746 7740"/>
                <a:gd name="T51" fmla="*/ 7746 h 1056"/>
                <a:gd name="T52" fmla="+- 0 8012 7332"/>
                <a:gd name="T53" fmla="*/ T52 w 1056"/>
                <a:gd name="T54" fmla="+- 0 7762 7740"/>
                <a:gd name="T55" fmla="*/ 7762 h 1056"/>
                <a:gd name="T56" fmla="+- 0 8083 7332"/>
                <a:gd name="T57" fmla="*/ T56 w 1056"/>
                <a:gd name="T58" fmla="+- 0 7789 7740"/>
                <a:gd name="T59" fmla="*/ 7789 h 1056"/>
                <a:gd name="T60" fmla="+- 0 8147 7332"/>
                <a:gd name="T61" fmla="*/ T60 w 1056"/>
                <a:gd name="T62" fmla="+- 0 7825 7740"/>
                <a:gd name="T63" fmla="*/ 7825 h 1056"/>
                <a:gd name="T64" fmla="+- 0 8206 7332"/>
                <a:gd name="T65" fmla="*/ T64 w 1056"/>
                <a:gd name="T66" fmla="+- 0 7870 7740"/>
                <a:gd name="T67" fmla="*/ 7870 h 1056"/>
                <a:gd name="T68" fmla="+- 0 8258 7332"/>
                <a:gd name="T69" fmla="*/ T68 w 1056"/>
                <a:gd name="T70" fmla="+- 0 7922 7740"/>
                <a:gd name="T71" fmla="*/ 7922 h 1056"/>
                <a:gd name="T72" fmla="+- 0 8303 7332"/>
                <a:gd name="T73" fmla="*/ T72 w 1056"/>
                <a:gd name="T74" fmla="+- 0 7981 7740"/>
                <a:gd name="T75" fmla="*/ 7981 h 1056"/>
                <a:gd name="T76" fmla="+- 0 8339 7332"/>
                <a:gd name="T77" fmla="*/ T76 w 1056"/>
                <a:gd name="T78" fmla="+- 0 8045 7740"/>
                <a:gd name="T79" fmla="*/ 8045 h 1056"/>
                <a:gd name="T80" fmla="+- 0 8366 7332"/>
                <a:gd name="T81" fmla="*/ T80 w 1056"/>
                <a:gd name="T82" fmla="+- 0 8116 7740"/>
                <a:gd name="T83" fmla="*/ 8116 h 1056"/>
                <a:gd name="T84" fmla="+- 0 8382 7332"/>
                <a:gd name="T85" fmla="*/ T84 w 1056"/>
                <a:gd name="T86" fmla="+- 0 8190 7740"/>
                <a:gd name="T87" fmla="*/ 8190 h 1056"/>
                <a:gd name="T88" fmla="+- 0 8388 7332"/>
                <a:gd name="T89" fmla="*/ T88 w 1056"/>
                <a:gd name="T90" fmla="+- 0 8268 7740"/>
                <a:gd name="T91" fmla="*/ 8268 h 1056"/>
                <a:gd name="T92" fmla="+- 0 8382 7332"/>
                <a:gd name="T93" fmla="*/ T92 w 1056"/>
                <a:gd name="T94" fmla="+- 0 8346 7740"/>
                <a:gd name="T95" fmla="*/ 8346 h 1056"/>
                <a:gd name="T96" fmla="+- 0 8366 7332"/>
                <a:gd name="T97" fmla="*/ T96 w 1056"/>
                <a:gd name="T98" fmla="+- 0 8420 7740"/>
                <a:gd name="T99" fmla="*/ 8420 h 1056"/>
                <a:gd name="T100" fmla="+- 0 8339 7332"/>
                <a:gd name="T101" fmla="*/ T100 w 1056"/>
                <a:gd name="T102" fmla="+- 0 8491 7740"/>
                <a:gd name="T103" fmla="*/ 8491 h 1056"/>
                <a:gd name="T104" fmla="+- 0 8303 7332"/>
                <a:gd name="T105" fmla="*/ T104 w 1056"/>
                <a:gd name="T106" fmla="+- 0 8555 7740"/>
                <a:gd name="T107" fmla="*/ 8555 h 1056"/>
                <a:gd name="T108" fmla="+- 0 8258 7332"/>
                <a:gd name="T109" fmla="*/ T108 w 1056"/>
                <a:gd name="T110" fmla="+- 0 8614 7740"/>
                <a:gd name="T111" fmla="*/ 8614 h 1056"/>
                <a:gd name="T112" fmla="+- 0 8206 7332"/>
                <a:gd name="T113" fmla="*/ T112 w 1056"/>
                <a:gd name="T114" fmla="+- 0 8666 7740"/>
                <a:gd name="T115" fmla="*/ 8666 h 1056"/>
                <a:gd name="T116" fmla="+- 0 8147 7332"/>
                <a:gd name="T117" fmla="*/ T116 w 1056"/>
                <a:gd name="T118" fmla="+- 0 8711 7740"/>
                <a:gd name="T119" fmla="*/ 8711 h 1056"/>
                <a:gd name="T120" fmla="+- 0 8083 7332"/>
                <a:gd name="T121" fmla="*/ T120 w 1056"/>
                <a:gd name="T122" fmla="+- 0 8747 7740"/>
                <a:gd name="T123" fmla="*/ 8747 h 1056"/>
                <a:gd name="T124" fmla="+- 0 8012 7332"/>
                <a:gd name="T125" fmla="*/ T124 w 1056"/>
                <a:gd name="T126" fmla="+- 0 8774 7740"/>
                <a:gd name="T127" fmla="*/ 8774 h 1056"/>
                <a:gd name="T128" fmla="+- 0 7938 7332"/>
                <a:gd name="T129" fmla="*/ T128 w 1056"/>
                <a:gd name="T130" fmla="+- 0 8790 7740"/>
                <a:gd name="T131" fmla="*/ 8790 h 1056"/>
                <a:gd name="T132" fmla="+- 0 7860 7332"/>
                <a:gd name="T133" fmla="*/ T132 w 1056"/>
                <a:gd name="T134" fmla="+- 0 8796 7740"/>
                <a:gd name="T135" fmla="*/ 8796 h 1056"/>
                <a:gd name="T136" fmla="+- 0 7782 7332"/>
                <a:gd name="T137" fmla="*/ T136 w 1056"/>
                <a:gd name="T138" fmla="+- 0 8790 7740"/>
                <a:gd name="T139" fmla="*/ 8790 h 1056"/>
                <a:gd name="T140" fmla="+- 0 7708 7332"/>
                <a:gd name="T141" fmla="*/ T140 w 1056"/>
                <a:gd name="T142" fmla="+- 0 8774 7740"/>
                <a:gd name="T143" fmla="*/ 8774 h 1056"/>
                <a:gd name="T144" fmla="+- 0 7637 7332"/>
                <a:gd name="T145" fmla="*/ T144 w 1056"/>
                <a:gd name="T146" fmla="+- 0 8747 7740"/>
                <a:gd name="T147" fmla="*/ 8747 h 1056"/>
                <a:gd name="T148" fmla="+- 0 7573 7332"/>
                <a:gd name="T149" fmla="*/ T148 w 1056"/>
                <a:gd name="T150" fmla="+- 0 8711 7740"/>
                <a:gd name="T151" fmla="*/ 8711 h 1056"/>
                <a:gd name="T152" fmla="+- 0 7514 7332"/>
                <a:gd name="T153" fmla="*/ T152 w 1056"/>
                <a:gd name="T154" fmla="+- 0 8666 7740"/>
                <a:gd name="T155" fmla="*/ 8666 h 1056"/>
                <a:gd name="T156" fmla="+- 0 7462 7332"/>
                <a:gd name="T157" fmla="*/ T156 w 1056"/>
                <a:gd name="T158" fmla="+- 0 8614 7740"/>
                <a:gd name="T159" fmla="*/ 8614 h 1056"/>
                <a:gd name="T160" fmla="+- 0 7417 7332"/>
                <a:gd name="T161" fmla="*/ T160 w 1056"/>
                <a:gd name="T162" fmla="+- 0 8555 7740"/>
                <a:gd name="T163" fmla="*/ 8555 h 1056"/>
                <a:gd name="T164" fmla="+- 0 7381 7332"/>
                <a:gd name="T165" fmla="*/ T164 w 1056"/>
                <a:gd name="T166" fmla="+- 0 8491 7740"/>
                <a:gd name="T167" fmla="*/ 8491 h 1056"/>
                <a:gd name="T168" fmla="+- 0 7354 7332"/>
                <a:gd name="T169" fmla="*/ T168 w 1056"/>
                <a:gd name="T170" fmla="+- 0 8420 7740"/>
                <a:gd name="T171" fmla="*/ 8420 h 1056"/>
                <a:gd name="T172" fmla="+- 0 7338 7332"/>
                <a:gd name="T173" fmla="*/ T172 w 1056"/>
                <a:gd name="T174" fmla="+- 0 8346 7740"/>
                <a:gd name="T175" fmla="*/ 8346 h 1056"/>
                <a:gd name="T176" fmla="+- 0 7332 7332"/>
                <a:gd name="T177" fmla="*/ T176 w 1056"/>
                <a:gd name="T178" fmla="+- 0 8268 7740"/>
                <a:gd name="T179" fmla="*/ 8268 h 10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</a:cxnLst>
              <a:rect l="0" t="0" r="r" b="b"/>
              <a:pathLst>
                <a:path w="1056" h="1056">
                  <a:moveTo>
                    <a:pt x="0" y="528"/>
                  </a:moveTo>
                  <a:lnTo>
                    <a:pt x="6" y="450"/>
                  </a:lnTo>
                  <a:lnTo>
                    <a:pt x="22" y="376"/>
                  </a:lnTo>
                  <a:lnTo>
                    <a:pt x="49" y="305"/>
                  </a:lnTo>
                  <a:lnTo>
                    <a:pt x="85" y="241"/>
                  </a:lnTo>
                  <a:lnTo>
                    <a:pt x="130" y="182"/>
                  </a:lnTo>
                  <a:lnTo>
                    <a:pt x="182" y="130"/>
                  </a:lnTo>
                  <a:lnTo>
                    <a:pt x="241" y="85"/>
                  </a:lnTo>
                  <a:lnTo>
                    <a:pt x="305" y="49"/>
                  </a:lnTo>
                  <a:lnTo>
                    <a:pt x="376" y="22"/>
                  </a:lnTo>
                  <a:lnTo>
                    <a:pt x="450" y="6"/>
                  </a:lnTo>
                  <a:lnTo>
                    <a:pt x="528" y="0"/>
                  </a:lnTo>
                  <a:lnTo>
                    <a:pt x="606" y="6"/>
                  </a:lnTo>
                  <a:lnTo>
                    <a:pt x="680" y="22"/>
                  </a:lnTo>
                  <a:lnTo>
                    <a:pt x="751" y="49"/>
                  </a:lnTo>
                  <a:lnTo>
                    <a:pt x="815" y="85"/>
                  </a:lnTo>
                  <a:lnTo>
                    <a:pt x="874" y="130"/>
                  </a:lnTo>
                  <a:lnTo>
                    <a:pt x="926" y="182"/>
                  </a:lnTo>
                  <a:lnTo>
                    <a:pt x="971" y="241"/>
                  </a:lnTo>
                  <a:lnTo>
                    <a:pt x="1007" y="305"/>
                  </a:lnTo>
                  <a:lnTo>
                    <a:pt x="1034" y="376"/>
                  </a:lnTo>
                  <a:lnTo>
                    <a:pt x="1050" y="450"/>
                  </a:lnTo>
                  <a:lnTo>
                    <a:pt x="1056" y="528"/>
                  </a:lnTo>
                  <a:lnTo>
                    <a:pt x="1050" y="606"/>
                  </a:lnTo>
                  <a:lnTo>
                    <a:pt x="1034" y="680"/>
                  </a:lnTo>
                  <a:lnTo>
                    <a:pt x="1007" y="751"/>
                  </a:lnTo>
                  <a:lnTo>
                    <a:pt x="971" y="815"/>
                  </a:lnTo>
                  <a:lnTo>
                    <a:pt x="926" y="874"/>
                  </a:lnTo>
                  <a:lnTo>
                    <a:pt x="874" y="926"/>
                  </a:lnTo>
                  <a:lnTo>
                    <a:pt x="815" y="971"/>
                  </a:lnTo>
                  <a:lnTo>
                    <a:pt x="751" y="1007"/>
                  </a:lnTo>
                  <a:lnTo>
                    <a:pt x="680" y="1034"/>
                  </a:lnTo>
                  <a:lnTo>
                    <a:pt x="606" y="1050"/>
                  </a:lnTo>
                  <a:lnTo>
                    <a:pt x="528" y="1056"/>
                  </a:lnTo>
                  <a:lnTo>
                    <a:pt x="450" y="1050"/>
                  </a:lnTo>
                  <a:lnTo>
                    <a:pt x="376" y="1034"/>
                  </a:lnTo>
                  <a:lnTo>
                    <a:pt x="305" y="1007"/>
                  </a:lnTo>
                  <a:lnTo>
                    <a:pt x="241" y="971"/>
                  </a:lnTo>
                  <a:lnTo>
                    <a:pt x="182" y="926"/>
                  </a:lnTo>
                  <a:lnTo>
                    <a:pt x="130" y="874"/>
                  </a:lnTo>
                  <a:lnTo>
                    <a:pt x="85" y="815"/>
                  </a:lnTo>
                  <a:lnTo>
                    <a:pt x="49" y="751"/>
                  </a:lnTo>
                  <a:lnTo>
                    <a:pt x="22" y="680"/>
                  </a:lnTo>
                  <a:lnTo>
                    <a:pt x="6" y="606"/>
                  </a:lnTo>
                  <a:lnTo>
                    <a:pt x="0" y="528"/>
                  </a:lnTo>
                  <a:close/>
                </a:path>
              </a:pathLst>
            </a:custGeom>
            <a:noFill/>
            <a:ln w="60960">
              <a:solidFill>
                <a:srgbClr val="FAE4D5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0"/>
            <p:cNvSpPr/>
            <p:nvPr/>
          </p:nvSpPr>
          <p:spPr bwMode="auto">
            <a:xfrm>
              <a:off x="11904" y="7884"/>
              <a:ext cx="1572" cy="1572"/>
            </a:xfrm>
            <a:custGeom>
              <a:avLst/>
              <a:gdLst>
                <a:gd name="T0" fmla="+- 0 12614 11904"/>
                <a:gd name="T1" fmla="*/ T0 w 1572"/>
                <a:gd name="T2" fmla="+- 0 7888 7884"/>
                <a:gd name="T3" fmla="*/ 7888 h 1572"/>
                <a:gd name="T4" fmla="+- 0 12469 11904"/>
                <a:gd name="T5" fmla="*/ T4 w 1572"/>
                <a:gd name="T6" fmla="+- 0 7915 7884"/>
                <a:gd name="T7" fmla="*/ 7915 h 1572"/>
                <a:gd name="T8" fmla="+- 0 12335 11904"/>
                <a:gd name="T9" fmla="*/ T8 w 1572"/>
                <a:gd name="T10" fmla="+- 0 7968 7884"/>
                <a:gd name="T11" fmla="*/ 7968 h 1572"/>
                <a:gd name="T12" fmla="+- 0 12214 11904"/>
                <a:gd name="T13" fmla="*/ T12 w 1572"/>
                <a:gd name="T14" fmla="+- 0 8044 7884"/>
                <a:gd name="T15" fmla="*/ 8044 h 1572"/>
                <a:gd name="T16" fmla="+- 0 12110 11904"/>
                <a:gd name="T17" fmla="*/ T16 w 1572"/>
                <a:gd name="T18" fmla="+- 0 8140 7884"/>
                <a:gd name="T19" fmla="*/ 8140 h 1572"/>
                <a:gd name="T20" fmla="+- 0 12024 11904"/>
                <a:gd name="T21" fmla="*/ T20 w 1572"/>
                <a:gd name="T22" fmla="+- 0 8253 7884"/>
                <a:gd name="T23" fmla="*/ 8253 h 1572"/>
                <a:gd name="T24" fmla="+- 0 11959 11904"/>
                <a:gd name="T25" fmla="*/ T24 w 1572"/>
                <a:gd name="T26" fmla="+- 0 8381 7884"/>
                <a:gd name="T27" fmla="*/ 8381 h 1572"/>
                <a:gd name="T28" fmla="+- 0 11918 11904"/>
                <a:gd name="T29" fmla="*/ T28 w 1572"/>
                <a:gd name="T30" fmla="+- 0 8521 7884"/>
                <a:gd name="T31" fmla="*/ 8521 h 1572"/>
                <a:gd name="T32" fmla="+- 0 11904 11904"/>
                <a:gd name="T33" fmla="*/ T32 w 1572"/>
                <a:gd name="T34" fmla="+- 0 8670 7884"/>
                <a:gd name="T35" fmla="*/ 8670 h 1572"/>
                <a:gd name="T36" fmla="+- 0 11918 11904"/>
                <a:gd name="T37" fmla="*/ T36 w 1572"/>
                <a:gd name="T38" fmla="+- 0 8819 7884"/>
                <a:gd name="T39" fmla="*/ 8819 h 1572"/>
                <a:gd name="T40" fmla="+- 0 11959 11904"/>
                <a:gd name="T41" fmla="*/ T40 w 1572"/>
                <a:gd name="T42" fmla="+- 0 8959 7884"/>
                <a:gd name="T43" fmla="*/ 8959 h 1572"/>
                <a:gd name="T44" fmla="+- 0 12024 11904"/>
                <a:gd name="T45" fmla="*/ T44 w 1572"/>
                <a:gd name="T46" fmla="+- 0 9087 7884"/>
                <a:gd name="T47" fmla="*/ 9087 h 1572"/>
                <a:gd name="T48" fmla="+- 0 12110 11904"/>
                <a:gd name="T49" fmla="*/ T48 w 1572"/>
                <a:gd name="T50" fmla="+- 0 9200 7884"/>
                <a:gd name="T51" fmla="*/ 9200 h 1572"/>
                <a:gd name="T52" fmla="+- 0 12214 11904"/>
                <a:gd name="T53" fmla="*/ T52 w 1572"/>
                <a:gd name="T54" fmla="+- 0 9296 7884"/>
                <a:gd name="T55" fmla="*/ 9296 h 1572"/>
                <a:gd name="T56" fmla="+- 0 12335 11904"/>
                <a:gd name="T57" fmla="*/ T56 w 1572"/>
                <a:gd name="T58" fmla="+- 0 9372 7884"/>
                <a:gd name="T59" fmla="*/ 9372 h 1572"/>
                <a:gd name="T60" fmla="+- 0 12469 11904"/>
                <a:gd name="T61" fmla="*/ T60 w 1572"/>
                <a:gd name="T62" fmla="+- 0 9425 7884"/>
                <a:gd name="T63" fmla="*/ 9425 h 1572"/>
                <a:gd name="T64" fmla="+- 0 12614 11904"/>
                <a:gd name="T65" fmla="*/ T64 w 1572"/>
                <a:gd name="T66" fmla="+- 0 9452 7884"/>
                <a:gd name="T67" fmla="*/ 9452 h 1572"/>
                <a:gd name="T68" fmla="+- 0 12766 11904"/>
                <a:gd name="T69" fmla="*/ T68 w 1572"/>
                <a:gd name="T70" fmla="+- 0 9452 7884"/>
                <a:gd name="T71" fmla="*/ 9452 h 1572"/>
                <a:gd name="T72" fmla="+- 0 12911 11904"/>
                <a:gd name="T73" fmla="*/ T72 w 1572"/>
                <a:gd name="T74" fmla="+- 0 9425 7884"/>
                <a:gd name="T75" fmla="*/ 9425 h 1572"/>
                <a:gd name="T76" fmla="+- 0 13045 11904"/>
                <a:gd name="T77" fmla="*/ T76 w 1572"/>
                <a:gd name="T78" fmla="+- 0 9372 7884"/>
                <a:gd name="T79" fmla="*/ 9372 h 1572"/>
                <a:gd name="T80" fmla="+- 0 13166 11904"/>
                <a:gd name="T81" fmla="*/ T80 w 1572"/>
                <a:gd name="T82" fmla="+- 0 9296 7884"/>
                <a:gd name="T83" fmla="*/ 9296 h 1572"/>
                <a:gd name="T84" fmla="+- 0 13270 11904"/>
                <a:gd name="T85" fmla="*/ T84 w 1572"/>
                <a:gd name="T86" fmla="+- 0 9200 7884"/>
                <a:gd name="T87" fmla="*/ 9200 h 1572"/>
                <a:gd name="T88" fmla="+- 0 13356 11904"/>
                <a:gd name="T89" fmla="*/ T88 w 1572"/>
                <a:gd name="T90" fmla="+- 0 9087 7884"/>
                <a:gd name="T91" fmla="*/ 9087 h 1572"/>
                <a:gd name="T92" fmla="+- 0 13421 11904"/>
                <a:gd name="T93" fmla="*/ T92 w 1572"/>
                <a:gd name="T94" fmla="+- 0 8959 7884"/>
                <a:gd name="T95" fmla="*/ 8959 h 1572"/>
                <a:gd name="T96" fmla="+- 0 13462 11904"/>
                <a:gd name="T97" fmla="*/ T96 w 1572"/>
                <a:gd name="T98" fmla="+- 0 8819 7884"/>
                <a:gd name="T99" fmla="*/ 8819 h 1572"/>
                <a:gd name="T100" fmla="+- 0 13476 11904"/>
                <a:gd name="T101" fmla="*/ T100 w 1572"/>
                <a:gd name="T102" fmla="+- 0 8670 7884"/>
                <a:gd name="T103" fmla="*/ 8670 h 1572"/>
                <a:gd name="T104" fmla="+- 0 13462 11904"/>
                <a:gd name="T105" fmla="*/ T104 w 1572"/>
                <a:gd name="T106" fmla="+- 0 8521 7884"/>
                <a:gd name="T107" fmla="*/ 8521 h 1572"/>
                <a:gd name="T108" fmla="+- 0 13421 11904"/>
                <a:gd name="T109" fmla="*/ T108 w 1572"/>
                <a:gd name="T110" fmla="+- 0 8381 7884"/>
                <a:gd name="T111" fmla="*/ 8381 h 1572"/>
                <a:gd name="T112" fmla="+- 0 13356 11904"/>
                <a:gd name="T113" fmla="*/ T112 w 1572"/>
                <a:gd name="T114" fmla="+- 0 8253 7884"/>
                <a:gd name="T115" fmla="*/ 8253 h 1572"/>
                <a:gd name="T116" fmla="+- 0 13270 11904"/>
                <a:gd name="T117" fmla="*/ T116 w 1572"/>
                <a:gd name="T118" fmla="+- 0 8140 7884"/>
                <a:gd name="T119" fmla="*/ 8140 h 1572"/>
                <a:gd name="T120" fmla="+- 0 13166 11904"/>
                <a:gd name="T121" fmla="*/ T120 w 1572"/>
                <a:gd name="T122" fmla="+- 0 8044 7884"/>
                <a:gd name="T123" fmla="*/ 8044 h 1572"/>
                <a:gd name="T124" fmla="+- 0 13045 11904"/>
                <a:gd name="T125" fmla="*/ T124 w 1572"/>
                <a:gd name="T126" fmla="+- 0 7968 7884"/>
                <a:gd name="T127" fmla="*/ 7968 h 1572"/>
                <a:gd name="T128" fmla="+- 0 12911 11904"/>
                <a:gd name="T129" fmla="*/ T128 w 1572"/>
                <a:gd name="T130" fmla="+- 0 7915 7884"/>
                <a:gd name="T131" fmla="*/ 7915 h 1572"/>
                <a:gd name="T132" fmla="+- 0 12766 11904"/>
                <a:gd name="T133" fmla="*/ T132 w 1572"/>
                <a:gd name="T134" fmla="+- 0 7888 7884"/>
                <a:gd name="T135" fmla="*/ 7888 h 157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</a:cxnLst>
              <a:rect l="0" t="0" r="r" b="b"/>
              <a:pathLst>
                <a:path w="1572" h="1572">
                  <a:moveTo>
                    <a:pt x="786" y="0"/>
                  </a:moveTo>
                  <a:lnTo>
                    <a:pt x="710" y="4"/>
                  </a:lnTo>
                  <a:lnTo>
                    <a:pt x="637" y="14"/>
                  </a:lnTo>
                  <a:lnTo>
                    <a:pt x="565" y="31"/>
                  </a:lnTo>
                  <a:lnTo>
                    <a:pt x="497" y="55"/>
                  </a:lnTo>
                  <a:lnTo>
                    <a:pt x="431" y="84"/>
                  </a:lnTo>
                  <a:lnTo>
                    <a:pt x="369" y="120"/>
                  </a:lnTo>
                  <a:lnTo>
                    <a:pt x="310" y="160"/>
                  </a:lnTo>
                  <a:lnTo>
                    <a:pt x="256" y="206"/>
                  </a:lnTo>
                  <a:lnTo>
                    <a:pt x="206" y="256"/>
                  </a:lnTo>
                  <a:lnTo>
                    <a:pt x="160" y="310"/>
                  </a:lnTo>
                  <a:lnTo>
                    <a:pt x="120" y="369"/>
                  </a:lnTo>
                  <a:lnTo>
                    <a:pt x="84" y="431"/>
                  </a:lnTo>
                  <a:lnTo>
                    <a:pt x="55" y="497"/>
                  </a:lnTo>
                  <a:lnTo>
                    <a:pt x="31" y="565"/>
                  </a:lnTo>
                  <a:lnTo>
                    <a:pt x="14" y="637"/>
                  </a:lnTo>
                  <a:lnTo>
                    <a:pt x="4" y="710"/>
                  </a:lnTo>
                  <a:lnTo>
                    <a:pt x="0" y="786"/>
                  </a:lnTo>
                  <a:lnTo>
                    <a:pt x="4" y="862"/>
                  </a:lnTo>
                  <a:lnTo>
                    <a:pt x="14" y="935"/>
                  </a:lnTo>
                  <a:lnTo>
                    <a:pt x="31" y="1007"/>
                  </a:lnTo>
                  <a:lnTo>
                    <a:pt x="55" y="1075"/>
                  </a:lnTo>
                  <a:lnTo>
                    <a:pt x="84" y="1141"/>
                  </a:lnTo>
                  <a:lnTo>
                    <a:pt x="120" y="1203"/>
                  </a:lnTo>
                  <a:lnTo>
                    <a:pt x="160" y="1262"/>
                  </a:lnTo>
                  <a:lnTo>
                    <a:pt x="206" y="1316"/>
                  </a:lnTo>
                  <a:lnTo>
                    <a:pt x="256" y="1366"/>
                  </a:lnTo>
                  <a:lnTo>
                    <a:pt x="310" y="1412"/>
                  </a:lnTo>
                  <a:lnTo>
                    <a:pt x="369" y="1452"/>
                  </a:lnTo>
                  <a:lnTo>
                    <a:pt x="431" y="1488"/>
                  </a:lnTo>
                  <a:lnTo>
                    <a:pt x="497" y="1517"/>
                  </a:lnTo>
                  <a:lnTo>
                    <a:pt x="565" y="1541"/>
                  </a:lnTo>
                  <a:lnTo>
                    <a:pt x="637" y="1558"/>
                  </a:lnTo>
                  <a:lnTo>
                    <a:pt x="710" y="1568"/>
                  </a:lnTo>
                  <a:lnTo>
                    <a:pt x="786" y="1572"/>
                  </a:lnTo>
                  <a:lnTo>
                    <a:pt x="862" y="1568"/>
                  </a:lnTo>
                  <a:lnTo>
                    <a:pt x="935" y="1558"/>
                  </a:lnTo>
                  <a:lnTo>
                    <a:pt x="1007" y="1541"/>
                  </a:lnTo>
                  <a:lnTo>
                    <a:pt x="1075" y="1517"/>
                  </a:lnTo>
                  <a:lnTo>
                    <a:pt x="1141" y="1488"/>
                  </a:lnTo>
                  <a:lnTo>
                    <a:pt x="1203" y="1452"/>
                  </a:lnTo>
                  <a:lnTo>
                    <a:pt x="1262" y="1412"/>
                  </a:lnTo>
                  <a:lnTo>
                    <a:pt x="1316" y="1366"/>
                  </a:lnTo>
                  <a:lnTo>
                    <a:pt x="1366" y="1316"/>
                  </a:lnTo>
                  <a:lnTo>
                    <a:pt x="1412" y="1262"/>
                  </a:lnTo>
                  <a:lnTo>
                    <a:pt x="1452" y="1203"/>
                  </a:lnTo>
                  <a:lnTo>
                    <a:pt x="1488" y="1141"/>
                  </a:lnTo>
                  <a:lnTo>
                    <a:pt x="1517" y="1075"/>
                  </a:lnTo>
                  <a:lnTo>
                    <a:pt x="1541" y="1007"/>
                  </a:lnTo>
                  <a:lnTo>
                    <a:pt x="1558" y="935"/>
                  </a:lnTo>
                  <a:lnTo>
                    <a:pt x="1568" y="862"/>
                  </a:lnTo>
                  <a:lnTo>
                    <a:pt x="1572" y="786"/>
                  </a:lnTo>
                  <a:lnTo>
                    <a:pt x="1568" y="710"/>
                  </a:lnTo>
                  <a:lnTo>
                    <a:pt x="1558" y="637"/>
                  </a:lnTo>
                  <a:lnTo>
                    <a:pt x="1541" y="565"/>
                  </a:lnTo>
                  <a:lnTo>
                    <a:pt x="1517" y="497"/>
                  </a:lnTo>
                  <a:lnTo>
                    <a:pt x="1488" y="431"/>
                  </a:lnTo>
                  <a:lnTo>
                    <a:pt x="1452" y="369"/>
                  </a:lnTo>
                  <a:lnTo>
                    <a:pt x="1412" y="310"/>
                  </a:lnTo>
                  <a:lnTo>
                    <a:pt x="1366" y="256"/>
                  </a:lnTo>
                  <a:lnTo>
                    <a:pt x="1316" y="206"/>
                  </a:lnTo>
                  <a:lnTo>
                    <a:pt x="1262" y="160"/>
                  </a:lnTo>
                  <a:lnTo>
                    <a:pt x="1203" y="120"/>
                  </a:lnTo>
                  <a:lnTo>
                    <a:pt x="1141" y="84"/>
                  </a:lnTo>
                  <a:lnTo>
                    <a:pt x="1075" y="55"/>
                  </a:lnTo>
                  <a:lnTo>
                    <a:pt x="1007" y="31"/>
                  </a:lnTo>
                  <a:lnTo>
                    <a:pt x="935" y="14"/>
                  </a:lnTo>
                  <a:lnTo>
                    <a:pt x="862" y="4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rgbClr val="C23B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1"/>
            <p:cNvSpPr/>
            <p:nvPr/>
          </p:nvSpPr>
          <p:spPr bwMode="auto">
            <a:xfrm>
              <a:off x="11904" y="7884"/>
              <a:ext cx="1572" cy="1572"/>
            </a:xfrm>
            <a:custGeom>
              <a:avLst/>
              <a:gdLst>
                <a:gd name="T0" fmla="+- 0 11908 11904"/>
                <a:gd name="T1" fmla="*/ T0 w 1572"/>
                <a:gd name="T2" fmla="+- 0 8594 7884"/>
                <a:gd name="T3" fmla="*/ 8594 h 1572"/>
                <a:gd name="T4" fmla="+- 0 11935 11904"/>
                <a:gd name="T5" fmla="*/ T4 w 1572"/>
                <a:gd name="T6" fmla="+- 0 8449 7884"/>
                <a:gd name="T7" fmla="*/ 8449 h 1572"/>
                <a:gd name="T8" fmla="+- 0 11988 11904"/>
                <a:gd name="T9" fmla="*/ T8 w 1572"/>
                <a:gd name="T10" fmla="+- 0 8315 7884"/>
                <a:gd name="T11" fmla="*/ 8315 h 1572"/>
                <a:gd name="T12" fmla="+- 0 12064 11904"/>
                <a:gd name="T13" fmla="*/ T12 w 1572"/>
                <a:gd name="T14" fmla="+- 0 8194 7884"/>
                <a:gd name="T15" fmla="*/ 8194 h 1572"/>
                <a:gd name="T16" fmla="+- 0 12160 11904"/>
                <a:gd name="T17" fmla="*/ T16 w 1572"/>
                <a:gd name="T18" fmla="+- 0 8090 7884"/>
                <a:gd name="T19" fmla="*/ 8090 h 1572"/>
                <a:gd name="T20" fmla="+- 0 12273 11904"/>
                <a:gd name="T21" fmla="*/ T20 w 1572"/>
                <a:gd name="T22" fmla="+- 0 8004 7884"/>
                <a:gd name="T23" fmla="*/ 8004 h 1572"/>
                <a:gd name="T24" fmla="+- 0 12401 11904"/>
                <a:gd name="T25" fmla="*/ T24 w 1572"/>
                <a:gd name="T26" fmla="+- 0 7939 7884"/>
                <a:gd name="T27" fmla="*/ 7939 h 1572"/>
                <a:gd name="T28" fmla="+- 0 12541 11904"/>
                <a:gd name="T29" fmla="*/ T28 w 1572"/>
                <a:gd name="T30" fmla="+- 0 7898 7884"/>
                <a:gd name="T31" fmla="*/ 7898 h 1572"/>
                <a:gd name="T32" fmla="+- 0 12690 11904"/>
                <a:gd name="T33" fmla="*/ T32 w 1572"/>
                <a:gd name="T34" fmla="+- 0 7884 7884"/>
                <a:gd name="T35" fmla="*/ 7884 h 1572"/>
                <a:gd name="T36" fmla="+- 0 12839 11904"/>
                <a:gd name="T37" fmla="*/ T36 w 1572"/>
                <a:gd name="T38" fmla="+- 0 7898 7884"/>
                <a:gd name="T39" fmla="*/ 7898 h 1572"/>
                <a:gd name="T40" fmla="+- 0 12979 11904"/>
                <a:gd name="T41" fmla="*/ T40 w 1572"/>
                <a:gd name="T42" fmla="+- 0 7939 7884"/>
                <a:gd name="T43" fmla="*/ 7939 h 1572"/>
                <a:gd name="T44" fmla="+- 0 13107 11904"/>
                <a:gd name="T45" fmla="*/ T44 w 1572"/>
                <a:gd name="T46" fmla="+- 0 8004 7884"/>
                <a:gd name="T47" fmla="*/ 8004 h 1572"/>
                <a:gd name="T48" fmla="+- 0 13220 11904"/>
                <a:gd name="T49" fmla="*/ T48 w 1572"/>
                <a:gd name="T50" fmla="+- 0 8090 7884"/>
                <a:gd name="T51" fmla="*/ 8090 h 1572"/>
                <a:gd name="T52" fmla="+- 0 13316 11904"/>
                <a:gd name="T53" fmla="*/ T52 w 1572"/>
                <a:gd name="T54" fmla="+- 0 8194 7884"/>
                <a:gd name="T55" fmla="*/ 8194 h 1572"/>
                <a:gd name="T56" fmla="+- 0 13392 11904"/>
                <a:gd name="T57" fmla="*/ T56 w 1572"/>
                <a:gd name="T58" fmla="+- 0 8315 7884"/>
                <a:gd name="T59" fmla="*/ 8315 h 1572"/>
                <a:gd name="T60" fmla="+- 0 13445 11904"/>
                <a:gd name="T61" fmla="*/ T60 w 1572"/>
                <a:gd name="T62" fmla="+- 0 8449 7884"/>
                <a:gd name="T63" fmla="*/ 8449 h 1572"/>
                <a:gd name="T64" fmla="+- 0 13472 11904"/>
                <a:gd name="T65" fmla="*/ T64 w 1572"/>
                <a:gd name="T66" fmla="+- 0 8594 7884"/>
                <a:gd name="T67" fmla="*/ 8594 h 1572"/>
                <a:gd name="T68" fmla="+- 0 13472 11904"/>
                <a:gd name="T69" fmla="*/ T68 w 1572"/>
                <a:gd name="T70" fmla="+- 0 8746 7884"/>
                <a:gd name="T71" fmla="*/ 8746 h 1572"/>
                <a:gd name="T72" fmla="+- 0 13445 11904"/>
                <a:gd name="T73" fmla="*/ T72 w 1572"/>
                <a:gd name="T74" fmla="+- 0 8891 7884"/>
                <a:gd name="T75" fmla="*/ 8891 h 1572"/>
                <a:gd name="T76" fmla="+- 0 13392 11904"/>
                <a:gd name="T77" fmla="*/ T76 w 1572"/>
                <a:gd name="T78" fmla="+- 0 9025 7884"/>
                <a:gd name="T79" fmla="*/ 9025 h 1572"/>
                <a:gd name="T80" fmla="+- 0 13316 11904"/>
                <a:gd name="T81" fmla="*/ T80 w 1572"/>
                <a:gd name="T82" fmla="+- 0 9146 7884"/>
                <a:gd name="T83" fmla="*/ 9146 h 1572"/>
                <a:gd name="T84" fmla="+- 0 13220 11904"/>
                <a:gd name="T85" fmla="*/ T84 w 1572"/>
                <a:gd name="T86" fmla="+- 0 9250 7884"/>
                <a:gd name="T87" fmla="*/ 9250 h 1572"/>
                <a:gd name="T88" fmla="+- 0 13107 11904"/>
                <a:gd name="T89" fmla="*/ T88 w 1572"/>
                <a:gd name="T90" fmla="+- 0 9336 7884"/>
                <a:gd name="T91" fmla="*/ 9336 h 1572"/>
                <a:gd name="T92" fmla="+- 0 12979 11904"/>
                <a:gd name="T93" fmla="*/ T92 w 1572"/>
                <a:gd name="T94" fmla="+- 0 9401 7884"/>
                <a:gd name="T95" fmla="*/ 9401 h 1572"/>
                <a:gd name="T96" fmla="+- 0 12839 11904"/>
                <a:gd name="T97" fmla="*/ T96 w 1572"/>
                <a:gd name="T98" fmla="+- 0 9442 7884"/>
                <a:gd name="T99" fmla="*/ 9442 h 1572"/>
                <a:gd name="T100" fmla="+- 0 12690 11904"/>
                <a:gd name="T101" fmla="*/ T100 w 1572"/>
                <a:gd name="T102" fmla="+- 0 9456 7884"/>
                <a:gd name="T103" fmla="*/ 9456 h 1572"/>
                <a:gd name="T104" fmla="+- 0 12541 11904"/>
                <a:gd name="T105" fmla="*/ T104 w 1572"/>
                <a:gd name="T106" fmla="+- 0 9442 7884"/>
                <a:gd name="T107" fmla="*/ 9442 h 1572"/>
                <a:gd name="T108" fmla="+- 0 12401 11904"/>
                <a:gd name="T109" fmla="*/ T108 w 1572"/>
                <a:gd name="T110" fmla="+- 0 9401 7884"/>
                <a:gd name="T111" fmla="*/ 9401 h 1572"/>
                <a:gd name="T112" fmla="+- 0 12273 11904"/>
                <a:gd name="T113" fmla="*/ T112 w 1572"/>
                <a:gd name="T114" fmla="+- 0 9336 7884"/>
                <a:gd name="T115" fmla="*/ 9336 h 1572"/>
                <a:gd name="T116" fmla="+- 0 12160 11904"/>
                <a:gd name="T117" fmla="*/ T116 w 1572"/>
                <a:gd name="T118" fmla="+- 0 9250 7884"/>
                <a:gd name="T119" fmla="*/ 9250 h 1572"/>
                <a:gd name="T120" fmla="+- 0 12064 11904"/>
                <a:gd name="T121" fmla="*/ T120 w 1572"/>
                <a:gd name="T122" fmla="+- 0 9146 7884"/>
                <a:gd name="T123" fmla="*/ 9146 h 1572"/>
                <a:gd name="T124" fmla="+- 0 11988 11904"/>
                <a:gd name="T125" fmla="*/ T124 w 1572"/>
                <a:gd name="T126" fmla="+- 0 9025 7884"/>
                <a:gd name="T127" fmla="*/ 9025 h 1572"/>
                <a:gd name="T128" fmla="+- 0 11935 11904"/>
                <a:gd name="T129" fmla="*/ T128 w 1572"/>
                <a:gd name="T130" fmla="+- 0 8891 7884"/>
                <a:gd name="T131" fmla="*/ 8891 h 1572"/>
                <a:gd name="T132" fmla="+- 0 11908 11904"/>
                <a:gd name="T133" fmla="*/ T132 w 1572"/>
                <a:gd name="T134" fmla="+- 0 8746 7884"/>
                <a:gd name="T135" fmla="*/ 8746 h 157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</a:cxnLst>
              <a:rect l="0" t="0" r="r" b="b"/>
              <a:pathLst>
                <a:path w="1572" h="1572">
                  <a:moveTo>
                    <a:pt x="0" y="786"/>
                  </a:moveTo>
                  <a:lnTo>
                    <a:pt x="4" y="710"/>
                  </a:lnTo>
                  <a:lnTo>
                    <a:pt x="14" y="637"/>
                  </a:lnTo>
                  <a:lnTo>
                    <a:pt x="31" y="565"/>
                  </a:lnTo>
                  <a:lnTo>
                    <a:pt x="55" y="497"/>
                  </a:lnTo>
                  <a:lnTo>
                    <a:pt x="84" y="431"/>
                  </a:lnTo>
                  <a:lnTo>
                    <a:pt x="120" y="369"/>
                  </a:lnTo>
                  <a:lnTo>
                    <a:pt x="160" y="310"/>
                  </a:lnTo>
                  <a:lnTo>
                    <a:pt x="206" y="256"/>
                  </a:lnTo>
                  <a:lnTo>
                    <a:pt x="256" y="206"/>
                  </a:lnTo>
                  <a:lnTo>
                    <a:pt x="310" y="160"/>
                  </a:lnTo>
                  <a:lnTo>
                    <a:pt x="369" y="120"/>
                  </a:lnTo>
                  <a:lnTo>
                    <a:pt x="431" y="84"/>
                  </a:lnTo>
                  <a:lnTo>
                    <a:pt x="497" y="55"/>
                  </a:lnTo>
                  <a:lnTo>
                    <a:pt x="565" y="31"/>
                  </a:lnTo>
                  <a:lnTo>
                    <a:pt x="637" y="14"/>
                  </a:lnTo>
                  <a:lnTo>
                    <a:pt x="710" y="4"/>
                  </a:lnTo>
                  <a:lnTo>
                    <a:pt x="786" y="0"/>
                  </a:lnTo>
                  <a:lnTo>
                    <a:pt x="862" y="4"/>
                  </a:lnTo>
                  <a:lnTo>
                    <a:pt x="935" y="14"/>
                  </a:lnTo>
                  <a:lnTo>
                    <a:pt x="1007" y="31"/>
                  </a:lnTo>
                  <a:lnTo>
                    <a:pt x="1075" y="55"/>
                  </a:lnTo>
                  <a:lnTo>
                    <a:pt x="1141" y="84"/>
                  </a:lnTo>
                  <a:lnTo>
                    <a:pt x="1203" y="120"/>
                  </a:lnTo>
                  <a:lnTo>
                    <a:pt x="1262" y="160"/>
                  </a:lnTo>
                  <a:lnTo>
                    <a:pt x="1316" y="206"/>
                  </a:lnTo>
                  <a:lnTo>
                    <a:pt x="1366" y="256"/>
                  </a:lnTo>
                  <a:lnTo>
                    <a:pt x="1412" y="310"/>
                  </a:lnTo>
                  <a:lnTo>
                    <a:pt x="1452" y="369"/>
                  </a:lnTo>
                  <a:lnTo>
                    <a:pt x="1488" y="431"/>
                  </a:lnTo>
                  <a:lnTo>
                    <a:pt x="1517" y="497"/>
                  </a:lnTo>
                  <a:lnTo>
                    <a:pt x="1541" y="565"/>
                  </a:lnTo>
                  <a:lnTo>
                    <a:pt x="1558" y="637"/>
                  </a:lnTo>
                  <a:lnTo>
                    <a:pt x="1568" y="710"/>
                  </a:lnTo>
                  <a:lnTo>
                    <a:pt x="1572" y="786"/>
                  </a:lnTo>
                  <a:lnTo>
                    <a:pt x="1568" y="862"/>
                  </a:lnTo>
                  <a:lnTo>
                    <a:pt x="1558" y="935"/>
                  </a:lnTo>
                  <a:lnTo>
                    <a:pt x="1541" y="1007"/>
                  </a:lnTo>
                  <a:lnTo>
                    <a:pt x="1517" y="1075"/>
                  </a:lnTo>
                  <a:lnTo>
                    <a:pt x="1488" y="1141"/>
                  </a:lnTo>
                  <a:lnTo>
                    <a:pt x="1452" y="1203"/>
                  </a:lnTo>
                  <a:lnTo>
                    <a:pt x="1412" y="1262"/>
                  </a:lnTo>
                  <a:lnTo>
                    <a:pt x="1366" y="1316"/>
                  </a:lnTo>
                  <a:lnTo>
                    <a:pt x="1316" y="1366"/>
                  </a:lnTo>
                  <a:lnTo>
                    <a:pt x="1262" y="1412"/>
                  </a:lnTo>
                  <a:lnTo>
                    <a:pt x="1203" y="1452"/>
                  </a:lnTo>
                  <a:lnTo>
                    <a:pt x="1141" y="1488"/>
                  </a:lnTo>
                  <a:lnTo>
                    <a:pt x="1075" y="1517"/>
                  </a:lnTo>
                  <a:lnTo>
                    <a:pt x="1007" y="1541"/>
                  </a:lnTo>
                  <a:lnTo>
                    <a:pt x="935" y="1558"/>
                  </a:lnTo>
                  <a:lnTo>
                    <a:pt x="862" y="1568"/>
                  </a:lnTo>
                  <a:lnTo>
                    <a:pt x="786" y="1572"/>
                  </a:lnTo>
                  <a:lnTo>
                    <a:pt x="710" y="1568"/>
                  </a:lnTo>
                  <a:lnTo>
                    <a:pt x="637" y="1558"/>
                  </a:lnTo>
                  <a:lnTo>
                    <a:pt x="565" y="1541"/>
                  </a:lnTo>
                  <a:lnTo>
                    <a:pt x="497" y="1517"/>
                  </a:lnTo>
                  <a:lnTo>
                    <a:pt x="431" y="1488"/>
                  </a:lnTo>
                  <a:lnTo>
                    <a:pt x="369" y="1452"/>
                  </a:lnTo>
                  <a:lnTo>
                    <a:pt x="310" y="1412"/>
                  </a:lnTo>
                  <a:lnTo>
                    <a:pt x="256" y="1366"/>
                  </a:lnTo>
                  <a:lnTo>
                    <a:pt x="206" y="1316"/>
                  </a:lnTo>
                  <a:lnTo>
                    <a:pt x="160" y="1262"/>
                  </a:lnTo>
                  <a:lnTo>
                    <a:pt x="120" y="1203"/>
                  </a:lnTo>
                  <a:lnTo>
                    <a:pt x="84" y="1141"/>
                  </a:lnTo>
                  <a:lnTo>
                    <a:pt x="55" y="1075"/>
                  </a:lnTo>
                  <a:lnTo>
                    <a:pt x="31" y="1007"/>
                  </a:lnTo>
                  <a:lnTo>
                    <a:pt x="14" y="935"/>
                  </a:lnTo>
                  <a:lnTo>
                    <a:pt x="4" y="862"/>
                  </a:lnTo>
                  <a:lnTo>
                    <a:pt x="0" y="786"/>
                  </a:lnTo>
                  <a:close/>
                </a:path>
              </a:pathLst>
            </a:custGeom>
            <a:noFill/>
            <a:ln w="60960">
              <a:solidFill>
                <a:srgbClr val="FAE4D5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3284843" y="2235928"/>
            <a:ext cx="177073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2810">
              <a:lnSpc>
                <a:spcPts val="2730"/>
              </a:lnSpc>
              <a:spcAft>
                <a:spcPts val="0"/>
              </a:spcAft>
            </a:pPr>
            <a:r>
              <a:rPr lang="en-US" altLang="zh-CN" b="1" dirty="0">
                <a:solidFill>
                  <a:srgbClr val="FFFFFF"/>
                </a:solidFill>
                <a:latin typeface="Arial Rounded MT Bold" panose="020F0704030504030204"/>
              </a:rPr>
              <a:t>01</a:t>
            </a:r>
            <a:endParaRPr lang="zh-CN" altLang="zh-CN" sz="900" dirty="0">
              <a:effectLst/>
              <a:latin typeface="Arial Unicode MS" panose="020B0604020202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15044" y="3209709"/>
            <a:ext cx="1361911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92810">
              <a:lnSpc>
                <a:spcPts val="2730"/>
              </a:lnSpc>
              <a:spcAft>
                <a:spcPts val="0"/>
              </a:spcAft>
            </a:pPr>
            <a:r>
              <a:rPr lang="en-US" altLang="zh-CN" b="1" dirty="0">
                <a:solidFill>
                  <a:srgbClr val="FFFFFF"/>
                </a:solidFill>
                <a:latin typeface="Arial Rounded MT Bold" panose="020F0704030504030204"/>
              </a:rPr>
              <a:t>01</a:t>
            </a:r>
            <a:endParaRPr lang="zh-CN" altLang="zh-CN" sz="900" dirty="0">
              <a:effectLst/>
              <a:latin typeface="Arial Unicode MS" panose="020B0604020202020204" charset="-122"/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3924300" y="3746500"/>
            <a:ext cx="442913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15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Rounded MT Bold" panose="020F07040305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03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7638307" y="2467341"/>
            <a:ext cx="442913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15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Rounded MT Bold" panose="020F07040305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02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6702941" y="4158287"/>
            <a:ext cx="442913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15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Rounded MT Bold" panose="020F07040305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04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4824426" y="5006218"/>
            <a:ext cx="442913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15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Rounded MT Bold" panose="020F07040305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05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7859763" y="5303395"/>
            <a:ext cx="442913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15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Rounded MT Bold" panose="020F07040305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06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-680956" y="1515218"/>
            <a:ext cx="6096000" cy="7207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35685" marR="3810" algn="ctr">
              <a:lnSpc>
                <a:spcPts val="2545"/>
              </a:lnSpc>
              <a:spcBef>
                <a:spcPts val="1435"/>
              </a:spcBef>
              <a:spcAft>
                <a:spcPts val="0"/>
              </a:spcAft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1843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</a:p>
          <a:p>
            <a:pPr marL="1035685" marR="5080" algn="ctr">
              <a:lnSpc>
                <a:spcPts val="2410"/>
              </a:lnSpc>
              <a:spcAft>
                <a:spcPts val="0"/>
              </a:spcAft>
            </a:pP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洪秀全创建拜上帝教</a:t>
            </a:r>
            <a:endParaRPr lang="zh-CN" altLang="zh-CN" sz="200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004565" y="127540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太平天国的时间线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-277218" y="3563680"/>
            <a:ext cx="3766981" cy="720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35685" marR="3810" algn="ctr">
              <a:lnSpc>
                <a:spcPts val="2545"/>
              </a:lnSpc>
              <a:spcBef>
                <a:spcPts val="1435"/>
              </a:spcBef>
              <a:spcAft>
                <a:spcPts val="0"/>
              </a:spcAft>
            </a:pPr>
            <a:r>
              <a:rPr lang="en-US" altLang="zh-CN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1853</a:t>
            </a:r>
            <a:r>
              <a:rPr lang="zh-CN" altLang="zh-CN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endParaRPr lang="zh-CN" altLang="zh-CN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035685" marR="5080" algn="ctr">
              <a:lnSpc>
                <a:spcPts val="2410"/>
              </a:lnSpc>
              <a:spcAft>
                <a:spcPts val="0"/>
              </a:spcAft>
            </a:pPr>
            <a:r>
              <a:rPr lang="zh-CN" altLang="en-US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攻克南京，改名天京</a:t>
            </a:r>
            <a:endParaRPr lang="zh-CN" altLang="zh-CN" sz="2000" dirty="0">
              <a:solidFill>
                <a:srgbClr val="C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96580" y="5145006"/>
            <a:ext cx="3766981" cy="720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35685" marR="3810" algn="ctr">
              <a:lnSpc>
                <a:spcPts val="2545"/>
              </a:lnSpc>
              <a:spcBef>
                <a:spcPts val="1435"/>
              </a:spcBef>
              <a:spcAft>
                <a:spcPts val="0"/>
              </a:spcAft>
            </a:pPr>
            <a:r>
              <a:rPr lang="en-US" altLang="zh-CN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1856</a:t>
            </a:r>
            <a:r>
              <a:rPr lang="zh-CN" altLang="zh-CN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endParaRPr lang="zh-CN" altLang="zh-CN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035685" marR="5080" algn="ctr">
              <a:lnSpc>
                <a:spcPts val="2410"/>
              </a:lnSpc>
              <a:spcAft>
                <a:spcPts val="0"/>
              </a:spcAft>
            </a:pPr>
            <a:r>
              <a:rPr lang="zh-CN" altLang="en-US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天京事变</a:t>
            </a:r>
            <a:endParaRPr lang="zh-CN" altLang="zh-CN" sz="2000" dirty="0">
              <a:solidFill>
                <a:srgbClr val="C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582097" y="1506240"/>
            <a:ext cx="4044061" cy="720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35685" marR="3810">
              <a:lnSpc>
                <a:spcPts val="2545"/>
              </a:lnSpc>
              <a:spcBef>
                <a:spcPts val="1435"/>
              </a:spcBef>
              <a:spcAft>
                <a:spcPts val="0"/>
              </a:spcAft>
            </a:pPr>
            <a:r>
              <a:rPr lang="en-US" altLang="zh-CN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1851</a:t>
            </a:r>
            <a:r>
              <a:rPr lang="zh-CN" altLang="zh-CN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endParaRPr lang="zh-CN" altLang="zh-CN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035685" marR="5080">
              <a:lnSpc>
                <a:spcPts val="241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金田起义，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太平天国开始</a:t>
            </a:r>
            <a:endParaRPr lang="zh-CN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055220" y="3518981"/>
            <a:ext cx="3298327" cy="720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35685" marR="3810">
              <a:lnSpc>
                <a:spcPts val="2545"/>
              </a:lnSpc>
              <a:spcBef>
                <a:spcPts val="1435"/>
              </a:spcBef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1856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年上半年</a:t>
            </a:r>
            <a:endParaRPr lang="zh-CN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035685" marR="5080">
              <a:lnSpc>
                <a:spcPts val="241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太平天国全盛时期</a:t>
            </a:r>
            <a:endParaRPr lang="zh-CN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859763" y="4784651"/>
            <a:ext cx="3298327" cy="720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35685" marR="3810">
              <a:lnSpc>
                <a:spcPts val="2545"/>
              </a:lnSpc>
              <a:spcBef>
                <a:spcPts val="1435"/>
              </a:spcBef>
              <a:spcAft>
                <a:spcPts val="0"/>
              </a:spcAft>
            </a:pP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1864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endParaRPr lang="zh-CN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035685" marR="5080">
              <a:lnSpc>
                <a:spcPts val="2410"/>
              </a:lnSpc>
              <a:spcAft>
                <a:spcPts val="0"/>
              </a:spcAft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太平天国运动失败</a:t>
            </a:r>
            <a:endParaRPr lang="zh-CN" altLang="zh-CN" sz="200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29" name="标题 1"/>
          <p:cNvSpPr txBox="1"/>
          <p:nvPr/>
        </p:nvSpPr>
        <p:spPr>
          <a:xfrm>
            <a:off x="1003806" y="363235"/>
            <a:ext cx="10193337" cy="54451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方正清刻本悦宋简体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9pPr>
          </a:lstStyle>
          <a:p>
            <a:r>
              <a:rPr lang="zh-CN" altLang="en-US" sz="2400" noProof="1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第一节 农民群众斗争风暴的起落   </a:t>
            </a:r>
            <a:endParaRPr lang="zh-CN" altLang="en-US" sz="2400" dirty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193337" cy="544513"/>
          </a:xfrm>
        </p:spPr>
        <p:txBody>
          <a:bodyPr/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827088" y="1540020"/>
            <a:ext cx="10515600" cy="3752417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洪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秀全发动金田起义的时间是（</a:t>
            </a: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kumimoji="0"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kumimoji="0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A.1851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kumimoji="0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B.1853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endParaRPr kumimoji="0"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C.1856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9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kumimoji="0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D.1864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6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988219" y="365125"/>
            <a:ext cx="10193337" cy="544513"/>
          </a:xfrm>
        </p:spPr>
        <p:txBody>
          <a:bodyPr/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827088" y="1540020"/>
            <a:ext cx="10515600" cy="3752417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洪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秀全发动金田起义的时间是（</a:t>
            </a: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0"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kumimoji="0"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kumimoji="0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A.1851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kumimoji="0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B.1853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endParaRPr kumimoji="0"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C.1856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9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kumimoji="0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D.1864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6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988219" y="351270"/>
            <a:ext cx="10193337" cy="544513"/>
          </a:xfrm>
        </p:spPr>
        <p:txBody>
          <a:bodyPr/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827088" y="1540020"/>
            <a:ext cx="10515600" cy="3752417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太平天国由盛而衰的转折点是（     ）</a:t>
            </a: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永安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建制 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．北伐失利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．天京事变 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．洪秀全病逝</a:t>
            </a:r>
            <a:endParaRPr kumimoji="0"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193337" cy="544513"/>
          </a:xfrm>
        </p:spPr>
        <p:txBody>
          <a:bodyPr/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827088" y="1540020"/>
            <a:ext cx="10515600" cy="3752417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太平天国由盛而衰的转折点是（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永安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建制 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．北伐失利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．天京事变 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．洪秀全病逝</a:t>
            </a:r>
            <a:endParaRPr kumimoji="0"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838" y="1715892"/>
            <a:ext cx="6815926" cy="385012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中国近现代史纲要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思维导图，脉络明晰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知识考点，重点分析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历年真题，深度解析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考场演兵，巩固练习</a:t>
            </a:r>
          </a:p>
          <a:p>
            <a:pPr>
              <a:lnSpc>
                <a:spcPct val="200000"/>
              </a:lnSpc>
            </a:pPr>
            <a:endParaRPr lang="zh-CN" altLang="en-US" sz="2000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289957" y="429427"/>
            <a:ext cx="9301843" cy="544050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tx1"/>
                </a:solidFill>
              </a:rPr>
              <a:t>关于教材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822" y="225331"/>
            <a:ext cx="5690560" cy="569056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5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02493" y="1039531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2402493" y="3216987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6099281" y="542325"/>
            <a:ext cx="202084" cy="243111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349503" y="542326"/>
            <a:ext cx="2410445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事件起落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973527" y="821014"/>
            <a:ext cx="2178481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天朝田亩制度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436551" y="5464201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6334094" y="1780119"/>
            <a:ext cx="2425854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334094" y="2476235"/>
            <a:ext cx="2425854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左大括号 15"/>
          <p:cNvSpPr/>
          <p:nvPr/>
        </p:nvSpPr>
        <p:spPr>
          <a:xfrm>
            <a:off x="8741564" y="909726"/>
            <a:ext cx="231964" cy="100820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6334094" y="1165228"/>
            <a:ext cx="2425854" cy="49720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纲领文件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8973528" y="1485391"/>
            <a:ext cx="2178480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资政新篇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xfrm>
            <a:off x="1003806" y="411594"/>
            <a:ext cx="10193337" cy="544513"/>
          </a:xfrm>
        </p:spPr>
        <p:txBody>
          <a:bodyPr/>
          <a:lstStyle/>
          <a:p>
            <a:r>
              <a:rPr altLang="en-US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第一节</a:t>
            </a:r>
            <a:r>
              <a:rPr altLang="zh-CN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农民群众斗争风暴的起落</a:t>
            </a:r>
            <a:r>
              <a:rPr altLang="zh-CN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2439535"/>
            <a:ext cx="7671954" cy="3185355"/>
          </a:xfrm>
        </p:spPr>
        <p:txBody>
          <a:bodyPr rtlCol="0">
            <a:normAutofit/>
          </a:bodyPr>
          <a:lstStyle/>
          <a:p>
            <a:pPr>
              <a:lnSpc>
                <a:spcPct val="200000"/>
              </a:lnSpc>
              <a:defRPr/>
            </a:pP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1853</a:t>
            </a: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年</a:t>
            </a: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《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天朝田亩制度</a:t>
            </a: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》</a:t>
            </a:r>
          </a:p>
          <a:p>
            <a:pPr>
              <a:lnSpc>
                <a:spcPct val="200000"/>
              </a:lnSpc>
              <a:defRPr/>
            </a:pP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CN" altLang="en-US" dirty="0" smtClean="0">
                <a:solidFill>
                  <a:srgbClr val="1E1C1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性质：是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太平天国的</a:t>
            </a:r>
            <a:r>
              <a:rPr kumimoji="0" lang="zh-CN" altLang="en-US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纲领</a:t>
            </a:r>
            <a:r>
              <a:rPr kumimoji="0" lang="zh-CN" altLang="en-US" b="1" kern="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性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文件</a:t>
            </a:r>
            <a:r>
              <a:rPr kumimoji="0" lang="en-US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，</a:t>
            </a:r>
          </a:p>
          <a:p>
            <a:pPr fontAlgn="auto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  是一个</a:t>
            </a:r>
            <a:r>
              <a:rPr kumimoji="0" lang="zh-CN" altLang="en-US" kern="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解决土地问题为中心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比较完整的社会改革方案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</a:p>
          <a:p>
            <a:pPr fontAlgn="auto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kumimoji="0" lang="zh-CN" altLang="en-US" sz="1400" dirty="0" smtClean="0"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169" y="86158"/>
            <a:ext cx="5844593" cy="1646959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63773" t="9002" r="2038" b="10627"/>
          <a:stretch>
            <a:fillRect/>
          </a:stretch>
        </p:blipFill>
        <p:spPr>
          <a:xfrm>
            <a:off x="8156356" y="2243894"/>
            <a:ext cx="2497137" cy="3576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/>
          </p:nvPr>
        </p:nvSpPr>
        <p:spPr>
          <a:xfrm>
            <a:off x="1003806" y="415433"/>
            <a:ext cx="10193337" cy="544513"/>
          </a:xfrm>
        </p:spPr>
        <p:txBody>
          <a:bodyPr/>
          <a:lstStyle/>
          <a:p>
            <a:r>
              <a:rPr lang="zh-CN" altLang="en-US" sz="24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第一节 农民群众斗争风暴的起落 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8488" y="1644650"/>
            <a:ext cx="11680825" cy="5667375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《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资政新篇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性质：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洪仁玕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提出，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是</a:t>
            </a:r>
            <a:r>
              <a:rPr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第一个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带有鲜明的</a:t>
            </a:r>
            <a:r>
              <a:rPr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资本主义色彩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的改革与建设方案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	</a:t>
            </a:r>
          </a:p>
          <a:p>
            <a:pPr>
              <a:defRPr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169" y="86158"/>
            <a:ext cx="5844593" cy="1646959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/>
          </p:nvPr>
        </p:nvSpPr>
        <p:spPr>
          <a:xfrm>
            <a:off x="1003806" y="415433"/>
            <a:ext cx="10193337" cy="544513"/>
          </a:xfrm>
        </p:spPr>
        <p:txBody>
          <a:bodyPr/>
          <a:lstStyle/>
          <a:p>
            <a:r>
              <a:rPr lang="zh-CN" altLang="en-US" sz="24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第一节 农民群众斗争风暴的起落 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8488" y="1644650"/>
            <a:ext cx="11680825" cy="5667375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《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资政新篇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性质：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洪仁玕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提出，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是</a:t>
            </a:r>
            <a:r>
              <a:rPr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第一个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带有鲜明的</a:t>
            </a:r>
            <a:r>
              <a:rPr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资本主义色彩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的改革与建设方案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	</a:t>
            </a:r>
          </a:p>
          <a:p>
            <a:pPr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内容：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vl="1">
              <a:defRPr/>
            </a:pPr>
            <a:r>
              <a:rPr lang="zh-CN" altLang="en-US" sz="2000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政治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</a:p>
          <a:p>
            <a:pPr lvl="1">
              <a:defRPr/>
            </a:pPr>
            <a:r>
              <a:rPr lang="zh-CN" altLang="en-US" sz="2000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经济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</a:p>
          <a:p>
            <a:pPr lvl="1">
              <a:defRPr/>
            </a:pPr>
            <a:r>
              <a:rPr lang="zh-CN" altLang="en-US" sz="2000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文化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</a:p>
          <a:p>
            <a:pPr lvl="1">
              <a:defRPr/>
            </a:pPr>
            <a:r>
              <a:rPr lang="zh-CN" altLang="en-US" sz="2000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外交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defRPr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169" y="86158"/>
            <a:ext cx="5844593" cy="1646959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193337" cy="544513"/>
          </a:xfrm>
        </p:spPr>
        <p:txBody>
          <a:bodyPr/>
          <a:lstStyle/>
          <a:p>
            <a:r>
              <a:rPr lang="zh-CN" altLang="en-US" sz="24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第一节 农民群众斗争风暴的起落 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8488" y="1644650"/>
            <a:ext cx="11680825" cy="5667375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《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资政新篇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性质：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洪仁玕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提出，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是</a:t>
            </a:r>
            <a:r>
              <a:rPr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第一个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带有鲜明的</a:t>
            </a:r>
            <a:r>
              <a:rPr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资本主义色彩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的改革与建设方案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	</a:t>
            </a:r>
          </a:p>
          <a:p>
            <a:pPr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内容：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vl="1">
              <a:defRPr/>
            </a:pPr>
            <a:r>
              <a:rPr lang="zh-CN" altLang="en-US" sz="2000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政治</a:t>
            </a:r>
            <a:r>
              <a:rPr lang="zh-CN" altLang="en-US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加强中央集权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，制定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法律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lvl="1">
              <a:defRPr/>
            </a:pPr>
            <a:r>
              <a:rPr lang="zh-CN" altLang="en-US" sz="2000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经济</a:t>
            </a:r>
            <a:r>
              <a:rPr lang="zh-CN" altLang="en-US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发展近代工业，吸收科学技术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lvl="1">
              <a:defRPr/>
            </a:pPr>
            <a:r>
              <a:rPr lang="zh-CN" altLang="en-US" sz="2000" b="1" kern="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文化</a:t>
            </a:r>
            <a:r>
              <a:rPr lang="zh-CN" altLang="en-US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设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新闻官，改革弊政，兴办福利事业。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sym typeface="微软雅黑" panose="020B0503020204020204" pitchFamily="34" charset="-122"/>
            </a:endParaRPr>
          </a:p>
          <a:p>
            <a:pPr lvl="1">
              <a:defRPr/>
            </a:pPr>
            <a:r>
              <a:rPr lang="zh-CN" altLang="en-US" sz="2000" b="1" kern="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外交</a:t>
            </a:r>
            <a:r>
              <a:rPr lang="zh-CN" altLang="en-US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主张同世界各国交往、通商；强调允许外国人为天国献策，但不得毁谤国法。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defRPr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169" y="86158"/>
            <a:ext cx="5844593" cy="1646959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02493" y="1039531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2402493" y="3216987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6099281" y="542325"/>
            <a:ext cx="202084" cy="243111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349503" y="542326"/>
            <a:ext cx="2410445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事件起落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029950" y="1282914"/>
            <a:ext cx="2178481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对内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436551" y="5464201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6334094" y="1780119"/>
            <a:ext cx="2425854" cy="49720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334094" y="2476235"/>
            <a:ext cx="2425854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左大括号 15"/>
          <p:cNvSpPr/>
          <p:nvPr/>
        </p:nvSpPr>
        <p:spPr>
          <a:xfrm>
            <a:off x="8792677" y="1547098"/>
            <a:ext cx="231964" cy="100820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6334094" y="1165228"/>
            <a:ext cx="2425854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纲领文件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9024641" y="1830926"/>
            <a:ext cx="2178480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对外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024641" y="2420291"/>
            <a:ext cx="2178480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title"/>
          </p:nvPr>
        </p:nvSpPr>
        <p:spPr>
          <a:xfrm>
            <a:off x="952574" y="383779"/>
            <a:ext cx="10193337" cy="544513"/>
          </a:xfrm>
        </p:spPr>
        <p:txBody>
          <a:bodyPr/>
          <a:lstStyle/>
          <a:p>
            <a:r>
              <a:rPr altLang="en-US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第一节</a:t>
            </a:r>
            <a:r>
              <a:rPr altLang="zh-CN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农民群众斗争风暴的起落</a:t>
            </a:r>
            <a:r>
              <a:rPr altLang="zh-CN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  </a:t>
            </a:r>
          </a:p>
        </p:txBody>
      </p:sp>
      <p:sp>
        <p:nvSpPr>
          <p:cNvPr id="46082" name="内容占位符 2"/>
          <p:cNvSpPr>
            <a:spLocks noGrp="1"/>
          </p:cNvSpPr>
          <p:nvPr>
            <p:ph idx="1"/>
          </p:nvPr>
        </p:nvSpPr>
        <p:spPr>
          <a:xfrm>
            <a:off x="719138" y="1065213"/>
            <a:ext cx="10844212" cy="5046662"/>
          </a:xfrm>
        </p:spPr>
        <p:txBody>
          <a:bodyPr/>
          <a:lstStyle/>
          <a:p>
            <a:pPr>
              <a:lnSpc>
                <a:spcPct val="250000"/>
              </a:lnSpc>
              <a:spcBef>
                <a:spcPct val="0"/>
              </a:spcBef>
            </a:pP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太平天国历史</a:t>
            </a: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意义</a:t>
            </a:r>
            <a:endParaRPr kumimoji="0"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46083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396" y="1411288"/>
            <a:ext cx="186531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801688" y="2638425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内部</a:t>
            </a: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811213" y="4197350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外部</a:t>
            </a:r>
          </a:p>
        </p:txBody>
      </p:sp>
      <p:sp>
        <p:nvSpPr>
          <p:cNvPr id="8" name="文本框 14"/>
          <p:cNvSpPr txBox="1">
            <a:spLocks noChangeArrowheads="1"/>
          </p:cNvSpPr>
          <p:nvPr/>
        </p:nvSpPr>
        <p:spPr bwMode="auto">
          <a:xfrm>
            <a:off x="811213" y="5526088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</a:t>
            </a:r>
          </a:p>
        </p:txBody>
      </p:sp>
      <p:sp>
        <p:nvSpPr>
          <p:cNvPr id="9" name="左大括号 8"/>
          <p:cNvSpPr/>
          <p:nvPr/>
        </p:nvSpPr>
        <p:spPr>
          <a:xfrm>
            <a:off x="1817688" y="2178050"/>
            <a:ext cx="190500" cy="138271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>
            <a:off x="1827213" y="3736975"/>
            <a:ext cx="192087" cy="138271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253" y="126207"/>
            <a:ext cx="5592492" cy="1566862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title"/>
          </p:nvPr>
        </p:nvSpPr>
        <p:spPr>
          <a:xfrm>
            <a:off x="869374" y="380544"/>
            <a:ext cx="10193337" cy="544513"/>
          </a:xfrm>
        </p:spPr>
        <p:txBody>
          <a:bodyPr/>
          <a:lstStyle/>
          <a:p>
            <a:r>
              <a:rPr altLang="en-US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第一节</a:t>
            </a:r>
            <a:r>
              <a:rPr altLang="zh-CN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农民群众斗争风暴的起落</a:t>
            </a:r>
            <a:r>
              <a:rPr altLang="zh-CN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  </a:t>
            </a:r>
          </a:p>
        </p:txBody>
      </p:sp>
      <p:sp>
        <p:nvSpPr>
          <p:cNvPr id="46082" name="内容占位符 2"/>
          <p:cNvSpPr>
            <a:spLocks noGrp="1"/>
          </p:cNvSpPr>
          <p:nvPr>
            <p:ph idx="1"/>
          </p:nvPr>
        </p:nvSpPr>
        <p:spPr>
          <a:xfrm>
            <a:off x="719138" y="1065213"/>
            <a:ext cx="10844212" cy="5046662"/>
          </a:xfrm>
        </p:spPr>
        <p:txBody>
          <a:bodyPr/>
          <a:lstStyle/>
          <a:p>
            <a:pPr>
              <a:lnSpc>
                <a:spcPct val="250000"/>
              </a:lnSpc>
              <a:spcBef>
                <a:spcPct val="0"/>
              </a:spcBef>
            </a:pP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太平天国历史</a:t>
            </a: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意义</a:t>
            </a:r>
            <a:endParaRPr kumimoji="0"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46083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396" y="1411288"/>
            <a:ext cx="186531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801688" y="2638425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内部</a:t>
            </a: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811213" y="4197350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外部</a:t>
            </a:r>
          </a:p>
        </p:txBody>
      </p:sp>
      <p:sp>
        <p:nvSpPr>
          <p:cNvPr id="8" name="文本框 14"/>
          <p:cNvSpPr txBox="1">
            <a:spLocks noChangeArrowheads="1"/>
          </p:cNvSpPr>
          <p:nvPr/>
        </p:nvSpPr>
        <p:spPr bwMode="auto">
          <a:xfrm>
            <a:off x="811213" y="5526088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</a:t>
            </a:r>
          </a:p>
        </p:txBody>
      </p:sp>
      <p:sp>
        <p:nvSpPr>
          <p:cNvPr id="9" name="左大括号 8"/>
          <p:cNvSpPr/>
          <p:nvPr/>
        </p:nvSpPr>
        <p:spPr>
          <a:xfrm>
            <a:off x="1817688" y="2178050"/>
            <a:ext cx="190500" cy="138271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>
            <a:off x="1827213" y="3736975"/>
            <a:ext cx="192087" cy="138271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2050577" y="1890039"/>
            <a:ext cx="6083717" cy="712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25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kumimoji="0"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kumimoji="0"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沉重</a:t>
            </a:r>
            <a:r>
              <a:rPr kumimoji="0"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打击</a:t>
            </a:r>
            <a:r>
              <a:rPr kumimoji="0"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封建统治</a:t>
            </a:r>
            <a:r>
              <a:rPr kumimoji="0"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阶级，撼动了</a:t>
            </a:r>
            <a:r>
              <a:rPr kumimoji="0"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清政府的统治</a:t>
            </a:r>
            <a:r>
              <a:rPr kumimoji="0"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根基</a:t>
            </a:r>
            <a:endParaRPr kumimoji="0"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2" name="矩形 5"/>
          <p:cNvSpPr>
            <a:spLocks noChangeArrowheads="1"/>
          </p:cNvSpPr>
          <p:nvPr/>
        </p:nvSpPr>
        <p:spPr bwMode="auto">
          <a:xfrm>
            <a:off x="2050577" y="2828971"/>
            <a:ext cx="4031873" cy="712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250000"/>
              </a:lnSpc>
              <a:spcBef>
                <a:spcPct val="0"/>
              </a:spcBef>
              <a:buFontTx/>
              <a:buNone/>
            </a:pPr>
            <a:r>
              <a:rPr kumimoji="0" lang="zh-CN" altLang="zh-CN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kumimoji="0"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kumimoji="0"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批判</a:t>
            </a:r>
            <a:r>
              <a:rPr kumimoji="0"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儒家</a:t>
            </a:r>
            <a:r>
              <a:rPr kumimoji="0"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为代表的封建统治思想</a:t>
            </a:r>
            <a:endParaRPr kumimoji="0"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253" y="126207"/>
            <a:ext cx="5592492" cy="1566862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title"/>
          </p:nvPr>
        </p:nvSpPr>
        <p:spPr>
          <a:xfrm>
            <a:off x="938719" y="380544"/>
            <a:ext cx="10193337" cy="544513"/>
          </a:xfrm>
        </p:spPr>
        <p:txBody>
          <a:bodyPr/>
          <a:lstStyle/>
          <a:p>
            <a:r>
              <a:rPr altLang="en-US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第一节</a:t>
            </a:r>
            <a:r>
              <a:rPr altLang="zh-CN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农民群众斗争风暴的起落</a:t>
            </a:r>
            <a:r>
              <a:rPr altLang="zh-CN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  </a:t>
            </a:r>
          </a:p>
        </p:txBody>
      </p:sp>
      <p:sp>
        <p:nvSpPr>
          <p:cNvPr id="46082" name="内容占位符 2"/>
          <p:cNvSpPr>
            <a:spLocks noGrp="1"/>
          </p:cNvSpPr>
          <p:nvPr>
            <p:ph idx="1"/>
          </p:nvPr>
        </p:nvSpPr>
        <p:spPr>
          <a:xfrm>
            <a:off x="719138" y="1065213"/>
            <a:ext cx="10844212" cy="5046662"/>
          </a:xfrm>
        </p:spPr>
        <p:txBody>
          <a:bodyPr/>
          <a:lstStyle/>
          <a:p>
            <a:pPr>
              <a:lnSpc>
                <a:spcPct val="250000"/>
              </a:lnSpc>
              <a:spcBef>
                <a:spcPct val="0"/>
              </a:spcBef>
            </a:pP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太平天国历史</a:t>
            </a: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意义</a:t>
            </a:r>
            <a:endParaRPr kumimoji="0"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46083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396" y="1411288"/>
            <a:ext cx="186531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801688" y="2638425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内部</a:t>
            </a: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811213" y="4197350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外部</a:t>
            </a:r>
          </a:p>
        </p:txBody>
      </p:sp>
      <p:sp>
        <p:nvSpPr>
          <p:cNvPr id="8" name="文本框 14"/>
          <p:cNvSpPr txBox="1">
            <a:spLocks noChangeArrowheads="1"/>
          </p:cNvSpPr>
          <p:nvPr/>
        </p:nvSpPr>
        <p:spPr bwMode="auto">
          <a:xfrm>
            <a:off x="811213" y="5526088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</a:t>
            </a:r>
          </a:p>
        </p:txBody>
      </p:sp>
      <p:sp>
        <p:nvSpPr>
          <p:cNvPr id="9" name="左大括号 8"/>
          <p:cNvSpPr/>
          <p:nvPr/>
        </p:nvSpPr>
        <p:spPr>
          <a:xfrm>
            <a:off x="1817688" y="2178050"/>
            <a:ext cx="190500" cy="138271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>
            <a:off x="1827213" y="3736975"/>
            <a:ext cx="192087" cy="138271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2050577" y="1890039"/>
            <a:ext cx="6083717" cy="712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25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kumimoji="0"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kumimoji="0"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沉重</a:t>
            </a:r>
            <a:r>
              <a:rPr kumimoji="0"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打击</a:t>
            </a:r>
            <a:r>
              <a:rPr kumimoji="0"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封建统治</a:t>
            </a:r>
            <a:r>
              <a:rPr kumimoji="0"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阶级，撼动了</a:t>
            </a:r>
            <a:r>
              <a:rPr kumimoji="0"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清政府的统治</a:t>
            </a:r>
            <a:r>
              <a:rPr kumimoji="0"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根基</a:t>
            </a:r>
            <a:endParaRPr kumimoji="0"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2" name="矩形 5"/>
          <p:cNvSpPr>
            <a:spLocks noChangeArrowheads="1"/>
          </p:cNvSpPr>
          <p:nvPr/>
        </p:nvSpPr>
        <p:spPr bwMode="auto">
          <a:xfrm>
            <a:off x="2050577" y="2828971"/>
            <a:ext cx="4031873" cy="712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250000"/>
              </a:lnSpc>
              <a:spcBef>
                <a:spcPct val="0"/>
              </a:spcBef>
              <a:buFontTx/>
              <a:buNone/>
            </a:pPr>
            <a:r>
              <a:rPr kumimoji="0" lang="zh-CN" altLang="zh-CN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kumimoji="0"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kumimoji="0"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批判</a:t>
            </a:r>
            <a:r>
              <a:rPr kumimoji="0"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儒家</a:t>
            </a:r>
            <a:r>
              <a:rPr kumimoji="0"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为代表的封建统治思想</a:t>
            </a:r>
            <a:endParaRPr kumimoji="0"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3" name="矩形 6"/>
          <p:cNvSpPr>
            <a:spLocks noChangeArrowheads="1"/>
          </p:cNvSpPr>
          <p:nvPr/>
        </p:nvSpPr>
        <p:spPr bwMode="auto">
          <a:xfrm>
            <a:off x="2050577" y="3415433"/>
            <a:ext cx="3775393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250000"/>
              </a:lnSpc>
              <a:spcBef>
                <a:spcPct val="0"/>
              </a:spcBef>
              <a:buFontTx/>
              <a:buNone/>
            </a:pPr>
            <a:r>
              <a:rPr kumimoji="0" lang="zh-CN" altLang="zh-CN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kumimoji="0"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kumimoji="0"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打击</a:t>
            </a:r>
            <a:r>
              <a:rPr kumimoji="0"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外国势力</a:t>
            </a:r>
            <a:r>
              <a:rPr kumimoji="0"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，维护中国主权</a:t>
            </a:r>
            <a:endParaRPr kumimoji="0"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4" name="矩形 7"/>
          <p:cNvSpPr>
            <a:spLocks noChangeArrowheads="1"/>
          </p:cNvSpPr>
          <p:nvPr/>
        </p:nvSpPr>
        <p:spPr bwMode="auto">
          <a:xfrm>
            <a:off x="2050577" y="4358243"/>
            <a:ext cx="3518912" cy="712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250000"/>
              </a:lnSpc>
              <a:spcBef>
                <a:spcPct val="0"/>
              </a:spcBef>
              <a:buFontTx/>
              <a:buNone/>
            </a:pPr>
            <a:r>
              <a:rPr kumimoji="0" lang="zh-CN" altLang="zh-CN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</a:t>
            </a:r>
            <a:r>
              <a:rPr kumimoji="0"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kumimoji="0"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掀起</a:t>
            </a:r>
            <a:r>
              <a:rPr kumimoji="0"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亚洲</a:t>
            </a:r>
            <a:r>
              <a:rPr kumimoji="0"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反殖民主义</a:t>
            </a:r>
            <a:r>
              <a:rPr kumimoji="0"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的大潮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253" y="126207"/>
            <a:ext cx="5592492" cy="1566862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title"/>
          </p:nvPr>
        </p:nvSpPr>
        <p:spPr>
          <a:xfrm>
            <a:off x="946801" y="378330"/>
            <a:ext cx="10193337" cy="544513"/>
          </a:xfrm>
        </p:spPr>
        <p:txBody>
          <a:bodyPr/>
          <a:lstStyle/>
          <a:p>
            <a:r>
              <a:rPr altLang="en-US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第一节</a:t>
            </a:r>
            <a:r>
              <a:rPr altLang="zh-CN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农民群众斗争风暴的起落</a:t>
            </a:r>
            <a:r>
              <a:rPr altLang="zh-CN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  </a:t>
            </a:r>
          </a:p>
        </p:txBody>
      </p:sp>
      <p:sp>
        <p:nvSpPr>
          <p:cNvPr id="46082" name="内容占位符 2"/>
          <p:cNvSpPr>
            <a:spLocks noGrp="1"/>
          </p:cNvSpPr>
          <p:nvPr>
            <p:ph idx="1"/>
          </p:nvPr>
        </p:nvSpPr>
        <p:spPr>
          <a:xfrm>
            <a:off x="719138" y="1065213"/>
            <a:ext cx="10844212" cy="5046662"/>
          </a:xfrm>
        </p:spPr>
        <p:txBody>
          <a:bodyPr/>
          <a:lstStyle/>
          <a:p>
            <a:pPr>
              <a:lnSpc>
                <a:spcPct val="250000"/>
              </a:lnSpc>
              <a:spcBef>
                <a:spcPct val="0"/>
              </a:spcBef>
            </a:pP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太平天国历史</a:t>
            </a: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意义</a:t>
            </a:r>
            <a:endParaRPr kumimoji="0"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46083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396" y="1411288"/>
            <a:ext cx="186531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801688" y="2638425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内部</a:t>
            </a: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811213" y="4197350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外部</a:t>
            </a:r>
          </a:p>
        </p:txBody>
      </p:sp>
      <p:sp>
        <p:nvSpPr>
          <p:cNvPr id="8" name="文本框 14"/>
          <p:cNvSpPr txBox="1">
            <a:spLocks noChangeArrowheads="1"/>
          </p:cNvSpPr>
          <p:nvPr/>
        </p:nvSpPr>
        <p:spPr bwMode="auto">
          <a:xfrm>
            <a:off x="811213" y="5526088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</a:t>
            </a:r>
          </a:p>
        </p:txBody>
      </p:sp>
      <p:sp>
        <p:nvSpPr>
          <p:cNvPr id="9" name="左大括号 8"/>
          <p:cNvSpPr/>
          <p:nvPr/>
        </p:nvSpPr>
        <p:spPr>
          <a:xfrm>
            <a:off x="1817688" y="2178050"/>
            <a:ext cx="190500" cy="138271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>
            <a:off x="1827213" y="3736975"/>
            <a:ext cx="192087" cy="138271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2050577" y="1890039"/>
            <a:ext cx="6083717" cy="712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25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kumimoji="0"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kumimoji="0"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沉重</a:t>
            </a:r>
            <a:r>
              <a:rPr kumimoji="0"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打击</a:t>
            </a:r>
            <a:r>
              <a:rPr kumimoji="0"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封建统治</a:t>
            </a:r>
            <a:r>
              <a:rPr kumimoji="0"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阶级，撼动了</a:t>
            </a:r>
            <a:r>
              <a:rPr kumimoji="0"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清政府的统治</a:t>
            </a:r>
            <a:r>
              <a:rPr kumimoji="0"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根基</a:t>
            </a:r>
            <a:endParaRPr kumimoji="0"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2" name="矩形 5"/>
          <p:cNvSpPr>
            <a:spLocks noChangeArrowheads="1"/>
          </p:cNvSpPr>
          <p:nvPr/>
        </p:nvSpPr>
        <p:spPr bwMode="auto">
          <a:xfrm>
            <a:off x="2050577" y="2828971"/>
            <a:ext cx="4031873" cy="712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250000"/>
              </a:lnSpc>
              <a:spcBef>
                <a:spcPct val="0"/>
              </a:spcBef>
              <a:buFontTx/>
              <a:buNone/>
            </a:pPr>
            <a:r>
              <a:rPr kumimoji="0" lang="zh-CN" altLang="zh-CN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kumimoji="0"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kumimoji="0"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批判</a:t>
            </a:r>
            <a:r>
              <a:rPr kumimoji="0"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儒家</a:t>
            </a:r>
            <a:r>
              <a:rPr kumimoji="0"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为代表的封建统治思想</a:t>
            </a:r>
            <a:endParaRPr kumimoji="0"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3" name="矩形 6"/>
          <p:cNvSpPr>
            <a:spLocks noChangeArrowheads="1"/>
          </p:cNvSpPr>
          <p:nvPr/>
        </p:nvSpPr>
        <p:spPr bwMode="auto">
          <a:xfrm>
            <a:off x="2050577" y="3415433"/>
            <a:ext cx="3775393" cy="712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250000"/>
              </a:lnSpc>
              <a:spcBef>
                <a:spcPct val="0"/>
              </a:spcBef>
              <a:buFontTx/>
              <a:buNone/>
            </a:pPr>
            <a:r>
              <a:rPr kumimoji="0" lang="zh-CN" altLang="zh-CN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kumimoji="0"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kumimoji="0"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打击</a:t>
            </a:r>
            <a:r>
              <a:rPr kumimoji="0"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外国势力</a:t>
            </a:r>
            <a:r>
              <a:rPr kumimoji="0"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，维护中国主权</a:t>
            </a:r>
            <a:endParaRPr kumimoji="0"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4" name="矩形 7"/>
          <p:cNvSpPr>
            <a:spLocks noChangeArrowheads="1"/>
          </p:cNvSpPr>
          <p:nvPr/>
        </p:nvSpPr>
        <p:spPr bwMode="auto">
          <a:xfrm>
            <a:off x="2050577" y="4358243"/>
            <a:ext cx="3518912" cy="712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250000"/>
              </a:lnSpc>
              <a:spcBef>
                <a:spcPct val="0"/>
              </a:spcBef>
              <a:buFontTx/>
              <a:buNone/>
            </a:pPr>
            <a:r>
              <a:rPr kumimoji="0" lang="zh-CN" altLang="zh-CN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</a:t>
            </a:r>
            <a:r>
              <a:rPr kumimoji="0"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kumimoji="0"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掀起</a:t>
            </a:r>
            <a:r>
              <a:rPr kumimoji="0"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亚洲</a:t>
            </a:r>
            <a:r>
              <a:rPr kumimoji="0"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反殖民主义</a:t>
            </a:r>
            <a:r>
              <a:rPr kumimoji="0"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的大潮</a:t>
            </a:r>
          </a:p>
        </p:txBody>
      </p:sp>
      <p:sp>
        <p:nvSpPr>
          <p:cNvPr id="15" name="矩形 8"/>
          <p:cNvSpPr>
            <a:spLocks noChangeArrowheads="1"/>
          </p:cNvSpPr>
          <p:nvPr/>
        </p:nvSpPr>
        <p:spPr bwMode="auto">
          <a:xfrm>
            <a:off x="2008188" y="5226514"/>
            <a:ext cx="531427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250000"/>
              </a:lnSpc>
              <a:spcBef>
                <a:spcPct val="0"/>
              </a:spcBef>
              <a:buFontTx/>
              <a:buNone/>
            </a:pPr>
            <a:r>
              <a:rPr kumimoji="0" lang="zh-CN" altLang="zh-CN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</a:t>
            </a:r>
            <a:r>
              <a:rPr kumimoji="0"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kumimoji="0" lang="zh-CN" altLang="en-US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两个文件</a:t>
            </a:r>
            <a:r>
              <a:rPr kumimoji="0"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让中国</a:t>
            </a:r>
            <a:r>
              <a:rPr kumimoji="0"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旧式</a:t>
            </a:r>
            <a:r>
              <a:rPr kumimoji="0"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农民起义达到最高峰。</a:t>
            </a:r>
            <a:endParaRPr kumimoji="0" lang="zh-CN" altLang="en-US" sz="20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253" y="126207"/>
            <a:ext cx="5592492" cy="1566862"/>
          </a:xfrm>
          <a:prstGeom prst="rect">
            <a:avLst/>
          </a:prstGeom>
        </p:spPr>
      </p:pic>
      <p:sp>
        <p:nvSpPr>
          <p:cNvPr id="18" name="圆角矩形 17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文本框 1"/>
          <p:cNvSpPr txBox="1">
            <a:spLocks noChangeArrowheads="1"/>
          </p:cNvSpPr>
          <p:nvPr/>
        </p:nvSpPr>
        <p:spPr bwMode="auto">
          <a:xfrm>
            <a:off x="1817688" y="1385889"/>
            <a:ext cx="927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1" i="1">
                <a:solidFill>
                  <a:srgbClr val="FFFFFF"/>
                </a:solidFill>
                <a:latin typeface="方正兰亭黑_GBK" charset="0"/>
                <a:ea typeface="方正兰亭黑_GBK" charset="0"/>
              </a:rPr>
              <a:t>4.</a:t>
            </a:r>
            <a:r>
              <a:rPr lang="zh-CN" altLang="en-US" sz="1200" b="1" i="1">
                <a:solidFill>
                  <a:srgbClr val="FFFFFF"/>
                </a:solidFill>
                <a:latin typeface="方正兰亭黑_GBK" charset="0"/>
                <a:ea typeface="方正兰亭黑_GBK" charset="0"/>
              </a:rPr>
              <a:t>购买渠道</a:t>
            </a:r>
          </a:p>
        </p:txBody>
      </p:sp>
      <p:sp>
        <p:nvSpPr>
          <p:cNvPr id="19458" name="文本框 54"/>
          <p:cNvSpPr txBox="1">
            <a:spLocks noChangeArrowheads="1"/>
          </p:cNvSpPr>
          <p:nvPr/>
        </p:nvSpPr>
        <p:spPr bwMode="auto">
          <a:xfrm>
            <a:off x="4064001" y="-1588"/>
            <a:ext cx="171132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 i="1">
                <a:solidFill>
                  <a:srgbClr val="FFFFFF"/>
                </a:solidFill>
                <a:latin typeface="方正兰亭黑_GBK" charset="0"/>
                <a:ea typeface="方正兰亭黑_GBK" charset="0"/>
              </a:rPr>
              <a:t>竞争对手分析</a:t>
            </a:r>
          </a:p>
        </p:txBody>
      </p:sp>
      <p:sp>
        <p:nvSpPr>
          <p:cNvPr id="19459" name="TextBox 46"/>
          <p:cNvSpPr txBox="1">
            <a:spLocks noChangeArrowheads="1"/>
          </p:cNvSpPr>
          <p:nvPr/>
        </p:nvSpPr>
        <p:spPr bwMode="auto">
          <a:xfrm>
            <a:off x="6732589" y="676276"/>
            <a:ext cx="37814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方法一：</a:t>
            </a:r>
          </a:p>
          <a:p>
            <a:pPr eaLnBrk="1" hangingPunct="1"/>
            <a:endParaRPr lang="en-US" altLang="zh-CN">
              <a:solidFill>
                <a:srgbClr val="FF0000"/>
              </a:solidFill>
              <a:latin typeface="Arial" charset="0"/>
              <a:ea typeface="方正兰亭超细黑简体" charset="0"/>
            </a:endParaRPr>
          </a:p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1.</a:t>
            </a:r>
            <a:r>
              <a:rPr lang="zh-CN" altLang="en-US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打开京东</a:t>
            </a:r>
            <a:r>
              <a:rPr lang="en-US" altLang="zh-CN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app</a:t>
            </a:r>
          </a:p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2.搜索“尚德机构官方旗舰店”</a:t>
            </a:r>
          </a:p>
          <a:p>
            <a:pPr eaLnBrk="1" hangingPunct="1"/>
            <a:endParaRPr lang="en-US" altLang="zh-CN">
              <a:solidFill>
                <a:srgbClr val="FF0000"/>
              </a:solidFill>
              <a:latin typeface="Arial" charset="0"/>
              <a:ea typeface="方正兰亭超细黑简体" charset="0"/>
            </a:endParaRPr>
          </a:p>
          <a:p>
            <a:pPr eaLnBrk="1" hangingPunct="1"/>
            <a:r>
              <a:rPr lang="zh-CN" altLang="en-US">
                <a:solidFill>
                  <a:srgbClr val="FF0000"/>
                </a:solidFill>
                <a:latin typeface="Arial" charset="0"/>
                <a:ea typeface="方正兰亭超细黑简体" charset="0"/>
                <a:sym typeface="宋体" charset="-122"/>
              </a:rPr>
              <a:t>方法二：</a:t>
            </a:r>
            <a:endParaRPr lang="zh-CN" altLang="en-US">
              <a:solidFill>
                <a:srgbClr val="FF0000"/>
              </a:solidFill>
              <a:latin typeface="Arial" charset="0"/>
              <a:ea typeface="方正兰亭超细黑简体" charset="0"/>
            </a:endParaRPr>
          </a:p>
          <a:p>
            <a:pPr eaLnBrk="1" hangingPunct="1"/>
            <a:endParaRPr lang="zh-CN" altLang="en-US">
              <a:solidFill>
                <a:srgbClr val="FF0000"/>
              </a:solidFill>
              <a:latin typeface="Arial" charset="0"/>
              <a:ea typeface="方正兰亭超细黑简体" charset="0"/>
            </a:endParaRPr>
          </a:p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charset="0"/>
                <a:ea typeface="方正兰亭超细黑简体" charset="0"/>
                <a:sym typeface="宋体" charset="-122"/>
              </a:rPr>
              <a:t>1.</a:t>
            </a:r>
            <a:r>
              <a:rPr lang="zh-CN" altLang="en-US">
                <a:solidFill>
                  <a:srgbClr val="FF0000"/>
                </a:solidFill>
                <a:latin typeface="Arial" charset="0"/>
                <a:ea typeface="方正兰亭超细黑简体" charset="0"/>
                <a:sym typeface="宋体" charset="-122"/>
              </a:rPr>
              <a:t>将本页截图或者拍照</a:t>
            </a:r>
            <a:endParaRPr lang="zh-CN" altLang="en-US">
              <a:solidFill>
                <a:srgbClr val="FF0000"/>
              </a:solidFill>
              <a:latin typeface="Arial" charset="0"/>
              <a:ea typeface="方正兰亭超细黑简体" charset="0"/>
            </a:endParaRPr>
          </a:p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charset="0"/>
                <a:ea typeface="方正兰亭超细黑简体" charset="0"/>
                <a:sym typeface="宋体" charset="-122"/>
              </a:rPr>
              <a:t>2.</a:t>
            </a:r>
            <a:r>
              <a:rPr lang="zh-CN" altLang="en-US">
                <a:solidFill>
                  <a:srgbClr val="FF0000"/>
                </a:solidFill>
                <a:latin typeface="Arial" charset="0"/>
                <a:ea typeface="方正兰亭超细黑简体" charset="0"/>
                <a:sym typeface="宋体" charset="-122"/>
              </a:rPr>
              <a:t>打开京东</a:t>
            </a:r>
            <a:r>
              <a:rPr lang="en-US" altLang="zh-CN">
                <a:solidFill>
                  <a:srgbClr val="FF0000"/>
                </a:solidFill>
                <a:latin typeface="Arial" charset="0"/>
                <a:ea typeface="方正兰亭超细黑简体" charset="0"/>
                <a:sym typeface="宋体" charset="-122"/>
              </a:rPr>
              <a:t>app</a:t>
            </a:r>
            <a:r>
              <a:rPr lang="zh-CN" altLang="en-US">
                <a:solidFill>
                  <a:srgbClr val="FF0000"/>
                </a:solidFill>
                <a:latin typeface="Arial" charset="0"/>
                <a:ea typeface="方正兰亭超细黑简体" charset="0"/>
                <a:sym typeface="宋体" charset="-122"/>
              </a:rPr>
              <a:t>，左上角扫一扫</a:t>
            </a:r>
            <a:endParaRPr lang="en-US" altLang="zh-CN">
              <a:solidFill>
                <a:srgbClr val="FF0000"/>
              </a:solidFill>
              <a:latin typeface="Arial" charset="0"/>
              <a:ea typeface="方正兰亭超细黑简体" charset="0"/>
            </a:endParaRPr>
          </a:p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charset="0"/>
                <a:ea typeface="方正兰亭超细黑简体" charset="0"/>
                <a:sym typeface="宋体" charset="-122"/>
              </a:rPr>
              <a:t>3.</a:t>
            </a:r>
            <a:r>
              <a:rPr lang="zh-CN" altLang="en-US">
                <a:solidFill>
                  <a:srgbClr val="FF0000"/>
                </a:solidFill>
                <a:latin typeface="Arial" charset="0"/>
                <a:ea typeface="方正兰亭超细黑简体" charset="0"/>
                <a:sym typeface="宋体" charset="-122"/>
              </a:rPr>
              <a:t>识别以下二维码</a:t>
            </a:r>
            <a:endParaRPr lang="en-US" altLang="zh-CN">
              <a:solidFill>
                <a:srgbClr val="FF0000"/>
              </a:solidFill>
              <a:latin typeface="Arial" charset="0"/>
              <a:ea typeface="方正兰亭超细黑简体" charset="0"/>
            </a:endParaRPr>
          </a:p>
        </p:txBody>
      </p:sp>
      <p:sp>
        <p:nvSpPr>
          <p:cNvPr id="19460" name="Text Placeholder 3"/>
          <p:cNvSpPr txBox="1">
            <a:spLocks noChangeArrowheads="1"/>
          </p:cNvSpPr>
          <p:nvPr/>
        </p:nvSpPr>
        <p:spPr bwMode="auto">
          <a:xfrm>
            <a:off x="6005514" y="2813050"/>
            <a:ext cx="511175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4000" b="1">
                <a:solidFill>
                  <a:srgbClr val="F0968D"/>
                </a:solidFill>
                <a:latin typeface="宋体" charset="-122"/>
              </a:rPr>
              <a:t>京东</a:t>
            </a:r>
          </a:p>
        </p:txBody>
      </p:sp>
      <p:sp>
        <p:nvSpPr>
          <p:cNvPr id="19461" name="矩形 7"/>
          <p:cNvSpPr>
            <a:spLocks noChangeArrowheads="1"/>
          </p:cNvSpPr>
          <p:nvPr/>
        </p:nvSpPr>
        <p:spPr bwMode="auto">
          <a:xfrm>
            <a:off x="2143125" y="114300"/>
            <a:ext cx="2336800" cy="205898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34925">
            <a:solidFill>
              <a:srgbClr val="EF968D"/>
            </a:solidFill>
            <a:round/>
            <a:headEnd/>
            <a:tailEnd/>
          </a:ln>
        </p:spPr>
        <p:txBody>
          <a:bodyPr/>
          <a:lstStyle>
            <a:lvl1pPr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1pPr>
            <a:lvl2pPr marL="742950" indent="-28575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2pPr>
            <a:lvl3pPr marL="1143000" indent="-22860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3pPr>
            <a:lvl4pPr marL="1600200" indent="-22860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4pPr>
            <a:lvl5pPr marL="2057400" indent="-22860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9pPr>
          </a:lstStyle>
          <a:p>
            <a:endParaRPr lang="zh-CN" altLang="en-US" sz="1300">
              <a:latin typeface="Calibri" charset="0"/>
            </a:endParaRPr>
          </a:p>
        </p:txBody>
      </p:sp>
      <p:sp>
        <p:nvSpPr>
          <p:cNvPr id="19462" name="矩形 8"/>
          <p:cNvSpPr>
            <a:spLocks noChangeArrowheads="1"/>
          </p:cNvSpPr>
          <p:nvPr/>
        </p:nvSpPr>
        <p:spPr bwMode="auto">
          <a:xfrm>
            <a:off x="2143125" y="4740275"/>
            <a:ext cx="2336800" cy="20574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4925">
            <a:solidFill>
              <a:srgbClr val="EF968D"/>
            </a:solidFill>
            <a:round/>
            <a:headEnd/>
            <a:tailEnd/>
          </a:ln>
        </p:spPr>
        <p:txBody>
          <a:bodyPr/>
          <a:lstStyle>
            <a:lvl1pPr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1pPr>
            <a:lvl2pPr marL="742950" indent="-28575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2pPr>
            <a:lvl3pPr marL="1143000" indent="-22860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3pPr>
            <a:lvl4pPr marL="1600200" indent="-22860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4pPr>
            <a:lvl5pPr marL="2057400" indent="-22860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9pPr>
          </a:lstStyle>
          <a:p>
            <a:endParaRPr lang="zh-CN" altLang="en-US" sz="1300">
              <a:latin typeface="Calibri" charset="0"/>
            </a:endParaRPr>
          </a:p>
        </p:txBody>
      </p:sp>
      <p:sp>
        <p:nvSpPr>
          <p:cNvPr id="19463" name="矩形 9"/>
          <p:cNvSpPr>
            <a:spLocks noChangeArrowheads="1"/>
          </p:cNvSpPr>
          <p:nvPr/>
        </p:nvSpPr>
        <p:spPr bwMode="auto">
          <a:xfrm>
            <a:off x="2143125" y="2400300"/>
            <a:ext cx="2336800" cy="20574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34925">
            <a:solidFill>
              <a:srgbClr val="EF968D"/>
            </a:solidFill>
            <a:round/>
            <a:headEnd/>
            <a:tailEnd/>
          </a:ln>
        </p:spPr>
        <p:txBody>
          <a:bodyPr/>
          <a:lstStyle>
            <a:lvl1pPr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1pPr>
            <a:lvl2pPr marL="742950" indent="-28575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2pPr>
            <a:lvl3pPr marL="1143000" indent="-22860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3pPr>
            <a:lvl4pPr marL="1600200" indent="-22860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4pPr>
            <a:lvl5pPr marL="2057400" indent="-22860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9pPr>
          </a:lstStyle>
          <a:p>
            <a:endParaRPr lang="zh-CN" altLang="en-US" sz="1300">
              <a:latin typeface="Calibri" charset="0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4838701" y="3105150"/>
            <a:ext cx="936625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charset="0"/>
              <a:buNone/>
              <a:defRPr/>
            </a:pPr>
            <a:endParaRPr lang="zh-CN" altLang="en-US" noProof="1"/>
          </a:p>
        </p:txBody>
      </p:sp>
      <p:pic>
        <p:nvPicPr>
          <p:cNvPr id="19465" name="图片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675" y="4044951"/>
            <a:ext cx="16764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7524628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02493" y="1039531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2402493" y="3216987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6099281" y="542325"/>
            <a:ext cx="202084" cy="243111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349503" y="542326"/>
            <a:ext cx="2410445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事件起落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024641" y="1757882"/>
            <a:ext cx="2178481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领导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436551" y="5464201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6334094" y="1780119"/>
            <a:ext cx="2425854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334094" y="2476235"/>
            <a:ext cx="2425854" cy="49720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左大括号 15"/>
          <p:cNvSpPr/>
          <p:nvPr/>
        </p:nvSpPr>
        <p:spPr>
          <a:xfrm>
            <a:off x="8792677" y="2054666"/>
            <a:ext cx="231964" cy="117427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6334094" y="1165228"/>
            <a:ext cx="2425854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纲领文件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9024641" y="2331708"/>
            <a:ext cx="2178480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思想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024641" y="2905534"/>
            <a:ext cx="2178480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软弱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402478"/>
            <a:ext cx="7453312" cy="466725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zh-CN" altLang="en-US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第一节 农民群众斗争风暴的起落 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138" y="1450544"/>
            <a:ext cx="10844212" cy="3907389"/>
          </a:xfrm>
        </p:spPr>
        <p:txBody>
          <a:bodyPr rtlCol="0">
            <a:normAutofit/>
          </a:bodyPr>
          <a:lstStyle/>
          <a:p>
            <a:pPr fontAlgn="auto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失败原因：</a:t>
            </a:r>
            <a:endParaRPr kumimoji="0"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kumimoji="0"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lnSpc>
                <a:spcPct val="200000"/>
              </a:lnSpc>
              <a:spcAft>
                <a:spcPts val="0"/>
              </a:spcAft>
              <a:defRPr/>
            </a:pPr>
            <a:r>
              <a:rPr kumimoji="0"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kumimoji="0" lang="zh-CN" altLang="en-US" b="1" kern="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领导</a:t>
            </a:r>
            <a:r>
              <a:rPr kumimoji="0" lang="zh-CN" altLang="en-US" b="1" kern="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不先进</a:t>
            </a:r>
            <a:r>
              <a:rPr kumimoji="0" lang="zh-CN" altLang="en-US" b="1" kern="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（根本）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思想</a:t>
            </a:r>
            <a:r>
              <a:rPr kumimoji="0"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不科学</a:t>
            </a:r>
            <a:endParaRPr kumimoji="0" lang="en-US" altLang="zh-CN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软弱地称西方人为“洋兄弟”</a:t>
            </a:r>
            <a:endParaRPr kumimoji="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500" y="2752491"/>
            <a:ext cx="5022850" cy="3263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682" y="100735"/>
            <a:ext cx="5413482" cy="1773382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988219" y="378980"/>
            <a:ext cx="10193337" cy="544513"/>
          </a:xfrm>
        </p:spPr>
        <p:txBody>
          <a:bodyPr/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827088" y="1540020"/>
            <a:ext cx="10515600" cy="3752417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太平天国在</a:t>
            </a: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1853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年颁布的纲领性文件是（</a:t>
            </a: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kumimoji="0"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kumimoji="0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kumimoji="0"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十款天条</a:t>
            </a:r>
            <a:r>
              <a:rPr kumimoji="0"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kumimoji="0"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原道觉世训</a:t>
            </a:r>
            <a:r>
              <a:rPr kumimoji="0"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kumimoji="0"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原道醒世训</a:t>
            </a:r>
            <a:r>
              <a:rPr kumimoji="0"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kumimoji="0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kumimoji="0"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天朝田亩制度</a:t>
            </a:r>
            <a:r>
              <a:rPr kumimoji="0"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988219" y="365125"/>
            <a:ext cx="10193337" cy="544513"/>
          </a:xfrm>
        </p:spPr>
        <p:txBody>
          <a:bodyPr/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827088" y="1540020"/>
            <a:ext cx="10515600" cy="3752417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太平天国在</a:t>
            </a: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1853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年颁布的纲领性文件是（</a:t>
            </a: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0"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kumimoji="0"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kumimoji="0"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kumimoji="0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kumimoji="0"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十款天条</a:t>
            </a:r>
            <a:r>
              <a:rPr kumimoji="0"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kumimoji="0"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原道觉世训</a:t>
            </a:r>
            <a:r>
              <a:rPr kumimoji="0"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kumimoji="0"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原道醒世训</a:t>
            </a:r>
            <a:r>
              <a:rPr kumimoji="0"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kumimoji="0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kumimoji="0"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天朝田亩制度</a:t>
            </a:r>
            <a:r>
              <a:rPr kumimoji="0"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988219" y="378979"/>
            <a:ext cx="10193337" cy="544513"/>
          </a:xfrm>
        </p:spPr>
        <p:txBody>
          <a:bodyPr/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827088" y="1540020"/>
            <a:ext cx="10515600" cy="3752417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中国近代史上第一个具有资本主义色彩的改革方案是（</a:t>
            </a: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kumimoji="0"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kumimoji="0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kumimoji="0"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海国图志</a:t>
            </a:r>
            <a:r>
              <a:rPr kumimoji="0"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kumimoji="0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kumimoji="0"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救亡决论</a:t>
            </a:r>
            <a:r>
              <a:rPr kumimoji="0"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kumimoji="0"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资政新篇</a:t>
            </a:r>
            <a:r>
              <a:rPr kumimoji="0"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kumimoji="0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kumimoji="0"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盛世危言</a:t>
            </a:r>
            <a:r>
              <a:rPr kumimoji="0"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kumimoji="0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等线" charset="0"/>
              <a:ea typeface="等线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988219" y="365125"/>
            <a:ext cx="10193337" cy="544513"/>
          </a:xfrm>
        </p:spPr>
        <p:txBody>
          <a:bodyPr/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827088" y="1540020"/>
            <a:ext cx="10515600" cy="3752417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中国近代史上第一个具有资本主义色彩的改革方案是（</a:t>
            </a: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kumimoji="0"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kumimoji="0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kumimoji="0"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海国图志</a:t>
            </a:r>
            <a:r>
              <a:rPr kumimoji="0"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kumimoji="0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kumimoji="0"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救亡决论</a:t>
            </a:r>
            <a:r>
              <a:rPr kumimoji="0"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kumimoji="0"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资政新篇</a:t>
            </a:r>
            <a:r>
              <a:rPr kumimoji="0"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kumimoji="0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kumimoji="0"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盛世危言</a:t>
            </a:r>
            <a:r>
              <a:rPr kumimoji="0"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kumimoji="0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等线" charset="0"/>
              <a:ea typeface="等线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193337" cy="544513"/>
          </a:xfrm>
        </p:spPr>
        <p:txBody>
          <a:bodyPr/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466870" y="1609293"/>
            <a:ext cx="11822112" cy="3752417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太平天国后期，提出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资政新篇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这一具有资本主义色彩改革方案的人是（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洪秀全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杨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秀清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洪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仁玕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石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达开</a:t>
            </a:r>
          </a:p>
          <a:p>
            <a:pPr>
              <a:spcBef>
                <a:spcPct val="0"/>
              </a:spcBef>
            </a:pPr>
            <a:endParaRPr lang="zh-CN" altLang="en-US" sz="2400" dirty="0">
              <a:latin typeface="等线" charset="0"/>
              <a:ea typeface="等线" charset="0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等线" charset="0"/>
              <a:ea typeface="等线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1003806" y="415433"/>
            <a:ext cx="10193337" cy="544513"/>
          </a:xfrm>
        </p:spPr>
        <p:txBody>
          <a:bodyPr/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466870" y="1609293"/>
            <a:ext cx="11822112" cy="3752417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太平天国后期，提出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资政新篇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这一具有资本主义色彩改革方案的人是（  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洪秀全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杨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秀清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洪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仁玕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石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达开</a:t>
            </a:r>
          </a:p>
          <a:p>
            <a:pPr>
              <a:spcBef>
                <a:spcPct val="0"/>
              </a:spcBef>
            </a:pPr>
            <a:endParaRPr lang="zh-CN" altLang="en-US" sz="2400" dirty="0">
              <a:latin typeface="等线" charset="0"/>
              <a:ea typeface="等线" charset="0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等线" charset="0"/>
              <a:ea typeface="等线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193337" cy="544513"/>
          </a:xfrm>
        </p:spPr>
        <p:txBody>
          <a:bodyPr/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466870" y="1609293"/>
            <a:ext cx="11822112" cy="3752417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</a:t>
            </a: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以下关于太平天国失败的原因说法错误的是（   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没有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科学理论的指导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对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外国资本主义列强拥有理性的认识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缺乏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先进阶级的领导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对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西方列强具有依赖性</a:t>
            </a: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1003806" y="383886"/>
            <a:ext cx="10193337" cy="544513"/>
          </a:xfrm>
        </p:spPr>
        <p:txBody>
          <a:bodyPr/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466870" y="1609293"/>
            <a:ext cx="11822112" cy="3752417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</a:t>
            </a: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以下关于太平天国失败的原因说法错误的是（  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）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没有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科学理论的指导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对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外国资本主义列强拥有理性的认识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缺乏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先进阶级的领导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对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西方列强具有依赖性</a:t>
            </a: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文本框 1"/>
          <p:cNvSpPr txBox="1">
            <a:spLocks noChangeArrowheads="1"/>
          </p:cNvSpPr>
          <p:nvPr/>
        </p:nvSpPr>
        <p:spPr bwMode="auto">
          <a:xfrm>
            <a:off x="1817688" y="1385889"/>
            <a:ext cx="927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1" i="1">
                <a:solidFill>
                  <a:srgbClr val="FFFFFF"/>
                </a:solidFill>
                <a:latin typeface="方正兰亭黑_GBK" charset="0"/>
                <a:ea typeface="方正兰亭黑_GBK" charset="0"/>
              </a:rPr>
              <a:t>4.</a:t>
            </a:r>
            <a:r>
              <a:rPr lang="zh-CN" altLang="en-US" sz="1200" b="1" i="1">
                <a:solidFill>
                  <a:srgbClr val="FFFFFF"/>
                </a:solidFill>
                <a:latin typeface="方正兰亭黑_GBK" charset="0"/>
                <a:ea typeface="方正兰亭黑_GBK" charset="0"/>
              </a:rPr>
              <a:t>购买渠道</a:t>
            </a:r>
          </a:p>
        </p:txBody>
      </p:sp>
      <p:sp>
        <p:nvSpPr>
          <p:cNvPr id="20482" name="文本框 54"/>
          <p:cNvSpPr txBox="1">
            <a:spLocks noChangeArrowheads="1"/>
          </p:cNvSpPr>
          <p:nvPr/>
        </p:nvSpPr>
        <p:spPr bwMode="auto">
          <a:xfrm>
            <a:off x="4064001" y="-1588"/>
            <a:ext cx="171132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 i="1">
                <a:solidFill>
                  <a:srgbClr val="FFFFFF"/>
                </a:solidFill>
                <a:latin typeface="方正兰亭黑_GBK" charset="0"/>
                <a:ea typeface="方正兰亭黑_GBK" charset="0"/>
              </a:rPr>
              <a:t>竞争对手分析</a:t>
            </a:r>
          </a:p>
        </p:txBody>
      </p:sp>
      <p:sp>
        <p:nvSpPr>
          <p:cNvPr id="20483" name="TextBox 46"/>
          <p:cNvSpPr txBox="1">
            <a:spLocks noChangeArrowheads="1"/>
          </p:cNvSpPr>
          <p:nvPr/>
        </p:nvSpPr>
        <p:spPr bwMode="auto">
          <a:xfrm>
            <a:off x="6580189" y="684213"/>
            <a:ext cx="3241675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方法一：</a:t>
            </a:r>
          </a:p>
          <a:p>
            <a:pPr eaLnBrk="1" hangingPunct="1"/>
            <a:endParaRPr lang="en-US" altLang="zh-CN">
              <a:solidFill>
                <a:srgbClr val="FF0000"/>
              </a:solidFill>
              <a:latin typeface="Arial" charset="0"/>
              <a:ea typeface="方正兰亭超细黑简体" charset="0"/>
            </a:endParaRPr>
          </a:p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1.</a:t>
            </a:r>
            <a:r>
              <a:rPr lang="zh-CN" altLang="en-US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打开微店</a:t>
            </a:r>
            <a:r>
              <a:rPr lang="en-US" altLang="zh-CN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app</a:t>
            </a:r>
          </a:p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2.搜索“尚德机构</a:t>
            </a:r>
            <a:r>
              <a:rPr lang="zh-CN" altLang="en-US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学术中心</a:t>
            </a:r>
            <a:r>
              <a:rPr lang="en-US" altLang="zh-CN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”</a:t>
            </a:r>
          </a:p>
          <a:p>
            <a:pPr eaLnBrk="1" hangingPunct="1"/>
            <a:endParaRPr lang="en-US" altLang="zh-CN">
              <a:solidFill>
                <a:srgbClr val="FF0000"/>
              </a:solidFill>
              <a:latin typeface="Arial" charset="0"/>
              <a:ea typeface="方正兰亭超细黑简体" charset="0"/>
            </a:endParaRPr>
          </a:p>
          <a:p>
            <a:pPr eaLnBrk="1" hangingPunct="1"/>
            <a:r>
              <a:rPr lang="zh-CN" altLang="en-US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方法二：</a:t>
            </a:r>
          </a:p>
          <a:p>
            <a:pPr eaLnBrk="1" hangingPunct="1"/>
            <a:endParaRPr lang="zh-CN" altLang="en-US">
              <a:solidFill>
                <a:srgbClr val="FF0000"/>
              </a:solidFill>
              <a:latin typeface="Arial" charset="0"/>
              <a:ea typeface="方正兰亭超细黑简体" charset="0"/>
            </a:endParaRPr>
          </a:p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1.</a:t>
            </a:r>
            <a:r>
              <a:rPr lang="zh-CN" altLang="en-US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将</a:t>
            </a:r>
            <a:r>
              <a:rPr lang="zh-CN" altLang="en-US">
                <a:solidFill>
                  <a:srgbClr val="FF0000"/>
                </a:solidFill>
                <a:latin typeface="Arial" charset="0"/>
                <a:ea typeface="方正兰亭超细黑简体" charset="0"/>
                <a:sym typeface="宋体" charset="-122"/>
              </a:rPr>
              <a:t>本页</a:t>
            </a:r>
            <a:r>
              <a:rPr lang="zh-CN" altLang="en-US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截图或者拍照</a:t>
            </a:r>
          </a:p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2.</a:t>
            </a:r>
            <a:r>
              <a:rPr lang="zh-CN" altLang="en-US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打开微信</a:t>
            </a:r>
            <a:r>
              <a:rPr lang="en-US" altLang="zh-CN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app</a:t>
            </a:r>
            <a:r>
              <a:rPr lang="zh-CN" altLang="en-US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，发送照片</a:t>
            </a:r>
            <a:endParaRPr lang="en-US" altLang="zh-CN">
              <a:solidFill>
                <a:srgbClr val="FF0000"/>
              </a:solidFill>
              <a:latin typeface="Arial" charset="0"/>
              <a:ea typeface="方正兰亭超细黑简体" charset="0"/>
            </a:endParaRPr>
          </a:p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3.</a:t>
            </a:r>
            <a:r>
              <a:rPr lang="zh-CN" altLang="en-US">
                <a:solidFill>
                  <a:srgbClr val="FF0000"/>
                </a:solidFill>
                <a:latin typeface="Arial" charset="0"/>
                <a:ea typeface="方正兰亭超细黑简体" charset="0"/>
              </a:rPr>
              <a:t>扫描识别以下二维码</a:t>
            </a:r>
            <a:endParaRPr lang="en-US" altLang="zh-CN">
              <a:solidFill>
                <a:srgbClr val="FF0000"/>
              </a:solidFill>
              <a:latin typeface="Arial" charset="0"/>
              <a:ea typeface="方正兰亭超细黑简体" charset="0"/>
            </a:endParaRPr>
          </a:p>
          <a:p>
            <a:pPr eaLnBrk="1" hangingPunct="1"/>
            <a:endParaRPr lang="en-US" altLang="zh-CN">
              <a:solidFill>
                <a:srgbClr val="FF0000"/>
              </a:solidFill>
              <a:latin typeface="Arial" charset="0"/>
              <a:ea typeface="方正兰亭超细黑简体" charset="0"/>
            </a:endParaRPr>
          </a:p>
        </p:txBody>
      </p:sp>
      <p:sp>
        <p:nvSpPr>
          <p:cNvPr id="20484" name="Text Placeholder 3"/>
          <p:cNvSpPr txBox="1">
            <a:spLocks noChangeArrowheads="1"/>
          </p:cNvSpPr>
          <p:nvPr/>
        </p:nvSpPr>
        <p:spPr bwMode="auto">
          <a:xfrm>
            <a:off x="5840414" y="2509838"/>
            <a:ext cx="511175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4000" b="1">
                <a:solidFill>
                  <a:srgbClr val="88D0E0"/>
                </a:solidFill>
                <a:latin typeface="宋体" charset="-122"/>
              </a:rPr>
              <a:t>微信</a:t>
            </a:r>
          </a:p>
        </p:txBody>
      </p:sp>
      <p:pic>
        <p:nvPicPr>
          <p:cNvPr id="20485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314" y="3741738"/>
            <a:ext cx="2624137" cy="262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矩形 7"/>
          <p:cNvSpPr>
            <a:spLocks noChangeArrowheads="1"/>
          </p:cNvSpPr>
          <p:nvPr/>
        </p:nvSpPr>
        <p:spPr bwMode="auto">
          <a:xfrm>
            <a:off x="2143125" y="-1588"/>
            <a:ext cx="2336800" cy="205740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4925">
            <a:solidFill>
              <a:srgbClr val="EF968D"/>
            </a:solidFill>
            <a:round/>
            <a:headEnd/>
            <a:tailEnd/>
          </a:ln>
        </p:spPr>
        <p:txBody>
          <a:bodyPr/>
          <a:lstStyle>
            <a:lvl1pPr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1pPr>
            <a:lvl2pPr marL="742950" indent="-28575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2pPr>
            <a:lvl3pPr marL="1143000" indent="-22860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3pPr>
            <a:lvl4pPr marL="1600200" indent="-22860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4pPr>
            <a:lvl5pPr marL="2057400" indent="-22860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9pPr>
          </a:lstStyle>
          <a:p>
            <a:endParaRPr lang="zh-CN" altLang="en-US" sz="1300">
              <a:latin typeface="Calibri" charset="0"/>
            </a:endParaRPr>
          </a:p>
        </p:txBody>
      </p:sp>
      <p:sp>
        <p:nvSpPr>
          <p:cNvPr id="20487" name="矩形 8"/>
          <p:cNvSpPr>
            <a:spLocks noChangeArrowheads="1"/>
          </p:cNvSpPr>
          <p:nvPr/>
        </p:nvSpPr>
        <p:spPr bwMode="auto">
          <a:xfrm>
            <a:off x="2143125" y="4740275"/>
            <a:ext cx="2336800" cy="20574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34925">
            <a:solidFill>
              <a:srgbClr val="EF968D"/>
            </a:solidFill>
            <a:round/>
            <a:headEnd/>
            <a:tailEnd/>
          </a:ln>
        </p:spPr>
        <p:txBody>
          <a:bodyPr/>
          <a:lstStyle>
            <a:lvl1pPr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1pPr>
            <a:lvl2pPr marL="742950" indent="-28575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2pPr>
            <a:lvl3pPr marL="1143000" indent="-22860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3pPr>
            <a:lvl4pPr marL="1600200" indent="-22860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4pPr>
            <a:lvl5pPr marL="2057400" indent="-22860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9pPr>
          </a:lstStyle>
          <a:p>
            <a:endParaRPr lang="zh-CN" altLang="en-US" sz="1300">
              <a:latin typeface="Calibri" charset="0"/>
            </a:endParaRPr>
          </a:p>
        </p:txBody>
      </p:sp>
      <p:sp>
        <p:nvSpPr>
          <p:cNvPr id="20488" name="矩形 9"/>
          <p:cNvSpPr>
            <a:spLocks noChangeArrowheads="1"/>
          </p:cNvSpPr>
          <p:nvPr/>
        </p:nvSpPr>
        <p:spPr bwMode="auto">
          <a:xfrm>
            <a:off x="2143125" y="2400300"/>
            <a:ext cx="2336800" cy="20574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34925">
            <a:solidFill>
              <a:srgbClr val="EF968D"/>
            </a:solidFill>
            <a:round/>
            <a:headEnd/>
            <a:tailEnd/>
          </a:ln>
        </p:spPr>
        <p:txBody>
          <a:bodyPr/>
          <a:lstStyle>
            <a:lvl1pPr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1pPr>
            <a:lvl2pPr marL="742950" indent="-28575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2pPr>
            <a:lvl3pPr marL="1143000" indent="-22860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3pPr>
            <a:lvl4pPr marL="1600200" indent="-22860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4pPr>
            <a:lvl5pPr marL="2057400" indent="-228600" defTabSz="685800"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entury Schoolbook" charset="0"/>
                <a:ea typeface="宋体" charset="-122"/>
              </a:defRPr>
            </a:lvl9pPr>
          </a:lstStyle>
          <a:p>
            <a:endParaRPr lang="zh-CN" altLang="en-US" sz="1300">
              <a:latin typeface="Calibri" charset="0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4838701" y="2913064"/>
            <a:ext cx="936625" cy="64928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charset="0"/>
              <a:buNone/>
              <a:defRPr/>
            </a:pPr>
            <a:endParaRPr lang="zh-CN" altLang="en-US" noProof="1"/>
          </a:p>
        </p:txBody>
      </p:sp>
      <p:sp>
        <p:nvSpPr>
          <p:cNvPr id="11" name="圆角矩形 10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4264846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193337" cy="544513"/>
          </a:xfrm>
        </p:spPr>
        <p:txBody>
          <a:bodyPr/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466870" y="1609293"/>
            <a:ext cx="11822112" cy="3752417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</a:t>
            </a: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太平天国农民战争的历史意义不包括（  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沉重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打击了封建统治阶级，动摇了清政府统治的根基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有力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打击了外国侵略势力，冲击了西方殖民主义在亚洲的统治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主张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孔子及儒家经典，巩固了封建统治的精神支柱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是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中国旧式农民战争的最高峰</a:t>
            </a: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193337" cy="544513"/>
          </a:xfrm>
        </p:spPr>
        <p:txBody>
          <a:bodyPr/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466870" y="1609293"/>
            <a:ext cx="11822112" cy="3752417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</a:t>
            </a: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太平天国农民战争的历史意义不包括（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）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沉重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打击了封建统治阶级，动摇了清政府统治的根基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有力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打击了外国侵略势力，冲击了西方殖民主义在亚洲的统治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主张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孔子及儒家经典，巩固了封建统治的精神支柱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是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中国旧式农民战争的最高峰</a:t>
            </a: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1003806" y="370032"/>
            <a:ext cx="10193337" cy="544513"/>
          </a:xfrm>
        </p:spPr>
        <p:txBody>
          <a:bodyPr/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466870" y="1609293"/>
            <a:ext cx="11822112" cy="3752417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6</a:t>
            </a: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太平天国失败的根本原因是（  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没有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科学理论的指导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笼统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地把信奉上帝的西方人都视为“洋兄弟”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缺乏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先进阶级的领导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不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能正确对待传统文化</a:t>
            </a: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193337" cy="544513"/>
          </a:xfrm>
        </p:spPr>
        <p:txBody>
          <a:bodyPr/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466870" y="1609293"/>
            <a:ext cx="11822112" cy="3752417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6</a:t>
            </a: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太平天国失败的根本原因是（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）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没有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科学理论的指导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笼统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地把信奉上帝的西方人都视为“洋兄弟”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缺乏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先进阶级的领导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不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能正确对待传统文化</a:t>
            </a: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02493" y="1039531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2402493" y="3216987"/>
            <a:ext cx="3583783" cy="10613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8655460" y="1786906"/>
            <a:ext cx="228688" cy="193191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436551" y="5464201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6245015" y="2504260"/>
            <a:ext cx="2410445" cy="49720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洋务派形成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245016" y="3245136"/>
            <a:ext cx="2410445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洋务事业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245016" y="3975522"/>
            <a:ext cx="2410445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245016" y="4705908"/>
            <a:ext cx="2410445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左大括号 23"/>
          <p:cNvSpPr/>
          <p:nvPr/>
        </p:nvSpPr>
        <p:spPr>
          <a:xfrm>
            <a:off x="5999576" y="2582091"/>
            <a:ext cx="202084" cy="243111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8884147" y="1665245"/>
            <a:ext cx="2178481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目的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8884147" y="2333489"/>
            <a:ext cx="2178481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首领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884146" y="2939997"/>
            <a:ext cx="2178481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指导思想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8884146" y="3546505"/>
            <a:ext cx="2178481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办事机构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193337" cy="544513"/>
          </a:xfrm>
        </p:spPr>
        <p:txBody>
          <a:bodyPr/>
          <a:lstStyle/>
          <a:p>
            <a:r>
              <a:rPr altLang="en-US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第二节</a:t>
            </a:r>
            <a:r>
              <a:rPr altLang="zh-CN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地主阶级统治集团“自救”活动的兴衰</a:t>
            </a:r>
            <a:r>
              <a:rPr altLang="zh-CN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</a:p>
        </p:txBody>
      </p:sp>
      <p:sp>
        <p:nvSpPr>
          <p:cNvPr id="86018" name="内容占位符 2"/>
          <p:cNvSpPr>
            <a:spLocks noGrp="1"/>
          </p:cNvSpPr>
          <p:nvPr>
            <p:ph idx="1"/>
          </p:nvPr>
        </p:nvSpPr>
        <p:spPr>
          <a:xfrm>
            <a:off x="646979" y="1427545"/>
            <a:ext cx="11229975" cy="5162550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ts val="600"/>
              </a:spcBef>
            </a:pPr>
            <a:endParaRPr lang="zh-CN" altLang="en-US" dirty="0" smtClean="0">
              <a:latin typeface="等线" charset="0"/>
              <a:ea typeface="等线" charset="0"/>
              <a:sym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spcBef>
                <a:spcPts val="600"/>
              </a:spcBef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1.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目的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—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—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为</a:t>
            </a:r>
            <a:r>
              <a:rPr lang="zh-CN" altLang="en-US" dirty="0" smtClean="0">
                <a:latin typeface="等线" charset="0"/>
                <a:ea typeface="等线" charset="0"/>
                <a:sym typeface="微软雅黑" panose="020B0503020204020204" pitchFamily="34" charset="-122"/>
              </a:rPr>
              <a:t>有效</a:t>
            </a:r>
            <a:r>
              <a:rPr lang="zh-CN" altLang="en-US" dirty="0">
                <a:latin typeface="等线" charset="0"/>
                <a:ea typeface="等线" charset="0"/>
                <a:sym typeface="微软雅黑" panose="020B0503020204020204" pitchFamily="34" charset="-122"/>
              </a:rPr>
              <a:t>镇压太平天国起义，从</a:t>
            </a:r>
            <a:r>
              <a:rPr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微软雅黑" panose="020B0503020204020204" pitchFamily="34" charset="-122"/>
              </a:rPr>
              <a:t>近代军用工业</a:t>
            </a:r>
            <a:r>
              <a:rPr lang="zh-CN" altLang="en-US" dirty="0" smtClean="0">
                <a:latin typeface="等线" charset="0"/>
                <a:ea typeface="等线" charset="0"/>
                <a:sym typeface="微软雅黑" panose="020B0503020204020204" pitchFamily="34" charset="-122"/>
              </a:rPr>
              <a:t>着手 </a:t>
            </a:r>
            <a:r>
              <a:rPr lang="zh-CN" altLang="en-US" dirty="0">
                <a:latin typeface="等线" charset="0"/>
                <a:ea typeface="等线" charset="0"/>
                <a:sym typeface="微软雅黑" panose="020B0503020204020204" pitchFamily="34" charset="-122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spcBef>
                <a:spcPts val="600"/>
              </a:spcBef>
            </a:pPr>
            <a:r>
              <a:rPr kumimoji="0"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2.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首领</a:t>
            </a:r>
            <a:r>
              <a:rPr kumimoji="0"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——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奕</a:t>
            </a:r>
            <a:r>
              <a:rPr kumimoji="0"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</a:t>
            </a: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spcBef>
                <a:spcPts val="600"/>
              </a:spcBef>
            </a:pPr>
            <a:r>
              <a:rPr kumimoji="0"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3</a:t>
            </a: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.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指导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思想</a:t>
            </a:r>
            <a:r>
              <a:rPr kumimoji="0"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——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微软雅黑" panose="020B0503020204020204" pitchFamily="34" charset="-122"/>
              </a:rPr>
              <a:t>“中学为体，西学为用”</a:t>
            </a:r>
            <a:r>
              <a:rPr kumimoji="0" lang="zh-CN" altLang="en-US" dirty="0">
                <a:latin typeface="等线" charset="0"/>
                <a:ea typeface="等线" charset="0"/>
                <a:sym typeface="微软雅黑" panose="020B0503020204020204" pitchFamily="34" charset="-122"/>
              </a:rPr>
              <a:t>，最早作出比较完整表述的是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微软雅黑" panose="020B0503020204020204" pitchFamily="34" charset="-122"/>
              </a:rPr>
              <a:t>冯</a:t>
            </a:r>
            <a:r>
              <a:rPr kumimoji="0" lang="zh-CN" altLang="en-US" b="1" dirty="0" smtClean="0">
                <a:solidFill>
                  <a:srgbClr val="C00000"/>
                </a:solidFill>
                <a:latin typeface="等线" charset="0"/>
                <a:ea typeface="等线" charset="0"/>
                <a:sym typeface="微软雅黑" panose="020B0503020204020204" pitchFamily="34" charset="-122"/>
              </a:rPr>
              <a:t>桂芬</a:t>
            </a:r>
            <a:endParaRPr kumimoji="0"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spcBef>
                <a:spcPts val="600"/>
              </a:spcBef>
            </a:pPr>
            <a:r>
              <a:rPr kumimoji="0"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4</a:t>
            </a: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.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办事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机构</a:t>
            </a:r>
            <a:r>
              <a:rPr kumimoji="0"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——1861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年，综合处理洋务的中央机关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总理各国事务衙门</a:t>
            </a:r>
            <a:endParaRPr kumimoji="0"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200000"/>
              </a:lnSpc>
              <a:spcBef>
                <a:spcPts val="600"/>
              </a:spcBef>
            </a:pP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spcBef>
                <a:spcPts val="60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748" y="0"/>
            <a:ext cx="6055315" cy="248400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947" y="1438291"/>
            <a:ext cx="1572510" cy="501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193337" cy="544513"/>
          </a:xfrm>
        </p:spPr>
        <p:txBody>
          <a:bodyPr/>
          <a:lstStyle/>
          <a:p>
            <a:r>
              <a:rPr lang="zh-CN" altLang="en-US" dirty="0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快问快答</a:t>
            </a:r>
            <a:endParaRPr lang="zh-CN" altLang="en-US" dirty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419100" y="1955656"/>
            <a:ext cx="10173421" cy="3087397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洋务运动首先从哪个行业入手（     ）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民用工业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军用工业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193337" cy="544513"/>
          </a:xfrm>
        </p:spPr>
        <p:txBody>
          <a:bodyPr/>
          <a:lstStyle/>
          <a:p>
            <a:r>
              <a:rPr lang="zh-CN" altLang="en-US" dirty="0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快问快答</a:t>
            </a:r>
            <a:endParaRPr lang="zh-CN" altLang="en-US" dirty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419100" y="1955656"/>
            <a:ext cx="10173421" cy="3087397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洋务运动首领（     ）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kumimoji="0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奕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李鸿章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193337" cy="544513"/>
          </a:xfrm>
        </p:spPr>
        <p:txBody>
          <a:bodyPr/>
          <a:lstStyle/>
          <a:p>
            <a:r>
              <a:rPr lang="zh-CN" altLang="en-US" dirty="0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快问快答</a:t>
            </a:r>
            <a:endParaRPr lang="zh-CN" altLang="en-US" dirty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419100" y="1955656"/>
            <a:ext cx="10173421" cy="3087397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洋务运动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指导思想（     ）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kumimoji="0" lang="zh-CN" altLang="en-US" sz="2400" b="1" dirty="0">
                <a:solidFill>
                  <a:srgbClr val="C00000"/>
                </a:solidFill>
                <a:latin typeface="等线" charset="0"/>
                <a:ea typeface="等线" charset="0"/>
                <a:sym typeface="微软雅黑" panose="020B0503020204020204" pitchFamily="34" charset="-122"/>
              </a:rPr>
              <a:t> </a:t>
            </a:r>
            <a:r>
              <a:rPr kumimoji="0" lang="zh-CN" altLang="en-US" sz="2400" b="1" dirty="0">
                <a:latin typeface="等线" charset="0"/>
                <a:ea typeface="等线" charset="0"/>
                <a:sym typeface="微软雅黑" panose="020B0503020204020204" pitchFamily="34" charset="-122"/>
              </a:rPr>
              <a:t>“中学为体，西学为用”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B.“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师夷长技以制夷”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193337" cy="544513"/>
          </a:xfrm>
        </p:spPr>
        <p:txBody>
          <a:bodyPr/>
          <a:lstStyle/>
          <a:p>
            <a:r>
              <a:rPr lang="zh-CN" altLang="en-US" dirty="0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快问快答</a:t>
            </a:r>
            <a:endParaRPr lang="zh-CN" altLang="en-US" dirty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419100" y="1955656"/>
            <a:ext cx="10173421" cy="3087397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</a:t>
            </a: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洋务运动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办事机构（     ）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kumimoji="0" lang="zh-CN" altLang="en-US" sz="2400" b="1" dirty="0">
                <a:solidFill>
                  <a:srgbClr val="C00000"/>
                </a:solidFill>
                <a:latin typeface="等线" charset="0"/>
                <a:ea typeface="等线" charset="0"/>
                <a:sym typeface="微软雅黑" panose="020B0503020204020204" pitchFamily="34" charset="-122"/>
              </a:rPr>
              <a:t> </a:t>
            </a:r>
            <a:r>
              <a:rPr kumimoji="0" lang="zh-CN" altLang="en-US" sz="2400" b="1" dirty="0" smtClean="0">
                <a:latin typeface="等线" charset="0"/>
                <a:ea typeface="等线" charset="0"/>
                <a:sym typeface="微软雅黑" panose="020B0503020204020204" pitchFamily="34" charset="-122"/>
              </a:rPr>
              <a:t>总理各国事务衙门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外交部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中国近现代史纲要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5" y="539747"/>
            <a:ext cx="250223" cy="596227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70608" y="1418329"/>
            <a:ext cx="2115358" cy="1015135"/>
          </a:xfrm>
          <a:prstGeom prst="round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打天下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470608" y="4927179"/>
            <a:ext cx="2115358" cy="1015135"/>
          </a:xfrm>
          <a:prstGeom prst="round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守天下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4668657" y="616893"/>
            <a:ext cx="167532" cy="261800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>
            <a:off x="4627311" y="4178203"/>
            <a:ext cx="250223" cy="267979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836189" y="738769"/>
            <a:ext cx="1897120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诞生背景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836189" y="2647937"/>
            <a:ext cx="1897120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我党诞生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836189" y="4335293"/>
            <a:ext cx="1897120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谋出路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836189" y="4983081"/>
            <a:ext cx="1897120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走弯路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845549" y="5636598"/>
            <a:ext cx="1897120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富强路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856862" y="6310156"/>
            <a:ext cx="1897120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新时代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6784014" y="166255"/>
            <a:ext cx="250223" cy="168024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/>
          <p:cNvSpPr/>
          <p:nvPr/>
        </p:nvSpPr>
        <p:spPr>
          <a:xfrm>
            <a:off x="6784014" y="1925896"/>
            <a:ext cx="201508" cy="209782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7034237" y="166255"/>
            <a:ext cx="3497526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第一章：反对外国侵略的斗争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061239" y="750726"/>
            <a:ext cx="3470524" cy="49720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第二章：对国家出路的早期探索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050233" y="1380840"/>
            <a:ext cx="3481530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第三章：辛亥革命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034237" y="1936573"/>
            <a:ext cx="3497526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第四章：开天辟地的大事变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034237" y="2542333"/>
            <a:ext cx="3497526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第五章：中国革命的新道路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034237" y="3119367"/>
            <a:ext cx="3497526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第六章：中华民族的抗日战争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034237" y="3680998"/>
            <a:ext cx="3497526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第七章：为创建新中国而奋斗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034235" y="4330345"/>
            <a:ext cx="4397703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第八章：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社会主义基本制度的全面确立 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7036493" y="5011463"/>
            <a:ext cx="4411442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</a:pP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第九章：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社会主义建设在探索中曲折发展 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7034237" y="5626613"/>
            <a:ext cx="4380777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第十章：改革开放与</a:t>
            </a:r>
            <a:r>
              <a:rPr lang="zh-CN" altLang="en-US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现代化建设新时期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034235" y="6310157"/>
            <a:ext cx="4380779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第十一章：中国特色</a:t>
            </a:r>
            <a:r>
              <a:rPr lang="zh-CN" altLang="en-US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社会主义进入新时代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8" name="直线连接符 27"/>
          <p:cNvCxnSpPr>
            <a:stCxn id="24" idx="1"/>
            <a:endCxn id="10" idx="3"/>
          </p:cNvCxnSpPr>
          <p:nvPr/>
        </p:nvCxnSpPr>
        <p:spPr>
          <a:xfrm flipH="1">
            <a:off x="6733309" y="4578948"/>
            <a:ext cx="300926" cy="49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线连接符 40"/>
          <p:cNvCxnSpPr>
            <a:stCxn id="25" idx="1"/>
          </p:cNvCxnSpPr>
          <p:nvPr/>
        </p:nvCxnSpPr>
        <p:spPr>
          <a:xfrm flipH="1">
            <a:off x="6738091" y="5260066"/>
            <a:ext cx="2984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线连接符 41"/>
          <p:cNvCxnSpPr>
            <a:stCxn id="26" idx="1"/>
          </p:cNvCxnSpPr>
          <p:nvPr/>
        </p:nvCxnSpPr>
        <p:spPr>
          <a:xfrm flipH="1" flipV="1">
            <a:off x="6738091" y="5866597"/>
            <a:ext cx="296146" cy="86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线连接符 42"/>
          <p:cNvCxnSpPr/>
          <p:nvPr/>
        </p:nvCxnSpPr>
        <p:spPr>
          <a:xfrm flipH="1" flipV="1">
            <a:off x="6753982" y="6558758"/>
            <a:ext cx="280253" cy="29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91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02493" y="1039531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2402493" y="3216987"/>
            <a:ext cx="3583783" cy="10613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8698815" y="2582091"/>
            <a:ext cx="228688" cy="193191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436551" y="5464201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6245015" y="2504260"/>
            <a:ext cx="2410445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洋务派形成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245016" y="3245136"/>
            <a:ext cx="2410445" cy="49720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洋务事业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245016" y="3975522"/>
            <a:ext cx="2410445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245016" y="4705908"/>
            <a:ext cx="2410445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左大括号 23"/>
          <p:cNvSpPr/>
          <p:nvPr/>
        </p:nvSpPr>
        <p:spPr>
          <a:xfrm>
            <a:off x="5999576" y="2582091"/>
            <a:ext cx="202084" cy="243111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8967177" y="2609167"/>
            <a:ext cx="2178481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工业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967177" y="3300443"/>
            <a:ext cx="2178481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军事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8967177" y="4029740"/>
            <a:ext cx="2178481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教育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标题 1"/>
          <p:cNvSpPr>
            <a:spLocks noGrp="1"/>
          </p:cNvSpPr>
          <p:nvPr>
            <p:ph type="title"/>
          </p:nvPr>
        </p:nvSpPr>
        <p:spPr>
          <a:xfrm>
            <a:off x="1003289" y="449013"/>
            <a:ext cx="4340236" cy="64513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zh-CN" altLang="en-US" sz="16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第二节 地主阶级统治集团“自救”活动的兴衰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962" y="129636"/>
            <a:ext cx="5182857" cy="1612611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-166122" y="449013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4" name="三角形 3"/>
          <p:cNvSpPr/>
          <p:nvPr/>
        </p:nvSpPr>
        <p:spPr>
          <a:xfrm>
            <a:off x="5549465" y="5119208"/>
            <a:ext cx="1039091" cy="14270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连接符 6"/>
          <p:cNvCxnSpPr/>
          <p:nvPr/>
        </p:nvCxnSpPr>
        <p:spPr>
          <a:xfrm flipV="1">
            <a:off x="1773382" y="4702634"/>
            <a:ext cx="8534400" cy="742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03289" y="2900368"/>
            <a:ext cx="353038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“自强”</a:t>
            </a:r>
            <a:r>
              <a:rPr lang="en-US" altLang="zh-CN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——</a:t>
            </a:r>
            <a:r>
              <a:rPr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军用工业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</a:t>
            </a:r>
            <a:r>
              <a:rPr lang="zh-CN" altLang="en-US" b="1" dirty="0">
                <a:solidFill>
                  <a:srgbClr val="C23C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江南制造总局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是洋务派办的第一个规模较大可称之为近代军事工业的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兵工厂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527233" y="2444962"/>
            <a:ext cx="353038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 smtClean="0">
                <a:sym typeface="微软雅黑" panose="020B0503020204020204" pitchFamily="34" charset="-122"/>
              </a:rPr>
              <a:t>“</a:t>
            </a:r>
            <a:r>
              <a:rPr lang="zh-CN" altLang="en-US" b="1" dirty="0">
                <a:sym typeface="微软雅黑" panose="020B0503020204020204" pitchFamily="34" charset="-122"/>
              </a:rPr>
              <a:t>求富</a:t>
            </a:r>
            <a:r>
              <a:rPr lang="zh-CN" altLang="en-US" b="1" dirty="0" smtClean="0">
                <a:sym typeface="微软雅黑" panose="020B0503020204020204" pitchFamily="34" charset="-122"/>
              </a:rPr>
              <a:t>”</a:t>
            </a:r>
            <a:r>
              <a:rPr lang="en-US" altLang="zh-CN" b="1" dirty="0" smtClean="0">
                <a:sym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sym typeface="微软雅黑" panose="020B0503020204020204" pitchFamily="34" charset="-122"/>
              </a:rPr>
              <a:t>民用工业</a:t>
            </a:r>
            <a:endParaRPr lang="en-US" altLang="zh-CN" b="1" dirty="0" smtClean="0"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b="1" dirty="0" smtClean="0">
                <a:sym typeface="微软雅黑" panose="020B0503020204020204" pitchFamily="34" charset="-122"/>
              </a:rPr>
              <a:t>封建</a:t>
            </a:r>
            <a:r>
              <a:rPr lang="zh-CN" altLang="en-US" b="1" dirty="0">
                <a:sym typeface="微软雅黑" panose="020B0503020204020204" pitchFamily="34" charset="-122"/>
              </a:rPr>
              <a:t>色彩的资本主义性质</a:t>
            </a:r>
            <a:endParaRPr lang="en-US" altLang="zh-CN" b="1" dirty="0"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b="1" kern="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方式</a:t>
            </a:r>
            <a:r>
              <a:rPr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官办、官督商办、官商合办</a:t>
            </a: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46877" y="1634911"/>
            <a:ext cx="2044265" cy="1102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200000"/>
              </a:lnSpc>
              <a:spcBef>
                <a:spcPts val="0"/>
              </a:spcBef>
              <a:defRPr/>
            </a:pPr>
            <a:r>
              <a:rPr lang="zh-CN" altLang="en-US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工业</a:t>
            </a:r>
            <a:endParaRPr lang="en-US" altLang="zh-CN" sz="40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563" y="175636"/>
            <a:ext cx="5182857" cy="1612611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003289" y="449013"/>
            <a:ext cx="2837657" cy="64513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zh-CN" altLang="en-US" sz="16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第二节 地主阶级统治集团“自救”活动的兴衰 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-166122" y="449013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7062" y="1076544"/>
            <a:ext cx="2044265" cy="1333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军事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06341" y="2923309"/>
            <a:ext cx="2575404" cy="158887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北洋水师（主力）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460835" y="3750757"/>
            <a:ext cx="1957145" cy="86489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广东</a:t>
            </a:r>
            <a:r>
              <a:rPr kumimoji="1" lang="zh-CN" altLang="en-US" dirty="0" smtClean="0"/>
              <a:t>水师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373778" y="3777613"/>
            <a:ext cx="2010964" cy="77174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福建水师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9340540" y="3740445"/>
            <a:ext cx="2036617" cy="77174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南洋</a:t>
            </a:r>
            <a:r>
              <a:rPr kumimoji="1" lang="zh-CN" altLang="en-US" dirty="0" smtClean="0"/>
              <a:t>水师</a:t>
            </a:r>
            <a:endParaRPr kumimoji="1" lang="zh-CN" altLang="en-US" dirty="0"/>
          </a:p>
        </p:txBody>
      </p:sp>
      <p:sp>
        <p:nvSpPr>
          <p:cNvPr id="21" name="任意形状 20"/>
          <p:cNvSpPr/>
          <p:nvPr/>
        </p:nvSpPr>
        <p:spPr>
          <a:xfrm>
            <a:off x="0" y="3994301"/>
            <a:ext cx="12270508" cy="1056391"/>
          </a:xfrm>
          <a:custGeom>
            <a:avLst/>
            <a:gdLst>
              <a:gd name="connsiteX0" fmla="*/ 0 w 12270508"/>
              <a:gd name="connsiteY0" fmla="*/ 1011446 h 1056391"/>
              <a:gd name="connsiteX1" fmla="*/ 2507672 w 12270508"/>
              <a:gd name="connsiteY1" fmla="*/ 429555 h 1056391"/>
              <a:gd name="connsiteX2" fmla="*/ 4627418 w 12270508"/>
              <a:gd name="connsiteY2" fmla="*/ 942173 h 1056391"/>
              <a:gd name="connsiteX3" fmla="*/ 6525491 w 12270508"/>
              <a:gd name="connsiteY3" fmla="*/ 166319 h 1056391"/>
              <a:gd name="connsiteX4" fmla="*/ 7910945 w 12270508"/>
              <a:gd name="connsiteY4" fmla="*/ 997591 h 1056391"/>
              <a:gd name="connsiteX5" fmla="*/ 9615054 w 12270508"/>
              <a:gd name="connsiteY5" fmla="*/ 64 h 1056391"/>
              <a:gd name="connsiteX6" fmla="*/ 11236036 w 12270508"/>
              <a:gd name="connsiteY6" fmla="*/ 1053009 h 1056391"/>
              <a:gd name="connsiteX7" fmla="*/ 12136581 w 12270508"/>
              <a:gd name="connsiteY7" fmla="*/ 332573 h 1056391"/>
              <a:gd name="connsiteX8" fmla="*/ 12261272 w 12270508"/>
              <a:gd name="connsiteY8" fmla="*/ 249446 h 1056391"/>
              <a:gd name="connsiteX9" fmla="*/ 12261272 w 12270508"/>
              <a:gd name="connsiteY9" fmla="*/ 235591 h 105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70508" h="1056391">
                <a:moveTo>
                  <a:pt x="0" y="1011446"/>
                </a:moveTo>
                <a:cubicBezTo>
                  <a:pt x="868218" y="726273"/>
                  <a:pt x="1736436" y="441100"/>
                  <a:pt x="2507672" y="429555"/>
                </a:cubicBezTo>
                <a:cubicBezTo>
                  <a:pt x="3278908" y="418009"/>
                  <a:pt x="3957782" y="986046"/>
                  <a:pt x="4627418" y="942173"/>
                </a:cubicBezTo>
                <a:cubicBezTo>
                  <a:pt x="5297054" y="898300"/>
                  <a:pt x="5978237" y="157083"/>
                  <a:pt x="6525491" y="166319"/>
                </a:cubicBezTo>
                <a:cubicBezTo>
                  <a:pt x="7072745" y="175555"/>
                  <a:pt x="7396018" y="1025300"/>
                  <a:pt x="7910945" y="997591"/>
                </a:cubicBezTo>
                <a:cubicBezTo>
                  <a:pt x="8425872" y="969882"/>
                  <a:pt x="9060872" y="-9172"/>
                  <a:pt x="9615054" y="64"/>
                </a:cubicBezTo>
                <a:cubicBezTo>
                  <a:pt x="10169236" y="9300"/>
                  <a:pt x="10815782" y="997591"/>
                  <a:pt x="11236036" y="1053009"/>
                </a:cubicBezTo>
                <a:cubicBezTo>
                  <a:pt x="11656290" y="1108427"/>
                  <a:pt x="11965708" y="466500"/>
                  <a:pt x="12136581" y="332573"/>
                </a:cubicBezTo>
                <a:cubicBezTo>
                  <a:pt x="12307454" y="198646"/>
                  <a:pt x="12240490" y="265610"/>
                  <a:pt x="12261272" y="249446"/>
                </a:cubicBezTo>
                <a:cubicBezTo>
                  <a:pt x="12282054" y="233282"/>
                  <a:pt x="12261272" y="235591"/>
                  <a:pt x="12261272" y="235591"/>
                </a:cubicBezTo>
              </a:path>
            </a:pathLst>
          </a:custGeom>
          <a:noFill/>
          <a:ln w="79375">
            <a:solidFill>
              <a:srgbClr val="00B0F0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00B0F0"/>
                </a:solidFill>
              </a:ln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3600" y="5853342"/>
            <a:ext cx="8820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甲午中</a:t>
            </a:r>
            <a:r>
              <a:rPr kumimoji="1" lang="zh-CN" altLang="en-US" sz="240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日战争中，北洋</a:t>
            </a: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海军的全军覆没标志着洋务运动的失败。</a:t>
            </a:r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文本框 3"/>
          <p:cNvSpPr txBox="1">
            <a:spLocks noChangeArrowheads="1"/>
          </p:cNvSpPr>
          <p:nvPr/>
        </p:nvSpPr>
        <p:spPr bwMode="auto">
          <a:xfrm>
            <a:off x="679450" y="2128838"/>
            <a:ext cx="185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150" y="91351"/>
            <a:ext cx="5182857" cy="161261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15117" y="818728"/>
            <a:ext cx="2044265" cy="1333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教育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003289" y="449013"/>
            <a:ext cx="2837657" cy="64513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zh-CN" altLang="en-US" sz="16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第二节 地主阶级统治集团“自救”活动的兴衰 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-166122" y="449013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1864916" y="2498725"/>
            <a:ext cx="2050473" cy="780398"/>
            <a:chOff x="2133600" y="2738657"/>
            <a:chExt cx="1551709" cy="1209727"/>
          </a:xfrm>
        </p:grpSpPr>
        <p:sp>
          <p:nvSpPr>
            <p:cNvPr id="3" name="三角形 2"/>
            <p:cNvSpPr/>
            <p:nvPr/>
          </p:nvSpPr>
          <p:spPr>
            <a:xfrm>
              <a:off x="2133600" y="2738657"/>
              <a:ext cx="1551709" cy="323198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358557" y="3181820"/>
              <a:ext cx="127119" cy="5957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845894" y="3181820"/>
              <a:ext cx="127119" cy="5957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333231" y="3181820"/>
              <a:ext cx="127119" cy="5957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133600" y="3846676"/>
              <a:ext cx="1551709" cy="1017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2064327" y="3336128"/>
            <a:ext cx="1776619" cy="555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200000"/>
              </a:lnSpc>
            </a:pP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创办新式学堂</a:t>
            </a:r>
            <a:endParaRPr kumimoji="0"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84924" y="3800670"/>
            <a:ext cx="45304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200000"/>
              </a:lnSpc>
            </a:pPr>
            <a:r>
              <a:rPr kumimoji="0" lang="zh-CN" altLang="en-US" dirty="0">
                <a:solidFill>
                  <a:srgbClr val="C00000"/>
                </a:solidFill>
                <a:latin typeface="等线" charset="0"/>
                <a:sym typeface="微软雅黑" panose="020B0503020204020204" pitchFamily="34" charset="-122"/>
              </a:rPr>
              <a:t>翻译学堂</a:t>
            </a:r>
            <a:r>
              <a:rPr kumimoji="0" lang="en-US" altLang="zh-CN" dirty="0">
                <a:solidFill>
                  <a:srgbClr val="C00000"/>
                </a:solidFill>
                <a:latin typeface="等线" charset="0"/>
                <a:sym typeface="微软雅黑" panose="020B0503020204020204" pitchFamily="34" charset="-122"/>
              </a:rPr>
              <a:t>—</a:t>
            </a:r>
            <a:r>
              <a:rPr kumimoji="0" lang="zh-CN" altLang="en-US" dirty="0">
                <a:solidFill>
                  <a:srgbClr val="C00000"/>
                </a:solidFill>
                <a:latin typeface="等线" charset="0"/>
                <a:sym typeface="微软雅黑" panose="020B0503020204020204" pitchFamily="34" charset="-122"/>
              </a:rPr>
              <a:t>京师同文馆</a:t>
            </a:r>
            <a:r>
              <a:rPr kumimoji="0" lang="zh-CN" altLang="en-US" dirty="0">
                <a:latin typeface="等线" charset="0"/>
                <a:sym typeface="微软雅黑" panose="020B0503020204020204" pitchFamily="34" charset="-122"/>
              </a:rPr>
              <a:t>：培养翻译人才</a:t>
            </a:r>
            <a:endParaRPr kumimoji="0" lang="en-US" altLang="zh-CN" dirty="0">
              <a:latin typeface="等线" charset="0"/>
              <a:sym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kumimoji="0" lang="zh-CN" altLang="en-US" dirty="0">
                <a:latin typeface="等线" charset="0"/>
                <a:sym typeface="微软雅黑" panose="020B0503020204020204" pitchFamily="34" charset="-122"/>
              </a:rPr>
              <a:t>工艺学堂：培养专门技术人才</a:t>
            </a:r>
            <a:endParaRPr kumimoji="0" lang="en-US" altLang="zh-CN" dirty="0">
              <a:latin typeface="等线" charset="0"/>
              <a:sym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kumimoji="0" lang="zh-CN" altLang="en-US" dirty="0">
                <a:latin typeface="等线" charset="0"/>
                <a:sym typeface="微软雅黑" panose="020B0503020204020204" pitchFamily="34" charset="-122"/>
              </a:rPr>
              <a:t>军事学堂：培养新式海军人才</a:t>
            </a:r>
            <a:endParaRPr kumimoji="0" lang="en-US" altLang="zh-CN" dirty="0">
              <a:latin typeface="等线" charset="0"/>
              <a:sym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70087" y="2689797"/>
            <a:ext cx="253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smtClean="0"/>
              <a:t>🇬🇧🇫🇷🇩🇪</a:t>
            </a:r>
            <a:endParaRPr kumimoji="1" lang="zh-CN" altLang="en-US" sz="3600"/>
          </a:p>
        </p:txBody>
      </p:sp>
      <p:sp>
        <p:nvSpPr>
          <p:cNvPr id="24" name="文本框 23"/>
          <p:cNvSpPr txBox="1"/>
          <p:nvPr/>
        </p:nvSpPr>
        <p:spPr>
          <a:xfrm>
            <a:off x="7196570" y="3347165"/>
            <a:ext cx="4530437" cy="56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200000"/>
              </a:lnSpc>
            </a:pP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派遣留学生赴英、法、德等国学习</a:t>
            </a:r>
            <a:endParaRPr kumimoji="0" lang="en-US" altLang="zh-CN" dirty="0">
              <a:latin typeface="等线" charset="0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1018021" y="415433"/>
            <a:ext cx="10193337" cy="544513"/>
          </a:xfrm>
        </p:spPr>
        <p:txBody>
          <a:bodyPr/>
          <a:lstStyle/>
          <a:p>
            <a:r>
              <a:rPr lang="zh-CN" altLang="en-US" dirty="0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快问快答</a:t>
            </a:r>
            <a:endParaRPr lang="zh-CN" altLang="en-US" dirty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203634" y="1969512"/>
            <a:ext cx="11822112" cy="272718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洋务派创办的第一个规模较大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兵工厂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是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马尾船政局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江南制造总局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1018021" y="415433"/>
            <a:ext cx="10193337" cy="544513"/>
          </a:xfrm>
        </p:spPr>
        <p:txBody>
          <a:bodyPr/>
          <a:lstStyle/>
          <a:p>
            <a:r>
              <a:rPr lang="zh-CN" altLang="en-US" dirty="0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快问快答</a:t>
            </a:r>
            <a:endParaRPr lang="zh-CN" altLang="en-US" dirty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203634" y="1969512"/>
            <a:ext cx="11822112" cy="272718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洋务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派建成的新式海军中的主力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是（      ）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北洋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水师          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广东水师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945718" y="365125"/>
            <a:ext cx="10193337" cy="544513"/>
          </a:xfrm>
        </p:spPr>
        <p:txBody>
          <a:bodyPr/>
          <a:lstStyle/>
          <a:p>
            <a:r>
              <a:rPr lang="zh-CN" altLang="en-US" dirty="0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快问快答</a:t>
            </a:r>
            <a:endParaRPr lang="zh-CN" altLang="en-US" dirty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259053" y="1858675"/>
            <a:ext cx="10880002" cy="3752417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洋务派兴办民用工业的主要方式不包括（     ）</a:t>
            </a:r>
          </a:p>
          <a:p>
            <a:pPr>
              <a:spcBef>
                <a:spcPct val="0"/>
              </a:spcBef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商办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官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督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商办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193337" cy="544513"/>
          </a:xfrm>
        </p:spPr>
        <p:txBody>
          <a:bodyPr/>
          <a:lstStyle/>
          <a:p>
            <a:r>
              <a:rPr lang="zh-CN" altLang="en-US" dirty="0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快问快答</a:t>
            </a:r>
            <a:endParaRPr lang="zh-CN" altLang="en-US" dirty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259053" y="1858675"/>
            <a:ext cx="10880002" cy="3752417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</a:t>
            </a: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洋务运动时期最早创办的翻译学堂的是（</a:t>
            </a: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 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endParaRPr kumimoji="0"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endParaRPr kumimoji="0"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endParaRPr kumimoji="0"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．同文馆             </a:t>
            </a: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．广方言馆 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endParaRPr kumimoji="0"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1045730" y="365125"/>
            <a:ext cx="10193337" cy="544513"/>
          </a:xfrm>
        </p:spPr>
        <p:txBody>
          <a:bodyPr/>
          <a:lstStyle/>
          <a:p>
            <a:r>
              <a:rPr lang="zh-CN" altLang="en-US" dirty="0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快问快答</a:t>
            </a:r>
            <a:endParaRPr lang="zh-CN" altLang="en-US" dirty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231342" y="2149621"/>
            <a:ext cx="11822112" cy="2893434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</a:t>
            </a: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 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）继承了魏源的“师夷长技以制夷”的思想，以“求强”、“求富”为目标</a:t>
            </a:r>
          </a:p>
          <a:p>
            <a:pPr>
              <a:spcBef>
                <a:spcPct val="0"/>
              </a:spcBef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洋务派        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维新派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02493" y="1039531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2402493" y="3216987"/>
            <a:ext cx="3583783" cy="10613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8696975" y="3216987"/>
            <a:ext cx="228688" cy="193191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436551" y="5464201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6245015" y="2504260"/>
            <a:ext cx="2410445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洋务派形成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245016" y="3245136"/>
            <a:ext cx="2410445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洋务事业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245016" y="3975522"/>
            <a:ext cx="2410445" cy="49720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245016" y="4705908"/>
            <a:ext cx="2410445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左大括号 23"/>
          <p:cNvSpPr/>
          <p:nvPr/>
        </p:nvSpPr>
        <p:spPr>
          <a:xfrm>
            <a:off x="5999576" y="2582091"/>
            <a:ext cx="202084" cy="243111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8905471" y="3534006"/>
            <a:ext cx="2178481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教育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905472" y="4142136"/>
            <a:ext cx="2178481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文化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8925663" y="4764603"/>
            <a:ext cx="2178481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社会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8905471" y="2918481"/>
            <a:ext cx="2178481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工业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矩形 3"/>
          <p:cNvSpPr>
            <a:spLocks noChangeArrowheads="1"/>
          </p:cNvSpPr>
          <p:nvPr/>
        </p:nvSpPr>
        <p:spPr bwMode="auto">
          <a:xfrm>
            <a:off x="2033588" y="2986088"/>
            <a:ext cx="88011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4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Palatino Linotype" panose="02040502050505030304" charset="0"/>
              </a:rPr>
              <a:t>第二章   对国家出路的早期探索</a:t>
            </a:r>
            <a:endParaRPr lang="zh-CN" altLang="en-US" sz="4800">
              <a:solidFill>
                <a:srgbClr val="CC33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Palatino Linotype" panose="0204050205050503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标题 1"/>
          <p:cNvSpPr>
            <a:spLocks noGrp="1"/>
          </p:cNvSpPr>
          <p:nvPr>
            <p:ph type="title"/>
          </p:nvPr>
        </p:nvSpPr>
        <p:spPr>
          <a:xfrm>
            <a:off x="988219" y="383886"/>
            <a:ext cx="10193337" cy="544513"/>
          </a:xfrm>
        </p:spPr>
        <p:txBody>
          <a:bodyPr/>
          <a:lstStyle/>
          <a:p>
            <a:r>
              <a:rPr altLang="en-US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第二节</a:t>
            </a:r>
            <a:r>
              <a:rPr altLang="zh-CN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地主阶级统治集团“自救”活动的兴衰</a:t>
            </a:r>
            <a:r>
              <a:rPr altLang="zh-CN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5956" y="1138238"/>
            <a:ext cx="10515600" cy="5060950"/>
          </a:xfrm>
        </p:spPr>
        <p:txBody>
          <a:bodyPr rtlCol="0"/>
          <a:lstStyle/>
          <a:p>
            <a:pPr eaLnBrk="1" fontAlgn="auto" hangingPunct="1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洋务运动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的历史</a:t>
            </a: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作用</a:t>
            </a:r>
            <a:endParaRPr kumimoji="0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342900" indent="-34290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endParaRPr kumimoji="0"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342900" indent="-34290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教育</a:t>
            </a:r>
            <a:r>
              <a:rPr kumimoji="0"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</a:p>
          <a:p>
            <a:pPr marL="342900" indent="-34290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文化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</a:p>
          <a:p>
            <a:pPr marL="342900" indent="-34290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社会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kumimoji="0" lang="zh-CN" altLang="en-US" dirty="0">
              <a:cs typeface="+mn-cs"/>
            </a:endParaRPr>
          </a:p>
        </p:txBody>
      </p:sp>
      <p:pic>
        <p:nvPicPr>
          <p:cNvPr id="128003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25" y="1362075"/>
            <a:ext cx="168116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04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3" r="10547" b="11562"/>
          <a:stretch>
            <a:fillRect/>
          </a:stretch>
        </p:blipFill>
        <p:spPr bwMode="auto">
          <a:xfrm>
            <a:off x="6748463" y="2124075"/>
            <a:ext cx="4849812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0893" y="365125"/>
            <a:ext cx="5067899" cy="1620549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标题 1"/>
          <p:cNvSpPr>
            <a:spLocks noGrp="1"/>
          </p:cNvSpPr>
          <p:nvPr>
            <p:ph type="title"/>
          </p:nvPr>
        </p:nvSpPr>
        <p:spPr>
          <a:xfrm>
            <a:off x="988219" y="383886"/>
            <a:ext cx="10193337" cy="544513"/>
          </a:xfrm>
        </p:spPr>
        <p:txBody>
          <a:bodyPr/>
          <a:lstStyle/>
          <a:p>
            <a:r>
              <a:rPr altLang="en-US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第二节</a:t>
            </a:r>
            <a:r>
              <a:rPr altLang="zh-CN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地主阶级统治集团“自救”活动的兴衰</a:t>
            </a:r>
            <a:r>
              <a:rPr altLang="zh-CN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5956" y="1138238"/>
            <a:ext cx="10515600" cy="5060950"/>
          </a:xfrm>
        </p:spPr>
        <p:txBody>
          <a:bodyPr rtlCol="0"/>
          <a:lstStyle/>
          <a:p>
            <a:pPr eaLnBrk="1" fontAlgn="auto" hangingPunct="1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洋务运动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的历史</a:t>
            </a: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作用</a:t>
            </a:r>
            <a:endParaRPr kumimoji="0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342900" indent="-34290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客观上促进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和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民族资本主义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的发展。</a:t>
            </a:r>
          </a:p>
          <a:p>
            <a:pPr marL="342900" indent="-34290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教育</a:t>
            </a:r>
            <a:r>
              <a:rPr kumimoji="0"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</a:p>
          <a:p>
            <a:pPr marL="342900" indent="-34290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文化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</a:p>
          <a:p>
            <a:pPr marL="342900" indent="-34290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社会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kumimoji="0" lang="zh-CN" altLang="en-US" dirty="0">
              <a:cs typeface="+mn-cs"/>
            </a:endParaRPr>
          </a:p>
        </p:txBody>
      </p:sp>
      <p:pic>
        <p:nvPicPr>
          <p:cNvPr id="128003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25" y="1362075"/>
            <a:ext cx="168116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04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3" r="10547" b="11562"/>
          <a:stretch>
            <a:fillRect/>
          </a:stretch>
        </p:blipFill>
        <p:spPr bwMode="auto">
          <a:xfrm>
            <a:off x="6748463" y="2124075"/>
            <a:ext cx="4849812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0893" y="365125"/>
            <a:ext cx="5067899" cy="1620549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标题 1"/>
          <p:cNvSpPr>
            <a:spLocks noGrp="1"/>
          </p:cNvSpPr>
          <p:nvPr>
            <p:ph type="title"/>
          </p:nvPr>
        </p:nvSpPr>
        <p:spPr>
          <a:xfrm>
            <a:off x="988219" y="356177"/>
            <a:ext cx="10193337" cy="544513"/>
          </a:xfrm>
        </p:spPr>
        <p:txBody>
          <a:bodyPr/>
          <a:lstStyle/>
          <a:p>
            <a:r>
              <a:rPr altLang="en-US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第二节</a:t>
            </a:r>
            <a:r>
              <a:rPr altLang="zh-CN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地主阶级统治集团“自救”活动的兴衰</a:t>
            </a:r>
            <a:r>
              <a:rPr altLang="zh-CN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5956" y="1138238"/>
            <a:ext cx="10515600" cy="5060950"/>
          </a:xfrm>
        </p:spPr>
        <p:txBody>
          <a:bodyPr rtlCol="0"/>
          <a:lstStyle/>
          <a:p>
            <a:pPr eaLnBrk="1" fontAlgn="auto" hangingPunct="1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洋务运动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的历史</a:t>
            </a: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作用</a:t>
            </a:r>
            <a:endParaRPr kumimoji="0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342900" indent="-34290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客观上促进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和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民族资本主义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的发展。</a:t>
            </a:r>
          </a:p>
          <a:p>
            <a:pPr marL="342900" indent="-34290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教育</a:t>
            </a:r>
            <a:r>
              <a:rPr kumimoji="0" lang="zh-CN" altLang="en-US" kern="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r>
              <a:rPr kumimoji="0"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成为近代教育的</a:t>
            </a:r>
            <a:r>
              <a:rPr kumimoji="0" lang="zh-CN" altLang="en-US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开端</a:t>
            </a:r>
            <a:r>
              <a:rPr kumimoji="0" lang="zh-CN" altLang="en-US" kern="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zh-CN" altLang="en-US" kern="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342900" indent="-34290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文化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</a:p>
          <a:p>
            <a:pPr marL="342900" indent="-34290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社会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kumimoji="0" lang="zh-CN" altLang="en-US" dirty="0">
              <a:cs typeface="+mn-cs"/>
            </a:endParaRPr>
          </a:p>
        </p:txBody>
      </p:sp>
      <p:pic>
        <p:nvPicPr>
          <p:cNvPr id="128003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25" y="1362075"/>
            <a:ext cx="168116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04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3" r="10547" b="11562"/>
          <a:stretch>
            <a:fillRect/>
          </a:stretch>
        </p:blipFill>
        <p:spPr bwMode="auto">
          <a:xfrm>
            <a:off x="6748463" y="2124075"/>
            <a:ext cx="4849812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0893" y="365125"/>
            <a:ext cx="5067899" cy="1620549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标题 1"/>
          <p:cNvSpPr>
            <a:spLocks noGrp="1"/>
          </p:cNvSpPr>
          <p:nvPr>
            <p:ph type="title"/>
          </p:nvPr>
        </p:nvSpPr>
        <p:spPr>
          <a:xfrm>
            <a:off x="988219" y="377970"/>
            <a:ext cx="10193337" cy="544513"/>
          </a:xfrm>
        </p:spPr>
        <p:txBody>
          <a:bodyPr/>
          <a:lstStyle/>
          <a:p>
            <a:r>
              <a:rPr altLang="en-US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第二节</a:t>
            </a:r>
            <a:r>
              <a:rPr altLang="zh-CN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地主阶级统治集团“自救”活动的兴衰</a:t>
            </a:r>
            <a:r>
              <a:rPr altLang="zh-CN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5956" y="1138238"/>
            <a:ext cx="10515600" cy="5060950"/>
          </a:xfrm>
        </p:spPr>
        <p:txBody>
          <a:bodyPr rtlCol="0"/>
          <a:lstStyle/>
          <a:p>
            <a:pPr eaLnBrk="1" fontAlgn="auto" hangingPunct="1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洋务运动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的历史</a:t>
            </a: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作用</a:t>
            </a:r>
            <a:endParaRPr kumimoji="0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342900" indent="-34290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客观上促进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和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民族资本主义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的发展。</a:t>
            </a:r>
          </a:p>
          <a:p>
            <a:pPr marL="342900" indent="-34290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教育</a:t>
            </a:r>
            <a:r>
              <a:rPr kumimoji="0" lang="zh-CN" altLang="en-US" kern="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r>
              <a:rPr kumimoji="0"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成为近代教育的</a:t>
            </a:r>
            <a:r>
              <a:rPr kumimoji="0" lang="zh-CN" altLang="en-US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开端</a:t>
            </a:r>
            <a:r>
              <a:rPr kumimoji="0" lang="zh-CN" altLang="en-US" kern="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zh-CN" altLang="en-US" kern="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342900" indent="-34290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文化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传播</a:t>
            </a:r>
            <a:r>
              <a:rPr kumimoji="0" lang="zh-CN" altLang="en-US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新知识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，打开了人们的</a:t>
            </a:r>
            <a:r>
              <a:rPr kumimoji="0" lang="zh-CN" altLang="en-US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眼界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zh-CN" altLang="en-US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342900" indent="-34290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社会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kumimoji="0" lang="zh-CN" altLang="en-US" dirty="0">
              <a:cs typeface="+mn-cs"/>
            </a:endParaRPr>
          </a:p>
        </p:txBody>
      </p:sp>
      <p:pic>
        <p:nvPicPr>
          <p:cNvPr id="128003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25" y="1362075"/>
            <a:ext cx="168116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04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3" r="10547" b="11562"/>
          <a:stretch>
            <a:fillRect/>
          </a:stretch>
        </p:blipFill>
        <p:spPr bwMode="auto">
          <a:xfrm>
            <a:off x="6748463" y="2124075"/>
            <a:ext cx="4849812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0893" y="365125"/>
            <a:ext cx="5067899" cy="1620549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标题 1"/>
          <p:cNvSpPr>
            <a:spLocks noGrp="1"/>
          </p:cNvSpPr>
          <p:nvPr>
            <p:ph type="title"/>
          </p:nvPr>
        </p:nvSpPr>
        <p:spPr>
          <a:xfrm>
            <a:off x="988219" y="377970"/>
            <a:ext cx="10193337" cy="544513"/>
          </a:xfrm>
        </p:spPr>
        <p:txBody>
          <a:bodyPr/>
          <a:lstStyle/>
          <a:p>
            <a:r>
              <a:rPr altLang="en-US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第二节</a:t>
            </a:r>
            <a:r>
              <a:rPr altLang="zh-CN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地主阶级统治集团“自救”活动的兴衰</a:t>
            </a:r>
            <a:r>
              <a:rPr altLang="zh-CN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5956" y="1138238"/>
            <a:ext cx="10515600" cy="5060950"/>
          </a:xfrm>
        </p:spPr>
        <p:txBody>
          <a:bodyPr rtlCol="0"/>
          <a:lstStyle/>
          <a:p>
            <a:pPr eaLnBrk="1" fontAlgn="auto" hangingPunct="1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洋务运动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的历史</a:t>
            </a: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作用</a:t>
            </a:r>
            <a:endParaRPr kumimoji="0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342900" indent="-34290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客观上促进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和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民族资本主义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的发展。</a:t>
            </a:r>
          </a:p>
          <a:p>
            <a:pPr marL="342900" indent="-34290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教育</a:t>
            </a:r>
            <a:r>
              <a:rPr kumimoji="0" lang="zh-CN" altLang="en-US" kern="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r>
              <a:rPr kumimoji="0"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成为近代教育的</a:t>
            </a:r>
            <a:r>
              <a:rPr kumimoji="0" lang="zh-CN" altLang="en-US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开端</a:t>
            </a:r>
            <a:r>
              <a:rPr kumimoji="0" lang="zh-CN" altLang="en-US" kern="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zh-CN" altLang="en-US" kern="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342900" indent="-34290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文化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传播</a:t>
            </a:r>
            <a:r>
              <a:rPr kumimoji="0" lang="zh-CN" altLang="en-US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新知识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，打开了人们的</a:t>
            </a:r>
            <a:r>
              <a:rPr kumimoji="0" lang="zh-CN" altLang="en-US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眼界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zh-CN" altLang="en-US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342900" indent="-34290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社会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引起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社会风气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和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价值观念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的变化 。</a:t>
            </a:r>
          </a:p>
          <a:p>
            <a:pPr marL="342900" indent="-34290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kumimoji="0" lang="zh-CN" altLang="en-US" dirty="0">
              <a:cs typeface="+mn-cs"/>
            </a:endParaRPr>
          </a:p>
        </p:txBody>
      </p:sp>
      <p:pic>
        <p:nvPicPr>
          <p:cNvPr id="128003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25" y="1362075"/>
            <a:ext cx="168116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04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3" r="10547" b="11562"/>
          <a:stretch>
            <a:fillRect/>
          </a:stretch>
        </p:blipFill>
        <p:spPr bwMode="auto">
          <a:xfrm>
            <a:off x="6748463" y="2124075"/>
            <a:ext cx="4849812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0893" y="365125"/>
            <a:ext cx="5067899" cy="1620549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标题 1"/>
          <p:cNvSpPr>
            <a:spLocks noGrp="1"/>
          </p:cNvSpPr>
          <p:nvPr>
            <p:ph type="title"/>
          </p:nvPr>
        </p:nvSpPr>
        <p:spPr>
          <a:xfrm>
            <a:off x="988219" y="377970"/>
            <a:ext cx="10193337" cy="544513"/>
          </a:xfrm>
        </p:spPr>
        <p:txBody>
          <a:bodyPr/>
          <a:lstStyle/>
          <a:p>
            <a:r>
              <a:rPr altLang="en-US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第二节</a:t>
            </a:r>
            <a:r>
              <a:rPr altLang="zh-CN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地主阶级统治集团“自救”活动的兴衰</a:t>
            </a:r>
            <a:r>
              <a:rPr altLang="zh-CN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5956" y="1138238"/>
            <a:ext cx="10515600" cy="5060950"/>
          </a:xfrm>
        </p:spPr>
        <p:txBody>
          <a:bodyPr rtlCol="0"/>
          <a:lstStyle/>
          <a:p>
            <a:pPr eaLnBrk="1" fontAlgn="auto" hangingPunct="1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洋务运动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的历史</a:t>
            </a: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作用</a:t>
            </a:r>
            <a:endParaRPr kumimoji="0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342900" indent="-34290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</a:t>
            </a:r>
            <a:r>
              <a:rPr kumimoji="0" lang="zh-CN" altLang="en-US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客观上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促进工业和</a:t>
            </a:r>
            <a:r>
              <a:rPr kumimoji="0" lang="zh-CN" altLang="en-US" b="1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  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发展。</a:t>
            </a:r>
          </a:p>
          <a:p>
            <a:pPr marL="342900" indent="-34290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</a:t>
            </a:r>
            <a:r>
              <a:rPr kumimoji="0" lang="zh-CN" altLang="en-US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</a:t>
            </a:r>
            <a:r>
              <a:rPr kumimoji="0" lang="zh-CN" altLang="en-US" kern="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r>
              <a:rPr kumimoji="0"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成为近代教育</a:t>
            </a:r>
            <a:r>
              <a:rPr kumimoji="0" lang="zh-CN" altLang="en-US" kern="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</a:t>
            </a:r>
            <a:r>
              <a:rPr kumimoji="0" lang="zh-CN" altLang="en-US" b="1" u="sng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</a:t>
            </a:r>
            <a:r>
              <a:rPr kumimoji="0" lang="zh-CN" altLang="en-US" b="1" u="sng" kern="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</a:t>
            </a:r>
            <a:r>
              <a:rPr kumimoji="0" lang="zh-CN" altLang="en-US" kern="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zh-CN" altLang="en-US" kern="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342900" indent="-34290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</a:t>
            </a:r>
            <a:r>
              <a:rPr kumimoji="0" lang="zh-CN" altLang="en-US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：传播</a:t>
            </a:r>
            <a:r>
              <a:rPr kumimoji="0" lang="zh-CN" altLang="en-US" b="1" u="sng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</a:t>
            </a:r>
            <a:r>
              <a:rPr kumimoji="0" lang="zh-CN" altLang="en-US" b="1" u="sng" kern="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，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打开了人们的</a:t>
            </a:r>
            <a:r>
              <a:rPr kumimoji="0"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眼界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zh-CN" altLang="en-US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342900" indent="-34290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</a:t>
            </a:r>
            <a:r>
              <a:rPr kumimoji="0" lang="zh-CN" altLang="en-US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：引起社会风气和</a:t>
            </a:r>
            <a:r>
              <a:rPr kumimoji="0" lang="zh-CN" altLang="en-US" b="1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 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变化 。</a:t>
            </a:r>
          </a:p>
          <a:p>
            <a:pPr marL="342900" indent="-34290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kumimoji="0" lang="zh-CN" altLang="en-US" dirty="0">
              <a:cs typeface="+mn-cs"/>
            </a:endParaRPr>
          </a:p>
        </p:txBody>
      </p:sp>
      <p:pic>
        <p:nvPicPr>
          <p:cNvPr id="128003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25" y="1362075"/>
            <a:ext cx="168116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04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3" r="10547" b="11562"/>
          <a:stretch>
            <a:fillRect/>
          </a:stretch>
        </p:blipFill>
        <p:spPr bwMode="auto">
          <a:xfrm>
            <a:off x="6748463" y="2124075"/>
            <a:ext cx="4849812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0893" y="365125"/>
            <a:ext cx="5067899" cy="1620549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标题 1"/>
          <p:cNvSpPr>
            <a:spLocks noGrp="1"/>
          </p:cNvSpPr>
          <p:nvPr>
            <p:ph type="title"/>
          </p:nvPr>
        </p:nvSpPr>
        <p:spPr>
          <a:xfrm>
            <a:off x="988219" y="377970"/>
            <a:ext cx="10193337" cy="544513"/>
          </a:xfrm>
        </p:spPr>
        <p:txBody>
          <a:bodyPr/>
          <a:lstStyle/>
          <a:p>
            <a:r>
              <a:rPr altLang="en-US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第二节</a:t>
            </a:r>
            <a:r>
              <a:rPr altLang="zh-CN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地主阶级统治集团“自救”活动的兴衰</a:t>
            </a:r>
            <a:r>
              <a:rPr altLang="zh-CN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5956" y="1138238"/>
            <a:ext cx="10515600" cy="5060950"/>
          </a:xfrm>
        </p:spPr>
        <p:txBody>
          <a:bodyPr rtlCol="0"/>
          <a:lstStyle/>
          <a:p>
            <a:pPr eaLnBrk="1" fontAlgn="auto" hangingPunct="1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洋务运动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的历史</a:t>
            </a: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作用</a:t>
            </a:r>
            <a:endParaRPr kumimoji="0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342900" indent="-34290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客观上促进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和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民族资本主义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的发展。</a:t>
            </a:r>
          </a:p>
          <a:p>
            <a:pPr marL="342900" indent="-34290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教育</a:t>
            </a:r>
            <a:r>
              <a:rPr kumimoji="0" lang="zh-CN" altLang="en-US" kern="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r>
              <a:rPr kumimoji="0"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成为近代教育的</a:t>
            </a:r>
            <a:r>
              <a:rPr kumimoji="0" lang="zh-CN" altLang="en-US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开端</a:t>
            </a:r>
            <a:r>
              <a:rPr kumimoji="0" lang="zh-CN" altLang="en-US" kern="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zh-CN" altLang="en-US" kern="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342900" indent="-34290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文化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传播</a:t>
            </a:r>
            <a:r>
              <a:rPr kumimoji="0" lang="zh-CN" altLang="en-US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新知识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，打开了人们的</a:t>
            </a:r>
            <a:r>
              <a:rPr kumimoji="0" lang="zh-CN" altLang="en-US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眼界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zh-CN" altLang="en-US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342900" indent="-34290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社会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引起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社会风气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和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价值观念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的变化 。</a:t>
            </a:r>
          </a:p>
          <a:p>
            <a:pPr marL="342900" indent="-34290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kumimoji="0" lang="zh-CN" altLang="en-US" dirty="0">
              <a:cs typeface="+mn-cs"/>
            </a:endParaRPr>
          </a:p>
        </p:txBody>
      </p:sp>
      <p:pic>
        <p:nvPicPr>
          <p:cNvPr id="128003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25" y="1362075"/>
            <a:ext cx="168116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04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3" r="10547" b="11562"/>
          <a:stretch>
            <a:fillRect/>
          </a:stretch>
        </p:blipFill>
        <p:spPr bwMode="auto">
          <a:xfrm>
            <a:off x="6748463" y="2124075"/>
            <a:ext cx="4849812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0893" y="365125"/>
            <a:ext cx="5067899" cy="1620549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945718" y="365125"/>
            <a:ext cx="10193337" cy="544513"/>
          </a:xfrm>
        </p:spPr>
        <p:txBody>
          <a:bodyPr/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259053" y="1858675"/>
            <a:ext cx="10880002" cy="3752417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中国近代教育的开端是（     ）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洋务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运动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维新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变法运动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辛亥革命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新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文化运动</a:t>
            </a: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945718" y="415433"/>
            <a:ext cx="10193337" cy="544513"/>
          </a:xfrm>
        </p:spPr>
        <p:txBody>
          <a:bodyPr/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259053" y="1858675"/>
            <a:ext cx="10880002" cy="3752417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中国近代教育的开端是（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洋务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运动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维新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变法运动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辛亥革命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新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文化运动</a:t>
            </a: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193337" cy="544513"/>
          </a:xfrm>
        </p:spPr>
        <p:txBody>
          <a:bodyPr/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259053" y="1858675"/>
            <a:ext cx="10880002" cy="3752417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洋务运动的历史作用不包括（     ）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客观上促进了中国早期工业和民族资本主义的发展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成为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中国司法改革的开端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传播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了新知识，打开了人们的眼界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引起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了社会风气和价值观念的变化</a:t>
            </a: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02493" y="1039531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2402493" y="3216987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6099281" y="542325"/>
            <a:ext cx="202084" cy="243111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349503" y="542326"/>
            <a:ext cx="2410445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事件起落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436551" y="5464201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6334094" y="1780119"/>
            <a:ext cx="2425854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334094" y="2476235"/>
            <a:ext cx="2425854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334094" y="1165228"/>
            <a:ext cx="2425854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纲领文件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193337" cy="544513"/>
          </a:xfrm>
        </p:spPr>
        <p:txBody>
          <a:bodyPr/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259053" y="1858675"/>
            <a:ext cx="10880002" cy="3752417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洋务运动的历史作用不包括（ 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客观上促进了中国早期工业和民族资本主义的发展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成为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中国司法改革的开端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传播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了新知识，打开了人们的眼界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引起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了社会风气和价值观念的变化</a:t>
            </a: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02493" y="1039531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2402493" y="3216987"/>
            <a:ext cx="3583783" cy="10613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8676783" y="3988936"/>
            <a:ext cx="228688" cy="193191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436551" y="5464201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6245015" y="2504260"/>
            <a:ext cx="2410445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洋务派形成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245016" y="3245136"/>
            <a:ext cx="2410445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洋务事业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245016" y="3975522"/>
            <a:ext cx="2410445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245016" y="4705908"/>
            <a:ext cx="2410445" cy="49720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左大括号 23"/>
          <p:cNvSpPr/>
          <p:nvPr/>
        </p:nvSpPr>
        <p:spPr>
          <a:xfrm>
            <a:off x="5999576" y="2582091"/>
            <a:ext cx="202084" cy="243111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8905471" y="4431320"/>
            <a:ext cx="2178481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腐朽性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905471" y="5046353"/>
            <a:ext cx="2178481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依赖性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8923964" y="5672244"/>
            <a:ext cx="2178481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顽固派的阻挠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8905471" y="3781138"/>
            <a:ext cx="2178481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封建性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193337" cy="544513"/>
          </a:xfrm>
        </p:spPr>
        <p:txBody>
          <a:bodyPr/>
          <a:lstStyle/>
          <a:p>
            <a:r>
              <a:rPr altLang="en-US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第二节</a:t>
            </a:r>
            <a:r>
              <a:rPr altLang="zh-CN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地主阶级统治集团“自救”活动的兴衰</a:t>
            </a:r>
            <a:r>
              <a:rPr altLang="zh-CN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</a:p>
        </p:txBody>
      </p:sp>
      <p:sp>
        <p:nvSpPr>
          <p:cNvPr id="151554" name="内容占位符 2"/>
          <p:cNvSpPr>
            <a:spLocks noGrp="1"/>
          </p:cNvSpPr>
          <p:nvPr>
            <p:ph idx="1"/>
          </p:nvPr>
        </p:nvSpPr>
        <p:spPr>
          <a:xfrm>
            <a:off x="827088" y="1029891"/>
            <a:ext cx="10515600" cy="4926013"/>
          </a:xfrm>
        </p:spPr>
        <p:txBody>
          <a:bodyPr/>
          <a:lstStyle/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洋务运动失败的</a:t>
            </a: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原因</a:t>
            </a:r>
            <a:endParaRPr kumimoji="0" lang="zh-CN" altLang="en-US" dirty="0">
              <a:solidFill>
                <a:srgbClr val="C23C0D"/>
              </a:solidFill>
              <a:latin typeface="等线" charset="0"/>
              <a:ea typeface="等线" charset="0"/>
              <a:sym typeface="微软雅黑" panose="020B0503020204020204" pitchFamily="34" charset="-122"/>
            </a:endParaRPr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洋务运动具有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封建性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</a:t>
            </a:r>
            <a:r>
              <a:rPr kumimoji="0"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洋务企业的</a:t>
            </a: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管理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具有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腐朽性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3</a:t>
            </a:r>
            <a:r>
              <a:rPr kumimoji="0"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洋务运动</a:t>
            </a: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对西方列强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具有</a:t>
            </a:r>
            <a:r>
              <a:rPr kumimoji="0"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依赖性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4.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顽固派的阻挠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endParaRPr kumimoji="0" lang="zh-CN" altLang="en-US" dirty="0">
              <a:latin typeface="等线" charset="0"/>
              <a:ea typeface="等线" charset="0"/>
              <a:sym typeface="微软雅黑" panose="020B0503020204020204" pitchFamily="34" charset="-122"/>
            </a:endParaRPr>
          </a:p>
        </p:txBody>
      </p:sp>
      <p:pic>
        <p:nvPicPr>
          <p:cNvPr id="151555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88" y="2152650"/>
            <a:ext cx="3952875" cy="358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556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588" y="1409952"/>
            <a:ext cx="16510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1051" y="125093"/>
            <a:ext cx="4793673" cy="2027557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193337" cy="544513"/>
          </a:xfrm>
        </p:spPr>
        <p:txBody>
          <a:bodyPr/>
          <a:lstStyle/>
          <a:p>
            <a:r>
              <a:rPr altLang="en-US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第二节</a:t>
            </a:r>
            <a:r>
              <a:rPr altLang="zh-CN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地主阶级统治集团“自救”活动的兴衰</a:t>
            </a:r>
            <a:r>
              <a:rPr altLang="zh-CN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</a:p>
        </p:txBody>
      </p:sp>
      <p:sp>
        <p:nvSpPr>
          <p:cNvPr id="151554" name="内容占位符 2"/>
          <p:cNvSpPr>
            <a:spLocks noGrp="1"/>
          </p:cNvSpPr>
          <p:nvPr>
            <p:ph idx="1"/>
          </p:nvPr>
        </p:nvSpPr>
        <p:spPr>
          <a:xfrm>
            <a:off x="827088" y="1029891"/>
            <a:ext cx="10515600" cy="4926013"/>
          </a:xfrm>
        </p:spPr>
        <p:txBody>
          <a:bodyPr/>
          <a:lstStyle/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洋务运动失败的</a:t>
            </a: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原因</a:t>
            </a:r>
            <a:endParaRPr kumimoji="0" lang="zh-CN" altLang="en-US" dirty="0">
              <a:solidFill>
                <a:srgbClr val="C23C0D"/>
              </a:solidFill>
              <a:latin typeface="等线" charset="0"/>
              <a:ea typeface="等线" charset="0"/>
              <a:sym typeface="微软雅黑" panose="020B0503020204020204" pitchFamily="34" charset="-122"/>
            </a:endParaRPr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洋务运动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具有</a:t>
            </a:r>
            <a:r>
              <a:rPr kumimoji="0"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</a:t>
            </a:r>
            <a:r>
              <a:rPr kumimoji="0" lang="zh-CN" altLang="en-US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</a:t>
            </a:r>
            <a:r>
              <a:rPr kumimoji="0"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洋务企业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的管理具有</a:t>
            </a:r>
            <a:r>
              <a:rPr kumimoji="0" lang="zh-CN" altLang="en-US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3</a:t>
            </a:r>
            <a:r>
              <a:rPr kumimoji="0"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洋务运动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对</a:t>
            </a:r>
            <a:r>
              <a:rPr kumimoji="0"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</a:t>
            </a:r>
            <a:r>
              <a:rPr kumimoji="0" lang="zh-CN" altLang="en-US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具有</a:t>
            </a:r>
            <a:r>
              <a:rPr kumimoji="0"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依赖性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4.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</a:t>
            </a:r>
            <a:r>
              <a:rPr kumimoji="0"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</a:t>
            </a:r>
            <a:r>
              <a:rPr kumimoji="0" lang="zh-CN" altLang="en-US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 </a:t>
            </a:r>
            <a:r>
              <a:rPr kumimoji="0"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阻挠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endParaRPr kumimoji="0" lang="zh-CN" altLang="en-US" dirty="0">
              <a:latin typeface="等线" charset="0"/>
              <a:ea typeface="等线" charset="0"/>
              <a:sym typeface="微软雅黑" panose="020B0503020204020204" pitchFamily="34" charset="-122"/>
            </a:endParaRPr>
          </a:p>
        </p:txBody>
      </p:sp>
      <p:pic>
        <p:nvPicPr>
          <p:cNvPr id="151555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88" y="2152650"/>
            <a:ext cx="3952875" cy="358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556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588" y="1409952"/>
            <a:ext cx="16510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1051" y="125093"/>
            <a:ext cx="4793673" cy="2027557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193337" cy="544513"/>
          </a:xfrm>
        </p:spPr>
        <p:txBody>
          <a:bodyPr/>
          <a:lstStyle/>
          <a:p>
            <a:r>
              <a:rPr altLang="en-US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第二节</a:t>
            </a:r>
            <a:r>
              <a:rPr altLang="zh-CN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地主阶级统治集团“自救”活动的兴衰</a:t>
            </a:r>
            <a:r>
              <a:rPr altLang="zh-CN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</a:p>
        </p:txBody>
      </p:sp>
      <p:sp>
        <p:nvSpPr>
          <p:cNvPr id="151554" name="内容占位符 2"/>
          <p:cNvSpPr>
            <a:spLocks noGrp="1"/>
          </p:cNvSpPr>
          <p:nvPr>
            <p:ph idx="1"/>
          </p:nvPr>
        </p:nvSpPr>
        <p:spPr>
          <a:xfrm>
            <a:off x="827088" y="1029891"/>
            <a:ext cx="10515600" cy="4926013"/>
          </a:xfrm>
        </p:spPr>
        <p:txBody>
          <a:bodyPr/>
          <a:lstStyle/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洋务运动失败的</a:t>
            </a: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原因</a:t>
            </a:r>
            <a:endParaRPr kumimoji="0" lang="zh-CN" altLang="en-US" dirty="0">
              <a:solidFill>
                <a:srgbClr val="C23C0D"/>
              </a:solidFill>
              <a:latin typeface="等线" charset="0"/>
              <a:ea typeface="等线" charset="0"/>
              <a:sym typeface="微软雅黑" panose="020B0503020204020204" pitchFamily="34" charset="-122"/>
            </a:endParaRPr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洋务运动具有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封建性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</a:t>
            </a:r>
            <a:r>
              <a:rPr kumimoji="0"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洋务企业的</a:t>
            </a: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管理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具有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腐朽性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3</a:t>
            </a:r>
            <a:r>
              <a:rPr kumimoji="0"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洋务运动</a:t>
            </a: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对西方列强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具有</a:t>
            </a:r>
            <a:r>
              <a:rPr kumimoji="0"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依赖性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4.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顽固派的阻挠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endParaRPr kumimoji="0" lang="zh-CN" altLang="en-US" dirty="0">
              <a:latin typeface="等线" charset="0"/>
              <a:ea typeface="等线" charset="0"/>
              <a:sym typeface="微软雅黑" panose="020B0503020204020204" pitchFamily="34" charset="-122"/>
            </a:endParaRPr>
          </a:p>
        </p:txBody>
      </p:sp>
      <p:pic>
        <p:nvPicPr>
          <p:cNvPr id="151555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88" y="2152650"/>
            <a:ext cx="3952875" cy="358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556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588" y="1409952"/>
            <a:ext cx="16510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1051" y="125093"/>
            <a:ext cx="4793673" cy="2027557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02493" y="1039531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2402493" y="3216987"/>
            <a:ext cx="3583783" cy="10613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436551" y="5464201"/>
            <a:ext cx="3583783" cy="106135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6291643" y="4278343"/>
            <a:ext cx="2410445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维新活动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268329" y="4951987"/>
            <a:ext cx="2410445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268329" y="5612461"/>
            <a:ext cx="2410445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268329" y="6286105"/>
            <a:ext cx="2410445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深刻教训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左大括号 23"/>
          <p:cNvSpPr/>
          <p:nvPr/>
        </p:nvSpPr>
        <p:spPr>
          <a:xfrm>
            <a:off x="6043648" y="4508237"/>
            <a:ext cx="224681" cy="235527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02493" y="1039531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2402493" y="3216987"/>
            <a:ext cx="3583783" cy="10613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436551" y="5464201"/>
            <a:ext cx="3583783" cy="10613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6291643" y="4278343"/>
            <a:ext cx="2410445" cy="49720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维新活动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268329" y="4951987"/>
            <a:ext cx="2410445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268329" y="5612461"/>
            <a:ext cx="2410445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268329" y="6286105"/>
            <a:ext cx="2410445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深刻教训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左大括号 23"/>
          <p:cNvSpPr/>
          <p:nvPr/>
        </p:nvSpPr>
        <p:spPr>
          <a:xfrm>
            <a:off x="6043648" y="4508237"/>
            <a:ext cx="224681" cy="235527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8704640" y="3477003"/>
            <a:ext cx="279501" cy="173859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8952635" y="3419851"/>
            <a:ext cx="1991100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宣传活动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952635" y="4154171"/>
            <a:ext cx="1991100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新旧论战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8984141" y="4918727"/>
            <a:ext cx="1991100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百日维新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标题 1"/>
          <p:cNvSpPr>
            <a:spLocks noGrp="1"/>
          </p:cNvSpPr>
          <p:nvPr>
            <p:ph type="title"/>
          </p:nvPr>
        </p:nvSpPr>
        <p:spPr>
          <a:xfrm>
            <a:off x="665018" y="356177"/>
            <a:ext cx="4322618" cy="544513"/>
          </a:xfrm>
        </p:spPr>
        <p:txBody>
          <a:bodyPr/>
          <a:lstStyle/>
          <a:p>
            <a:r>
              <a:rPr altLang="en-US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</a:t>
            </a:r>
            <a:r>
              <a:rPr altLang="zh-CN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r>
              <a:rPr altLang="en-US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维新运动的兴起与夭折</a:t>
            </a:r>
            <a:r>
              <a:rPr altLang="zh-CN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 </a:t>
            </a:r>
            <a:endParaRPr altLang="zh-CN" sz="24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830623" cy="56327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482" y="2354406"/>
            <a:ext cx="1581845" cy="218157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  <a:headEnd/>
            <a:tailEnd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矩形 3"/>
          <p:cNvSpPr/>
          <p:nvPr/>
        </p:nvSpPr>
        <p:spPr>
          <a:xfrm>
            <a:off x="575045" y="4732986"/>
            <a:ext cx="2570504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康</a:t>
            </a:r>
            <a:r>
              <a:rPr kumimoji="0"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有为</a:t>
            </a:r>
            <a:endParaRPr kumimoji="0"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algn="ctr"/>
            <a:r>
              <a:rPr kumimoji="0" lang="en-US" altLang="zh-CN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《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新学伪经考</a:t>
            </a:r>
            <a:r>
              <a:rPr kumimoji="0" lang="en-US" altLang="zh-CN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》</a:t>
            </a:r>
            <a:endParaRPr kumimoji="0"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algn="ctr"/>
            <a:r>
              <a:rPr kumimoji="0" lang="en-US" altLang="zh-CN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《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日本变政考</a:t>
            </a:r>
            <a:r>
              <a:rPr kumimoji="0" lang="en-US" altLang="zh-CN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》</a:t>
            </a:r>
          </a:p>
          <a:p>
            <a:pPr algn="ctr"/>
            <a:r>
              <a:rPr kumimoji="0" lang="en-US" altLang="zh-CN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《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孔子改制考</a:t>
            </a:r>
            <a:r>
              <a:rPr kumimoji="0" lang="en-US" altLang="zh-CN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》</a:t>
            </a:r>
          </a:p>
          <a:p>
            <a:pPr algn="ctr"/>
            <a:r>
              <a:rPr kumimoji="0" lang="en-US" altLang="zh-CN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《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人类公理</a:t>
            </a:r>
            <a:r>
              <a:rPr kumimoji="0" lang="en-US" altLang="zh-CN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》</a:t>
            </a:r>
          </a:p>
          <a:p>
            <a:pPr algn="ctr"/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三考一理）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689" y="2418426"/>
            <a:ext cx="1720440" cy="211755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  <a:headEnd/>
            <a:tailEnd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9" name="矩形 8"/>
          <p:cNvSpPr/>
          <p:nvPr/>
        </p:nvSpPr>
        <p:spPr>
          <a:xfrm>
            <a:off x="3447753" y="4732986"/>
            <a:ext cx="297212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梁</a:t>
            </a:r>
            <a:r>
              <a:rPr kumimoji="0"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启超</a:t>
            </a:r>
            <a:endParaRPr kumimoji="0"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algn="ctr"/>
            <a:r>
              <a:rPr kumimoji="0" lang="en-US" altLang="zh-CN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《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变法通义</a:t>
            </a:r>
            <a:r>
              <a:rPr kumimoji="0" lang="en-US" altLang="zh-CN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》</a:t>
            </a:r>
          </a:p>
          <a:p>
            <a:pPr algn="ctr"/>
            <a:endParaRPr kumimoji="0" lang="en-US" altLang="zh-CN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algn="ctr"/>
            <a:r>
              <a:rPr kumimoji="0" lang="en-US" altLang="zh-CN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《</a:t>
            </a:r>
            <a:r>
              <a:rPr kumimoji="0"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时务报</a:t>
            </a:r>
            <a:r>
              <a:rPr kumimoji="0" lang="en-US" altLang="zh-CN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》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333" y="2361481"/>
            <a:ext cx="1553212" cy="211911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  <a:headEnd/>
            <a:tailEnd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2" name="矩形 11"/>
          <p:cNvSpPr/>
          <p:nvPr/>
        </p:nvSpPr>
        <p:spPr>
          <a:xfrm>
            <a:off x="6419877" y="4726287"/>
            <a:ext cx="297212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严复</a:t>
            </a:r>
            <a:endParaRPr kumimoji="0"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algn="ctr"/>
            <a:r>
              <a:rPr kumimoji="0"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翻译</a:t>
            </a:r>
            <a:r>
              <a:rPr kumimoji="0" lang="en-US" altLang="zh-CN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《</a:t>
            </a:r>
            <a:r>
              <a:rPr kumimoji="0"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天演论</a:t>
            </a:r>
            <a:r>
              <a:rPr kumimoji="0" lang="en-US" altLang="zh-CN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》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7"/>
          <a:stretch>
            <a:fillRect/>
          </a:stretch>
        </p:blipFill>
        <p:spPr>
          <a:xfrm>
            <a:off x="9669318" y="2303308"/>
            <a:ext cx="1684441" cy="211755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  <a:headEnd/>
            <a:tailEnd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4" name="矩形 13"/>
          <p:cNvSpPr/>
          <p:nvPr/>
        </p:nvSpPr>
        <p:spPr>
          <a:xfrm>
            <a:off x="9025477" y="4753570"/>
            <a:ext cx="297212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谭</a:t>
            </a:r>
            <a:r>
              <a:rPr kumimoji="0"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嗣同</a:t>
            </a:r>
            <a:endParaRPr kumimoji="0"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algn="ctr"/>
            <a:r>
              <a:rPr kumimoji="0" lang="en-US" altLang="zh-CN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《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仁学</a:t>
            </a:r>
            <a:r>
              <a:rPr kumimoji="0"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》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42530" y="909638"/>
            <a:ext cx="3216757" cy="597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200000"/>
              </a:lnSpc>
            </a:pPr>
            <a:r>
              <a:rPr kumimoji="0"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一、</a:t>
            </a:r>
            <a:r>
              <a:rPr kumimoji="0"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宣传活动</a:t>
            </a:r>
            <a:endParaRPr kumimoji="0"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2182" y="112015"/>
            <a:ext cx="4585419" cy="18585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MH_SubTitle_2"/>
          <p:cNvSpPr txBox="1"/>
          <p:nvPr>
            <p:custDataLst>
              <p:tags r:id="rId1"/>
            </p:custDataLst>
          </p:nvPr>
        </p:nvSpPr>
        <p:spPr bwMode="auto">
          <a:xfrm>
            <a:off x="2299278" y="1991159"/>
            <a:ext cx="1698625" cy="31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康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有为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梁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启超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谭嗣同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endParaRPr lang="en-US" altLang="zh-CN" sz="2400" b="1" dirty="0" smtClean="0"/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b="1" dirty="0"/>
          </a:p>
          <a:p>
            <a:pPr algn="ctr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zh-CN" altLang="en-US" sz="2400" b="1" dirty="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003806" y="370032"/>
            <a:ext cx="10193337" cy="544513"/>
          </a:xfrm>
        </p:spPr>
        <p:txBody>
          <a:bodyPr/>
          <a:lstStyle/>
          <a:p>
            <a:r>
              <a:rPr altLang="en-US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</a:t>
            </a:r>
            <a:r>
              <a:rPr altLang="zh-CN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r>
              <a:rPr altLang="en-US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维新运动的兴起与夭折</a:t>
            </a:r>
            <a:r>
              <a:rPr altLang="zh-CN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 </a:t>
            </a:r>
            <a:endParaRPr altLang="zh-CN" sz="24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899562" y="1416316"/>
            <a:ext cx="2784763" cy="6689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1"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仁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学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kumimoji="1"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899563" y="2136415"/>
            <a:ext cx="2784763" cy="6689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新学伪经</a:t>
            </a:r>
            <a:r>
              <a:rPr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考</a:t>
            </a:r>
            <a:r>
              <a:rPr lang="en-US" altLang="zh-CN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kumimoji="1"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899562" y="2874119"/>
            <a:ext cx="2784763" cy="6689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人类公</a:t>
            </a:r>
            <a:r>
              <a:rPr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理</a:t>
            </a:r>
            <a:r>
              <a:rPr lang="en-US" altLang="zh-CN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kumimoji="1"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899562" y="3638581"/>
            <a:ext cx="2784763" cy="6689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孔子改制</a:t>
            </a:r>
            <a:r>
              <a:rPr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考</a:t>
            </a:r>
            <a:r>
              <a:rPr lang="en-US" altLang="zh-CN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kumimoji="1"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899562" y="4376285"/>
            <a:ext cx="2784763" cy="6689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时务报</a:t>
            </a:r>
            <a:r>
              <a:rPr lang="en-US" altLang="zh-CN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kumimoji="1"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899562" y="5113989"/>
            <a:ext cx="2784763" cy="6689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变</a:t>
            </a:r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法</a:t>
            </a:r>
            <a:r>
              <a:rPr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通</a:t>
            </a:r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义</a:t>
            </a:r>
            <a:r>
              <a:rPr lang="en-US" altLang="zh-CN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kumimoji="1"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899561" y="709710"/>
            <a:ext cx="2784764" cy="6689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日本变政</a:t>
            </a:r>
            <a:r>
              <a:rPr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考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kumimoji="1"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MH_SubTitle_2"/>
          <p:cNvSpPr txBox="1"/>
          <p:nvPr>
            <p:custDataLst>
              <p:tags r:id="rId1"/>
            </p:custDataLst>
          </p:nvPr>
        </p:nvSpPr>
        <p:spPr bwMode="auto">
          <a:xfrm>
            <a:off x="2299278" y="1991159"/>
            <a:ext cx="1698625" cy="31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康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有为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梁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启超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谭嗣同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endParaRPr lang="en-US" altLang="zh-CN" sz="2400" b="1" dirty="0" smtClean="0"/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b="1" dirty="0"/>
          </a:p>
          <a:p>
            <a:pPr algn="ctr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zh-CN" altLang="en-US" sz="2400" b="1" dirty="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003806" y="370032"/>
            <a:ext cx="10193337" cy="544513"/>
          </a:xfrm>
        </p:spPr>
        <p:txBody>
          <a:bodyPr/>
          <a:lstStyle/>
          <a:p>
            <a:r>
              <a:rPr altLang="en-US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</a:t>
            </a:r>
            <a:r>
              <a:rPr altLang="zh-CN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r>
              <a:rPr altLang="en-US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维新运动的兴起与夭折</a:t>
            </a:r>
            <a:r>
              <a:rPr altLang="zh-CN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 </a:t>
            </a:r>
            <a:endParaRPr altLang="zh-CN" sz="24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899562" y="1416316"/>
            <a:ext cx="2784763" cy="6689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1"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仁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学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kumimoji="1"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899563" y="2136415"/>
            <a:ext cx="2784763" cy="6689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新学伪经</a:t>
            </a:r>
            <a:r>
              <a:rPr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考</a:t>
            </a:r>
            <a:r>
              <a:rPr lang="en-US" altLang="zh-CN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kumimoji="1"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899562" y="2874119"/>
            <a:ext cx="2784763" cy="6689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人类公</a:t>
            </a:r>
            <a:r>
              <a:rPr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理</a:t>
            </a:r>
            <a:r>
              <a:rPr lang="en-US" altLang="zh-CN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kumimoji="1"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899562" y="3638581"/>
            <a:ext cx="2784763" cy="6689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孔子改制</a:t>
            </a:r>
            <a:r>
              <a:rPr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考</a:t>
            </a:r>
            <a:r>
              <a:rPr lang="en-US" altLang="zh-CN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kumimoji="1"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899562" y="4376285"/>
            <a:ext cx="2784763" cy="6689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时务报</a:t>
            </a:r>
            <a:r>
              <a:rPr lang="en-US" altLang="zh-CN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kumimoji="1"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899562" y="5113989"/>
            <a:ext cx="2784763" cy="6689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变</a:t>
            </a:r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法</a:t>
            </a:r>
            <a:r>
              <a:rPr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通</a:t>
            </a:r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义</a:t>
            </a:r>
            <a:r>
              <a:rPr lang="en-US" altLang="zh-CN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kumimoji="1"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4" name="直线连接符 3"/>
          <p:cNvCxnSpPr>
            <a:endCxn id="7" idx="1"/>
          </p:cNvCxnSpPr>
          <p:nvPr/>
        </p:nvCxnSpPr>
        <p:spPr>
          <a:xfrm>
            <a:off x="3726873" y="2355273"/>
            <a:ext cx="3172690" cy="11559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endCxn id="8" idx="1"/>
          </p:cNvCxnSpPr>
          <p:nvPr/>
        </p:nvCxnSpPr>
        <p:spPr>
          <a:xfrm>
            <a:off x="3726873" y="2355273"/>
            <a:ext cx="3172689" cy="85330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endCxn id="9" idx="1"/>
          </p:cNvCxnSpPr>
          <p:nvPr/>
        </p:nvCxnSpPr>
        <p:spPr>
          <a:xfrm>
            <a:off x="3726873" y="2355273"/>
            <a:ext cx="3172689" cy="161776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6899561" y="709710"/>
            <a:ext cx="2784764" cy="6689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日本变政</a:t>
            </a:r>
            <a:r>
              <a:rPr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考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kumimoji="1"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23" name="直线连接符 22"/>
          <p:cNvCxnSpPr/>
          <p:nvPr/>
        </p:nvCxnSpPr>
        <p:spPr>
          <a:xfrm flipV="1">
            <a:off x="3726872" y="1010255"/>
            <a:ext cx="3172689" cy="134501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>
            <a:endCxn id="11" idx="1"/>
          </p:cNvCxnSpPr>
          <p:nvPr/>
        </p:nvCxnSpPr>
        <p:spPr>
          <a:xfrm>
            <a:off x="3726871" y="3434198"/>
            <a:ext cx="3172691" cy="201424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>
            <a:endCxn id="10" idx="1"/>
          </p:cNvCxnSpPr>
          <p:nvPr/>
        </p:nvCxnSpPr>
        <p:spPr>
          <a:xfrm>
            <a:off x="3726870" y="3434198"/>
            <a:ext cx="3172692" cy="12765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>
            <a:endCxn id="2" idx="1"/>
          </p:cNvCxnSpPr>
          <p:nvPr/>
        </p:nvCxnSpPr>
        <p:spPr>
          <a:xfrm flipV="1">
            <a:off x="3726869" y="1750773"/>
            <a:ext cx="3172693" cy="280818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02493" y="1039531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2402493" y="3216987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6099281" y="542325"/>
            <a:ext cx="202084" cy="243111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349503" y="542326"/>
            <a:ext cx="2410445" cy="49720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事件起落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973528" y="89080"/>
            <a:ext cx="1517374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创业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436551" y="5464201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6334094" y="1780119"/>
            <a:ext cx="2425854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334094" y="2476235"/>
            <a:ext cx="2425854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左大括号 15"/>
          <p:cNvSpPr/>
          <p:nvPr/>
        </p:nvSpPr>
        <p:spPr>
          <a:xfrm>
            <a:off x="8741564" y="273580"/>
            <a:ext cx="231964" cy="100820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6334094" y="1165228"/>
            <a:ext cx="2425854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纲领文件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8973528" y="914331"/>
            <a:ext cx="1517374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守业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073" y="52881"/>
            <a:ext cx="3530599" cy="143104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589" y="1483923"/>
            <a:ext cx="1781175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图表 2"/>
          <p:cNvGraphicFramePr/>
          <p:nvPr/>
        </p:nvGraphicFramePr>
        <p:xfrm>
          <a:off x="304800" y="2535380"/>
          <a:ext cx="4379934" cy="2544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9" name="标题 1"/>
          <p:cNvSpPr txBox="1"/>
          <p:nvPr/>
        </p:nvSpPr>
        <p:spPr bwMode="auto">
          <a:xfrm>
            <a:off x="665018" y="356177"/>
            <a:ext cx="2949230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清刻本悦宋简体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9pPr>
          </a:lstStyle>
          <a:p>
            <a:r>
              <a:rPr lang="zh-CN" altLang="en-US" sz="1600" noProof="1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 维新运动的兴起与夭折  </a:t>
            </a:r>
            <a:endParaRPr lang="zh-CN" altLang="en-US" sz="16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-165605" y="365125"/>
            <a:ext cx="830623" cy="56327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14248" y="900690"/>
            <a:ext cx="4239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维新派与守旧派的论战</a:t>
            </a:r>
            <a:endParaRPr kumimoji="1"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698588" y="2701635"/>
            <a:ext cx="6826083" cy="2421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hangingPunct="1">
              <a:spcBef>
                <a:spcPts val="1000"/>
              </a:spcBef>
            </a:pPr>
            <a:r>
              <a:rPr kumimoji="0"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1.</a:t>
            </a:r>
            <a:r>
              <a:rPr kumimoji="0"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要不要</a:t>
            </a:r>
            <a:r>
              <a:rPr kumimoji="0"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变法</a:t>
            </a:r>
            <a:r>
              <a:rPr kumimoji="0"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；</a:t>
            </a:r>
          </a:p>
          <a:p>
            <a:pPr lvl="1" eaLnBrk="1" hangingPunct="1">
              <a:spcBef>
                <a:spcPts val="1000"/>
              </a:spcBef>
            </a:pPr>
            <a:r>
              <a:rPr kumimoji="0"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2.</a:t>
            </a:r>
            <a:r>
              <a:rPr kumimoji="0"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要不要</a:t>
            </a:r>
            <a:r>
              <a:rPr kumimoji="0"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兴民权，设议院，实行君主立宪</a:t>
            </a:r>
            <a:r>
              <a:rPr kumimoji="0"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；</a:t>
            </a:r>
          </a:p>
          <a:p>
            <a:pPr lvl="1" eaLnBrk="1" hangingPunct="1">
              <a:spcBef>
                <a:spcPts val="1000"/>
              </a:spcBef>
            </a:pPr>
            <a:r>
              <a:rPr kumimoji="0"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3.</a:t>
            </a:r>
            <a:r>
              <a:rPr kumimoji="0"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要不要</a:t>
            </a:r>
            <a:r>
              <a:rPr kumimoji="0"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废八股、改科举和兴学堂</a:t>
            </a:r>
            <a:r>
              <a:rPr kumimoji="0" lang="zh-CN" altLang="en-US" sz="2000" dirty="0" smtClean="0">
                <a:solidFill>
                  <a:srgbClr val="C23C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en-US" altLang="zh-CN" sz="2000" dirty="0" smtClean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lvl="1" eaLnBrk="1" hangingPunct="1">
              <a:spcBef>
                <a:spcPts val="1000"/>
              </a:spcBef>
            </a:pP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lvl="1" eaLnBrk="1" hangingPunct="1">
              <a:spcBef>
                <a:spcPts val="1000"/>
              </a:spcBef>
            </a:pPr>
            <a:r>
              <a:rPr kumimoji="0" lang="zh-CN" altLang="en-US" sz="20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实质</a:t>
            </a:r>
            <a:r>
              <a:rPr kumimoji="0"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r>
              <a:rPr kumimoji="0"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是</a:t>
            </a:r>
            <a:r>
              <a:rPr kumimoji="0"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资产阶级思想</a:t>
            </a:r>
            <a:r>
              <a:rPr kumimoji="0"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和</a:t>
            </a:r>
            <a:r>
              <a:rPr kumimoji="0"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封建主义思想</a:t>
            </a:r>
            <a:r>
              <a:rPr kumimoji="0"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在中国的第一次正面交锋</a:t>
            </a:r>
            <a:r>
              <a:rPr kumimoji="0"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en-US" altLang="zh-CN" sz="20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0711" y="5650922"/>
            <a:ext cx="4037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张之洞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在</a:t>
            </a: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《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劝学篇</a:t>
            </a: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》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提出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“中学为体，西学为用”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，来对抗维新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变法。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67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180" y="1424804"/>
            <a:ext cx="15732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8582" y="55491"/>
            <a:ext cx="2976417" cy="1206417"/>
          </a:xfrm>
          <a:prstGeom prst="rect">
            <a:avLst/>
          </a:prstGeom>
        </p:spPr>
      </p:pic>
      <p:graphicFrame>
        <p:nvGraphicFramePr>
          <p:cNvPr id="2" name="图表 1"/>
          <p:cNvGraphicFramePr/>
          <p:nvPr/>
        </p:nvGraphicFramePr>
        <p:xfrm>
          <a:off x="373998" y="1066030"/>
          <a:ext cx="10972800" cy="5570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9" name="标题 1"/>
          <p:cNvSpPr txBox="1"/>
          <p:nvPr/>
        </p:nvSpPr>
        <p:spPr bwMode="auto">
          <a:xfrm>
            <a:off x="717620" y="370032"/>
            <a:ext cx="2939980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清刻本悦宋简体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9pPr>
          </a:lstStyle>
          <a:p>
            <a:r>
              <a:rPr lang="zh-CN" altLang="en-US" sz="1600" noProof="1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 维新运动的兴起与夭折  </a:t>
            </a:r>
            <a:endParaRPr lang="zh-CN" altLang="en-US" sz="16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-165605" y="365125"/>
            <a:ext cx="830623" cy="56327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893330" y="365125"/>
            <a:ext cx="10193337" cy="544513"/>
          </a:xfrm>
        </p:spPr>
        <p:txBody>
          <a:bodyPr/>
          <a:lstStyle/>
          <a:p>
            <a:r>
              <a:rPr lang="zh-CN" altLang="en-US" dirty="0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快问快答</a:t>
            </a:r>
            <a:endParaRPr lang="zh-CN" altLang="en-US" dirty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259053" y="1858675"/>
            <a:ext cx="11461892" cy="3752417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kumimoji="0"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在中国近代史上，资产阶级思想与封建主义思想的第一次正面交锋是（</a:t>
            </a: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　）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endParaRPr kumimoji="0"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endParaRPr kumimoji="0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kumimoji="0"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．洋务派与顽固派的论战</a:t>
            </a: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r>
              <a:rPr kumimoji="0"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kumimoji="0"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kumimoji="0"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维新派与守旧派的论战</a:t>
            </a: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endParaRPr kumimoji="0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endParaRPr kumimoji="0"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等线" charset="0"/>
              <a:ea typeface="等线" charset="0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893330" y="365125"/>
            <a:ext cx="10193337" cy="544513"/>
          </a:xfrm>
        </p:spPr>
        <p:txBody>
          <a:bodyPr/>
          <a:lstStyle/>
          <a:p>
            <a:r>
              <a:rPr lang="zh-CN" altLang="en-US" dirty="0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快问快答</a:t>
            </a:r>
            <a:endParaRPr lang="zh-CN" altLang="en-US" dirty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259053" y="1858675"/>
            <a:ext cx="11461892" cy="3752417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提出“中学为体，西学为用”的</a:t>
            </a:r>
            <a:r>
              <a:rPr kumimoji="0"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是</a:t>
            </a:r>
            <a:r>
              <a:rPr kumimoji="0"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</a:t>
            </a: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　）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endParaRPr kumimoji="0"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endParaRPr kumimoji="0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kumimoji="0"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冯桂芬</a:t>
            </a: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r>
              <a:rPr kumimoji="0"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kumimoji="0"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张之洞</a:t>
            </a: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endParaRPr kumimoji="0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endParaRPr kumimoji="0"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等线" charset="0"/>
              <a:ea typeface="等线" charset="0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893330" y="365125"/>
            <a:ext cx="10193337" cy="544513"/>
          </a:xfrm>
        </p:spPr>
        <p:txBody>
          <a:bodyPr/>
          <a:lstStyle/>
          <a:p>
            <a:r>
              <a:rPr lang="zh-CN" altLang="en-US" dirty="0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快问快答</a:t>
            </a:r>
            <a:endParaRPr lang="zh-CN" altLang="en-US" dirty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259053" y="1858675"/>
            <a:ext cx="11461892" cy="3752417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.《</a:t>
            </a: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劝学篇</a:t>
            </a: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的作者</a:t>
            </a:r>
            <a:r>
              <a:rPr kumimoji="0"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是</a:t>
            </a:r>
            <a:r>
              <a:rPr kumimoji="0"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</a:t>
            </a: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　）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endParaRPr kumimoji="0"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endParaRPr kumimoji="0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kumimoji="0"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冯桂芬</a:t>
            </a: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r>
              <a:rPr kumimoji="0"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kumimoji="0"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张之洞</a:t>
            </a: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endParaRPr kumimoji="0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endParaRPr kumimoji="0"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等线" charset="0"/>
              <a:ea typeface="等线" charset="0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02493" y="1039531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2402493" y="3216987"/>
            <a:ext cx="3583783" cy="10613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436551" y="5464201"/>
            <a:ext cx="3583783" cy="10613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6291643" y="4278343"/>
            <a:ext cx="2410445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维新活动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268329" y="4951987"/>
            <a:ext cx="2410445" cy="49720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268329" y="5612461"/>
            <a:ext cx="2410445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268329" y="6286105"/>
            <a:ext cx="2410445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深刻教训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左大括号 23"/>
          <p:cNvSpPr/>
          <p:nvPr/>
        </p:nvSpPr>
        <p:spPr>
          <a:xfrm>
            <a:off x="6043648" y="4508237"/>
            <a:ext cx="224681" cy="235527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8707460" y="4171762"/>
            <a:ext cx="247995" cy="196894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8984141" y="4580496"/>
            <a:ext cx="1991100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资产改革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015647" y="5188668"/>
            <a:ext cx="1991100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思想启蒙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9015647" y="5788900"/>
            <a:ext cx="1991100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改革风气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8974705" y="3942195"/>
            <a:ext cx="1991100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爱国救亡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标题 1"/>
          <p:cNvSpPr>
            <a:spLocks noGrp="1"/>
          </p:cNvSpPr>
          <p:nvPr>
            <p:ph type="title"/>
          </p:nvPr>
        </p:nvSpPr>
        <p:spPr>
          <a:xfrm>
            <a:off x="1003806" y="384584"/>
            <a:ext cx="10193337" cy="544513"/>
          </a:xfrm>
        </p:spPr>
        <p:txBody>
          <a:bodyPr/>
          <a:lstStyle/>
          <a:p>
            <a:r>
              <a:rPr altLang="en-US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</a:t>
            </a:r>
            <a:r>
              <a:rPr altLang="zh-CN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r>
              <a:rPr altLang="en-US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维新运动的兴起与夭折</a:t>
            </a:r>
            <a:r>
              <a:rPr altLang="zh-CN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endParaRPr altLang="zh-CN" sz="24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06850" name="内容占位符 2"/>
          <p:cNvSpPr>
            <a:spLocks noGrp="1"/>
          </p:cNvSpPr>
          <p:nvPr>
            <p:ph idx="1"/>
          </p:nvPr>
        </p:nvSpPr>
        <p:spPr>
          <a:xfrm>
            <a:off x="838200" y="1266825"/>
            <a:ext cx="6490855" cy="4351338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戌维新运动的意义 </a:t>
            </a:r>
            <a:endParaRPr kumimoji="0" lang="zh-CN" altLang="en-US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1.</a:t>
            </a: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是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一次爱</a:t>
            </a:r>
            <a:r>
              <a:rPr kumimoji="0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国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救亡运动。</a:t>
            </a:r>
          </a:p>
          <a:p>
            <a:pPr eaLnBrk="1" hangingPunct="1"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2.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是一场</a:t>
            </a:r>
            <a:r>
              <a:rPr kumimoji="0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资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产阶级性质的政治改革运动。</a:t>
            </a:r>
          </a:p>
          <a:p>
            <a:pPr eaLnBrk="1" hangingPunct="1"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3.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是一场</a:t>
            </a:r>
            <a:r>
              <a:rPr kumimoji="0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思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想启蒙运动。</a:t>
            </a:r>
          </a:p>
          <a:p>
            <a:pPr eaLnBrk="1" hangingPunct="1"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4.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在</a:t>
            </a:r>
            <a:r>
              <a:rPr kumimoji="0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改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革社会风气方面也有不可低估的意义。</a:t>
            </a:r>
          </a:p>
          <a:p>
            <a:pPr eaLnBrk="1" hangingPunct="1">
              <a:spcBef>
                <a:spcPct val="0"/>
              </a:spcBef>
            </a:pPr>
            <a:endParaRPr kumimoji="0" lang="zh-CN" altLang="en-US" dirty="0">
              <a:latin typeface="等线" charset="0"/>
              <a:ea typeface="等线" charset="0"/>
            </a:endParaRPr>
          </a:p>
          <a:p>
            <a:pPr eaLnBrk="1" hangingPunct="1">
              <a:spcBef>
                <a:spcPct val="0"/>
              </a:spcBef>
            </a:pPr>
            <a:endParaRPr kumimoji="0" lang="zh-CN" altLang="en-US" dirty="0">
              <a:latin typeface="等线" charset="0"/>
              <a:ea typeface="等线" charset="0"/>
            </a:endParaRPr>
          </a:p>
        </p:txBody>
      </p:sp>
      <p:pic>
        <p:nvPicPr>
          <p:cNvPr id="206851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388" y="1463000"/>
            <a:ext cx="1781175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090" y="74951"/>
            <a:ext cx="4970910" cy="1708292"/>
          </a:xfrm>
          <a:prstGeom prst="rect">
            <a:avLst/>
          </a:prstGeom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002751" y="3314175"/>
            <a:ext cx="2490383" cy="990975"/>
          </a:xfrm>
          <a:prstGeom prst="rect">
            <a:avLst/>
          </a:prstGeom>
          <a:solidFill>
            <a:srgbClr val="FFFFFF"/>
          </a:solidFill>
          <a:ln w="7628">
            <a:solidFill>
              <a:srgbClr val="C23B0D"/>
            </a:solidFill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457200" marR="0" lvl="1" indent="0" algn="just" defTabSz="914400" rtl="0" eaLnBrk="1" fontAlgn="base" latinLnBrk="0" hangingPunct="1">
              <a:lnSpc>
                <a:spcPct val="23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C23B0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思 改 国 资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标题 1"/>
          <p:cNvSpPr>
            <a:spLocks noGrp="1"/>
          </p:cNvSpPr>
          <p:nvPr>
            <p:ph type="title"/>
          </p:nvPr>
        </p:nvSpPr>
        <p:spPr>
          <a:xfrm>
            <a:off x="1003806" y="384584"/>
            <a:ext cx="10193337" cy="544513"/>
          </a:xfrm>
        </p:spPr>
        <p:txBody>
          <a:bodyPr/>
          <a:lstStyle/>
          <a:p>
            <a:r>
              <a:rPr altLang="en-US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</a:t>
            </a:r>
            <a:r>
              <a:rPr altLang="zh-CN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r>
              <a:rPr altLang="en-US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维新运动的兴起与夭折</a:t>
            </a:r>
            <a:r>
              <a:rPr altLang="zh-CN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endParaRPr altLang="zh-CN" sz="24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06850" name="内容占位符 2"/>
          <p:cNvSpPr>
            <a:spLocks noGrp="1"/>
          </p:cNvSpPr>
          <p:nvPr>
            <p:ph idx="1"/>
          </p:nvPr>
        </p:nvSpPr>
        <p:spPr>
          <a:xfrm>
            <a:off x="838200" y="1266825"/>
            <a:ext cx="6490855" cy="4351338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戌维新运动的意义 </a:t>
            </a:r>
            <a:endParaRPr kumimoji="0" lang="zh-CN" altLang="en-US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1.</a:t>
            </a: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是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一</a:t>
            </a: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次</a:t>
            </a:r>
            <a:r>
              <a:rPr kumimoji="0" lang="zh-CN" altLang="en-US" sz="2400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</a:t>
            </a:r>
            <a:r>
              <a:rPr kumimoji="0" lang="zh-CN" altLang="en-US" sz="2400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</a:t>
            </a: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救亡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运动。</a:t>
            </a:r>
          </a:p>
          <a:p>
            <a:pPr eaLnBrk="1" hangingPunct="1"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2.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是一</a:t>
            </a: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场</a:t>
            </a:r>
            <a:r>
              <a:rPr kumimoji="0" lang="zh-CN" altLang="en-US" sz="2400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</a:t>
            </a:r>
            <a:r>
              <a:rPr kumimoji="0" lang="zh-CN" altLang="en-US" sz="2400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 </a:t>
            </a: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性质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</a:t>
            </a: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政治</a:t>
            </a:r>
            <a:r>
              <a:rPr kumimoji="0" lang="zh-CN" altLang="en-US" sz="2400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</a:t>
            </a:r>
            <a:r>
              <a:rPr kumimoji="0" lang="zh-CN" altLang="en-US" sz="2400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</a:t>
            </a: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运动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</a:p>
          <a:p>
            <a:pPr eaLnBrk="1" hangingPunct="1"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3.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是一</a:t>
            </a: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场</a:t>
            </a:r>
            <a:r>
              <a:rPr kumimoji="0" lang="zh-CN" altLang="en-US" sz="2400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</a:t>
            </a:r>
            <a:r>
              <a:rPr kumimoji="0" lang="zh-CN" altLang="en-US" sz="2400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   </a:t>
            </a: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运动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</a:p>
          <a:p>
            <a:pPr eaLnBrk="1" hangingPunct="1">
              <a:spcBef>
                <a:spcPct val="0"/>
              </a:spcBef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4.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在</a:t>
            </a: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改革</a:t>
            </a:r>
            <a:r>
              <a:rPr kumimoji="0" lang="zh-CN" altLang="en-US" sz="2400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</a:t>
            </a:r>
            <a:r>
              <a:rPr kumimoji="0" lang="zh-CN" altLang="en-US" sz="2400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  </a:t>
            </a: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方面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也有不可低估的意义。</a:t>
            </a:r>
          </a:p>
          <a:p>
            <a:pPr eaLnBrk="1" hangingPunct="1">
              <a:spcBef>
                <a:spcPct val="0"/>
              </a:spcBef>
            </a:pPr>
            <a:endParaRPr kumimoji="0" lang="zh-CN" altLang="en-US" dirty="0">
              <a:latin typeface="等线" charset="0"/>
              <a:ea typeface="等线" charset="0"/>
            </a:endParaRPr>
          </a:p>
          <a:p>
            <a:pPr eaLnBrk="1" hangingPunct="1">
              <a:spcBef>
                <a:spcPct val="0"/>
              </a:spcBef>
            </a:pPr>
            <a:endParaRPr kumimoji="0" lang="zh-CN" altLang="en-US" dirty="0">
              <a:latin typeface="等线" charset="0"/>
              <a:ea typeface="等线" charset="0"/>
            </a:endParaRPr>
          </a:p>
        </p:txBody>
      </p:sp>
      <p:pic>
        <p:nvPicPr>
          <p:cNvPr id="206851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388" y="1463000"/>
            <a:ext cx="1781175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090" y="74951"/>
            <a:ext cx="4970910" cy="1708292"/>
          </a:xfrm>
          <a:prstGeom prst="rect">
            <a:avLst/>
          </a:prstGeom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329055" y="3442494"/>
            <a:ext cx="2490383" cy="990975"/>
          </a:xfrm>
          <a:prstGeom prst="rect">
            <a:avLst/>
          </a:prstGeom>
          <a:solidFill>
            <a:srgbClr val="FFFFFF"/>
          </a:solidFill>
          <a:ln w="7628">
            <a:solidFill>
              <a:srgbClr val="C23B0D"/>
            </a:solidFill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457200" marR="0" lvl="1" indent="0" algn="just" defTabSz="914400" rtl="0" eaLnBrk="1" fontAlgn="base" latinLnBrk="0" hangingPunct="1">
              <a:lnSpc>
                <a:spcPct val="23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C23B0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思 改 国 资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02493" y="1039531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2402493" y="3216987"/>
            <a:ext cx="3583783" cy="10613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436551" y="5464201"/>
            <a:ext cx="3583783" cy="10613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6291643" y="4278343"/>
            <a:ext cx="2410445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维新活动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268329" y="4951987"/>
            <a:ext cx="2410445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268329" y="5612461"/>
            <a:ext cx="2410445" cy="49720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268329" y="6286105"/>
            <a:ext cx="2410445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深刻教训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左大括号 23"/>
          <p:cNvSpPr/>
          <p:nvPr/>
        </p:nvSpPr>
        <p:spPr>
          <a:xfrm>
            <a:off x="6043648" y="4508237"/>
            <a:ext cx="224681" cy="235527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8702089" y="4876592"/>
            <a:ext cx="199298" cy="196894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8901386" y="5188668"/>
            <a:ext cx="1991100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不敢反封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901386" y="5746276"/>
            <a:ext cx="1991100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幻想帝国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8903455" y="6296101"/>
            <a:ext cx="1991100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脱离群众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8901386" y="4591948"/>
            <a:ext cx="1991100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有人阻挠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标题 1"/>
          <p:cNvSpPr>
            <a:spLocks noGrp="1"/>
          </p:cNvSpPr>
          <p:nvPr>
            <p:ph type="title"/>
          </p:nvPr>
        </p:nvSpPr>
        <p:spPr>
          <a:xfrm>
            <a:off x="972343" y="365125"/>
            <a:ext cx="10193337" cy="544513"/>
          </a:xfrm>
        </p:spPr>
        <p:txBody>
          <a:bodyPr/>
          <a:lstStyle/>
          <a:p>
            <a:r>
              <a:rPr altLang="en-US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</a:t>
            </a:r>
            <a:r>
              <a:rPr altLang="zh-CN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r>
              <a:rPr altLang="en-US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维新运动的兴起与夭折</a:t>
            </a:r>
            <a:r>
              <a:rPr altLang="zh-CN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endParaRPr altLang="zh-CN" sz="24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14018" name="内容占位符 2"/>
          <p:cNvSpPr>
            <a:spLocks noGrp="1"/>
          </p:cNvSpPr>
          <p:nvPr>
            <p:ph idx="1"/>
          </p:nvPr>
        </p:nvSpPr>
        <p:spPr>
          <a:xfrm>
            <a:off x="228600" y="1168400"/>
            <a:ext cx="11680825" cy="578802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戊戌维新运动失败的</a:t>
            </a: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原因</a:t>
            </a:r>
            <a:endParaRPr kumimoji="0"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主要原因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：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慈禧太后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为首的强大的守旧势力的反对 </a:t>
            </a: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214019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930" y="1205031"/>
            <a:ext cx="166846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599" y="2388753"/>
            <a:ext cx="2803826" cy="36466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圆角矩形 7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308" y="67859"/>
            <a:ext cx="5342659" cy="1653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3"/>
          <p:cNvSpPr/>
          <p:nvPr>
            <p:custDataLst>
              <p:tags r:id="rId1"/>
            </p:custDataLst>
          </p:nvPr>
        </p:nvSpPr>
        <p:spPr>
          <a:xfrm>
            <a:off x="3363913" y="1165225"/>
            <a:ext cx="96837" cy="5160963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gradFill flip="none" rotWithShape="1">
            <a:gsLst>
              <a:gs pos="0">
                <a:srgbClr val="595959">
                  <a:tint val="66000"/>
                  <a:satMod val="160000"/>
                </a:srgbClr>
              </a:gs>
              <a:gs pos="50000">
                <a:srgbClr val="595959">
                  <a:tint val="44500"/>
                  <a:satMod val="160000"/>
                </a:srgbClr>
              </a:gs>
              <a:gs pos="100000">
                <a:srgbClr val="595959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1003806" y="380017"/>
            <a:ext cx="10193337" cy="544513"/>
          </a:xfrm>
        </p:spPr>
        <p:txBody>
          <a:bodyPr/>
          <a:lstStyle/>
          <a:p>
            <a:r>
              <a:rPr lang="zh-CN" altLang="en-US" sz="24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第一节 农民群众斗争风暴的起落 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3632200" y="1179513"/>
            <a:ext cx="2208213" cy="4992687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ts val="54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1843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540"/>
              </a:spcBef>
            </a:pP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1851</a:t>
            </a:r>
            <a:r>
              <a:rPr lang="zh-CN" altLang="en-US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 </a:t>
            </a:r>
            <a:endParaRPr lang="en-US" altLang="zh-CN" sz="2400" dirty="0">
              <a:solidFill>
                <a:srgbClr val="A6A6A6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540"/>
              </a:spcBef>
            </a:pP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1853</a:t>
            </a:r>
            <a:r>
              <a:rPr lang="zh-CN" altLang="en-US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540"/>
              </a:spcBef>
            </a:pP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1856</a:t>
            </a:r>
            <a:r>
              <a:rPr lang="zh-CN" altLang="en-US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年上半年</a:t>
            </a: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540"/>
              </a:spcBef>
            </a:pP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1856</a:t>
            </a:r>
            <a:r>
              <a:rPr lang="zh-CN" altLang="en-US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9</a:t>
            </a:r>
            <a:r>
              <a:rPr lang="zh-CN" altLang="en-US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540"/>
              </a:spcBef>
            </a:pP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1864</a:t>
            </a:r>
            <a:r>
              <a:rPr lang="zh-CN" altLang="en-US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7</a:t>
            </a:r>
            <a:r>
              <a:rPr lang="zh-CN" altLang="en-US" sz="24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endParaRPr lang="en-US" altLang="zh-CN" sz="2400" dirty="0">
              <a:solidFill>
                <a:srgbClr val="A6A6A6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" name="椭圆 5"/>
          <p:cNvSpPr/>
          <p:nvPr>
            <p:custDataLst>
              <p:tags r:id="rId2"/>
            </p:custDataLst>
          </p:nvPr>
        </p:nvSpPr>
        <p:spPr>
          <a:xfrm>
            <a:off x="3203575" y="1454150"/>
            <a:ext cx="419100" cy="4191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20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椭圆 6"/>
          <p:cNvSpPr/>
          <p:nvPr>
            <p:custDataLst>
              <p:tags r:id="rId3"/>
            </p:custDataLst>
          </p:nvPr>
        </p:nvSpPr>
        <p:spPr>
          <a:xfrm>
            <a:off x="3203575" y="2220913"/>
            <a:ext cx="419100" cy="41751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20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3203575" y="3014663"/>
            <a:ext cx="419100" cy="41751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z="20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5"/>
            </p:custDataLst>
          </p:nvPr>
        </p:nvSpPr>
        <p:spPr>
          <a:xfrm>
            <a:off x="3203575" y="3805238"/>
            <a:ext cx="419100" cy="4191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zh-CN" altLang="en-US" sz="20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6"/>
            </p:custDataLst>
          </p:nvPr>
        </p:nvSpPr>
        <p:spPr>
          <a:xfrm>
            <a:off x="3203575" y="4633913"/>
            <a:ext cx="419100" cy="41751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endParaRPr lang="zh-CN" altLang="en-US" sz="20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椭圆 10"/>
          <p:cNvSpPr/>
          <p:nvPr>
            <p:custDataLst>
              <p:tags r:id="rId7"/>
            </p:custDataLst>
          </p:nvPr>
        </p:nvSpPr>
        <p:spPr>
          <a:xfrm>
            <a:off x="3213100" y="5432425"/>
            <a:ext cx="419100" cy="41751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6</a:t>
            </a:r>
            <a:endParaRPr lang="zh-CN" altLang="en-US" sz="20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99327" y="1415729"/>
            <a:ext cx="6624637" cy="5355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洪秀全</a:t>
            </a:r>
            <a:r>
              <a:rPr lang="zh-CN" altLang="en-US" sz="2400" kern="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宣扬平等</a:t>
            </a:r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创建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拜上帝教</a:t>
            </a:r>
            <a:endParaRPr lang="en-US" altLang="zh-CN" sz="2400" kern="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3564" name="文本框 11"/>
          <p:cNvSpPr txBox="1">
            <a:spLocks noChangeArrowheads="1"/>
          </p:cNvSpPr>
          <p:nvPr/>
        </p:nvSpPr>
        <p:spPr bwMode="auto">
          <a:xfrm>
            <a:off x="1196975" y="2220913"/>
            <a:ext cx="901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创业</a:t>
            </a:r>
          </a:p>
        </p:txBody>
      </p:sp>
      <p:sp>
        <p:nvSpPr>
          <p:cNvPr id="23566" name="文本框 18"/>
          <p:cNvSpPr txBox="1">
            <a:spLocks noChangeArrowheads="1"/>
          </p:cNvSpPr>
          <p:nvPr/>
        </p:nvSpPr>
        <p:spPr bwMode="auto">
          <a:xfrm>
            <a:off x="1196975" y="4557713"/>
            <a:ext cx="9017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守业</a:t>
            </a:r>
          </a:p>
        </p:txBody>
      </p:sp>
      <p:sp>
        <p:nvSpPr>
          <p:cNvPr id="17" name="左大括号 16"/>
          <p:cNvSpPr/>
          <p:nvPr/>
        </p:nvSpPr>
        <p:spPr>
          <a:xfrm>
            <a:off x="2617874" y="1214111"/>
            <a:ext cx="202084" cy="243111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大括号 18"/>
          <p:cNvSpPr/>
          <p:nvPr/>
        </p:nvSpPr>
        <p:spPr>
          <a:xfrm>
            <a:off x="2637997" y="3864442"/>
            <a:ext cx="202084" cy="243111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9024" y="91812"/>
            <a:ext cx="4988636" cy="1800586"/>
          </a:xfrm>
          <a:prstGeom prst="rect">
            <a:avLst/>
          </a:prstGeom>
        </p:spPr>
      </p:pic>
      <p:sp>
        <p:nvSpPr>
          <p:cNvPr id="18" name="圆角矩形 17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标题 1"/>
          <p:cNvSpPr>
            <a:spLocks noGrp="1"/>
          </p:cNvSpPr>
          <p:nvPr>
            <p:ph type="title"/>
          </p:nvPr>
        </p:nvSpPr>
        <p:spPr>
          <a:xfrm>
            <a:off x="972343" y="365125"/>
            <a:ext cx="10193337" cy="544513"/>
          </a:xfrm>
        </p:spPr>
        <p:txBody>
          <a:bodyPr/>
          <a:lstStyle/>
          <a:p>
            <a:r>
              <a:rPr altLang="en-US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</a:t>
            </a:r>
            <a:r>
              <a:rPr altLang="zh-CN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r>
              <a:rPr altLang="en-US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维新运动的兴起与夭折</a:t>
            </a:r>
            <a:r>
              <a:rPr altLang="zh-CN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endParaRPr altLang="zh-CN" sz="24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14018" name="内容占位符 2"/>
          <p:cNvSpPr>
            <a:spLocks noGrp="1"/>
          </p:cNvSpPr>
          <p:nvPr>
            <p:ph idx="1"/>
          </p:nvPr>
        </p:nvSpPr>
        <p:spPr>
          <a:xfrm>
            <a:off x="228600" y="1168400"/>
            <a:ext cx="11680825" cy="578802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戊戌维新运动失败的</a:t>
            </a: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原因</a:t>
            </a:r>
            <a:endParaRPr kumimoji="0"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主要原因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：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慈禧太后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为首的强大的守旧势力的反对 </a:t>
            </a: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自身原因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</a:t>
            </a:r>
            <a:r>
              <a:rPr kumimoji="0"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1</a:t>
            </a: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.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不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敢否定封建主义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charset="-122"/>
            </a:endParaRP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b="1" dirty="0" smtClean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                  政治：</a:t>
            </a:r>
            <a:endParaRPr kumimoji="0" lang="zh-CN" altLang="en-US" b="1" dirty="0">
              <a:solidFill>
                <a:srgbClr val="C00000"/>
              </a:solidFill>
              <a:latin typeface="等线" charset="0"/>
              <a:ea typeface="等线" charset="0"/>
              <a:sym typeface="华文楷体" panose="02010600040101010101" charset="-122"/>
            </a:endParaRP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                 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 </a:t>
            </a:r>
            <a:r>
              <a:rPr kumimoji="0" lang="zh-CN" altLang="en-US" b="1" dirty="0" smtClean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经济：</a:t>
            </a:r>
            <a:endParaRPr kumimoji="0" lang="en-US" altLang="zh-CN" b="1" dirty="0">
              <a:solidFill>
                <a:srgbClr val="C00000"/>
              </a:solidFill>
              <a:latin typeface="等线" charset="0"/>
              <a:ea typeface="等线" charset="0"/>
              <a:sym typeface="华文楷体" panose="02010600040101010101" charset="-122"/>
            </a:endParaRP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dirty="0" smtClean="0">
                <a:latin typeface="等线" charset="0"/>
                <a:ea typeface="等线" charset="0"/>
                <a:sym typeface="华文楷体" panose="02010600040101010101" charset="-122"/>
              </a:rPr>
              <a:t>                  </a:t>
            </a:r>
            <a:r>
              <a:rPr kumimoji="0" lang="zh-CN" altLang="en-US" b="1" dirty="0" smtClean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文化：</a:t>
            </a:r>
            <a:endParaRPr kumimoji="0" lang="en-US" altLang="zh-CN" b="1" dirty="0">
              <a:solidFill>
                <a:srgbClr val="C00000"/>
              </a:solidFill>
              <a:latin typeface="等线" charset="0"/>
              <a:ea typeface="等线" charset="0"/>
              <a:sym typeface="华文楷体" panose="02010600040101010101" charset="-122"/>
            </a:endParaRPr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 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         </a:t>
            </a:r>
            <a:endParaRPr kumimoji="0"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charset="-122"/>
            </a:endParaRPr>
          </a:p>
        </p:txBody>
      </p:sp>
      <p:pic>
        <p:nvPicPr>
          <p:cNvPr id="214019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930" y="1205031"/>
            <a:ext cx="166846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599" y="2118331"/>
            <a:ext cx="5342659" cy="1653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标题 1"/>
          <p:cNvSpPr>
            <a:spLocks noGrp="1"/>
          </p:cNvSpPr>
          <p:nvPr>
            <p:ph type="title"/>
          </p:nvPr>
        </p:nvSpPr>
        <p:spPr>
          <a:xfrm>
            <a:off x="972343" y="365125"/>
            <a:ext cx="10193337" cy="544513"/>
          </a:xfrm>
        </p:spPr>
        <p:txBody>
          <a:bodyPr/>
          <a:lstStyle/>
          <a:p>
            <a:r>
              <a:rPr altLang="en-US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</a:t>
            </a:r>
            <a:r>
              <a:rPr altLang="zh-CN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r>
              <a:rPr altLang="en-US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维新运动的兴起与夭折</a:t>
            </a:r>
            <a:r>
              <a:rPr altLang="zh-CN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endParaRPr altLang="zh-CN" sz="24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14018" name="内容占位符 2"/>
          <p:cNvSpPr>
            <a:spLocks noGrp="1"/>
          </p:cNvSpPr>
          <p:nvPr>
            <p:ph idx="1"/>
          </p:nvPr>
        </p:nvSpPr>
        <p:spPr>
          <a:xfrm>
            <a:off x="228600" y="1168400"/>
            <a:ext cx="11680825" cy="578802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戊戌维新运动失败的</a:t>
            </a: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原因</a:t>
            </a:r>
            <a:endParaRPr kumimoji="0"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主要原因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：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慈禧太后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为首的强大的守旧势力的反对 </a:t>
            </a: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自身原因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</a:t>
            </a:r>
            <a:r>
              <a:rPr kumimoji="0"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1</a:t>
            </a: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.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不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敢否定封建主义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charset="-122"/>
            </a:endParaRP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b="1" dirty="0" smtClean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                  政治：</a:t>
            </a:r>
            <a:r>
              <a:rPr kumimoji="0" lang="zh-CN" altLang="en-US" dirty="0" smtClean="0">
                <a:latin typeface="等线" charset="0"/>
                <a:ea typeface="等线" charset="0"/>
                <a:sym typeface="华文楷体" panose="02010600040101010101" charset="-122"/>
              </a:rPr>
              <a:t>上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不敢否定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封建君主专制</a:t>
            </a:r>
            <a:r>
              <a:rPr kumimoji="0" lang="zh-CN" altLang="en-US" b="1" dirty="0" smtClean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制度</a:t>
            </a:r>
            <a:endParaRPr kumimoji="0" lang="zh-CN" altLang="en-US" b="1" dirty="0">
              <a:solidFill>
                <a:srgbClr val="C00000"/>
              </a:solidFill>
              <a:latin typeface="等线" charset="0"/>
              <a:ea typeface="等线" charset="0"/>
              <a:sym typeface="华文楷体" panose="02010600040101010101" charset="-122"/>
            </a:endParaRP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                 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 </a:t>
            </a:r>
            <a:r>
              <a:rPr kumimoji="0" lang="zh-CN" altLang="en-US" b="1" dirty="0" smtClean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经济：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上不敢否定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封建土地所有制</a:t>
            </a:r>
            <a:endParaRPr kumimoji="0" lang="en-US" altLang="zh-CN" b="1" dirty="0">
              <a:solidFill>
                <a:srgbClr val="C00000"/>
              </a:solidFill>
              <a:latin typeface="等线" charset="0"/>
              <a:ea typeface="等线" charset="0"/>
              <a:sym typeface="华文楷体" panose="02010600040101010101" charset="-122"/>
            </a:endParaRP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dirty="0" smtClean="0">
                <a:latin typeface="等线" charset="0"/>
                <a:ea typeface="等线" charset="0"/>
                <a:sym typeface="华文楷体" panose="02010600040101010101" charset="-122"/>
              </a:rPr>
              <a:t>                  </a:t>
            </a:r>
            <a:r>
              <a:rPr kumimoji="0" lang="zh-CN" altLang="en-US" b="1" dirty="0" smtClean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文化：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上不敢否定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封建专制主义文化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，托古改制</a:t>
            </a:r>
            <a:endParaRPr kumimoji="0" lang="en-US" altLang="zh-CN" b="1" dirty="0">
              <a:solidFill>
                <a:srgbClr val="C00000"/>
              </a:solidFill>
              <a:latin typeface="等线" charset="0"/>
              <a:ea typeface="等线" charset="0"/>
              <a:sym typeface="华文楷体" panose="02010600040101010101" charset="-122"/>
            </a:endParaRPr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 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         </a:t>
            </a:r>
            <a:endParaRPr kumimoji="0"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charset="-122"/>
            </a:endParaRPr>
          </a:p>
          <a:p>
            <a:pPr eaLnBrk="1" hangingPunct="1"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 </a:t>
            </a:r>
            <a:r>
              <a:rPr kumimoji="0"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   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</p:txBody>
      </p:sp>
      <p:pic>
        <p:nvPicPr>
          <p:cNvPr id="214019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930" y="1205031"/>
            <a:ext cx="166846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599" y="2118331"/>
            <a:ext cx="5342659" cy="1653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标题 1"/>
          <p:cNvSpPr>
            <a:spLocks noGrp="1"/>
          </p:cNvSpPr>
          <p:nvPr>
            <p:ph type="title"/>
          </p:nvPr>
        </p:nvSpPr>
        <p:spPr>
          <a:xfrm>
            <a:off x="972343" y="365125"/>
            <a:ext cx="10193337" cy="544513"/>
          </a:xfrm>
        </p:spPr>
        <p:txBody>
          <a:bodyPr/>
          <a:lstStyle/>
          <a:p>
            <a:r>
              <a:rPr altLang="en-US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</a:t>
            </a:r>
            <a:r>
              <a:rPr altLang="zh-CN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r>
              <a:rPr altLang="en-US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维新运动的兴起与夭折</a:t>
            </a:r>
            <a:r>
              <a:rPr altLang="zh-CN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endParaRPr altLang="zh-CN" sz="24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14018" name="内容占位符 2"/>
          <p:cNvSpPr>
            <a:spLocks noGrp="1"/>
          </p:cNvSpPr>
          <p:nvPr>
            <p:ph idx="1"/>
          </p:nvPr>
        </p:nvSpPr>
        <p:spPr>
          <a:xfrm>
            <a:off x="228600" y="1168400"/>
            <a:ext cx="11680825" cy="578802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戊戌维新运动失败的</a:t>
            </a: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原因</a:t>
            </a:r>
            <a:endParaRPr kumimoji="0"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主要原因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：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慈禧太后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为首的强大的守旧势力的反对 </a:t>
            </a: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自身原因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</a:t>
            </a:r>
            <a:r>
              <a:rPr kumimoji="0"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1</a:t>
            </a: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.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不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敢否定封建主义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charset="-122"/>
            </a:endParaRP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b="1" dirty="0" smtClean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                  政治：</a:t>
            </a:r>
            <a:r>
              <a:rPr kumimoji="0" lang="zh-CN" altLang="en-US" dirty="0" smtClean="0">
                <a:latin typeface="等线" charset="0"/>
                <a:ea typeface="等线" charset="0"/>
                <a:sym typeface="华文楷体" panose="02010600040101010101" charset="-122"/>
              </a:rPr>
              <a:t>上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不敢</a:t>
            </a:r>
            <a:r>
              <a:rPr kumimoji="0" lang="zh-CN" altLang="en-US" dirty="0" smtClean="0">
                <a:latin typeface="等线" charset="0"/>
                <a:ea typeface="等线" charset="0"/>
                <a:sym typeface="华文楷体" panose="02010600040101010101" charset="-122"/>
              </a:rPr>
              <a:t>否定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封建君主</a:t>
            </a:r>
            <a:r>
              <a:rPr kumimoji="0" lang="zh-CN" altLang="en-US" b="1" dirty="0" smtClean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专制制度</a:t>
            </a:r>
            <a:endParaRPr kumimoji="0" lang="zh-CN" altLang="en-US" b="1" dirty="0">
              <a:solidFill>
                <a:srgbClr val="C00000"/>
              </a:solidFill>
              <a:latin typeface="等线" charset="0"/>
              <a:ea typeface="等线" charset="0"/>
              <a:sym typeface="华文楷体" panose="02010600040101010101" charset="-122"/>
            </a:endParaRP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                 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 </a:t>
            </a:r>
            <a:r>
              <a:rPr kumimoji="0" lang="zh-CN" altLang="en-US" b="1" dirty="0" smtClean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经济：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上不敢否定</a:t>
            </a:r>
            <a:r>
              <a:rPr kumimoji="0" lang="zh-CN" altLang="en-US" b="1" dirty="0" smtClean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封建土地所有制</a:t>
            </a:r>
            <a:endParaRPr kumimoji="0" lang="en-US" altLang="zh-CN" b="1" dirty="0">
              <a:solidFill>
                <a:srgbClr val="C00000"/>
              </a:solidFill>
              <a:latin typeface="等线" charset="0"/>
              <a:ea typeface="等线" charset="0"/>
              <a:sym typeface="华文楷体" panose="02010600040101010101" charset="-122"/>
            </a:endParaRP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dirty="0" smtClean="0">
                <a:latin typeface="等线" charset="0"/>
                <a:ea typeface="等线" charset="0"/>
                <a:sym typeface="华文楷体" panose="02010600040101010101" charset="-122"/>
              </a:rPr>
              <a:t>                  </a:t>
            </a:r>
            <a:r>
              <a:rPr kumimoji="0" lang="zh-CN" altLang="en-US" b="1" dirty="0" smtClean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文化：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上不敢否定</a:t>
            </a:r>
            <a:r>
              <a:rPr kumimoji="0" lang="zh-CN" altLang="en-US" b="1" dirty="0" smtClean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封建专制主义文化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，托古改制</a:t>
            </a:r>
            <a:endParaRPr kumimoji="0" lang="en-US" altLang="zh-CN" b="1" dirty="0">
              <a:solidFill>
                <a:srgbClr val="C00000"/>
              </a:solidFill>
              <a:latin typeface="等线" charset="0"/>
              <a:ea typeface="等线" charset="0"/>
              <a:sym typeface="华文楷体" panose="02010600040101010101" charset="-122"/>
            </a:endParaRPr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 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         </a:t>
            </a:r>
            <a:r>
              <a:rPr kumimoji="0"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2.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对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帝国主义抱有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幻想</a:t>
            </a:r>
            <a:endParaRPr kumimoji="0"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charset="-122"/>
            </a:endParaRPr>
          </a:p>
          <a:p>
            <a:pPr eaLnBrk="1" hangingPunct="1"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 </a:t>
            </a:r>
            <a:r>
              <a:rPr kumimoji="0"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         3.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脱离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人民群众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</p:txBody>
      </p:sp>
      <p:pic>
        <p:nvPicPr>
          <p:cNvPr id="214019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930" y="1205031"/>
            <a:ext cx="166846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599" y="2118331"/>
            <a:ext cx="5342659" cy="1653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标题 1"/>
          <p:cNvSpPr>
            <a:spLocks noGrp="1"/>
          </p:cNvSpPr>
          <p:nvPr>
            <p:ph type="title"/>
          </p:nvPr>
        </p:nvSpPr>
        <p:spPr>
          <a:xfrm>
            <a:off x="972343" y="365125"/>
            <a:ext cx="10193337" cy="544513"/>
          </a:xfrm>
        </p:spPr>
        <p:txBody>
          <a:bodyPr/>
          <a:lstStyle/>
          <a:p>
            <a:r>
              <a:rPr altLang="en-US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</a:t>
            </a:r>
            <a:r>
              <a:rPr altLang="zh-CN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r>
              <a:rPr altLang="en-US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维新运动的兴起与夭折</a:t>
            </a:r>
            <a:r>
              <a:rPr altLang="zh-CN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endParaRPr altLang="zh-CN" sz="24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14018" name="内容占位符 2"/>
          <p:cNvSpPr>
            <a:spLocks noGrp="1"/>
          </p:cNvSpPr>
          <p:nvPr>
            <p:ph idx="1"/>
          </p:nvPr>
        </p:nvSpPr>
        <p:spPr>
          <a:xfrm>
            <a:off x="228600" y="1168400"/>
            <a:ext cx="11680825" cy="578802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戊戌维新运动失败的</a:t>
            </a: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原因</a:t>
            </a:r>
            <a:endParaRPr kumimoji="0"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主要原因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：</a:t>
            </a:r>
            <a:r>
              <a:rPr kumimoji="0" lang="en-US" altLang="zh-CN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 </a:t>
            </a:r>
            <a:r>
              <a:rPr kumimoji="0" lang="en-US" altLang="zh-CN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                 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的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反对 </a:t>
            </a: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自身原因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</a:t>
            </a:r>
            <a:r>
              <a:rPr kumimoji="0"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1</a:t>
            </a: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.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不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敢否定封建主义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charset="-122"/>
            </a:endParaRP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b="1" dirty="0" smtClean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                  政治：</a:t>
            </a:r>
            <a:r>
              <a:rPr kumimoji="0" lang="zh-CN" altLang="en-US" dirty="0" smtClean="0">
                <a:latin typeface="等线" charset="0"/>
                <a:ea typeface="等线" charset="0"/>
                <a:sym typeface="华文楷体" panose="02010600040101010101" charset="-122"/>
              </a:rPr>
              <a:t>上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不敢</a:t>
            </a:r>
            <a:r>
              <a:rPr kumimoji="0" lang="zh-CN" altLang="en-US" dirty="0" smtClean="0">
                <a:latin typeface="等线" charset="0"/>
                <a:ea typeface="等线" charset="0"/>
                <a:sym typeface="华文楷体" panose="02010600040101010101" charset="-122"/>
              </a:rPr>
              <a:t>否定</a:t>
            </a:r>
            <a:r>
              <a:rPr kumimoji="0" lang="zh-CN" altLang="en-US" b="1" u="sng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 </a:t>
            </a:r>
            <a:r>
              <a:rPr kumimoji="0" lang="zh-CN" altLang="en-US" b="1" u="sng" dirty="0" smtClean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              </a:t>
            </a:r>
            <a:r>
              <a:rPr kumimoji="0" lang="zh-CN" altLang="en-US" b="1" dirty="0" smtClean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制度</a:t>
            </a:r>
            <a:endParaRPr kumimoji="0" lang="zh-CN" altLang="en-US" b="1" dirty="0">
              <a:solidFill>
                <a:srgbClr val="C00000"/>
              </a:solidFill>
              <a:latin typeface="等线" charset="0"/>
              <a:ea typeface="等线" charset="0"/>
              <a:sym typeface="华文楷体" panose="02010600040101010101" charset="-122"/>
            </a:endParaRP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                 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 </a:t>
            </a:r>
            <a:r>
              <a:rPr kumimoji="0" lang="zh-CN" altLang="en-US" b="1" dirty="0" smtClean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经济：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上不敢否定</a:t>
            </a:r>
            <a:r>
              <a:rPr kumimoji="0" lang="zh-CN" altLang="en-US" b="1" dirty="0" smtClean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封建</a:t>
            </a:r>
            <a:r>
              <a:rPr kumimoji="0" lang="zh-CN" altLang="en-US" b="1" u="sng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 </a:t>
            </a:r>
            <a:r>
              <a:rPr kumimoji="0" lang="zh-CN" altLang="en-US" b="1" u="sng" dirty="0" smtClean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           </a:t>
            </a:r>
            <a:r>
              <a:rPr kumimoji="0" lang="zh-CN" altLang="en-US" b="1" dirty="0" smtClean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所有制</a:t>
            </a:r>
            <a:endParaRPr kumimoji="0" lang="en-US" altLang="zh-CN" b="1" dirty="0">
              <a:solidFill>
                <a:srgbClr val="C00000"/>
              </a:solidFill>
              <a:latin typeface="等线" charset="0"/>
              <a:ea typeface="等线" charset="0"/>
              <a:sym typeface="华文楷体" panose="02010600040101010101" charset="-122"/>
            </a:endParaRP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dirty="0" smtClean="0">
                <a:latin typeface="等线" charset="0"/>
                <a:ea typeface="等线" charset="0"/>
                <a:sym typeface="华文楷体" panose="02010600040101010101" charset="-122"/>
              </a:rPr>
              <a:t>                  </a:t>
            </a:r>
            <a:r>
              <a:rPr kumimoji="0" lang="zh-CN" altLang="en-US" b="1" dirty="0" smtClean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文化：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上不敢否定</a:t>
            </a:r>
            <a:r>
              <a:rPr kumimoji="0" lang="zh-CN" altLang="en-US" b="1" dirty="0" smtClean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封建</a:t>
            </a:r>
            <a:r>
              <a:rPr kumimoji="0" lang="zh-CN" altLang="en-US" b="1" u="sng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 </a:t>
            </a:r>
            <a:r>
              <a:rPr kumimoji="0" lang="zh-CN" altLang="en-US" b="1" u="sng" dirty="0" smtClean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            </a:t>
            </a:r>
            <a:r>
              <a:rPr kumimoji="0" lang="zh-CN" altLang="en-US" b="1" dirty="0" smtClean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文化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，托古改制</a:t>
            </a:r>
            <a:endParaRPr kumimoji="0" lang="en-US" altLang="zh-CN" b="1" dirty="0">
              <a:solidFill>
                <a:srgbClr val="C00000"/>
              </a:solidFill>
              <a:latin typeface="等线" charset="0"/>
              <a:ea typeface="等线" charset="0"/>
              <a:sym typeface="华文楷体" panose="02010600040101010101" charset="-122"/>
            </a:endParaRPr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 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         </a:t>
            </a:r>
            <a:r>
              <a:rPr kumimoji="0"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2.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对</a:t>
            </a:r>
            <a:r>
              <a:rPr kumimoji="0"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 </a:t>
            </a:r>
            <a:r>
              <a:rPr kumimoji="0" lang="zh-CN" altLang="en-US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     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抱有幻想</a:t>
            </a:r>
            <a:endParaRPr kumimoji="0"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charset="-122"/>
            </a:endParaRPr>
          </a:p>
          <a:p>
            <a:pPr eaLnBrk="1" hangingPunct="1"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 </a:t>
            </a:r>
            <a:r>
              <a:rPr kumimoji="0"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         3.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脱离</a:t>
            </a:r>
            <a:r>
              <a:rPr kumimoji="0" lang="en-US" altLang="zh-CN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________</a:t>
            </a:r>
            <a:endParaRPr kumimoji="0" lang="en-US" altLang="zh-CN" u="sng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</p:txBody>
      </p:sp>
      <p:pic>
        <p:nvPicPr>
          <p:cNvPr id="214019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930" y="1205031"/>
            <a:ext cx="166846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标题 1"/>
          <p:cNvSpPr>
            <a:spLocks noGrp="1"/>
          </p:cNvSpPr>
          <p:nvPr>
            <p:ph type="title"/>
          </p:nvPr>
        </p:nvSpPr>
        <p:spPr>
          <a:xfrm>
            <a:off x="972343" y="365125"/>
            <a:ext cx="10193337" cy="544513"/>
          </a:xfrm>
        </p:spPr>
        <p:txBody>
          <a:bodyPr/>
          <a:lstStyle/>
          <a:p>
            <a:r>
              <a:rPr altLang="en-US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</a:t>
            </a:r>
            <a:r>
              <a:rPr altLang="zh-CN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r>
              <a:rPr altLang="en-US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维新运动的兴起与夭折</a:t>
            </a:r>
            <a:r>
              <a:rPr altLang="zh-CN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endParaRPr altLang="zh-CN" sz="24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14018" name="内容占位符 2"/>
          <p:cNvSpPr>
            <a:spLocks noGrp="1"/>
          </p:cNvSpPr>
          <p:nvPr>
            <p:ph idx="1"/>
          </p:nvPr>
        </p:nvSpPr>
        <p:spPr>
          <a:xfrm>
            <a:off x="228600" y="1168400"/>
            <a:ext cx="11680825" cy="578802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戊戌维新运动失败的</a:t>
            </a: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原因</a:t>
            </a:r>
            <a:endParaRPr kumimoji="0"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主要原因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：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慈禧太后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为首的强大的守旧势力的反对 </a:t>
            </a: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自身原因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</a:t>
            </a:r>
            <a:r>
              <a:rPr kumimoji="0"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1</a:t>
            </a: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.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不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敢否定封建主义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charset="-122"/>
            </a:endParaRP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b="1" dirty="0" smtClean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                  政治：</a:t>
            </a:r>
            <a:r>
              <a:rPr kumimoji="0" lang="zh-CN" altLang="en-US" dirty="0" smtClean="0">
                <a:latin typeface="等线" charset="0"/>
                <a:ea typeface="等线" charset="0"/>
                <a:sym typeface="华文楷体" panose="02010600040101010101" charset="-122"/>
              </a:rPr>
              <a:t>上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不敢</a:t>
            </a:r>
            <a:r>
              <a:rPr kumimoji="0" lang="zh-CN" altLang="en-US" dirty="0" smtClean="0">
                <a:latin typeface="等线" charset="0"/>
                <a:ea typeface="等线" charset="0"/>
                <a:sym typeface="华文楷体" panose="02010600040101010101" charset="-122"/>
              </a:rPr>
              <a:t>否定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封建君主</a:t>
            </a:r>
            <a:r>
              <a:rPr kumimoji="0" lang="zh-CN" altLang="en-US" b="1" dirty="0" smtClean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专制制度</a:t>
            </a:r>
            <a:endParaRPr kumimoji="0" lang="zh-CN" altLang="en-US" b="1" dirty="0">
              <a:solidFill>
                <a:srgbClr val="C00000"/>
              </a:solidFill>
              <a:latin typeface="等线" charset="0"/>
              <a:ea typeface="等线" charset="0"/>
              <a:sym typeface="华文楷体" panose="02010600040101010101" charset="-122"/>
            </a:endParaRP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                 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 </a:t>
            </a:r>
            <a:r>
              <a:rPr kumimoji="0" lang="zh-CN" altLang="en-US" b="1" dirty="0" smtClean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经济：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上不敢否定</a:t>
            </a:r>
            <a:r>
              <a:rPr kumimoji="0" lang="zh-CN" altLang="en-US" b="1" dirty="0" smtClean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封建土地所有制</a:t>
            </a:r>
            <a:endParaRPr kumimoji="0" lang="en-US" altLang="zh-CN" b="1" dirty="0">
              <a:solidFill>
                <a:srgbClr val="C00000"/>
              </a:solidFill>
              <a:latin typeface="等线" charset="0"/>
              <a:ea typeface="等线" charset="0"/>
              <a:sym typeface="华文楷体" panose="02010600040101010101" charset="-122"/>
            </a:endParaRP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dirty="0" smtClean="0">
                <a:latin typeface="等线" charset="0"/>
                <a:ea typeface="等线" charset="0"/>
                <a:sym typeface="华文楷体" panose="02010600040101010101" charset="-122"/>
              </a:rPr>
              <a:t>                  </a:t>
            </a:r>
            <a:r>
              <a:rPr kumimoji="0" lang="zh-CN" altLang="en-US" b="1" dirty="0" smtClean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文化：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上不敢否定</a:t>
            </a:r>
            <a:r>
              <a:rPr kumimoji="0" lang="zh-CN" altLang="en-US" b="1" dirty="0" smtClean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封建专制主义文化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，托古改制</a:t>
            </a:r>
            <a:endParaRPr kumimoji="0" lang="en-US" altLang="zh-CN" b="1" dirty="0">
              <a:solidFill>
                <a:srgbClr val="C00000"/>
              </a:solidFill>
              <a:latin typeface="等线" charset="0"/>
              <a:ea typeface="等线" charset="0"/>
              <a:sym typeface="华文楷体" panose="02010600040101010101" charset="-122"/>
            </a:endParaRPr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 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         </a:t>
            </a:r>
            <a:r>
              <a:rPr kumimoji="0"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2.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对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帝国主义抱有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幻想</a:t>
            </a:r>
            <a:endParaRPr kumimoji="0"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charset="-122"/>
            </a:endParaRPr>
          </a:p>
          <a:p>
            <a:pPr eaLnBrk="1" hangingPunct="1"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 </a:t>
            </a:r>
            <a:r>
              <a:rPr kumimoji="0"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         3.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脱离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人民群众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</p:txBody>
      </p:sp>
      <p:pic>
        <p:nvPicPr>
          <p:cNvPr id="214019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930" y="1205031"/>
            <a:ext cx="166846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599" y="2118331"/>
            <a:ext cx="5342659" cy="1653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02493" y="1039531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2402493" y="2797258"/>
            <a:ext cx="3583783" cy="10613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427206" y="4601207"/>
            <a:ext cx="3583783" cy="10613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6279219" y="3899185"/>
            <a:ext cx="2410445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维新活动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279218" y="4489299"/>
            <a:ext cx="2410445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272590" y="5031270"/>
            <a:ext cx="2410445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272590" y="5616040"/>
            <a:ext cx="2410445" cy="49720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深刻教训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左大括号 23"/>
          <p:cNvSpPr/>
          <p:nvPr/>
        </p:nvSpPr>
        <p:spPr>
          <a:xfrm>
            <a:off x="6043263" y="3982915"/>
            <a:ext cx="196136" cy="198839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8729482" y="4980022"/>
            <a:ext cx="231711" cy="176923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8963612" y="5184376"/>
            <a:ext cx="1991100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软弱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963612" y="5744292"/>
            <a:ext cx="1991100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改革不行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8963612" y="6296101"/>
            <a:ext cx="1991100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革命行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8954565" y="4601207"/>
            <a:ext cx="1991100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首秀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3" name="标题 1"/>
          <p:cNvSpPr>
            <a:spLocks noGrp="1"/>
          </p:cNvSpPr>
          <p:nvPr>
            <p:ph type="title"/>
          </p:nvPr>
        </p:nvSpPr>
        <p:spPr>
          <a:xfrm>
            <a:off x="972343" y="373676"/>
            <a:ext cx="10193337" cy="544513"/>
          </a:xfrm>
        </p:spPr>
        <p:txBody>
          <a:bodyPr/>
          <a:lstStyle/>
          <a:p>
            <a:r>
              <a:rPr altLang="en-US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</a:t>
            </a:r>
            <a:r>
              <a:rPr altLang="zh-CN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r>
              <a:rPr altLang="en-US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维新运动的兴起与夭折</a:t>
            </a:r>
            <a:r>
              <a:rPr altLang="zh-CN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endParaRPr altLang="zh-CN" sz="24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28354" name="内容占位符 2"/>
          <p:cNvSpPr>
            <a:spLocks noGrp="1"/>
          </p:cNvSpPr>
          <p:nvPr>
            <p:ph idx="1"/>
          </p:nvPr>
        </p:nvSpPr>
        <p:spPr>
          <a:xfrm>
            <a:off x="228600" y="1168400"/>
            <a:ext cx="11680825" cy="578802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戊戌维新运动失败的</a:t>
            </a: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教训：</a:t>
            </a:r>
            <a:endParaRPr kumimoji="0"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kumimoji="0"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 marL="0" lvl="1" eaLnBrk="1" hangingPunct="1">
              <a:spcBef>
                <a:spcPct val="0"/>
              </a:spcBef>
            </a:pPr>
            <a:r>
              <a:rPr kumimoji="0"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1.</a:t>
            </a:r>
            <a:r>
              <a:rPr kumimoji="0"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首秀：</a:t>
            </a:r>
            <a:endParaRPr kumimoji="0"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spcBef>
                <a:spcPct val="0"/>
              </a:spcBef>
            </a:pPr>
            <a:r>
              <a:rPr kumimoji="0"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2.</a:t>
            </a:r>
            <a:r>
              <a:rPr kumimoji="0"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软弱：</a:t>
            </a:r>
            <a:endParaRPr kumimoji="0"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spcBef>
                <a:spcPct val="0"/>
              </a:spcBef>
            </a:pPr>
            <a:r>
              <a:rPr kumimoji="0"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3.</a:t>
            </a:r>
            <a:r>
              <a:rPr kumimoji="0"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改革不行：</a:t>
            </a:r>
            <a:endParaRPr kumimoji="0"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spcBef>
                <a:spcPct val="0"/>
              </a:spcBef>
            </a:pPr>
            <a:r>
              <a:rPr kumimoji="0"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4.</a:t>
            </a:r>
            <a:r>
              <a:rPr kumimoji="0"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革命行：</a:t>
            </a:r>
            <a:endParaRPr kumimoji="0"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645" y="1865376"/>
            <a:ext cx="5143355" cy="17627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3" name="标题 1"/>
          <p:cNvSpPr>
            <a:spLocks noGrp="1"/>
          </p:cNvSpPr>
          <p:nvPr>
            <p:ph type="title"/>
          </p:nvPr>
        </p:nvSpPr>
        <p:spPr>
          <a:xfrm>
            <a:off x="972343" y="373676"/>
            <a:ext cx="10193337" cy="544513"/>
          </a:xfrm>
        </p:spPr>
        <p:txBody>
          <a:bodyPr/>
          <a:lstStyle/>
          <a:p>
            <a:r>
              <a:rPr altLang="en-US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</a:t>
            </a:r>
            <a:r>
              <a:rPr altLang="zh-CN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r>
              <a:rPr altLang="en-US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维新运动的兴起与夭折</a:t>
            </a:r>
            <a:r>
              <a:rPr altLang="zh-CN" sz="24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endParaRPr altLang="zh-CN" sz="24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28354" name="内容占位符 2"/>
          <p:cNvSpPr>
            <a:spLocks noGrp="1"/>
          </p:cNvSpPr>
          <p:nvPr>
            <p:ph idx="1"/>
          </p:nvPr>
        </p:nvSpPr>
        <p:spPr>
          <a:xfrm>
            <a:off x="228600" y="1168400"/>
            <a:ext cx="11680825" cy="578802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戊戌维新运动失败的</a:t>
            </a: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教训：</a:t>
            </a:r>
            <a:endParaRPr kumimoji="0"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kumimoji="0"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 marL="0" lvl="1" eaLnBrk="1" hangingPunct="1">
              <a:spcBef>
                <a:spcPct val="0"/>
              </a:spcBef>
            </a:pPr>
            <a:r>
              <a:rPr kumimoji="0"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1.</a:t>
            </a:r>
            <a:r>
              <a:rPr kumimoji="0"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首秀：中国</a:t>
            </a:r>
            <a:r>
              <a:rPr kumimoji="0"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民族资产阶级</a:t>
            </a:r>
            <a:r>
              <a:rPr kumimoji="0"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登上政治舞台的</a:t>
            </a:r>
            <a:r>
              <a:rPr kumimoji="0"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第一次</a:t>
            </a:r>
            <a:r>
              <a:rPr kumimoji="0"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表演。</a:t>
            </a:r>
            <a:endParaRPr kumimoji="0"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spcBef>
                <a:spcPct val="0"/>
              </a:spcBef>
            </a:pPr>
            <a:r>
              <a:rPr kumimoji="0"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2.</a:t>
            </a:r>
            <a:r>
              <a:rPr kumimoji="0"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软弱：戊戌维新以失败</a:t>
            </a:r>
            <a:r>
              <a:rPr kumimoji="0"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而告终暴露出这个阶级的</a:t>
            </a:r>
            <a:r>
              <a:rPr kumimoji="0" lang="zh-CN" altLang="en-US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软弱性</a:t>
            </a:r>
            <a:r>
              <a:rPr kumimoji="0"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spcBef>
                <a:spcPct val="0"/>
              </a:spcBef>
            </a:pPr>
            <a:r>
              <a:rPr kumimoji="0"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3.</a:t>
            </a:r>
            <a:r>
              <a:rPr kumimoji="0"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改革不行：在</a:t>
            </a:r>
            <a:r>
              <a:rPr kumimoji="0"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半殖民地半封建的中国，企图</a:t>
            </a:r>
            <a:r>
              <a:rPr kumimoji="0"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通过统治者进行自上而下的</a:t>
            </a:r>
            <a:endParaRPr kumimoji="0" lang="en-US" altLang="zh-CN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spcBef>
                <a:spcPct val="0"/>
              </a:spcBef>
            </a:pPr>
            <a:r>
              <a:rPr kumimoji="0"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</a:t>
            </a:r>
            <a:r>
              <a:rPr kumimoji="0" lang="zh-CN" altLang="en-US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     改良</a:t>
            </a:r>
            <a:r>
              <a:rPr kumimoji="0"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的道路，是行不通的。</a:t>
            </a:r>
            <a:endParaRPr kumimoji="0" lang="en-US" altLang="zh-CN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spcBef>
                <a:spcPct val="0"/>
              </a:spcBef>
            </a:pPr>
            <a:r>
              <a:rPr kumimoji="0"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4</a:t>
            </a:r>
            <a:r>
              <a:rPr kumimoji="0"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.</a:t>
            </a:r>
            <a:r>
              <a:rPr kumimoji="0"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革命行：要</a:t>
            </a:r>
            <a:r>
              <a:rPr kumimoji="0"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想实现国家的独立、民主、富强，必须采用</a:t>
            </a:r>
            <a:r>
              <a:rPr kumimoji="0"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革命</a:t>
            </a:r>
            <a:r>
              <a:rPr kumimoji="0"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的手段。 </a:t>
            </a:r>
          </a:p>
          <a:p>
            <a:pPr marL="0" lvl="1" eaLnBrk="1" hangingPunct="1">
              <a:spcBef>
                <a:spcPct val="0"/>
              </a:spcBef>
            </a:pPr>
            <a:endParaRPr kumimoji="0"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645" y="1865376"/>
            <a:ext cx="5143355" cy="17627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1003806" y="383886"/>
            <a:ext cx="10193337" cy="544513"/>
          </a:xfrm>
        </p:spPr>
        <p:txBody>
          <a:bodyPr/>
          <a:lstStyle/>
          <a:p>
            <a:r>
              <a:rPr lang="zh-CN" altLang="en-US" dirty="0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判断对错</a:t>
            </a:r>
            <a:endParaRPr lang="zh-CN" altLang="en-US" dirty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259053" y="1858675"/>
            <a:ext cx="11461892" cy="3752417"/>
          </a:xfrm>
        </p:spPr>
        <p:txBody>
          <a:bodyPr>
            <a:normAutofit/>
          </a:bodyPr>
          <a:lstStyle/>
          <a:p>
            <a:pPr marL="0" lvl="1" eaLnBrk="1" hangingPunct="1">
              <a:spcBef>
                <a:spcPct val="0"/>
              </a:spcBef>
            </a:pP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kumimoji="0"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中国先进地主阶级登</a:t>
            </a:r>
            <a:r>
              <a:rPr kumimoji="0"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上政治舞台的第一次表演</a:t>
            </a:r>
            <a:r>
              <a:rPr kumimoji="0"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spcBef>
                <a:spcPct val="0"/>
              </a:spcBef>
            </a:pPr>
            <a:endParaRPr kumimoji="0"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spcBef>
                <a:spcPct val="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2.</a:t>
            </a:r>
            <a:r>
              <a:rPr kumimoji="0"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戊戌维新</a:t>
            </a:r>
            <a:r>
              <a:rPr kumimoji="0"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以失败而告终暴露</a:t>
            </a:r>
            <a:r>
              <a:rPr kumimoji="0"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出民族资产阶级的</a:t>
            </a:r>
            <a:r>
              <a:rPr kumimoji="0"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软弱性</a:t>
            </a:r>
            <a:r>
              <a:rPr kumimoji="0"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spcBef>
                <a:spcPct val="0"/>
              </a:spcBef>
            </a:pPr>
            <a:endParaRPr kumimoji="0"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spcBef>
                <a:spcPct val="0"/>
              </a:spcBef>
            </a:pPr>
            <a:r>
              <a:rPr kumimoji="0"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3</a:t>
            </a:r>
            <a:r>
              <a:rPr kumimoji="0"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.</a:t>
            </a:r>
            <a:r>
              <a:rPr kumimoji="0"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在</a:t>
            </a:r>
            <a:r>
              <a:rPr kumimoji="0"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半殖民地半封建的中国，</a:t>
            </a:r>
            <a:r>
              <a:rPr kumimoji="0"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企图进行自下而上的革命的</a:t>
            </a:r>
            <a:r>
              <a:rPr kumimoji="0"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道路，是行不通的</a:t>
            </a:r>
            <a:r>
              <a:rPr kumimoji="0"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spcBef>
                <a:spcPct val="0"/>
              </a:spcBef>
            </a:pPr>
            <a:endParaRPr kumimoji="0"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spcBef>
                <a:spcPct val="0"/>
              </a:spcBef>
            </a:pPr>
            <a:endParaRPr kumimoji="0"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1003806" y="383886"/>
            <a:ext cx="10193337" cy="544513"/>
          </a:xfrm>
        </p:spPr>
        <p:txBody>
          <a:bodyPr/>
          <a:lstStyle/>
          <a:p>
            <a:r>
              <a:rPr lang="zh-CN" altLang="en-US" dirty="0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判断对错</a:t>
            </a:r>
            <a:endParaRPr lang="zh-CN" altLang="en-US" dirty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259053" y="1858675"/>
            <a:ext cx="11461892" cy="3752417"/>
          </a:xfrm>
        </p:spPr>
        <p:txBody>
          <a:bodyPr>
            <a:normAutofit/>
          </a:bodyPr>
          <a:lstStyle/>
          <a:p>
            <a:pPr marL="0" lvl="1" eaLnBrk="1" hangingPunct="1">
              <a:spcBef>
                <a:spcPct val="0"/>
              </a:spcBef>
            </a:pP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kumimoji="0"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中国先进地主阶级登</a:t>
            </a:r>
            <a:r>
              <a:rPr kumimoji="0"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上政治舞台的第一次表演</a:t>
            </a:r>
            <a:r>
              <a:rPr kumimoji="0"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spcBef>
                <a:spcPct val="0"/>
              </a:spcBef>
            </a:pPr>
            <a:endParaRPr kumimoji="0"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spcBef>
                <a:spcPct val="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2.</a:t>
            </a:r>
            <a:r>
              <a:rPr kumimoji="0"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戊戌维新</a:t>
            </a:r>
            <a:r>
              <a:rPr kumimoji="0"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以失败而告终暴露</a:t>
            </a:r>
            <a:r>
              <a:rPr kumimoji="0"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出民族资产阶级的</a:t>
            </a:r>
            <a:r>
              <a:rPr kumimoji="0"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软弱性</a:t>
            </a:r>
            <a:r>
              <a:rPr kumimoji="0"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spcBef>
                <a:spcPct val="0"/>
              </a:spcBef>
            </a:pPr>
            <a:endParaRPr kumimoji="0"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spcBef>
                <a:spcPct val="0"/>
              </a:spcBef>
            </a:pPr>
            <a:r>
              <a:rPr kumimoji="0"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3</a:t>
            </a:r>
            <a:r>
              <a:rPr kumimoji="0"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.</a:t>
            </a:r>
            <a:r>
              <a:rPr kumimoji="0"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在</a:t>
            </a:r>
            <a:r>
              <a:rPr kumimoji="0"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半殖民地半封建的中国，</a:t>
            </a:r>
            <a:r>
              <a:rPr kumimoji="0"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企图进行自下而上的革命的</a:t>
            </a:r>
            <a:r>
              <a:rPr kumimoji="0"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道路，是行不通的</a:t>
            </a:r>
            <a:r>
              <a:rPr kumimoji="0"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spcBef>
                <a:spcPct val="0"/>
              </a:spcBef>
            </a:pPr>
            <a:endParaRPr kumimoji="0"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spcBef>
                <a:spcPct val="0"/>
              </a:spcBef>
            </a:pPr>
            <a:endParaRPr kumimoji="0"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 marL="0" lvl="1">
              <a:spcBef>
                <a:spcPct val="0"/>
              </a:spcBef>
            </a:pPr>
            <a:endParaRPr kumimoji="0" lang="en-US" altLang="zh-CN" sz="6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78839" y="2532906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eaLnBrk="1" hangingPunct="1"/>
            <a:r>
              <a:rPr kumimoji="0" lang="zh-CN" altLang="en-US" sz="6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✔</a:t>
            </a:r>
            <a:endParaRPr kumimoji="0" lang="en-US" altLang="zh-CN" sz="6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86986" y="1770118"/>
            <a:ext cx="21108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zh-CN" altLang="en-US" sz="6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✘</a:t>
            </a:r>
            <a:endParaRPr lang="zh-CN" altLang="en-US" sz="6000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15658" y="3691606"/>
            <a:ext cx="21108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zh-CN" altLang="en-US" sz="6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✘</a:t>
            </a:r>
            <a:endParaRPr lang="zh-CN" altLang="en-US" sz="6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Freeform 10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2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2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Freeform 10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8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8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2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2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Freeform 10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8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2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2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Freeform 10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8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2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2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Freeform 10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8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2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2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2103057"/>
  <p:tag name="MH_LIBRARY" val="GRAPHIC"/>
  <p:tag name="MH_TYPE" val="SubTitle"/>
  <p:tag name="MH_ORDER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2103057"/>
  <p:tag name="MH_LIBRARY" val="GRAPHIC"/>
  <p:tag name="MH_TYPE" val="SubTitle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2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2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Freeform 10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8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初子的模板">
      <a:majorFont>
        <a:latin typeface="Calibri Light"/>
        <a:ea typeface="方正清刻本悦宋简体"/>
        <a:cs typeface=""/>
      </a:majorFont>
      <a:minorFont>
        <a:latin typeface="Calibri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4821</Words>
  <Application>Microsoft Macintosh PowerPoint</Application>
  <PresentationFormat>宽屏</PresentationFormat>
  <Paragraphs>1001</Paragraphs>
  <Slides>106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106</vt:i4>
      </vt:variant>
    </vt:vector>
  </HeadingPairs>
  <TitlesOfParts>
    <vt:vector size="124" baseType="lpstr">
      <vt:lpstr>Arial Rounded MT Bold</vt:lpstr>
      <vt:lpstr>Arial Unicode MS</vt:lpstr>
      <vt:lpstr>Calibri Light</vt:lpstr>
      <vt:lpstr>Palatino Linotype</vt:lpstr>
      <vt:lpstr>等线</vt:lpstr>
      <vt:lpstr>方正粗倩简体</vt:lpstr>
      <vt:lpstr>方正兰亭超细黑简体</vt:lpstr>
      <vt:lpstr>方正兰亭黑_GBK</vt:lpstr>
      <vt:lpstr>方正清刻本悦宋简体</vt:lpstr>
      <vt:lpstr>黑体</vt:lpstr>
      <vt:lpstr>华文行楷</vt:lpstr>
      <vt:lpstr>华文新魏</vt:lpstr>
      <vt:lpstr>宋体</vt:lpstr>
      <vt:lpstr>微软雅黑</vt:lpstr>
      <vt:lpstr>Arial</vt:lpstr>
      <vt:lpstr>Calibri</vt:lpstr>
      <vt:lpstr>华文楷体</vt:lpstr>
      <vt:lpstr>Office 主题</vt:lpstr>
      <vt:lpstr>PowerPoint 演示文稿</vt:lpstr>
      <vt:lpstr>关于教材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第一节 农民群众斗争风暴的起落 </vt:lpstr>
      <vt:lpstr>第一节 农民群众斗争风暴的起落</vt:lpstr>
      <vt:lpstr>第一节 农民群众斗争风暴的起落</vt:lpstr>
      <vt:lpstr>第一节 农民群众斗争风暴的起落  </vt:lpstr>
      <vt:lpstr>第一节 农民群众斗争风暴的起落   </vt:lpstr>
      <vt:lpstr>第一节 农民群众斗争风暴的起落  </vt:lpstr>
      <vt:lpstr>PowerPoint 演示文稿</vt:lpstr>
      <vt:lpstr>练一练</vt:lpstr>
      <vt:lpstr>练一练</vt:lpstr>
      <vt:lpstr>练一练</vt:lpstr>
      <vt:lpstr>练一练</vt:lpstr>
      <vt:lpstr>PowerPoint 演示文稿</vt:lpstr>
      <vt:lpstr>第一节 农民群众斗争风暴的起落   </vt:lpstr>
      <vt:lpstr>第一节 农民群众斗争风暴的起落   </vt:lpstr>
      <vt:lpstr>第一节 农民群众斗争风暴的起落   </vt:lpstr>
      <vt:lpstr>第一节 农民群众斗争风暴的起落   </vt:lpstr>
      <vt:lpstr>PowerPoint 演示文稿</vt:lpstr>
      <vt:lpstr>第一节 农民群众斗争风暴的起落   </vt:lpstr>
      <vt:lpstr>第一节 农民群众斗争风暴的起落   </vt:lpstr>
      <vt:lpstr>第一节 农民群众斗争风暴的起落   </vt:lpstr>
      <vt:lpstr>第一节 农民群众斗争风暴的起落   </vt:lpstr>
      <vt:lpstr>PowerPoint 演示文稿</vt:lpstr>
      <vt:lpstr>第一节 农民群众斗争风暴的起落   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PowerPoint 演示文稿</vt:lpstr>
      <vt:lpstr>第二节 地主阶级统治集团“自救”活动的兴衰 </vt:lpstr>
      <vt:lpstr>快问快答</vt:lpstr>
      <vt:lpstr>快问快答</vt:lpstr>
      <vt:lpstr>快问快答</vt:lpstr>
      <vt:lpstr>快问快答</vt:lpstr>
      <vt:lpstr>PowerPoint 演示文稿</vt:lpstr>
      <vt:lpstr>第二节 地主阶级统治集团“自救”活动的兴衰 </vt:lpstr>
      <vt:lpstr>第二节 地主阶级统治集团“自救”活动的兴衰 </vt:lpstr>
      <vt:lpstr>第二节 地主阶级统治集团“自救”活动的兴衰 </vt:lpstr>
      <vt:lpstr>快问快答</vt:lpstr>
      <vt:lpstr>快问快答</vt:lpstr>
      <vt:lpstr>快问快答</vt:lpstr>
      <vt:lpstr>快问快答</vt:lpstr>
      <vt:lpstr>快问快答</vt:lpstr>
      <vt:lpstr>PowerPoint 演示文稿</vt:lpstr>
      <vt:lpstr>第二节 地主阶级统治集团“自救”活动的兴衰 </vt:lpstr>
      <vt:lpstr>第二节 地主阶级统治集团“自救”活动的兴衰 </vt:lpstr>
      <vt:lpstr>第二节 地主阶级统治集团“自救”活动的兴衰 </vt:lpstr>
      <vt:lpstr>第二节 地主阶级统治集团“自救”活动的兴衰 </vt:lpstr>
      <vt:lpstr>第二节 地主阶级统治集团“自救”活动的兴衰 </vt:lpstr>
      <vt:lpstr>第二节 地主阶级统治集团“自救”活动的兴衰 </vt:lpstr>
      <vt:lpstr>第二节 地主阶级统治集团“自救”活动的兴衰 </vt:lpstr>
      <vt:lpstr>练一练</vt:lpstr>
      <vt:lpstr>练一练</vt:lpstr>
      <vt:lpstr>练一练</vt:lpstr>
      <vt:lpstr>练一练</vt:lpstr>
      <vt:lpstr>PowerPoint 演示文稿</vt:lpstr>
      <vt:lpstr>第二节 地主阶级统治集团“自救”活动的兴衰 </vt:lpstr>
      <vt:lpstr>第二节 地主阶级统治集团“自救”活动的兴衰 </vt:lpstr>
      <vt:lpstr>第二节 地主阶级统治集团“自救”活动的兴衰 </vt:lpstr>
      <vt:lpstr>PowerPoint 演示文稿</vt:lpstr>
      <vt:lpstr>PowerPoint 演示文稿</vt:lpstr>
      <vt:lpstr>第三节 维新运动的兴起与夭折  </vt:lpstr>
      <vt:lpstr>第三节 维新运动的兴起与夭折  </vt:lpstr>
      <vt:lpstr>第三节 维新运动的兴起与夭折  </vt:lpstr>
      <vt:lpstr>PowerPoint 演示文稿</vt:lpstr>
      <vt:lpstr>PowerPoint 演示文稿</vt:lpstr>
      <vt:lpstr>快问快答</vt:lpstr>
      <vt:lpstr>快问快答</vt:lpstr>
      <vt:lpstr>快问快答</vt:lpstr>
      <vt:lpstr>PowerPoint 演示文稿</vt:lpstr>
      <vt:lpstr>第三节 维新运动的兴起与夭折 </vt:lpstr>
      <vt:lpstr>第三节 维新运动的兴起与夭折 </vt:lpstr>
      <vt:lpstr>PowerPoint 演示文稿</vt:lpstr>
      <vt:lpstr>第三节 维新运动的兴起与夭折 </vt:lpstr>
      <vt:lpstr>第三节 维新运动的兴起与夭折 </vt:lpstr>
      <vt:lpstr>第三节 维新运动的兴起与夭折 </vt:lpstr>
      <vt:lpstr>第三节 维新运动的兴起与夭折 </vt:lpstr>
      <vt:lpstr>第三节 维新运动的兴起与夭折 </vt:lpstr>
      <vt:lpstr>第三节 维新运动的兴起与夭折 </vt:lpstr>
      <vt:lpstr>PowerPoint 演示文稿</vt:lpstr>
      <vt:lpstr>第三节 维新运动的兴起与夭折 </vt:lpstr>
      <vt:lpstr>第三节 维新运动的兴起与夭折 </vt:lpstr>
      <vt:lpstr>判断对错</vt:lpstr>
      <vt:lpstr>判断对错</vt:lpstr>
      <vt:lpstr>练一练</vt:lpstr>
      <vt:lpstr>练一练</vt:lpstr>
      <vt:lpstr>练一练</vt:lpstr>
      <vt:lpstr>练一练</vt:lpstr>
      <vt:lpstr>练一练</vt:lpstr>
      <vt:lpstr>练一练</vt:lpstr>
      <vt:lpstr>PowerPoint 演示文稿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FTK0688</dc:creator>
  <cp:lastModifiedBy>Microsoft Office 用户</cp:lastModifiedBy>
  <cp:revision>372</cp:revision>
  <cp:lastPrinted>2017-09-25T06:04:00Z</cp:lastPrinted>
  <dcterms:created xsi:type="dcterms:W3CDTF">2018-03-29T04:33:00Z</dcterms:created>
  <dcterms:modified xsi:type="dcterms:W3CDTF">2019-01-24T05:32:47Z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