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24"/>
  </p:notesMasterIdLst>
  <p:sldIdLst>
    <p:sldId id="691" r:id="rId6"/>
    <p:sldId id="966" r:id="rId7"/>
    <p:sldId id="967" r:id="rId8"/>
    <p:sldId id="968" r:id="rId9"/>
    <p:sldId id="964" r:id="rId10"/>
    <p:sldId id="919" r:id="rId11"/>
    <p:sldId id="920" r:id="rId12"/>
    <p:sldId id="921" r:id="rId13"/>
    <p:sldId id="922" r:id="rId14"/>
    <p:sldId id="923" r:id="rId15"/>
    <p:sldId id="924" r:id="rId16"/>
    <p:sldId id="925" r:id="rId17"/>
    <p:sldId id="926" r:id="rId18"/>
    <p:sldId id="927" r:id="rId19"/>
    <p:sldId id="928" r:id="rId20"/>
    <p:sldId id="929" r:id="rId21"/>
    <p:sldId id="930" r:id="rId22"/>
    <p:sldId id="931" r:id="rId23"/>
    <p:sldId id="932" r:id="rId24"/>
    <p:sldId id="933" r:id="rId25"/>
    <p:sldId id="934" r:id="rId26"/>
    <p:sldId id="935" r:id="rId27"/>
    <p:sldId id="936" r:id="rId28"/>
    <p:sldId id="937" r:id="rId29"/>
    <p:sldId id="938" r:id="rId30"/>
    <p:sldId id="939" r:id="rId31"/>
    <p:sldId id="940" r:id="rId32"/>
    <p:sldId id="941" r:id="rId33"/>
    <p:sldId id="942" r:id="rId34"/>
    <p:sldId id="943" r:id="rId35"/>
    <p:sldId id="944" r:id="rId36"/>
    <p:sldId id="945" r:id="rId37"/>
    <p:sldId id="946" r:id="rId38"/>
    <p:sldId id="947" r:id="rId39"/>
    <p:sldId id="948" r:id="rId40"/>
    <p:sldId id="949" r:id="rId41"/>
    <p:sldId id="950" r:id="rId42"/>
    <p:sldId id="951" r:id="rId43"/>
    <p:sldId id="952" r:id="rId44"/>
    <p:sldId id="953" r:id="rId45"/>
    <p:sldId id="954" r:id="rId46"/>
    <p:sldId id="955" r:id="rId47"/>
    <p:sldId id="956" r:id="rId48"/>
    <p:sldId id="957" r:id="rId49"/>
    <p:sldId id="958" r:id="rId50"/>
    <p:sldId id="959" r:id="rId51"/>
    <p:sldId id="960" r:id="rId52"/>
    <p:sldId id="961" r:id="rId53"/>
    <p:sldId id="962" r:id="rId54"/>
    <p:sldId id="963" r:id="rId55"/>
    <p:sldId id="719" r:id="rId56"/>
    <p:sldId id="756" r:id="rId57"/>
    <p:sldId id="720" r:id="rId58"/>
    <p:sldId id="648" r:id="rId59"/>
    <p:sldId id="812" r:id="rId60"/>
    <p:sldId id="785" r:id="rId61"/>
    <p:sldId id="650" r:id="rId62"/>
    <p:sldId id="651" r:id="rId63"/>
    <p:sldId id="652" r:id="rId64"/>
    <p:sldId id="659" r:id="rId65"/>
    <p:sldId id="734" r:id="rId66"/>
    <p:sldId id="772" r:id="rId67"/>
    <p:sldId id="773" r:id="rId68"/>
    <p:sldId id="724" r:id="rId69"/>
    <p:sldId id="725" r:id="rId70"/>
    <p:sldId id="655" r:id="rId71"/>
    <p:sldId id="726" r:id="rId72"/>
    <p:sldId id="658" r:id="rId73"/>
    <p:sldId id="789" r:id="rId74"/>
    <p:sldId id="790" r:id="rId75"/>
    <p:sldId id="813" r:id="rId76"/>
    <p:sldId id="764" r:id="rId77"/>
    <p:sldId id="788" r:id="rId78"/>
    <p:sldId id="727" r:id="rId79"/>
    <p:sldId id="654" r:id="rId80"/>
    <p:sldId id="791" r:id="rId81"/>
    <p:sldId id="793" r:id="rId82"/>
    <p:sldId id="794" r:id="rId83"/>
    <p:sldId id="795" r:id="rId84"/>
    <p:sldId id="796" r:id="rId85"/>
    <p:sldId id="740" r:id="rId86"/>
    <p:sldId id="814" r:id="rId87"/>
    <p:sldId id="694" r:id="rId88"/>
    <p:sldId id="741" r:id="rId89"/>
    <p:sldId id="742" r:id="rId90"/>
    <p:sldId id="743" r:id="rId91"/>
    <p:sldId id="774" r:id="rId92"/>
    <p:sldId id="808" r:id="rId93"/>
    <p:sldId id="809" r:id="rId94"/>
    <p:sldId id="810" r:id="rId95"/>
    <p:sldId id="965" r:id="rId96"/>
    <p:sldId id="849" r:id="rId97"/>
    <p:sldId id="850" r:id="rId98"/>
    <p:sldId id="851" r:id="rId99"/>
    <p:sldId id="852" r:id="rId100"/>
    <p:sldId id="853" r:id="rId101"/>
    <p:sldId id="854" r:id="rId102"/>
    <p:sldId id="855" r:id="rId103"/>
    <p:sldId id="856" r:id="rId104"/>
    <p:sldId id="857" r:id="rId105"/>
    <p:sldId id="858" r:id="rId106"/>
    <p:sldId id="859" r:id="rId107"/>
    <p:sldId id="860" r:id="rId108"/>
    <p:sldId id="861" r:id="rId109"/>
    <p:sldId id="862" r:id="rId110"/>
    <p:sldId id="863" r:id="rId111"/>
    <p:sldId id="864" r:id="rId112"/>
    <p:sldId id="865" r:id="rId113"/>
    <p:sldId id="866" r:id="rId114"/>
    <p:sldId id="867" r:id="rId115"/>
    <p:sldId id="868" r:id="rId116"/>
    <p:sldId id="869" r:id="rId117"/>
    <p:sldId id="870" r:id="rId118"/>
    <p:sldId id="871" r:id="rId119"/>
    <p:sldId id="872" r:id="rId120"/>
    <p:sldId id="873" r:id="rId121"/>
    <p:sldId id="874" r:id="rId122"/>
    <p:sldId id="875"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66"/>
            <p14:sldId id="967"/>
            <p14:sldId id="968"/>
            <p14:sldId id="964"/>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724"/>
            <p14:sldId id="725"/>
            <p14:sldId id="655"/>
            <p14:sldId id="726"/>
            <p14:sldId id="658"/>
            <p14:sldId id="789"/>
            <p14:sldId id="790"/>
            <p14:sldId id="813"/>
            <p14:sldId id="764"/>
            <p14:sldId id="788"/>
            <p14:sldId id="727"/>
            <p14:sldId id="654"/>
            <p14:sldId id="791"/>
            <p14:sldId id="793"/>
            <p14:sldId id="794"/>
            <p14:sldId id="795"/>
            <p14:sldId id="796"/>
            <p14:sldId id="740"/>
            <p14:sldId id="814"/>
            <p14:sldId id="694"/>
            <p14:sldId id="741"/>
            <p14:sldId id="742"/>
            <p14:sldId id="743"/>
            <p14:sldId id="774"/>
            <p14:sldId id="808"/>
            <p14:sldId id="809"/>
            <p14:sldId id="810"/>
            <p14:sldId id="965"/>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0" autoAdjust="0"/>
    <p:restoredTop sz="92943"/>
  </p:normalViewPr>
  <p:slideViewPr>
    <p:cSldViewPr snapToGrid="0">
      <p:cViewPr>
        <p:scale>
          <a:sx n="94" d="100"/>
          <a:sy n="94" d="100"/>
        </p:scale>
        <p:origin x="1528" y="7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notesMaster" Target="notesMasters/notesMaster1.xml"/><Relationship Id="rId125" Type="http://schemas.openxmlformats.org/officeDocument/2006/relationships/commentAuthors" Target="commentAuthors.xml"/><Relationship Id="rId126" Type="http://schemas.openxmlformats.org/officeDocument/2006/relationships/presProps" Target="presProps.xml"/><Relationship Id="rId127" Type="http://schemas.openxmlformats.org/officeDocument/2006/relationships/viewProps" Target="viewProps.xml"/><Relationship Id="rId128" Type="http://schemas.openxmlformats.org/officeDocument/2006/relationships/theme" Target="theme/theme1.xml"/><Relationship Id="rId129"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00" Type="http://schemas.openxmlformats.org/officeDocument/2006/relationships/slide" Target="slides/slide95.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smtClean="0">
              <a:latin typeface="Heiti SC Light" charset="-122"/>
              <a:ea typeface="Heiti SC Light" charset="-122"/>
              <a:cs typeface="Heiti SC Light" charset="-122"/>
            </a:rPr>
            <a:t>打击了</a:t>
          </a:r>
        </a:p>
        <a:p>
          <a:r>
            <a:rPr lang="zh-CN" altLang="en-US" sz="3600" dirty="0" smtClean="0">
              <a:latin typeface="Heiti SC Light" charset="-122"/>
              <a:ea typeface="Heiti SC Light" charset="-122"/>
              <a:cs typeface="Heiti SC Light" charset="-122"/>
            </a:rPr>
            <a:t>封建主义</a:t>
          </a:r>
          <a:endParaRPr lang="zh-CN" altLang="en-US" sz="36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smtClean="0">
              <a:latin typeface="Heiti SC Light" charset="-122"/>
              <a:ea typeface="Heiti SC Light" charset="-122"/>
              <a:cs typeface="Heiti SC Light" charset="-122"/>
            </a:rPr>
            <a:t>解放了</a:t>
          </a:r>
        </a:p>
        <a:p>
          <a:r>
            <a:rPr lang="zh-CN" altLang="en-US" sz="3600" dirty="0" smtClean="0">
              <a:latin typeface="Heiti SC Light" charset="-122"/>
              <a:ea typeface="Heiti SC Light" charset="-122"/>
              <a:cs typeface="Heiti SC Light" charset="-122"/>
            </a:rPr>
            <a:t>思想</a:t>
          </a:r>
          <a:endParaRPr lang="zh-CN" altLang="en-US" sz="36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smtClean="0">
              <a:latin typeface="Heiti SC Light" charset="-122"/>
              <a:ea typeface="Heiti SC Light" charset="-122"/>
              <a:cs typeface="Heiti SC Light" charset="-122"/>
            </a:rPr>
            <a:t>准备了</a:t>
          </a:r>
        </a:p>
        <a:p>
          <a:r>
            <a:rPr lang="zh-CN" altLang="en-US" sz="3600" dirty="0" smtClean="0">
              <a:latin typeface="Heiti SC Light" charset="-122"/>
              <a:ea typeface="Heiti SC Light" charset="-122"/>
              <a:cs typeface="Heiti SC Light" charset="-122"/>
            </a:rPr>
            <a:t>马克思主义</a:t>
          </a:r>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67FF2C16-5771-224B-9612-B9B742E2F388}" type="presOf" srcId="{96B72B78-DE8A-F746-9DAC-58259DAEFEF3}" destId="{E208EB3B-7B88-674F-916B-6126FD910BAC}"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675F0DEB-D341-A948-A125-0D290C17B774}"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7A22138A-BBCD-304F-A02D-DAD26B2CC463}" type="presOf" srcId="{6CD93CB1-A6AE-B149-94FE-136B323344AE}" destId="{A1FFF940-064A-0846-9CB9-E13A91681A52}"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打击了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封建主义</a:t>
          </a:r>
          <a:endParaRPr lang="zh-CN" altLang="en-US" sz="36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解放了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思想</a:t>
          </a:r>
          <a:endParaRPr lang="zh-CN" altLang="en-US" sz="36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准备了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马克思主义</a:t>
          </a: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宋体" panose="02010600030101010101" pitchFamily="2" charset="-122"/>
              </a:rPr>
              <a:t> </a:t>
            </a:r>
            <a:endParaRPr lang="en-US" altLang="zh-CN" dirty="0" smtClean="0">
              <a:sym typeface="宋体" panose="02010600030101010101" pitchFamily="2" charset="-122"/>
            </a:endParaRPr>
          </a:p>
          <a:p>
            <a:r>
              <a:rPr lang="zh-CN" altLang="en-US" dirty="0" smtClean="0">
                <a:sym typeface="宋体" panose="02010600030101010101" pitchFamily="2" charset="-122"/>
              </a:rPr>
              <a:t>李大钊：</a:t>
            </a:r>
            <a:r>
              <a:rPr lang="en-US" altLang="zh-CN" dirty="0" smtClean="0">
                <a:sym typeface="宋体" panose="02010600030101010101" pitchFamily="2" charset="-122"/>
              </a:rPr>
              <a:t>《</a:t>
            </a:r>
            <a:r>
              <a:rPr lang="zh-CN" altLang="en-US" dirty="0" smtClean="0">
                <a:sym typeface="宋体" panose="02010600030101010101" pitchFamily="2" charset="-122"/>
              </a:rPr>
              <a:t>法俄革命之比较观</a:t>
            </a:r>
            <a:r>
              <a:rPr lang="en-US" altLang="zh-CN" dirty="0" smtClean="0">
                <a:sym typeface="宋体" panose="02010600030101010101" pitchFamily="2" charset="-122"/>
              </a:rPr>
              <a:t>》 </a:t>
            </a:r>
            <a:r>
              <a:rPr lang="zh-CN" altLang="en-US" dirty="0" smtClean="0">
                <a:sym typeface="宋体" panose="02010600030101010101" pitchFamily="2" charset="-122"/>
              </a:rPr>
              <a:t>、 </a:t>
            </a:r>
            <a:r>
              <a:rPr lang="en-US" altLang="zh-CN" dirty="0" smtClean="0">
                <a:sym typeface="宋体" panose="02010600030101010101" pitchFamily="2" charset="-122"/>
              </a:rPr>
              <a:t>《</a:t>
            </a:r>
            <a:r>
              <a:rPr lang="zh-CN" altLang="en-US" dirty="0" smtClean="0">
                <a:sym typeface="宋体" panose="02010600030101010101" pitchFamily="2" charset="-122"/>
              </a:rPr>
              <a:t>庶民的胜利</a:t>
            </a:r>
            <a:r>
              <a:rPr lang="en-US" altLang="zh-CN" dirty="0" smtClean="0">
                <a:sym typeface="宋体" panose="02010600030101010101" pitchFamily="2" charset="-122"/>
              </a:rPr>
              <a:t>》 </a:t>
            </a:r>
            <a:r>
              <a:rPr lang="zh-CN" altLang="en-US" dirty="0" smtClean="0">
                <a:sym typeface="宋体" panose="02010600030101010101" pitchFamily="2" charset="-122"/>
              </a:rPr>
              <a:t>、</a:t>
            </a:r>
            <a:r>
              <a:rPr lang="en-US" altLang="zh-CN" dirty="0" smtClean="0">
                <a:sym typeface="宋体" panose="02010600030101010101" pitchFamily="2" charset="-122"/>
              </a:rPr>
              <a:t>《</a:t>
            </a:r>
            <a:r>
              <a:rPr lang="zh-CN" altLang="en-US" dirty="0" smtClean="0">
                <a:sym typeface="宋体" panose="02010600030101010101" pitchFamily="2" charset="-122"/>
              </a:rPr>
              <a:t>布尔什维主义的胜利</a:t>
            </a:r>
            <a:r>
              <a:rPr lang="en-US" altLang="zh-CN" dirty="0" smtClean="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endParaRPr lang="en-US" altLang="zh-CN" b="1" baseline="0" dirty="0" smtClean="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png"/><Relationship Id="rId15"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2019/1/24</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2019/1/24</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6.xml"/><Relationship Id="rId2" Type="http://schemas.openxmlformats.org/officeDocument/2006/relationships/diagramData" Target="../diagrams/data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0.png"/><Relationship Id="rId3" Type="http://schemas.openxmlformats.org/officeDocument/2006/relationships/image" Target="../media/image3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0.png"/><Relationship Id="rId3" Type="http://schemas.openxmlformats.org/officeDocument/2006/relationships/image" Target="../media/image3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0.png"/><Relationship Id="rId3" Type="http://schemas.openxmlformats.org/officeDocument/2006/relationships/image" Target="../media/image3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31.png"/></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jpeg"/><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1" Type="http://schemas.openxmlformats.org/officeDocument/2006/relationships/slideLayout" Target="../slideLayouts/slideLayout19.xml"/><Relationship Id="rId2"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1.png"/><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19.xml"/><Relationship Id="rId2"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5.png"/><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0.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9.png"/><Relationship Id="rId1" Type="http://schemas.openxmlformats.org/officeDocument/2006/relationships/slideLayout" Target="../slideLayouts/slideLayout50.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9.png"/><Relationship Id="rId1" Type="http://schemas.openxmlformats.org/officeDocument/2006/relationships/slideLayout" Target="../slideLayouts/slideLayout50.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9.pn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9.png"/><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9.png"/><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9.png"/><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835075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脱离经济</a:t>
            </a:r>
            <a:endParaRPr kumimoji="1" lang="zh-CN" altLang="en-US" sz="3200" dirty="0">
              <a:latin typeface="Hiragino Sans GB W3" charset="-122"/>
              <a:ea typeface="Hiragino Sans GB W3" charset="-122"/>
              <a:cs typeface="Hiragino Sans GB W3" charset="-122"/>
            </a:endParaRP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脱离群众</a:t>
            </a:r>
            <a:endParaRPr kumimoji="1" lang="zh-CN" altLang="en-US" sz="3200" dirty="0">
              <a:latin typeface="Hiragino Sans GB W3" charset="-122"/>
              <a:ea typeface="Hiragino Sans GB W3" charset="-122"/>
              <a:cs typeface="Hiragino Sans GB W3" charset="-122"/>
            </a:endParaRP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脱离实际</a:t>
            </a:r>
            <a:endParaRPr kumimoji="1" lang="zh-CN" altLang="en-US" sz="3200"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十月革命和马克思主义在中国的</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传播</a:t>
            </a:r>
            <a:endParaRPr lang="en-US" altLang="zh-CN" sz="24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举起马克思主义旗帜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25178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0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000" dirty="0">
                <a:latin typeface="黑体" panose="02010609060101010101" pitchFamily="49" charset="-122"/>
                <a:ea typeface="黑体" panose="02010609060101010101" pitchFamily="49" charset="-122"/>
                <a:sym typeface="Arial" panose="020B0604020202020204" pitchFamily="34" charset="0"/>
              </a:rPr>
              <a:t>爆发</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0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0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5" name="组 4"/>
          <p:cNvGrpSpPr/>
          <p:nvPr/>
        </p:nvGrpSpPr>
        <p:grpSpPr>
          <a:xfrm>
            <a:off x="6733785" y="308806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6181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280388"/>
            <a:ext cx="10515600" cy="4941319"/>
          </a:xfrm>
        </p:spPr>
        <p:txBody>
          <a:bodyPr>
            <a:normAutofit/>
          </a:bodyPr>
          <a:lstStyle/>
          <a:p>
            <a:pPr>
              <a:lnSpc>
                <a:spcPct val="200000"/>
              </a:lnSpc>
            </a:pPr>
            <a:r>
              <a:rPr lang="zh-CN" altLang="zh-CN" sz="20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000" dirty="0">
                <a:latin typeface="黑体" panose="02010609060101010101" pitchFamily="49" charset="-122"/>
                <a:ea typeface="黑体" panose="02010609060101010101" pitchFamily="49" charset="-122"/>
                <a:sym typeface="Arial" panose="020B0604020202020204" pitchFamily="34" charset="0"/>
              </a:rPr>
              <a:t>爆发</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0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0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0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sym typeface="微软雅黑" panose="020B0503020204020204" pitchFamily="34" charset="-122"/>
              </a:rPr>
              <a:t>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p>
        </p:txBody>
      </p:sp>
      <p:pic>
        <p:nvPicPr>
          <p:cNvPr id="4" name="图片 3"/>
          <p:cNvPicPr>
            <a:picLocks noChangeAspect="1"/>
          </p:cNvPicPr>
          <p:nvPr/>
        </p:nvPicPr>
        <p:blipFill>
          <a:blip r:embed="rId2"/>
          <a:stretch>
            <a:fillRect/>
          </a:stretch>
        </p:blipFill>
        <p:spPr>
          <a:xfrm>
            <a:off x="4748624" y="2009887"/>
            <a:ext cx="1688626" cy="538336"/>
          </a:xfrm>
          <a:prstGeom prst="rect">
            <a:avLst/>
          </a:prstGeom>
        </p:spPr>
      </p:pic>
      <p:grpSp>
        <p:nvGrpSpPr>
          <p:cNvPr id="10" name="组 9"/>
          <p:cNvGrpSpPr/>
          <p:nvPr/>
        </p:nvGrpSpPr>
        <p:grpSpPr>
          <a:xfrm>
            <a:off x="6733785" y="3088060"/>
            <a:ext cx="5163383" cy="1672586"/>
            <a:chOff x="7102275" y="2914754"/>
            <a:chExt cx="5163383" cy="1672586"/>
          </a:xfrm>
        </p:grpSpPr>
        <p:grpSp>
          <p:nvGrpSpPr>
            <p:cNvPr id="11" name="组 10"/>
            <p:cNvGrpSpPr/>
            <p:nvPr/>
          </p:nvGrpSpPr>
          <p:grpSpPr>
            <a:xfrm>
              <a:off x="7102275" y="2914754"/>
              <a:ext cx="4919330" cy="1672586"/>
              <a:chOff x="6349503" y="119806"/>
              <a:chExt cx="5409683" cy="1790810"/>
            </a:xfrm>
          </p:grpSpPr>
          <p:sp>
            <p:nvSpPr>
              <p:cNvPr id="18" name="圆角矩形 1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9" name="左大括号 1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20" name="圆角矩形 1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7" name="圆角矩形 16"/>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6459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3824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4299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585421" y="1245821"/>
            <a:ext cx="11004380" cy="528526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清末</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月成立督办政务处，宣布实行“</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p>
          <a:p>
            <a:r>
              <a:rPr lang="en-US" altLang="zh-CN" sz="2400" dirty="0" smtClean="0">
                <a:latin typeface="黑体" panose="02010609060101010101" pitchFamily="49" charset="-122"/>
                <a:ea typeface="黑体" panose="02010609060101010101" pitchFamily="49" charset="-122"/>
              </a:rPr>
              <a:t>      1906</a:t>
            </a:r>
            <a:r>
              <a:rPr lang="zh-CN" altLang="en-US" sz="2400" dirty="0" smtClean="0">
                <a:latin typeface="黑体" panose="02010609060101010101" pitchFamily="49" charset="-122"/>
                <a:ea typeface="黑体" panose="02010609060101010101" pitchFamily="49" charset="-122"/>
              </a:rPr>
              <a:t>年，清政府宣布“</a:t>
            </a:r>
            <a:r>
              <a:rPr lang="zh-CN" altLang="en-US" sz="2400" dirty="0">
                <a:latin typeface="黑体" panose="02010609060101010101" pitchFamily="49" charset="-122"/>
                <a:ea typeface="黑体" panose="02010609060101010101" pitchFamily="49" charset="-122"/>
              </a:rPr>
              <a:t>预备立宪</a:t>
            </a:r>
            <a:r>
              <a:rPr lang="zh-CN" altLang="en-US" sz="2400" dirty="0" smtClean="0">
                <a:latin typeface="黑体" panose="02010609060101010101" pitchFamily="49" charset="-122"/>
                <a:ea typeface="黑体" panose="02010609060101010101" pitchFamily="49" charset="-122"/>
              </a:rPr>
              <a:t>”，两年后又颁布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结果：“预备立宪”</a:t>
            </a:r>
            <a:r>
              <a:rPr lang="zh-CN" altLang="en-US" sz="2400" dirty="0">
                <a:latin typeface="黑体" panose="02010609060101010101" pitchFamily="49" charset="-122"/>
                <a:ea typeface="黑体" panose="02010609060101010101" pitchFamily="49" charset="-122"/>
              </a:rPr>
              <a:t>并没能挽救清王朝，反而激化了危机</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055153"/>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689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smtClean="0">
                <a:latin typeface="黑体" panose="02010609060101010101" pitchFamily="49" charset="-122"/>
                <a:ea typeface="黑体" panose="02010609060101010101" pitchFamily="49" charset="-122"/>
              </a:rPr>
              <a:t>资产阶级</a:t>
            </a:r>
            <a:r>
              <a:rPr lang="zh-CN" altLang="en-US" sz="2000" dirty="0" smtClean="0">
                <a:latin typeface="黑体" panose="02010609060101010101" pitchFamily="49" charset="-122"/>
                <a:ea typeface="黑体" panose="02010609060101010101" pitchFamily="49" charset="-122"/>
              </a:rPr>
              <a:t>发展</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由</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是资产阶级和小资产阶级知识分子</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，受西方资本主义思想的影响。</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7082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7359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中国近现代史纲要</a:t>
            </a:r>
            <a:r>
              <a:rPr lang="en-US" altLang="zh-CN" sz="2000" dirty="0" smtClean="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思维导图，脉络明晰</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知识考点，重点分析</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smtClean="0">
                <a:solidFill>
                  <a:schemeClr val="tx1"/>
                </a:solidFill>
              </a:rPr>
              <a:t>关于教材</a:t>
            </a:r>
            <a:endParaRPr lang="zh-CN" altLang="en-US" sz="3600" dirty="0">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062000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8115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425903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617694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60825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018519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3997098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946373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A</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3852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19458"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19459" name="TextBox 46"/>
          <p:cNvSpPr txBox="1">
            <a:spLocks noChangeArrowheads="1"/>
          </p:cNvSpPr>
          <p:nvPr/>
        </p:nvSpPr>
        <p:spPr bwMode="auto">
          <a:xfrm>
            <a:off x="6732589" y="676276"/>
            <a:ext cx="37814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打开京东</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2.搜索“尚德机构官方旗舰店”</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sym typeface="宋体" charset="-122"/>
              </a:rPr>
              <a:t>方法二：</a:t>
            </a:r>
            <a:endParaRPr lang="zh-CN" altLang="en-US">
              <a:solidFill>
                <a:srgbClr val="FF0000"/>
              </a:solidFill>
              <a:latin typeface="Arial" charset="0"/>
              <a:ea typeface="方正兰亭超细黑简体" charset="0"/>
            </a:endParaRP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1.</a:t>
            </a:r>
            <a:r>
              <a:rPr lang="zh-CN" altLang="en-US">
                <a:solidFill>
                  <a:srgbClr val="FF0000"/>
                </a:solidFill>
                <a:latin typeface="Arial" charset="0"/>
                <a:ea typeface="方正兰亭超细黑简体" charset="0"/>
                <a:sym typeface="宋体" charset="-122"/>
              </a:rPr>
              <a:t>将本页截图或者拍照</a:t>
            </a:r>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2.</a:t>
            </a:r>
            <a:r>
              <a:rPr lang="zh-CN" altLang="en-US">
                <a:solidFill>
                  <a:srgbClr val="FF0000"/>
                </a:solidFill>
                <a:latin typeface="Arial" charset="0"/>
                <a:ea typeface="方正兰亭超细黑简体" charset="0"/>
                <a:sym typeface="宋体" charset="-122"/>
              </a:rPr>
              <a:t>打开京东</a:t>
            </a:r>
            <a:r>
              <a:rPr lang="en-US" altLang="zh-CN">
                <a:solidFill>
                  <a:srgbClr val="FF0000"/>
                </a:solidFill>
                <a:latin typeface="Arial" charset="0"/>
                <a:ea typeface="方正兰亭超细黑简体" charset="0"/>
                <a:sym typeface="宋体" charset="-122"/>
              </a:rPr>
              <a:t>app</a:t>
            </a:r>
            <a:r>
              <a:rPr lang="zh-CN" altLang="en-US">
                <a:solidFill>
                  <a:srgbClr val="FF0000"/>
                </a:solidFill>
                <a:latin typeface="Arial" charset="0"/>
                <a:ea typeface="方正兰亭超细黑简体" charset="0"/>
                <a:sym typeface="宋体" charset="-122"/>
              </a:rPr>
              <a:t>，左上角扫一扫</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3.</a:t>
            </a:r>
            <a:r>
              <a:rPr lang="zh-CN" altLang="en-US">
                <a:solidFill>
                  <a:srgbClr val="FF0000"/>
                </a:solidFill>
                <a:latin typeface="Arial" charset="0"/>
                <a:ea typeface="方正兰亭超细黑简体" charset="0"/>
                <a:sym typeface="宋体" charset="-122"/>
              </a:rPr>
              <a:t>识别以下二维码</a:t>
            </a:r>
            <a:endParaRPr lang="en-US" altLang="zh-CN">
              <a:solidFill>
                <a:srgbClr val="FF0000"/>
              </a:solidFill>
              <a:latin typeface="Arial" charset="0"/>
              <a:ea typeface="方正兰亭超细黑简体" charset="0"/>
            </a:endParaRPr>
          </a:p>
        </p:txBody>
      </p:sp>
      <p:sp>
        <p:nvSpPr>
          <p:cNvPr id="19460" name="Text Placeholder 3"/>
          <p:cNvSpPr txBox="1">
            <a:spLocks noChangeArrowheads="1"/>
          </p:cNvSpPr>
          <p:nvPr/>
        </p:nvSpPr>
        <p:spPr bwMode="auto">
          <a:xfrm>
            <a:off x="6005514" y="2813050"/>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F0968D"/>
                </a:solidFill>
                <a:latin typeface="宋体" charset="-122"/>
              </a:rPr>
              <a:t>京东</a:t>
            </a:r>
          </a:p>
        </p:txBody>
      </p:sp>
      <p:sp>
        <p:nvSpPr>
          <p:cNvPr id="19461" name="矩形 7"/>
          <p:cNvSpPr>
            <a:spLocks noChangeArrowheads="1"/>
          </p:cNvSpPr>
          <p:nvPr/>
        </p:nvSpPr>
        <p:spPr bwMode="auto">
          <a:xfrm>
            <a:off x="2143125" y="114300"/>
            <a:ext cx="2336800" cy="2058988"/>
          </a:xfrm>
          <a:prstGeom prst="rect">
            <a:avLst/>
          </a:prstGeom>
          <a:blipFill dpi="0" rotWithShape="1">
            <a:blip r:embed="rId2"/>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2" name="矩形 8"/>
          <p:cNvSpPr>
            <a:spLocks noChangeArrowheads="1"/>
          </p:cNvSpPr>
          <p:nvPr/>
        </p:nvSpPr>
        <p:spPr bwMode="auto">
          <a:xfrm>
            <a:off x="2143125" y="4740275"/>
            <a:ext cx="2336800" cy="2057400"/>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3" name="矩形 9"/>
          <p:cNvSpPr>
            <a:spLocks noChangeArrowheads="1"/>
          </p:cNvSpPr>
          <p:nvPr/>
        </p:nvSpPr>
        <p:spPr bwMode="auto">
          <a:xfrm>
            <a:off x="2143125" y="2400300"/>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6" name="右箭头 15"/>
          <p:cNvSpPr/>
          <p:nvPr/>
        </p:nvSpPr>
        <p:spPr>
          <a:xfrm>
            <a:off x="4838701" y="3105150"/>
            <a:ext cx="936625"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charset="0"/>
              <a:buNone/>
              <a:defRPr/>
            </a:pPr>
            <a:endParaRPr lang="zh-CN" altLang="en-US" noProof="1"/>
          </a:p>
        </p:txBody>
      </p:sp>
      <p:pic>
        <p:nvPicPr>
          <p:cNvPr id="1946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5" y="4044951"/>
            <a:ext cx="1676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10692644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smtClean="0">
                <a:latin typeface="黑体" panose="02010609060101010101" pitchFamily="49" charset="-122"/>
                <a:ea typeface="黑体" panose="02010609060101010101" pitchFamily="49" charset="-122"/>
              </a:rPr>
              <a:t>著书立说</a:t>
            </a:r>
            <a:endParaRPr lang="en-US" altLang="zh-CN" sz="2400" dirty="0" smtClean="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gridCol w="1568188"/>
                <a:gridCol w="3435916"/>
                <a:gridCol w="5638428"/>
              </a:tblGrid>
              <a:tr h="522985">
                <a:tc rowSpan="4">
                  <a:txBody>
                    <a:bodyPr/>
                    <a:lstStyle/>
                    <a:p>
                      <a:pPr algn="ctr"/>
                      <a:r>
                        <a:rPr lang="zh-CN" altLang="en-US" sz="2400" dirty="0" smtClean="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人物</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著作</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内容</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r>
              <a:tr h="801911">
                <a:tc vMerge="1">
                  <a:txBody>
                    <a:bodyPr/>
                    <a:lstStyle/>
                    <a:p>
                      <a:endParaRPr lang="zh-CN"/>
                    </a:p>
                  </a:txBody>
                  <a:tcPr/>
                </a:tc>
                <a:tc>
                  <a:txBody>
                    <a:bodyPr/>
                    <a:lstStyle/>
                    <a:p>
                      <a:pPr algn="ctr"/>
                      <a:r>
                        <a:rPr lang="zh-CN" altLang="en-US" sz="2400" kern="1200" dirty="0" smtClean="0">
                          <a:solidFill>
                            <a:srgbClr val="C00000"/>
                          </a:solidFill>
                          <a:latin typeface="黑体" panose="02010609060101010101" pitchFamily="49" charset="-122"/>
                          <a:ea typeface="黑体" panose="02010609060101010101" pitchFamily="49" charset="-122"/>
                          <a:cs typeface="+mn-cs"/>
                        </a:rPr>
                        <a:t>章炳麟</a:t>
                      </a:r>
                      <a:endParaRPr lang="zh-CN" altLang="en-US" sz="24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algn="ct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r>
                        <a:rPr lang="zh-CN" altLang="en-US" sz="2400" kern="1200" dirty="0" smtClean="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smtClean="0">
                          <a:solidFill>
                            <a:schemeClr val="tx1"/>
                          </a:solidFill>
                          <a:latin typeface="黑体" panose="02010609060101010101" pitchFamily="49" charset="-122"/>
                          <a:ea typeface="黑体" panose="02010609060101010101" pitchFamily="49" charset="-122"/>
                          <a:cs typeface="+mn-cs"/>
                        </a:rPr>
                        <a:t>歌颂革命，认为中国人有能力建立民主共和制度</a:t>
                      </a:r>
                      <a:endParaRPr lang="zh-CN" altLang="en-US" sz="2000" kern="1200" dirty="0">
                        <a:solidFill>
                          <a:schemeClr val="tx1"/>
                        </a:solidFill>
                        <a:latin typeface="黑体" panose="02010609060101010101" pitchFamily="49" charset="-122"/>
                        <a:ea typeface="黑体" panose="02010609060101010101" pitchFamily="49" charset="-122"/>
                        <a:cs typeface="+mn-cs"/>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邹容</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革命军</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民主革命的正义性和必要性</a:t>
                      </a:r>
                      <a:endParaRPr lang="zh-CN" altLang="en-US" sz="2000" dirty="0">
                        <a:latin typeface="黑体" panose="02010609060101010101" pitchFamily="49" charset="-122"/>
                        <a:ea typeface="黑体" panose="02010609060101010101" pitchFamily="49" charset="-122"/>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陈天华</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警世钟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猛回头</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抨击列强，揭露清廷的卖国行为</a:t>
                      </a:r>
                      <a:endParaRPr lang="zh-CN" altLang="en-US" sz="2000" dirty="0">
                        <a:latin typeface="黑体" panose="02010609060101010101" pitchFamily="49" charset="-122"/>
                        <a:ea typeface="黑体" panose="02010609060101010101" pitchFamily="49"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906693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371125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76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gridCol w="1368399"/>
                <a:gridCol w="3662707"/>
                <a:gridCol w="3966561"/>
              </a:tblGrid>
              <a:tr h="445774">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smtClean="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850900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4242722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9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233111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818640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20482"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20483" name="TextBox 46"/>
          <p:cNvSpPr txBox="1">
            <a:spLocks noChangeArrowheads="1"/>
          </p:cNvSpPr>
          <p:nvPr/>
        </p:nvSpPr>
        <p:spPr bwMode="auto">
          <a:xfrm>
            <a:off x="6580189" y="684213"/>
            <a:ext cx="32416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打开微店</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a:t>
            </a:r>
            <a:r>
              <a:rPr lang="zh-CN" altLang="en-US">
                <a:solidFill>
                  <a:srgbClr val="FF0000"/>
                </a:solidFill>
                <a:latin typeface="Arial" charset="0"/>
                <a:ea typeface="方正兰亭超细黑简体" charset="0"/>
              </a:rPr>
              <a:t>学术中心</a:t>
            </a:r>
            <a:r>
              <a:rPr lang="en-US" altLang="zh-CN">
                <a:solidFill>
                  <a:srgbClr val="FF0000"/>
                </a:solidFill>
                <a:latin typeface="Arial" charset="0"/>
                <a:ea typeface="方正兰亭超细黑简体" charset="0"/>
              </a:rPr>
              <a:t>”</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rPr>
              <a:t>方法二：</a:t>
            </a: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将</a:t>
            </a:r>
            <a:r>
              <a:rPr lang="zh-CN" altLang="en-US">
                <a:solidFill>
                  <a:srgbClr val="FF0000"/>
                </a:solidFill>
                <a:latin typeface="Arial" charset="0"/>
                <a:ea typeface="方正兰亭超细黑简体" charset="0"/>
                <a:sym typeface="宋体" charset="-122"/>
              </a:rPr>
              <a:t>本页</a:t>
            </a:r>
            <a:r>
              <a:rPr lang="zh-CN" altLang="en-US">
                <a:solidFill>
                  <a:srgbClr val="FF0000"/>
                </a:solidFill>
                <a:latin typeface="Arial" charset="0"/>
                <a:ea typeface="方正兰亭超细黑简体" charset="0"/>
              </a:rPr>
              <a:t>截图或者拍照</a:t>
            </a:r>
          </a:p>
          <a:p>
            <a:pPr eaLnBrk="1" hangingPunct="1"/>
            <a:r>
              <a:rPr lang="en-US" altLang="zh-CN">
                <a:solidFill>
                  <a:srgbClr val="FF0000"/>
                </a:solidFill>
                <a:latin typeface="Arial" charset="0"/>
                <a:ea typeface="方正兰亭超细黑简体" charset="0"/>
              </a:rPr>
              <a:t>2.</a:t>
            </a:r>
            <a:r>
              <a:rPr lang="zh-CN" altLang="en-US">
                <a:solidFill>
                  <a:srgbClr val="FF0000"/>
                </a:solidFill>
                <a:latin typeface="Arial" charset="0"/>
                <a:ea typeface="方正兰亭超细黑简体" charset="0"/>
              </a:rPr>
              <a:t>打开微信</a:t>
            </a:r>
            <a:r>
              <a:rPr lang="en-US" altLang="zh-CN">
                <a:solidFill>
                  <a:srgbClr val="FF0000"/>
                </a:solidFill>
                <a:latin typeface="Arial" charset="0"/>
                <a:ea typeface="方正兰亭超细黑简体" charset="0"/>
              </a:rPr>
              <a:t>app</a:t>
            </a:r>
            <a:r>
              <a:rPr lang="zh-CN" altLang="en-US">
                <a:solidFill>
                  <a:srgbClr val="FF0000"/>
                </a:solidFill>
                <a:latin typeface="Arial" charset="0"/>
                <a:ea typeface="方正兰亭超细黑简体" charset="0"/>
              </a:rPr>
              <a:t>，发送照片</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3.</a:t>
            </a:r>
            <a:r>
              <a:rPr lang="zh-CN" altLang="en-US">
                <a:solidFill>
                  <a:srgbClr val="FF0000"/>
                </a:solidFill>
                <a:latin typeface="Arial" charset="0"/>
                <a:ea typeface="方正兰亭超细黑简体" charset="0"/>
              </a:rPr>
              <a:t>扫描识别以下二维码</a:t>
            </a:r>
            <a:endParaRPr lang="en-US" altLang="zh-CN">
              <a:solidFill>
                <a:srgbClr val="FF0000"/>
              </a:solidFill>
              <a:latin typeface="Arial" charset="0"/>
              <a:ea typeface="方正兰亭超细黑简体" charset="0"/>
            </a:endParaRPr>
          </a:p>
          <a:p>
            <a:pPr eaLnBrk="1" hangingPunct="1"/>
            <a:endParaRPr lang="en-US" altLang="zh-CN">
              <a:solidFill>
                <a:srgbClr val="FF0000"/>
              </a:solidFill>
              <a:latin typeface="Arial" charset="0"/>
              <a:ea typeface="方正兰亭超细黑简体" charset="0"/>
            </a:endParaRPr>
          </a:p>
        </p:txBody>
      </p:sp>
      <p:sp>
        <p:nvSpPr>
          <p:cNvPr id="20484" name="Text Placeholder 3"/>
          <p:cNvSpPr txBox="1">
            <a:spLocks noChangeArrowheads="1"/>
          </p:cNvSpPr>
          <p:nvPr/>
        </p:nvSpPr>
        <p:spPr bwMode="auto">
          <a:xfrm>
            <a:off x="5840414" y="2509838"/>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88D0E0"/>
                </a:solidFill>
                <a:latin typeface="宋体" charset="-122"/>
              </a:rPr>
              <a:t>微信</a:t>
            </a:r>
          </a:p>
        </p:txBody>
      </p:sp>
      <p:pic>
        <p:nvPicPr>
          <p:cNvPr id="2048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4" y="3741738"/>
            <a:ext cx="26241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7"/>
          <p:cNvSpPr>
            <a:spLocks noChangeArrowheads="1"/>
          </p:cNvSpPr>
          <p:nvPr/>
        </p:nvSpPr>
        <p:spPr bwMode="auto">
          <a:xfrm>
            <a:off x="2143125" y="-1588"/>
            <a:ext cx="2336800" cy="2057401"/>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7" name="矩形 8"/>
          <p:cNvSpPr>
            <a:spLocks noChangeArrowheads="1"/>
          </p:cNvSpPr>
          <p:nvPr/>
        </p:nvSpPr>
        <p:spPr bwMode="auto">
          <a:xfrm>
            <a:off x="2143125" y="4740275"/>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8" name="矩形 9"/>
          <p:cNvSpPr>
            <a:spLocks noChangeArrowheads="1"/>
          </p:cNvSpPr>
          <p:nvPr/>
        </p:nvSpPr>
        <p:spPr bwMode="auto">
          <a:xfrm>
            <a:off x="2143125" y="2400300"/>
            <a:ext cx="2336800" cy="2057400"/>
          </a:xfrm>
          <a:prstGeom prst="rect">
            <a:avLst/>
          </a:prstGeom>
          <a:blipFill dpi="0" rotWithShape="1">
            <a:blip r:embed="rId5"/>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7" name="右箭头 16"/>
          <p:cNvSpPr/>
          <p:nvPr/>
        </p:nvSpPr>
        <p:spPr>
          <a:xfrm>
            <a:off x="4838701" y="2913064"/>
            <a:ext cx="936625" cy="6492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Font typeface="Arial" charset="0"/>
              <a:buNone/>
              <a:defRPr/>
            </a:pPr>
            <a:endParaRPr lang="zh-CN" altLang="en-US" noProof="1"/>
          </a:p>
        </p:txBody>
      </p:sp>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25497296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716868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983813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659017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smtClean="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3658900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民族主义没有明确提出了反帝。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510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nvGraphicFramePr>
        <p:xfrm>
          <a:off x="1981748" y="1943222"/>
          <a:ext cx="8468138" cy="4270124"/>
        </p:xfrm>
        <a:graphic>
          <a:graphicData uri="http://schemas.openxmlformats.org/drawingml/2006/table">
            <a:tbl>
              <a:tblPr firstRow="1" bandRow="1">
                <a:tableStyleId>{5940675A-B579-460E-94D1-54222C63F5DA}</a:tableStyleId>
              </a:tblPr>
              <a:tblGrid>
                <a:gridCol w="1660383"/>
                <a:gridCol w="6807755"/>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辩      论</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时间</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派别</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zh-CN" altLang="en-US" dirty="0" smtClean="0">
                          <a:solidFill>
                            <a:srgbClr val="C00000"/>
                          </a:solidFill>
                          <a:latin typeface="黑体" panose="02010609060101010101" pitchFamily="49" charset="-122"/>
                          <a:ea typeface="黑体" panose="02010609060101010101" pitchFamily="49" charset="-122"/>
                        </a:rPr>
                        <a:t>革命派</a:t>
                      </a:r>
                      <a:r>
                        <a:rPr lang="en-US" altLang="zh-CN" dirty="0" smtClean="0">
                          <a:solidFill>
                            <a:srgbClr val="C00000"/>
                          </a:solidFill>
                          <a:latin typeface="黑体" panose="02010609060101010101" pitchFamily="49" charset="-122"/>
                          <a:ea typeface="黑体" panose="02010609060101010101" pitchFamily="49" charset="-122"/>
                        </a:rPr>
                        <a:t>VS</a:t>
                      </a:r>
                      <a:r>
                        <a:rPr lang="zh-CN" altLang="en-US" dirty="0" smtClean="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阵地</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民报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新民丛报</a:t>
                      </a:r>
                      <a:r>
                        <a:rPr lang="en-US" altLang="zh-CN" dirty="0" smtClean="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tr>
              <a:tr h="1145488">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smtClean="0">
                        <a:solidFill>
                          <a:srgbClr val="C00000"/>
                        </a:solidFill>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要不要推翻帝制，实行共和</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要不要进行社会革命</a:t>
                      </a:r>
                      <a:endParaRPr lang="en-US" altLang="zh-CN" dirty="0" smtClean="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latin typeface="黑体" panose="02010609060101010101" pitchFamily="49" charset="-122"/>
                          <a:ea typeface="黑体" panose="02010609060101010101" pitchFamily="49" charset="-122"/>
                        </a:rPr>
                        <a:t>革命派取得胜利</a:t>
                      </a:r>
                      <a:endParaRPr lang="zh-CN" altLang="en-US" dirty="0">
                        <a:latin typeface="黑体" panose="02010609060101010101" pitchFamily="49" charset="-122"/>
                        <a:ea typeface="黑体" panose="02010609060101010101" pitchFamily="49" charset="-122"/>
                      </a:endParaRPr>
                    </a:p>
                  </a:txBody>
                  <a:tcPr anchor="ctr"/>
                </a:tc>
              </a:tr>
              <a:tr h="801841">
                <a:tc>
                  <a:txBody>
                    <a:bodyPr/>
                    <a:lstStyle/>
                    <a:p>
                      <a:pPr algn="ct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txBody>
                  <a:tcPr anchor="ctr"/>
                </a:tc>
                <a:tc>
                  <a:txBody>
                    <a:bodyPr/>
                    <a:lstStyle/>
                    <a:p>
                      <a:pPr>
                        <a:spcBef>
                          <a:spcPts val="0"/>
                        </a:spcBef>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划清了革命与改良的界限</a:t>
                      </a:r>
                      <a:endParaRPr lang="en-US" altLang="zh-CN" dirty="0" smtClean="0">
                        <a:latin typeface="黑体" panose="02010609060101010101" pitchFamily="49" charset="-122"/>
                        <a:ea typeface="黑体" panose="02010609060101010101" pitchFamily="49" charset="-122"/>
                      </a:endParaRPr>
                    </a:p>
                    <a:p>
                      <a:pPr>
                        <a:spcBef>
                          <a:spcPts val="0"/>
                        </a:spcBef>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使资产阶级民主思想和三民主义思想得到更加广泛传播</a:t>
                      </a:r>
                      <a:endParaRPr lang="zh-CN" altLang="en-US" dirty="0" smtClean="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Tree>
    <p:extLst>
      <p:ext uri="{BB962C8B-B14F-4D97-AF65-F5344CB8AC3E}">
        <p14:creationId xmlns:p14="http://schemas.microsoft.com/office/powerpoint/2010/main" val="312922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要不要“脱”掉旧“衣裳”：</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gridCol w="7378166"/>
              </a:tblGrid>
              <a:tr h="1618883">
                <a:tc>
                  <a:txBody>
                    <a:bodyPr/>
                    <a:lstStyle/>
                    <a:p>
                      <a:pPr algn="ctr"/>
                      <a:r>
                        <a:rPr lang="zh-CN" altLang="en-US" sz="2400" dirty="0" smtClean="0">
                          <a:latin typeface="黑体" panose="02010609060101010101" pitchFamily="49" charset="-122"/>
                          <a:ea typeface="黑体" panose="02010609060101010101" pitchFamily="49" charset="-122"/>
                        </a:rPr>
                        <a:t>内容</a:t>
                      </a:r>
                      <a:endParaRPr lang="zh-CN" altLang="en-US" sz="2400" dirty="0">
                        <a:latin typeface="黑体" panose="02010609060101010101" pitchFamily="49" charset="-122"/>
                        <a:ea typeface="黑体" panose="02010609060101010101" pitchFamily="49" charset="-122"/>
                      </a:endParaRPr>
                    </a:p>
                  </a:txBody>
                  <a:tcPr anchor="ctr"/>
                </a:tc>
                <a:tc>
                  <a:txBody>
                    <a:bodyPr/>
                    <a:lstStyle/>
                    <a:p>
                      <a:r>
                        <a:rPr lang="zh-CN" altLang="en-US" sz="2400" dirty="0" smtClean="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大家“脱”：要不要推翻帝制，实行共和</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社会“脱”：要不要进行社会革命</a:t>
                      </a:r>
                      <a:endParaRPr lang="en-US" altLang="zh-CN" sz="2400" dirty="0" smtClean="0">
                        <a:latin typeface="黑体" panose="02010609060101010101" pitchFamily="49" charset="-122"/>
                        <a:ea typeface="黑体" panose="02010609060101010101" pitchFamily="49" charset="-122"/>
                      </a:endParaRPr>
                    </a:p>
                  </a:txBody>
                  <a:tcPr anchor="ctr"/>
                </a:tc>
              </a:tr>
            </a:tbl>
          </a:graphicData>
        </a:graphic>
      </p:graphicFrame>
    </p:spTree>
    <p:extLst>
      <p:ext uri="{BB962C8B-B14F-4D97-AF65-F5344CB8AC3E}">
        <p14:creationId xmlns:p14="http://schemas.microsoft.com/office/powerpoint/2010/main" val="480278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第三章：辛亥革命</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r>
              <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带领革命党人发动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广州起义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，起义失败</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后七十二烈士葬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于黄花岗，故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称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0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464024" y="1416757"/>
            <a:ext cx="11177517" cy="4708981"/>
          </a:xfrm>
          <a:prstGeom prst="rect">
            <a:avLst/>
          </a:prstGeom>
        </p:spPr>
        <p:txBody>
          <a:bodyPr wrap="square">
            <a:spAutoFit/>
          </a:bodyPr>
          <a:lstStyle/>
          <a:p>
            <a:pPr algn="ct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与妻书</a:t>
            </a:r>
            <a:r>
              <a:rPr lang="en-US" altLang="zh-CN" sz="2000" dirty="0" smtClean="0">
                <a:latin typeface="华文新魏" panose="02010800040101010101" pitchFamily="2" charset="-122"/>
                <a:ea typeface="华文新魏" panose="02010800040101010101" pitchFamily="2" charset="-122"/>
              </a:rPr>
              <a:t>》</a:t>
            </a:r>
          </a:p>
          <a:p>
            <a:r>
              <a:rPr lang="zh-CN" altLang="en-US" sz="2000" dirty="0" smtClean="0">
                <a:latin typeface="华文新魏" panose="02010800040101010101" pitchFamily="2" charset="-122"/>
                <a:ea typeface="华文新魏" panose="02010800040101010101" pitchFamily="2" charset="-122"/>
              </a:rPr>
              <a:t>意</a:t>
            </a:r>
            <a:r>
              <a:rPr lang="zh-CN" altLang="en-US" sz="2000" dirty="0">
                <a:latin typeface="华文新魏" panose="02010800040101010101" pitchFamily="2" charset="-122"/>
                <a:ea typeface="华文新魏" panose="02010800040101010101" pitchFamily="2" charset="-122"/>
              </a:rPr>
              <a:t>映卿卿如晤</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endParaRPr lang="en-US" altLang="zh-CN" sz="2000" dirty="0" smtClean="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solidFill>
                  <a:srgbClr val="C00000"/>
                </a:solidFill>
                <a:latin typeface="华文新魏" panose="02010800040101010101" pitchFamily="2" charset="-122"/>
                <a:ea typeface="华文新魏" panose="02010800040101010101" pitchFamily="2" charset="-122"/>
              </a:rPr>
              <a:t>吾</a:t>
            </a:r>
            <a:r>
              <a:rPr lang="zh-CN" altLang="en-US" sz="2000" dirty="0">
                <a:solidFill>
                  <a:srgbClr val="C00000"/>
                </a:solidFill>
                <a:latin typeface="华文新魏" panose="02010800040101010101" pitchFamily="2" charset="-122"/>
                <a:ea typeface="华文新魏" panose="02010800040101010101" pitchFamily="2" charset="-122"/>
              </a:rPr>
              <a:t>今以此书与汝永别矣！吾作此书时，尚是世中一人；汝看此书时，吾已成为阴间一鬼。</a:t>
            </a:r>
            <a:r>
              <a:rPr lang="zh-CN" altLang="en-US" sz="2000" dirty="0">
                <a:latin typeface="华文新魏" panose="02010800040101010101" pitchFamily="2" charset="-122"/>
                <a:ea typeface="华文新魏" panose="02010800040101010101" pitchFamily="2" charset="-122"/>
              </a:rPr>
              <a:t>吾作此书，泪珠和笔墨齐下，不能竟书而欲搁笔，又恐汝不察吾衷，谓吾忍舍汝而死，谓吾不知汝之不欲吾死也，故遂忍悲为汝言之</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        吾</a:t>
            </a:r>
            <a:r>
              <a:rPr lang="zh-CN" altLang="en-US" sz="2000" dirty="0">
                <a:latin typeface="华文新魏" panose="02010800040101010101" pitchFamily="2" charset="-122"/>
                <a:ea typeface="华文新魏" panose="02010800040101010101" pitchFamily="2" charset="-122"/>
              </a:rPr>
              <a:t>今与汝无言矣。吾居九泉之下遥闻汝哭声，当哭相和也。吾平日不信有鬼，今则又望其真有。今是人又言心电感应有道，吾亦望其言是实，则吾之死，吾灵尚依依旁汝也，汝不必以无侣悲</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lgn="ctr"/>
            <a:r>
              <a:rPr lang="en-US" altLang="zh-CN" sz="2000" dirty="0" smtClean="0">
                <a:latin typeface="华文新魏" panose="02010800040101010101" pitchFamily="2" charset="-122"/>
                <a:ea typeface="华文新魏" panose="02010800040101010101" pitchFamily="2" charset="-122"/>
              </a:rPr>
              <a:t>……  ……</a:t>
            </a:r>
          </a:p>
          <a:p>
            <a:r>
              <a:rPr lang="zh-CN" altLang="en-US" sz="2000" dirty="0" smtClean="0">
                <a:latin typeface="华文新魏" panose="02010800040101010101" pitchFamily="2" charset="-122"/>
                <a:ea typeface="华文新魏" panose="02010800040101010101" pitchFamily="2" charset="-122"/>
              </a:rPr>
              <a:t>        </a:t>
            </a:r>
            <a:r>
              <a:rPr lang="zh-CN" altLang="en-US" sz="2000" dirty="0" smtClean="0">
                <a:solidFill>
                  <a:srgbClr val="C00000"/>
                </a:solidFill>
                <a:latin typeface="华文新魏" panose="02010800040101010101" pitchFamily="2" charset="-122"/>
                <a:ea typeface="华文新魏" panose="02010800040101010101" pitchFamily="2" charset="-122"/>
              </a:rPr>
              <a:t>吾</a:t>
            </a:r>
            <a:r>
              <a:rPr lang="zh-CN" altLang="en-US" sz="2000" dirty="0">
                <a:solidFill>
                  <a:srgbClr val="C00000"/>
                </a:solidFill>
                <a:latin typeface="华文新魏" panose="02010800040101010101" pitchFamily="2" charset="-122"/>
                <a:ea typeface="华文新魏" panose="02010800040101010101" pitchFamily="2" charset="-122"/>
              </a:rPr>
              <a:t>平日不信有鬼，今则又望其真有。今是人又言心电感应有道，吾亦望其言是实，则吾之死，吾灵尚依依旁汝也，汝不必以无侣悲</a:t>
            </a:r>
            <a:r>
              <a:rPr lang="zh-CN" altLang="en-US" sz="2000" dirty="0" smtClean="0">
                <a:solidFill>
                  <a:srgbClr val="C00000"/>
                </a:solidFill>
                <a:latin typeface="华文新魏" panose="02010800040101010101" pitchFamily="2" charset="-122"/>
                <a:ea typeface="华文新魏" panose="02010800040101010101" pitchFamily="2" charset="-122"/>
              </a:rPr>
              <a:t>。</a:t>
            </a:r>
            <a:endParaRPr lang="en-US" altLang="zh-CN" sz="2000" dirty="0" smtClean="0">
              <a:solidFill>
                <a:srgbClr val="C00000"/>
              </a:solidFill>
              <a:latin typeface="华文新魏" panose="02010800040101010101" pitchFamily="2" charset="-122"/>
              <a:ea typeface="华文新魏" panose="02010800040101010101" pitchFamily="2" charset="-122"/>
            </a:endParaRPr>
          </a:p>
          <a:p>
            <a:pPr algn="ctr"/>
            <a:r>
              <a:rPr lang="en-US" altLang="zh-CN" sz="2000" dirty="0" smtClean="0">
                <a:latin typeface="华文新魏" panose="02010800040101010101" pitchFamily="2" charset="-122"/>
                <a:ea typeface="华文新魏" panose="02010800040101010101" pitchFamily="2" charset="-122"/>
              </a:rPr>
              <a:t>…… ……</a:t>
            </a:r>
            <a:endParaRPr lang="zh-CN" altLang="en-US" sz="2000" dirty="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solidFill>
                  <a:srgbClr val="C00000"/>
                </a:solidFill>
                <a:latin typeface="华文新魏" panose="02010800040101010101" pitchFamily="2" charset="-122"/>
                <a:ea typeface="华文新魏" panose="02010800040101010101" pitchFamily="2" charset="-122"/>
              </a:rPr>
              <a:t>汝</a:t>
            </a:r>
            <a:r>
              <a:rPr lang="zh-CN" altLang="en-US" sz="2000" dirty="0">
                <a:solidFill>
                  <a:srgbClr val="C00000"/>
                </a:solidFill>
                <a:latin typeface="华文新魏" panose="02010800040101010101" pitchFamily="2" charset="-122"/>
                <a:ea typeface="华文新魏" panose="02010800040101010101" pitchFamily="2" charset="-122"/>
              </a:rPr>
              <a:t>幸而偶我，又何不幸而生今日中国！吾幸而得汝，又何不幸而生今日之中国！</a:t>
            </a:r>
            <a:r>
              <a:rPr lang="zh-CN" altLang="en-US" sz="2000" dirty="0">
                <a:latin typeface="华文新魏" panose="02010800040101010101" pitchFamily="2" charset="-122"/>
                <a:ea typeface="华文新魏" panose="02010800040101010101" pitchFamily="2" charset="-122"/>
              </a:rPr>
              <a:t>卒不忍独善其身。嗟夫！巾短情长，所未尽者，尚有万千，汝可以模拟得之。吾今不能见汝矣！汝不能舍吾，其时时于梦中得我乎！一恸！辛未三月廿六夜四鼓，意洞手书。</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风潮</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为修建铁路筹集借款。（清末新政</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经过</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：宣布“铁路干线收归国有”，并将粤汉、川汉铁路的路权出卖给帝国主义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结果：引起湖北、湖南、广东、四川四省民众的强烈反对，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smtClean="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smtClean="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smtClean="0">
                <a:latin typeface="黑体" panose="02010609060101010101" pitchFamily="49" charset="-122"/>
                <a:ea typeface="黑体" panose="02010609060101010101" pitchFamily="49" charset="-122"/>
              </a:rPr>
              <a:t>，</a:t>
            </a:r>
            <a:r>
              <a:rPr lang="zh-CN" altLang="en-US" sz="2000" dirty="0" smtClean="0">
                <a:solidFill>
                  <a:srgbClr val="C00000"/>
                </a:solidFill>
                <a:latin typeface="黑体" panose="02010609060101010101" pitchFamily="49" charset="-122"/>
                <a:ea typeface="黑体" panose="02010609060101010101" pitchFamily="49" charset="-122"/>
              </a:rPr>
              <a:t>武昌起义</a:t>
            </a:r>
            <a:r>
              <a:rPr lang="zh-CN" altLang="en-US" sz="2000" dirty="0" smtClean="0">
                <a:latin typeface="黑体" panose="02010609060101010101" pitchFamily="49" charset="-122"/>
                <a:ea typeface="黑体" panose="02010609060101010101" pitchFamily="49" charset="-122"/>
              </a:rPr>
              <a:t>是由新军</a:t>
            </a:r>
            <a:r>
              <a:rPr lang="zh-CN" altLang="en-US" sz="2000" dirty="0">
                <a:latin typeface="黑体" panose="02010609060101010101" pitchFamily="49" charset="-122"/>
                <a:ea typeface="黑体" panose="02010609060101010101" pitchFamily="49" charset="-122"/>
              </a:rPr>
              <a:t>工程第八营的革命党人（熊秉坤）</a:t>
            </a:r>
            <a:r>
              <a:rPr lang="zh-CN" altLang="en-US" sz="2000" dirty="0" smtClean="0">
                <a:latin typeface="黑体" panose="02010609060101010101" pitchFamily="49" charset="-122"/>
                <a:ea typeface="黑体" panose="02010609060101010101" pitchFamily="49" charset="-122"/>
              </a:rPr>
              <a:t>打响的第一</a:t>
            </a:r>
            <a:r>
              <a:rPr lang="zh-CN" altLang="en-US" sz="2000" dirty="0">
                <a:latin typeface="黑体" panose="02010609060101010101" pitchFamily="49" charset="-122"/>
                <a:ea typeface="黑体" panose="02010609060101010101" pitchFamily="49" charset="-122"/>
              </a:rPr>
              <a:t>枪</a:t>
            </a:r>
            <a:r>
              <a:rPr lang="zh-CN" altLang="en-US" sz="2000" dirty="0" smtClean="0">
                <a:latin typeface="黑体" panose="02010609060101010101" pitchFamily="49" charset="-122"/>
                <a:ea typeface="黑体" panose="02010609060101010101" pitchFamily="49" charset="-122"/>
              </a:rPr>
              <a:t>。</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smtClean="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a:t>
            </a:r>
            <a:r>
              <a:rPr lang="zh-CN" altLang="zh-CN" sz="2000" dirty="0" smtClean="0">
                <a:solidFill>
                  <a:srgbClr val="C00000"/>
                </a:solidFill>
                <a:latin typeface="黑体" panose="02010609060101010101" pitchFamily="49" charset="-122"/>
                <a:ea typeface="黑体" panose="02010609060101010101" pitchFamily="49" charset="-122"/>
              </a:rPr>
              <a:t>性</a:t>
            </a:r>
            <a:endParaRPr lang="en-US" altLang="zh-CN" sz="2000" dirty="0" smtClean="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掌权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成立</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3583214" y="3481614"/>
            <a:ext cx="815086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smtClean="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人员构成上，资产阶级革命派控制着这个政权。</a:t>
            </a: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体现了中国民族资产阶级的愿望和利益，也一定程度上符合广大中国人民的利益</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84019" y="1248284"/>
            <a:ext cx="11506200" cy="5037284"/>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p>
          <a:p>
            <a:pPr>
              <a:spcBef>
                <a:spcPts val="0"/>
              </a:spcBef>
            </a:pP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是中国历史上第一部具有资产阶级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共和国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宪法</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性质的法典</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根本大法的形式废除了两千年来的封建君主专制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制度，确认</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资产阶级 </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共和国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的政治制度</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7903029"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a:t>
            </a:r>
            <a:r>
              <a:rPr lang="zh-CN" altLang="en-US" dirty="0">
                <a:latin typeface="黑体" panose="02010609060101010101" pitchFamily="49" charset="-122"/>
                <a:ea typeface="黑体" panose="02010609060101010101" pitchFamily="49" charset="-122"/>
                <a:sym typeface="微软雅黑" panose="020B0503020204020204" pitchFamily="34" charset="-122"/>
              </a:rPr>
              <a:t>世凯篡夺革命果实</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13</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1912</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矩形 4"/>
          <p:cNvSpPr/>
          <p:nvPr/>
        </p:nvSpPr>
        <p:spPr>
          <a:xfrm>
            <a:off x="2490172" y="4373324"/>
            <a:ext cx="5955476"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袁世凯带领的北洋军阀</a:t>
            </a:r>
            <a:r>
              <a:rPr lang="zh-CN" altLang="en-US" dirty="0">
                <a:latin typeface="黑体" panose="02010609060101010101" pitchFamily="49" charset="-122"/>
                <a:ea typeface="黑体" panose="02010609060101010101" pitchFamily="49" charset="-122"/>
                <a:sym typeface="微软雅黑" panose="020B0503020204020204" pitchFamily="34" charset="-122"/>
              </a:rPr>
              <a:t>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473" y="1539229"/>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endParaRPr lang="zh-CN" altLang="en-US" sz="1800" b="1" u="sng"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5288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946" y="42476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1914.7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1920.11</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a:t>
            </a:r>
            <a:r>
              <a:rPr lang="zh-CN" altLang="zh-CN" sz="2400" dirty="0" smtClean="0">
                <a:latin typeface="黑体" panose="02010609060101010101" pitchFamily="49" charset="-122"/>
                <a:ea typeface="黑体" panose="02010609060101010101" pitchFamily="49" charset="-122"/>
              </a:rPr>
              <a:t>了</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方面发生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的</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smtClean="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smtClean="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101177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第四章：开天辟地的大事变</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6685</Words>
  <Application>Microsoft Macintosh PowerPoint</Application>
  <PresentationFormat>宽屏</PresentationFormat>
  <Paragraphs>1329</Paragraphs>
  <Slides>118</Slides>
  <Notes>8</Notes>
  <HiddenSlides>0</HiddenSlides>
  <MMClips>0</MMClips>
  <ScaleCrop>false</ScaleCrop>
  <HeadingPairs>
    <vt:vector size="6" baseType="variant">
      <vt:variant>
        <vt:lpstr>已用的字体</vt:lpstr>
      </vt:variant>
      <vt:variant>
        <vt:i4>20</vt:i4>
      </vt:variant>
      <vt:variant>
        <vt:lpstr>主题</vt:lpstr>
      </vt:variant>
      <vt:variant>
        <vt:i4>5</vt:i4>
      </vt:variant>
      <vt:variant>
        <vt:lpstr>幻灯片标题</vt:lpstr>
      </vt:variant>
      <vt:variant>
        <vt:i4>118</vt:i4>
      </vt:variant>
    </vt:vector>
  </HeadingPairs>
  <TitlesOfParts>
    <vt:vector size="143" baseType="lpstr">
      <vt:lpstr>Arial Unicode MS</vt:lpstr>
      <vt:lpstr>Calibri Light</vt:lpstr>
      <vt:lpstr>Franklin Gothic Medium</vt:lpstr>
      <vt:lpstr>Heiti SC Light</vt:lpstr>
      <vt:lpstr>Hiragino Sans GB W3</vt:lpstr>
      <vt:lpstr>Palatino Linotype</vt:lpstr>
      <vt:lpstr>等线</vt:lpstr>
      <vt:lpstr>方正粗倩简体</vt:lpstr>
      <vt:lpstr>方正兰亭超细黑简体</vt:lpstr>
      <vt:lpstr>方正兰亭黑_GBK</vt:lpstr>
      <vt:lpstr>方正清刻本悦宋简体</vt:lpstr>
      <vt:lpstr>黑体</vt:lpstr>
      <vt:lpstr>华文行楷</vt:lpstr>
      <vt:lpstr>华文新魏</vt:lpstr>
      <vt:lpstr>思源黑体 CN Light</vt:lpstr>
      <vt:lpstr>宋体</vt:lpstr>
      <vt:lpstr>微软雅黑</vt:lpstr>
      <vt:lpstr>Arial</vt:lpstr>
      <vt:lpstr>Calibri</vt:lpstr>
      <vt:lpstr>Wingdings</vt:lpstr>
      <vt:lpstr>Office 主题</vt:lpstr>
      <vt:lpstr>1_Office 主题</vt:lpstr>
      <vt:lpstr>2_Office 主题</vt:lpstr>
      <vt:lpstr>3_Office 主题</vt:lpstr>
      <vt:lpstr>4_Office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PowerPoint 演示文稿</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518</cp:revision>
  <dcterms:created xsi:type="dcterms:W3CDTF">2015-01-10T04:56:00Z</dcterms:created>
  <dcterms:modified xsi:type="dcterms:W3CDTF">2019-01-24T05:33:22Z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