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5.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Lst>
  <p:notesMasterIdLst>
    <p:notesMasterId r:id="rId117"/>
  </p:notesMasterIdLst>
  <p:sldIdLst>
    <p:sldId id="714" r:id="rId4"/>
    <p:sldId id="946" r:id="rId5"/>
    <p:sldId id="947" r:id="rId6"/>
    <p:sldId id="948" r:id="rId7"/>
    <p:sldId id="859" r:id="rId8"/>
    <p:sldId id="860" r:id="rId9"/>
    <p:sldId id="861" r:id="rId10"/>
    <p:sldId id="862" r:id="rId11"/>
    <p:sldId id="863" r:id="rId12"/>
    <p:sldId id="864" r:id="rId13"/>
    <p:sldId id="865" r:id="rId14"/>
    <p:sldId id="866" r:id="rId15"/>
    <p:sldId id="867" r:id="rId16"/>
    <p:sldId id="868" r:id="rId17"/>
    <p:sldId id="869" r:id="rId18"/>
    <p:sldId id="870" r:id="rId19"/>
    <p:sldId id="871" r:id="rId20"/>
    <p:sldId id="872" r:id="rId21"/>
    <p:sldId id="873" r:id="rId22"/>
    <p:sldId id="874" r:id="rId23"/>
    <p:sldId id="875" r:id="rId24"/>
    <p:sldId id="876" r:id="rId25"/>
    <p:sldId id="877" r:id="rId26"/>
    <p:sldId id="878" r:id="rId27"/>
    <p:sldId id="879" r:id="rId28"/>
    <p:sldId id="880" r:id="rId29"/>
    <p:sldId id="881" r:id="rId30"/>
    <p:sldId id="882" r:id="rId31"/>
    <p:sldId id="883" r:id="rId32"/>
    <p:sldId id="884" r:id="rId33"/>
    <p:sldId id="885" r:id="rId34"/>
    <p:sldId id="886" r:id="rId35"/>
    <p:sldId id="887" r:id="rId36"/>
    <p:sldId id="888" r:id="rId37"/>
    <p:sldId id="889" r:id="rId38"/>
    <p:sldId id="890" r:id="rId39"/>
    <p:sldId id="891" r:id="rId40"/>
    <p:sldId id="892" r:id="rId41"/>
    <p:sldId id="893" r:id="rId42"/>
    <p:sldId id="894" r:id="rId43"/>
    <p:sldId id="895" r:id="rId44"/>
    <p:sldId id="896" r:id="rId45"/>
    <p:sldId id="897" r:id="rId46"/>
    <p:sldId id="898" r:id="rId47"/>
    <p:sldId id="899" r:id="rId48"/>
    <p:sldId id="900" r:id="rId49"/>
    <p:sldId id="901" r:id="rId50"/>
    <p:sldId id="902" r:id="rId51"/>
    <p:sldId id="903" r:id="rId52"/>
    <p:sldId id="904" r:id="rId53"/>
    <p:sldId id="905" r:id="rId54"/>
    <p:sldId id="906" r:id="rId55"/>
    <p:sldId id="907" r:id="rId56"/>
    <p:sldId id="908" r:id="rId57"/>
    <p:sldId id="909" r:id="rId58"/>
    <p:sldId id="910" r:id="rId59"/>
    <p:sldId id="911" r:id="rId60"/>
    <p:sldId id="912" r:id="rId61"/>
    <p:sldId id="913" r:id="rId62"/>
    <p:sldId id="914" r:id="rId63"/>
    <p:sldId id="915" r:id="rId64"/>
    <p:sldId id="916" r:id="rId65"/>
    <p:sldId id="917" r:id="rId66"/>
    <p:sldId id="918" r:id="rId67"/>
    <p:sldId id="919" r:id="rId68"/>
    <p:sldId id="920" r:id="rId69"/>
    <p:sldId id="921" r:id="rId70"/>
    <p:sldId id="922" r:id="rId71"/>
    <p:sldId id="923" r:id="rId72"/>
    <p:sldId id="924" r:id="rId73"/>
    <p:sldId id="925" r:id="rId74"/>
    <p:sldId id="926" r:id="rId75"/>
    <p:sldId id="927" r:id="rId76"/>
    <p:sldId id="928" r:id="rId77"/>
    <p:sldId id="929" r:id="rId78"/>
    <p:sldId id="930" r:id="rId79"/>
    <p:sldId id="931" r:id="rId80"/>
    <p:sldId id="932" r:id="rId81"/>
    <p:sldId id="933" r:id="rId82"/>
    <p:sldId id="934" r:id="rId83"/>
    <p:sldId id="935" r:id="rId84"/>
    <p:sldId id="936" r:id="rId85"/>
    <p:sldId id="937" r:id="rId86"/>
    <p:sldId id="938" r:id="rId87"/>
    <p:sldId id="939" r:id="rId88"/>
    <p:sldId id="940" r:id="rId89"/>
    <p:sldId id="941" r:id="rId90"/>
    <p:sldId id="942" r:id="rId91"/>
    <p:sldId id="943" r:id="rId92"/>
    <p:sldId id="944" r:id="rId93"/>
    <p:sldId id="945" r:id="rId94"/>
    <p:sldId id="745" r:id="rId95"/>
    <p:sldId id="750" r:id="rId96"/>
    <p:sldId id="756" r:id="rId97"/>
    <p:sldId id="829" r:id="rId98"/>
    <p:sldId id="830" r:id="rId99"/>
    <p:sldId id="639" r:id="rId100"/>
    <p:sldId id="672" r:id="rId101"/>
    <p:sldId id="673" r:id="rId102"/>
    <p:sldId id="749" r:id="rId103"/>
    <p:sldId id="831" r:id="rId104"/>
    <p:sldId id="640" r:id="rId105"/>
    <p:sldId id="674" r:id="rId106"/>
    <p:sldId id="752" r:id="rId107"/>
    <p:sldId id="753" r:id="rId108"/>
    <p:sldId id="777" r:id="rId109"/>
    <p:sldId id="833" r:id="rId110"/>
    <p:sldId id="779" r:id="rId111"/>
    <p:sldId id="834" r:id="rId112"/>
    <p:sldId id="781" r:id="rId113"/>
    <p:sldId id="782" r:id="rId114"/>
    <p:sldId id="796" r:id="rId115"/>
    <p:sldId id="797" r:id="rId1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AE4AAA2-0FA5-4870-8DF6-6CC030187F8C}">
          <p14:sldIdLst>
            <p14:sldId id="714"/>
            <p14:sldId id="946"/>
            <p14:sldId id="947"/>
            <p14:sldId id="948"/>
            <p14:sldId id="859"/>
            <p14:sldId id="860"/>
            <p14:sldId id="861"/>
            <p14:sldId id="862"/>
            <p14:sldId id="863"/>
            <p14:sldId id="864"/>
            <p14:sldId id="865"/>
            <p14:sldId id="866"/>
            <p14:sldId id="867"/>
            <p14:sldId id="868"/>
            <p14:sldId id="869"/>
            <p14:sldId id="870"/>
            <p14:sldId id="871"/>
            <p14:sldId id="872"/>
            <p14:sldId id="873"/>
            <p14:sldId id="874"/>
            <p14:sldId id="875"/>
            <p14:sldId id="876"/>
            <p14:sldId id="877"/>
            <p14:sldId id="878"/>
            <p14:sldId id="879"/>
            <p14:sldId id="880"/>
            <p14:sldId id="881"/>
            <p14:sldId id="882"/>
            <p14:sldId id="883"/>
            <p14:sldId id="884"/>
            <p14:sldId id="885"/>
            <p14:sldId id="886"/>
            <p14:sldId id="887"/>
            <p14:sldId id="888"/>
            <p14:sldId id="889"/>
            <p14:sldId id="890"/>
            <p14:sldId id="891"/>
            <p14:sldId id="892"/>
            <p14:sldId id="893"/>
            <p14:sldId id="894"/>
            <p14:sldId id="895"/>
            <p14:sldId id="896"/>
            <p14:sldId id="897"/>
            <p14:sldId id="898"/>
            <p14:sldId id="899"/>
            <p14:sldId id="900"/>
            <p14:sldId id="901"/>
            <p14:sldId id="902"/>
            <p14:sldId id="903"/>
            <p14:sldId id="904"/>
            <p14:sldId id="905"/>
            <p14:sldId id="906"/>
            <p14:sldId id="907"/>
            <p14:sldId id="908"/>
            <p14:sldId id="909"/>
            <p14:sldId id="910"/>
            <p14:sldId id="911"/>
            <p14:sldId id="912"/>
            <p14:sldId id="913"/>
            <p14:sldId id="914"/>
            <p14:sldId id="915"/>
            <p14:sldId id="916"/>
            <p14:sldId id="917"/>
            <p14:sldId id="918"/>
            <p14:sldId id="919"/>
            <p14:sldId id="920"/>
            <p14:sldId id="921"/>
            <p14:sldId id="922"/>
            <p14:sldId id="923"/>
            <p14:sldId id="924"/>
            <p14:sldId id="925"/>
            <p14:sldId id="926"/>
            <p14:sldId id="927"/>
            <p14:sldId id="928"/>
            <p14:sldId id="929"/>
            <p14:sldId id="930"/>
            <p14:sldId id="931"/>
            <p14:sldId id="932"/>
            <p14:sldId id="933"/>
            <p14:sldId id="934"/>
            <p14:sldId id="935"/>
            <p14:sldId id="936"/>
            <p14:sldId id="937"/>
            <p14:sldId id="938"/>
            <p14:sldId id="939"/>
            <p14:sldId id="940"/>
            <p14:sldId id="941"/>
            <p14:sldId id="942"/>
            <p14:sldId id="943"/>
            <p14:sldId id="944"/>
            <p14:sldId id="945"/>
            <p14:sldId id="745"/>
            <p14:sldId id="750"/>
            <p14:sldId id="756"/>
            <p14:sldId id="829"/>
            <p14:sldId id="830"/>
            <p14:sldId id="639"/>
            <p14:sldId id="672"/>
            <p14:sldId id="673"/>
            <p14:sldId id="749"/>
            <p14:sldId id="831"/>
            <p14:sldId id="640"/>
            <p14:sldId id="674"/>
            <p14:sldId id="752"/>
            <p14:sldId id="753"/>
            <p14:sldId id="777"/>
            <p14:sldId id="833"/>
            <p14:sldId id="779"/>
            <p14:sldId id="834"/>
            <p14:sldId id="781"/>
            <p14:sldId id="782"/>
            <p14:sldId id="796"/>
            <p14:sldId id="797"/>
          </p14:sldIdLst>
        </p14:section>
      </p14:sectionLst>
    </p:ex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DEEBF7"/>
    <a:srgbClr val="F3F3F3"/>
    <a:srgbClr val="010101"/>
    <a:srgbClr val="000000"/>
    <a:srgbClr val="5F5D5E"/>
    <a:srgbClr val="0C0807"/>
    <a:srgbClr val="AD9370"/>
    <a:srgbClr val="090909"/>
    <a:srgbClr val="C9D3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21" autoAdjust="0"/>
    <p:restoredTop sz="93077" autoAdjust="0"/>
  </p:normalViewPr>
  <p:slideViewPr>
    <p:cSldViewPr snapToGrid="0">
      <p:cViewPr>
        <p:scale>
          <a:sx n="90" d="100"/>
          <a:sy n="90" d="100"/>
        </p:scale>
        <p:origin x="-984" y="-1080"/>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120" Type="http://schemas.openxmlformats.org/officeDocument/2006/relationships/viewProps" Target="viewProps.xml"/><Relationship Id="rId121" Type="http://schemas.openxmlformats.org/officeDocument/2006/relationships/theme" Target="theme/theme1.xml"/><Relationship Id="rId122" Type="http://schemas.openxmlformats.org/officeDocument/2006/relationships/tableStyles" Target="tableStyles.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101" Type="http://schemas.openxmlformats.org/officeDocument/2006/relationships/slide" Target="slides/slide98.xml"/><Relationship Id="rId102" Type="http://schemas.openxmlformats.org/officeDocument/2006/relationships/slide" Target="slides/slide99.xml"/><Relationship Id="rId103" Type="http://schemas.openxmlformats.org/officeDocument/2006/relationships/slide" Target="slides/slide100.xml"/><Relationship Id="rId104" Type="http://schemas.openxmlformats.org/officeDocument/2006/relationships/slide" Target="slides/slide101.xml"/><Relationship Id="rId105" Type="http://schemas.openxmlformats.org/officeDocument/2006/relationships/slide" Target="slides/slide102.xml"/><Relationship Id="rId106" Type="http://schemas.openxmlformats.org/officeDocument/2006/relationships/slide" Target="slides/slide103.xml"/><Relationship Id="rId107" Type="http://schemas.openxmlformats.org/officeDocument/2006/relationships/slide" Target="slides/slide104.xml"/><Relationship Id="rId108" Type="http://schemas.openxmlformats.org/officeDocument/2006/relationships/slide" Target="slides/slide105.xml"/><Relationship Id="rId109" Type="http://schemas.openxmlformats.org/officeDocument/2006/relationships/slide" Target="slides/slide106.xml"/><Relationship Id="rId97" Type="http://schemas.openxmlformats.org/officeDocument/2006/relationships/slide" Target="slides/slide94.xml"/><Relationship Id="rId98" Type="http://schemas.openxmlformats.org/officeDocument/2006/relationships/slide" Target="slides/slide95.xml"/><Relationship Id="rId99" Type="http://schemas.openxmlformats.org/officeDocument/2006/relationships/slide" Target="slides/slide96.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100" Type="http://schemas.openxmlformats.org/officeDocument/2006/relationships/slide" Target="slides/slide97.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110" Type="http://schemas.openxmlformats.org/officeDocument/2006/relationships/slide" Target="slides/slide107.xml"/><Relationship Id="rId111" Type="http://schemas.openxmlformats.org/officeDocument/2006/relationships/slide" Target="slides/slide108.xml"/><Relationship Id="rId112" Type="http://schemas.openxmlformats.org/officeDocument/2006/relationships/slide" Target="slides/slide109.xml"/><Relationship Id="rId113" Type="http://schemas.openxmlformats.org/officeDocument/2006/relationships/slide" Target="slides/slide110.xml"/><Relationship Id="rId114" Type="http://schemas.openxmlformats.org/officeDocument/2006/relationships/slide" Target="slides/slide111.xml"/><Relationship Id="rId115" Type="http://schemas.openxmlformats.org/officeDocument/2006/relationships/slide" Target="slides/slide112.xml"/><Relationship Id="rId116" Type="http://schemas.openxmlformats.org/officeDocument/2006/relationships/slide" Target="slides/slide113.xml"/><Relationship Id="rId117" Type="http://schemas.openxmlformats.org/officeDocument/2006/relationships/notesMaster" Target="notesMasters/notesMaster1.xml"/><Relationship Id="rId118" Type="http://schemas.openxmlformats.org/officeDocument/2006/relationships/commentAuthors" Target="commentAuthors.xml"/><Relationship Id="rId119" Type="http://schemas.openxmlformats.org/officeDocument/2006/relationships/presProps" Target="presProps.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D7B41C-2517-4BF8-AD08-596BD1D5E37F}" type="datetimeFigureOut">
              <a:rPr lang="zh-CN" altLang="en-US" smtClean="0"/>
              <a:t>2019/1/24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6F6675-9CA1-4822-BCBC-3C14710B21BA}" type="slidenum">
              <a:rPr lang="zh-CN" altLang="en-US" smtClean="0"/>
              <a:t>‹#›</a:t>
            </a:fld>
            <a:endParaRPr lang="zh-CN" altLang="en-US"/>
          </a:p>
        </p:txBody>
      </p:sp>
    </p:spTree>
    <p:extLst>
      <p:ext uri="{BB962C8B-B14F-4D97-AF65-F5344CB8AC3E}">
        <p14:creationId xmlns:p14="http://schemas.microsoft.com/office/powerpoint/2010/main" val="468749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sym typeface="微软雅黑" panose="020B0503020204020204" pitchFamily="34" charset="-122"/>
              </a:rPr>
              <a:t>10</a:t>
            </a:r>
            <a:r>
              <a:rPr lang="zh-CN" altLang="en-US" dirty="0" smtClean="0">
                <a:sym typeface="微软雅黑" panose="020B0503020204020204" pitchFamily="34" charset="-122"/>
              </a:rPr>
              <a:t>年土地革命</a:t>
            </a:r>
            <a:endParaRPr lang="en-US" altLang="zh-CN" dirty="0" smtClean="0">
              <a:sym typeface="微软雅黑" panose="020B0503020204020204" pitchFamily="34" charset="-122"/>
            </a:endParaRPr>
          </a:p>
          <a:p>
            <a:r>
              <a:rPr lang="zh-CN" altLang="en-US" dirty="0" smtClean="0">
                <a:sym typeface="微软雅黑" panose="020B0503020204020204" pitchFamily="34" charset="-122"/>
              </a:rPr>
              <a:t>体现了中国共产党人为实行中国人民的根本利益和中华民族的解放事业而前赴后继的革命精神。</a:t>
            </a:r>
            <a:br>
              <a:rPr lang="zh-CN" altLang="en-US" dirty="0" smtClean="0">
                <a:sym typeface="微软雅黑" panose="020B0503020204020204" pitchFamily="34" charset="-122"/>
              </a:rPr>
            </a:b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8</a:t>
            </a:fld>
            <a:endParaRPr lang="zh-CN" altLang="en-US" dirty="0">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sym typeface="微软雅黑" panose="020B0503020204020204" pitchFamily="34" charset="-122"/>
              </a:rPr>
              <a:t>广州起义是对国民党屠杀政策的又一次英勇反击。</a:t>
            </a:r>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22</a:t>
            </a:fld>
            <a:endParaRPr lang="zh-CN" altLang="en-US" dirty="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sym typeface="微软雅黑" panose="020B0503020204020204" pitchFamily="34" charset="-122"/>
              </a:rPr>
              <a:t>广州起义是对国民党屠杀政策的又一次英勇反击。</a:t>
            </a:r>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23</a:t>
            </a:fld>
            <a:endParaRPr lang="zh-CN" altLang="en-US"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24</a:t>
            </a:fld>
            <a:endParaRPr lang="zh-CN" alt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25</a:t>
            </a:fld>
            <a:endParaRPr lang="zh-CN" alt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sym typeface="宋体" panose="02010600030101010101" pitchFamily="2" charset="-122"/>
              </a:rPr>
              <a:t>以立法的形式首次肯定了广大农民获得土地的权利。但存在着规定没收一切土地归苏维埃政府所有、禁止土地买卖不符合实际。</a:t>
            </a:r>
            <a:br>
              <a:rPr lang="zh-CN" altLang="en-US" dirty="0" smtClean="0">
                <a:sym typeface="宋体" panose="02010600030101010101" pitchFamily="2" charset="-122"/>
              </a:rPr>
            </a:br>
            <a:r>
              <a:rPr lang="en-US" altLang="zh-CN" dirty="0" smtClean="0">
                <a:sym typeface="宋体" panose="02010600030101010101" pitchFamily="2" charset="-122"/>
              </a:rPr>
              <a:t>1931</a:t>
            </a:r>
            <a:r>
              <a:rPr lang="zh-CN" altLang="en-US" dirty="0" smtClean="0">
                <a:sym typeface="宋体" panose="02010600030101010101" pitchFamily="2" charset="-122"/>
              </a:rPr>
              <a:t>年</a:t>
            </a:r>
            <a:r>
              <a:rPr lang="en-US" altLang="zh-CN" dirty="0" smtClean="0">
                <a:sym typeface="宋体" panose="02010600030101010101" pitchFamily="2" charset="-122"/>
              </a:rPr>
              <a:t>2</a:t>
            </a:r>
            <a:r>
              <a:rPr lang="zh-CN" altLang="en-US" dirty="0" smtClean="0">
                <a:sym typeface="宋体" panose="02010600030101010101" pitchFamily="2" charset="-122"/>
              </a:rPr>
              <a:t>月，毛泽东强调农民已经分得的田归农民个人所有，可以自主租借买卖。这就确立了废除地主的土地所有制，实现农民的土地所有制的目标和任务</a:t>
            </a:r>
          </a:p>
          <a:p>
            <a:endParaRPr lang="en-US" altLang="zh-CN" dirty="0" smtClean="0">
              <a:sym typeface="宋体" panose="02010600030101010101" pitchFamily="2" charset="-122"/>
            </a:endParaRPr>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26</a:t>
            </a:fld>
            <a:endParaRPr lang="zh-CN" altLang="en-US" dirty="0">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sym typeface="宋体" panose="02010600030101010101" pitchFamily="2" charset="-122"/>
              </a:rPr>
              <a:t>以立法的形式首次肯定了广大农民获得土地的权利。但存在着规定没收一切土地归苏维埃政府所有、禁止土地买卖不符合实际。</a:t>
            </a:r>
            <a:br>
              <a:rPr lang="zh-CN" altLang="en-US" dirty="0" smtClean="0">
                <a:sym typeface="宋体" panose="02010600030101010101" pitchFamily="2" charset="-122"/>
              </a:rPr>
            </a:br>
            <a:r>
              <a:rPr lang="en-US" altLang="zh-CN" dirty="0" smtClean="0">
                <a:sym typeface="宋体" panose="02010600030101010101" pitchFamily="2" charset="-122"/>
              </a:rPr>
              <a:t>1931</a:t>
            </a:r>
            <a:r>
              <a:rPr lang="zh-CN" altLang="en-US" dirty="0" smtClean="0">
                <a:sym typeface="宋体" panose="02010600030101010101" pitchFamily="2" charset="-122"/>
              </a:rPr>
              <a:t>年</a:t>
            </a:r>
            <a:r>
              <a:rPr lang="en-US" altLang="zh-CN" dirty="0" smtClean="0">
                <a:sym typeface="宋体" panose="02010600030101010101" pitchFamily="2" charset="-122"/>
              </a:rPr>
              <a:t>2</a:t>
            </a:r>
            <a:r>
              <a:rPr lang="zh-CN" altLang="en-US" dirty="0" smtClean="0">
                <a:sym typeface="宋体" panose="02010600030101010101" pitchFamily="2" charset="-122"/>
              </a:rPr>
              <a:t>月，毛泽东强调农民已经分得的田归农民个人所有，可以自主租借买卖。这就确立了废除地主的土地所有制，实现农民的土地所有制的目标和任务</a:t>
            </a:r>
          </a:p>
          <a:p>
            <a:endParaRPr lang="en-US" altLang="zh-CN" dirty="0" smtClean="0">
              <a:sym typeface="宋体" panose="02010600030101010101" pitchFamily="2" charset="-122"/>
            </a:endParaRPr>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27</a:t>
            </a:fld>
            <a:endParaRPr lang="zh-CN" altLang="en-US" dirty="0">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sym typeface="宋体" panose="02010600030101010101" pitchFamily="2" charset="-122"/>
              </a:rPr>
              <a:t>以立法的形式首次肯定了广大农民获得土地的权利。但存在着规定没收一切土地归苏维埃政府所有、禁止土地买卖不符合实际。</a:t>
            </a:r>
            <a:br>
              <a:rPr lang="zh-CN" altLang="en-US" dirty="0" smtClean="0">
                <a:sym typeface="宋体" panose="02010600030101010101" pitchFamily="2" charset="-122"/>
              </a:rPr>
            </a:br>
            <a:r>
              <a:rPr lang="en-US" altLang="zh-CN" dirty="0" smtClean="0">
                <a:sym typeface="宋体" panose="02010600030101010101" pitchFamily="2" charset="-122"/>
              </a:rPr>
              <a:t>1931</a:t>
            </a:r>
            <a:r>
              <a:rPr lang="zh-CN" altLang="en-US" dirty="0" smtClean="0">
                <a:sym typeface="宋体" panose="02010600030101010101" pitchFamily="2" charset="-122"/>
              </a:rPr>
              <a:t>年</a:t>
            </a:r>
            <a:r>
              <a:rPr lang="en-US" altLang="zh-CN" dirty="0" smtClean="0">
                <a:sym typeface="宋体" panose="02010600030101010101" pitchFamily="2" charset="-122"/>
              </a:rPr>
              <a:t>2</a:t>
            </a:r>
            <a:r>
              <a:rPr lang="zh-CN" altLang="en-US" dirty="0" smtClean="0">
                <a:sym typeface="宋体" panose="02010600030101010101" pitchFamily="2" charset="-122"/>
              </a:rPr>
              <a:t>月，毛泽东强调农民已经分得的田归农民个人所有，可以自主租借买卖。这就确立了废除地主的土地所有制，实现农民的土地所有制的目标和任务</a:t>
            </a:r>
          </a:p>
          <a:p>
            <a:endParaRPr lang="en-US" altLang="zh-CN" dirty="0" smtClean="0">
              <a:sym typeface="宋体" panose="02010600030101010101" pitchFamily="2" charset="-122"/>
            </a:endParaRPr>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46</a:t>
            </a:fld>
            <a:endParaRPr lang="zh-CN" altLang="en-US" dirty="0">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sym typeface="宋体" panose="02010600030101010101" pitchFamily="2" charset="-122"/>
              </a:rPr>
              <a:t>以立法的形式首次肯定了广大农民获得土地的权利。但存在着规定没收一切土地归苏维埃政府所有、禁止土地买卖不符合实际。</a:t>
            </a:r>
            <a:br>
              <a:rPr lang="zh-CN" altLang="en-US" dirty="0" smtClean="0">
                <a:sym typeface="宋体" panose="02010600030101010101" pitchFamily="2" charset="-122"/>
              </a:rPr>
            </a:br>
            <a:r>
              <a:rPr lang="en-US" altLang="zh-CN" dirty="0" smtClean="0">
                <a:sym typeface="宋体" panose="02010600030101010101" pitchFamily="2" charset="-122"/>
              </a:rPr>
              <a:t>1931</a:t>
            </a:r>
            <a:r>
              <a:rPr lang="zh-CN" altLang="en-US" dirty="0" smtClean="0">
                <a:sym typeface="宋体" panose="02010600030101010101" pitchFamily="2" charset="-122"/>
              </a:rPr>
              <a:t>年</a:t>
            </a:r>
            <a:r>
              <a:rPr lang="en-US" altLang="zh-CN" dirty="0" smtClean="0">
                <a:sym typeface="宋体" panose="02010600030101010101" pitchFamily="2" charset="-122"/>
              </a:rPr>
              <a:t>2</a:t>
            </a:r>
            <a:r>
              <a:rPr lang="zh-CN" altLang="en-US" dirty="0" smtClean="0">
                <a:sym typeface="宋体" panose="02010600030101010101" pitchFamily="2" charset="-122"/>
              </a:rPr>
              <a:t>月，毛泽东强调农民已经分得的田归农民个人所有，可以自主租借买卖。这就确立了废除地主的土地所有制，实现农民的土地所有制的目标和任务</a:t>
            </a:r>
          </a:p>
          <a:p>
            <a:endParaRPr lang="en-US" altLang="zh-CN" dirty="0" smtClean="0">
              <a:sym typeface="宋体" panose="02010600030101010101" pitchFamily="2" charset="-122"/>
            </a:endParaRPr>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47</a:t>
            </a:fld>
            <a:endParaRPr lang="zh-CN" altLang="en-US" dirty="0">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sym typeface="宋体" panose="02010600030101010101" pitchFamily="2" charset="-122"/>
              </a:rPr>
              <a:t>以立法的形式首次肯定了广大农民获得土地的权利。但存在着规定没收一切土地归苏维埃政府所有、禁止土地买卖不符合实际。</a:t>
            </a:r>
            <a:br>
              <a:rPr lang="zh-CN" altLang="en-US" dirty="0" smtClean="0">
                <a:sym typeface="宋体" panose="02010600030101010101" pitchFamily="2" charset="-122"/>
              </a:rPr>
            </a:br>
            <a:r>
              <a:rPr lang="en-US" altLang="zh-CN" dirty="0" smtClean="0">
                <a:sym typeface="宋体" panose="02010600030101010101" pitchFamily="2" charset="-122"/>
              </a:rPr>
              <a:t>1931</a:t>
            </a:r>
            <a:r>
              <a:rPr lang="zh-CN" altLang="en-US" dirty="0" smtClean="0">
                <a:sym typeface="宋体" panose="02010600030101010101" pitchFamily="2" charset="-122"/>
              </a:rPr>
              <a:t>年</a:t>
            </a:r>
            <a:r>
              <a:rPr lang="en-US" altLang="zh-CN" dirty="0" smtClean="0">
                <a:sym typeface="宋体" panose="02010600030101010101" pitchFamily="2" charset="-122"/>
              </a:rPr>
              <a:t>2</a:t>
            </a:r>
            <a:r>
              <a:rPr lang="zh-CN" altLang="en-US" dirty="0" smtClean="0">
                <a:sym typeface="宋体" panose="02010600030101010101" pitchFamily="2" charset="-122"/>
              </a:rPr>
              <a:t>月，毛泽东强调农民已经分得的田归农民个人所有，可以自主租借买卖。这就确立了废除地主的土地所有制，实现农民的土地所有制的目标和任务</a:t>
            </a:r>
          </a:p>
          <a:p>
            <a:endParaRPr lang="en-US" altLang="zh-CN" dirty="0" smtClean="0">
              <a:sym typeface="宋体" panose="02010600030101010101" pitchFamily="2" charset="-122"/>
            </a:endParaRPr>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48</a:t>
            </a:fld>
            <a:endParaRPr lang="zh-CN" altLang="en-US" dirty="0">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54</a:t>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sym typeface="微软雅黑" panose="020B0503020204020204" pitchFamily="34" charset="-122"/>
              </a:rPr>
              <a:t>10</a:t>
            </a:r>
            <a:r>
              <a:rPr lang="zh-CN" altLang="en-US" dirty="0" smtClean="0">
                <a:sym typeface="微软雅黑" panose="020B0503020204020204" pitchFamily="34" charset="-122"/>
              </a:rPr>
              <a:t>年土地革命</a:t>
            </a:r>
            <a:endParaRPr lang="en-US" altLang="zh-CN" dirty="0" smtClean="0">
              <a:sym typeface="微软雅黑" panose="020B0503020204020204" pitchFamily="34" charset="-122"/>
            </a:endParaRPr>
          </a:p>
          <a:p>
            <a:r>
              <a:rPr lang="zh-CN" altLang="en-US" dirty="0" smtClean="0">
                <a:sym typeface="微软雅黑" panose="020B0503020204020204" pitchFamily="34" charset="-122"/>
              </a:rPr>
              <a:t>体现了中国共产党人为实行中国人民的根本利益和中华民族的解放事业而前赴后继的革命精神。</a:t>
            </a:r>
            <a:br>
              <a:rPr lang="zh-CN" altLang="en-US" dirty="0" smtClean="0">
                <a:sym typeface="微软雅黑" panose="020B0503020204020204" pitchFamily="34" charset="-122"/>
              </a:rPr>
            </a:b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9</a:t>
            </a:fld>
            <a:endParaRPr lang="zh-CN" altLang="en-US" dirty="0">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瞿秋白盲动错误：</a:t>
            </a:r>
            <a:r>
              <a:rPr lang="zh-CN" altLang="en-US" sz="1200" b="0" i="0" u="none" strike="noStrike" kern="1200" dirty="0" smtClean="0">
                <a:solidFill>
                  <a:schemeClr val="tx1"/>
                </a:solidFill>
                <a:effectLst/>
                <a:latin typeface="+mn-lt"/>
                <a:ea typeface="+mn-ea"/>
                <a:cs typeface="+mn-cs"/>
              </a:rPr>
              <a:t>提出党的总策略是发动城市工人和农民举行总暴动</a:t>
            </a:r>
            <a:endParaRPr lang="en-US" altLang="zh-CN" sz="1200" b="0" i="0" u="none" strike="noStrike" kern="1200" dirty="0" smtClean="0">
              <a:solidFill>
                <a:schemeClr val="tx1"/>
              </a:solidFill>
              <a:effectLst/>
              <a:latin typeface="+mn-lt"/>
              <a:ea typeface="+mn-ea"/>
              <a:cs typeface="+mn-cs"/>
            </a:endParaRPr>
          </a:p>
          <a:p>
            <a:r>
              <a:rPr kumimoji="1" lang="zh-CN" altLang="en-US" sz="1200" b="0" i="0" u="none" strike="noStrike" kern="1200" dirty="0" smtClean="0">
                <a:solidFill>
                  <a:schemeClr val="tx1"/>
                </a:solidFill>
                <a:effectLst/>
                <a:latin typeface="+mn-lt"/>
                <a:ea typeface="+mn-ea"/>
                <a:cs typeface="+mn-cs"/>
              </a:rPr>
              <a:t>李立三冒险主义：城市暴动，红军进攻大城市</a:t>
            </a:r>
            <a:endParaRPr kumimoji="1" lang="en-US" altLang="zh-CN"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b="0" i="0" u="none" strike="noStrike" kern="1200" dirty="0" smtClean="0">
                <a:solidFill>
                  <a:schemeClr val="tx1"/>
                </a:solidFill>
                <a:effectLst/>
                <a:latin typeface="+mn-lt"/>
                <a:ea typeface="+mn-ea"/>
                <a:cs typeface="+mn-cs"/>
              </a:rPr>
              <a:t>以王明为代表的“左”倾冒险主义者在共产国际代表的支持下，取得了中共中央的领导地位，开始推行“左”倾冒险主义的方针政策。王明“左”倾冒险主义错误主要表现在：</a:t>
            </a:r>
            <a:r>
              <a:rPr lang="en-US" altLang="zh-CN" sz="1200" b="0" i="0" u="none" strike="noStrike" kern="1200" dirty="0" smtClean="0">
                <a:solidFill>
                  <a:schemeClr val="tx1"/>
                </a:solidFill>
                <a:effectLst/>
                <a:latin typeface="+mn-lt"/>
                <a:ea typeface="+mn-ea"/>
                <a:cs typeface="+mn-cs"/>
              </a:rPr>
              <a:t>1.</a:t>
            </a:r>
            <a:r>
              <a:rPr lang="zh-CN" altLang="en-US" sz="1200" b="0" i="0" u="none" strike="noStrike" kern="1200" dirty="0" smtClean="0">
                <a:solidFill>
                  <a:schemeClr val="tx1"/>
                </a:solidFill>
                <a:effectLst/>
                <a:latin typeface="+mn-lt"/>
                <a:ea typeface="+mn-ea"/>
                <a:cs typeface="+mn-cs"/>
              </a:rPr>
              <a:t>对革命性质、形势和阶级关系作出了错误的分析。混淆民主革命与社会主义革命的界限，否认中间阶级的两面性和反动势力的内部矛盾，实行“关门主义”，主张“进攻路线”；</a:t>
            </a:r>
            <a:r>
              <a:rPr lang="en-US" altLang="zh-CN" sz="1200" b="0" i="0" u="none" strike="noStrike" kern="1200" dirty="0" smtClean="0">
                <a:solidFill>
                  <a:schemeClr val="tx1"/>
                </a:solidFill>
                <a:effectLst/>
                <a:latin typeface="+mn-lt"/>
                <a:ea typeface="+mn-ea"/>
                <a:cs typeface="+mn-cs"/>
              </a:rPr>
              <a:t>2.</a:t>
            </a:r>
            <a:r>
              <a:rPr lang="zh-CN" altLang="en-US" sz="1200" b="0" i="0" u="none" strike="noStrike" kern="1200" dirty="0" smtClean="0">
                <a:solidFill>
                  <a:schemeClr val="tx1"/>
                </a:solidFill>
                <a:effectLst/>
                <a:latin typeface="+mn-lt"/>
                <a:ea typeface="+mn-ea"/>
                <a:cs typeface="+mn-cs"/>
              </a:rPr>
              <a:t>对革命道路问题和城市斗争的方针问题提出了错误的政策。低估根据地建设和农村游击战的重要性，夸大国民党统治的危机和革命主观力量的发展，坚持“城市中心”论，号召全党准备决战；</a:t>
            </a:r>
            <a:r>
              <a:rPr lang="en-US" altLang="zh-CN" sz="1200" b="0" i="0" u="none" strike="noStrike" kern="1200" dirty="0" smtClean="0">
                <a:solidFill>
                  <a:schemeClr val="tx1"/>
                </a:solidFill>
                <a:effectLst/>
                <a:latin typeface="+mn-lt"/>
                <a:ea typeface="+mn-ea"/>
                <a:cs typeface="+mn-cs"/>
              </a:rPr>
              <a:t>3.</a:t>
            </a:r>
            <a:r>
              <a:rPr lang="zh-CN" altLang="en-US" sz="1200" b="0" i="0" u="none" strike="noStrike" kern="1200" dirty="0" smtClean="0">
                <a:solidFill>
                  <a:schemeClr val="tx1"/>
                </a:solidFill>
                <a:effectLst/>
                <a:latin typeface="+mn-lt"/>
                <a:ea typeface="+mn-ea"/>
                <a:cs typeface="+mn-cs"/>
              </a:rPr>
              <a:t>在土地问题上推行“地主不分田，富农分坏田”的极“左”政策。在组织上大搞任人唯亲的宗派主义和惩办主义，搞“残酷斗争，无情打击”。在军事上强调所谓的“正规化”、“正规战”、“全线出击”等等。</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56</a:t>
            </a:fld>
            <a:endParaRPr lang="zh-CN" alt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pPr>
            <a:r>
              <a:rPr lang="zh-CN" altLang="en-US" dirty="0" smtClean="0">
                <a:sym typeface="宋体" panose="02010600030101010101" pitchFamily="2" charset="-122"/>
              </a:rPr>
              <a:t> 初期博古犯逃跑主义错误，红军损失惨重。</a:t>
            </a:r>
            <a:endParaRPr lang="en-US" altLang="zh-CN" dirty="0" smtClean="0">
              <a:sym typeface="宋体" panose="02010600030101010101" pitchFamily="2" charset="-122"/>
            </a:endParaRPr>
          </a:p>
          <a:p>
            <a:pPr>
              <a:lnSpc>
                <a:spcPct val="200000"/>
              </a:lnSpc>
            </a:pPr>
            <a:r>
              <a:rPr lang="en-US" altLang="zh-CN" dirty="0" smtClean="0">
                <a:sym typeface="宋体" panose="02010600030101010101" pitchFamily="2" charset="-122"/>
              </a:rPr>
              <a:t>      </a:t>
            </a:r>
            <a:r>
              <a:rPr lang="zh-CN" altLang="en-US" dirty="0" smtClean="0">
                <a:sym typeface="宋体" panose="02010600030101010101" pitchFamily="2" charset="-122"/>
              </a:rPr>
              <a:t>一些领导人开始支持毛泽东正确主张。</a:t>
            </a:r>
            <a:endParaRPr lang="en-US" altLang="zh-CN" dirty="0" smtClean="0">
              <a:sym typeface="宋体" panose="02010600030101010101" pitchFamily="2" charset="-122"/>
            </a:endParaRPr>
          </a:p>
          <a:p>
            <a:pPr>
              <a:lnSpc>
                <a:spcPct val="200000"/>
              </a:lnSpc>
            </a:pPr>
            <a:r>
              <a:rPr lang="en-US" altLang="zh-CN" dirty="0" smtClean="0">
                <a:sym typeface="宋体" panose="02010600030101010101" pitchFamily="2" charset="-122"/>
              </a:rPr>
              <a:t>      </a:t>
            </a:r>
            <a:r>
              <a:rPr lang="zh-CN" altLang="en-US" dirty="0" smtClean="0">
                <a:sym typeface="宋体" panose="02010600030101010101" pitchFamily="2" charset="-122"/>
              </a:rPr>
              <a:t>随即放弃西进计划，转向贵州进军。随即，占领遵义。</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64</a:t>
            </a:fld>
            <a:endParaRPr lang="zh-CN" altLang="en-US" dirty="0">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74</a:t>
            </a:fld>
            <a:endParaRPr lang="zh-CN" altLang="en-U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77</a:t>
            </a:fld>
            <a:endParaRPr lang="zh-CN" altLang="en-US">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91</a:t>
            </a:fld>
            <a:endParaRPr lang="zh-CN" altLang="en-US"/>
          </a:p>
        </p:txBody>
      </p:sp>
    </p:spTree>
    <p:extLst>
      <p:ext uri="{BB962C8B-B14F-4D97-AF65-F5344CB8AC3E}">
        <p14:creationId xmlns:p14="http://schemas.microsoft.com/office/powerpoint/2010/main" val="20840552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97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sym typeface="微软雅黑" panose="020B0503020204020204" pitchFamily="34" charset="-122"/>
              </a:rPr>
              <a:t>10</a:t>
            </a:r>
            <a:r>
              <a:rPr lang="zh-CN" altLang="en-US" dirty="0" smtClean="0">
                <a:sym typeface="微软雅黑" panose="020B0503020204020204" pitchFamily="34" charset="-122"/>
              </a:rPr>
              <a:t>年土地革命</a:t>
            </a:r>
            <a:endParaRPr lang="en-US" altLang="zh-CN" dirty="0" smtClean="0">
              <a:sym typeface="微软雅黑" panose="020B0503020204020204" pitchFamily="34" charset="-122"/>
            </a:endParaRPr>
          </a:p>
          <a:p>
            <a:r>
              <a:rPr lang="zh-CN" altLang="en-US" dirty="0" smtClean="0">
                <a:sym typeface="微软雅黑" panose="020B0503020204020204" pitchFamily="34" charset="-122"/>
              </a:rPr>
              <a:t>体现了中国共产党人为实行中国人民的根本利益和中华民族的解放事业而前赴后继的革命精神。</a:t>
            </a:r>
            <a:br>
              <a:rPr lang="zh-CN" altLang="en-US" dirty="0" smtClean="0">
                <a:sym typeface="微软雅黑" panose="020B0503020204020204" pitchFamily="34" charset="-122"/>
              </a:rPr>
            </a:b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10</a:t>
            </a:fld>
            <a:endParaRPr lang="zh-CN" altLang="en-US"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sym typeface="微软雅黑" panose="020B0503020204020204" pitchFamily="34" charset="-122"/>
              </a:rPr>
              <a:t>10</a:t>
            </a:r>
            <a:r>
              <a:rPr lang="zh-CN" altLang="en-US" dirty="0" smtClean="0">
                <a:sym typeface="微软雅黑" panose="020B0503020204020204" pitchFamily="34" charset="-122"/>
              </a:rPr>
              <a:t>年土地革命</a:t>
            </a:r>
            <a:endParaRPr lang="en-US" altLang="zh-CN" dirty="0" smtClean="0">
              <a:sym typeface="微软雅黑" panose="020B0503020204020204" pitchFamily="34" charset="-122"/>
            </a:endParaRPr>
          </a:p>
          <a:p>
            <a:r>
              <a:rPr lang="zh-CN" altLang="en-US" dirty="0" smtClean="0">
                <a:sym typeface="微软雅黑" panose="020B0503020204020204" pitchFamily="34" charset="-122"/>
              </a:rPr>
              <a:t>体现了中国共产党人为实行中国人民的根本利益和中华民族的解放事业而前赴后继的革命精神。</a:t>
            </a:r>
            <a:br>
              <a:rPr lang="zh-CN" altLang="en-US" dirty="0" smtClean="0">
                <a:sym typeface="微软雅黑" panose="020B0503020204020204" pitchFamily="34" charset="-122"/>
              </a:rPr>
            </a:b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11</a:t>
            </a:fld>
            <a:endParaRPr lang="zh-CN" alt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0"/>
              </a:spcBef>
            </a:pPr>
            <a:r>
              <a:rPr lang="zh-CN" altLang="en-US" dirty="0" smtClean="0">
                <a:sym typeface="微软雅黑" panose="020B0503020204020204" pitchFamily="34" charset="-122"/>
              </a:rPr>
              <a:t>彻底清算了大革命后期陈独秀的右倾机会主义错误，并选出了以瞿秋白为首的中央临时政治局</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12</a:t>
            </a:fld>
            <a:endParaRPr lang="zh-CN" altLang="en-U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0"/>
              </a:spcBef>
            </a:pPr>
            <a:r>
              <a:rPr lang="zh-CN" altLang="en-US" dirty="0" smtClean="0">
                <a:sym typeface="微软雅黑" panose="020B0503020204020204" pitchFamily="34" charset="-122"/>
              </a:rPr>
              <a:t>彻底清算了大革命后期陈独秀的右倾机会主义错误，并选出了以瞿秋白为首的中央临时政治局</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13</a:t>
            </a:fld>
            <a:endParaRPr lang="zh-CN" altLang="en-US"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0"/>
              </a:spcBef>
            </a:pPr>
            <a:r>
              <a:rPr lang="zh-CN" altLang="en-US" dirty="0" smtClean="0">
                <a:sym typeface="微软雅黑" panose="020B0503020204020204" pitchFamily="34" charset="-122"/>
              </a:rPr>
              <a:t>彻底清算了大革命后期陈独秀的右倾机会主义错误，并选出了以瞿秋白为首的中央临时政治局</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14</a:t>
            </a:fld>
            <a:endParaRPr lang="zh-CN" altLang="en-US" dirty="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国共合作的时候是国民革命军。</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15</a:t>
            </a:fld>
            <a:endParaRPr lang="zh-CN" alt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sym typeface="微软雅黑" panose="020B0503020204020204" pitchFamily="34" charset="-122"/>
              </a:rPr>
              <a:t>广州起义是对国民党屠杀政策的又一次英勇反击。</a:t>
            </a:r>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21</a:t>
            </a:fld>
            <a:endParaRPr lang="zh-CN" alt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
        <p:nvSpPr>
          <p:cNvPr id="7" name="矩形 6"/>
          <p:cNvSpPr/>
          <p:nvPr userDrawn="1"/>
        </p:nvSpPr>
        <p:spPr>
          <a:xfrm>
            <a:off x="-17780" y="146050"/>
            <a:ext cx="951865" cy="1308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标题 7"/>
          <p:cNvSpPr>
            <a:spLocks noGrp="1"/>
          </p:cNvSpPr>
          <p:nvPr>
            <p:ph type="ctrTitle" hasCustomPrompt="1"/>
          </p:nvPr>
        </p:nvSpPr>
        <p:spPr>
          <a:xfrm>
            <a:off x="1118035" y="1575185"/>
            <a:ext cx="9976945" cy="1137361"/>
          </a:xfrm>
        </p:spPr>
        <p:txBody>
          <a:bodyPr anchor="b">
            <a:normAutofit/>
          </a:bodyPr>
          <a:lstStyle>
            <a:lvl1pPr algn="ctr">
              <a:defRPr sz="6000">
                <a:solidFill>
                  <a:srgbClr val="C00000"/>
                </a:solidFill>
                <a:latin typeface="方正清刻本悦宋简体" panose="02000000000000000000" pitchFamily="2" charset="-122"/>
                <a:ea typeface="方正清刻本悦宋简体" panose="02000000000000000000" pitchFamily="2" charset="-122"/>
              </a:defRPr>
            </a:lvl1pPr>
          </a:lstStyle>
          <a:p>
            <a:r>
              <a:rPr lang="en-US" altLang="zh-CN" smtClean="0"/>
              <a:t/>
            </a:r>
            <a:br>
              <a:rPr lang="en-US" altLang="zh-CN" smtClean="0"/>
            </a:br>
            <a:r>
              <a:rPr lang="en-US" altLang="zh-CN" smtClean="0"/>
              <a:t/>
            </a:r>
            <a:br>
              <a:rPr lang="en-US" altLang="zh-CN" smtClean="0"/>
            </a:br>
            <a:r>
              <a:rPr lang="en-US" altLang="zh-CN" smtClean="0"/>
              <a:t/>
            </a:r>
            <a:br>
              <a:rPr lang="en-US" altLang="zh-CN" smtClean="0"/>
            </a:br>
            <a:r>
              <a:rPr lang="zh-CN" altLang="en-US" smtClean="0"/>
              <a:t>单击此处编辑母版标题样式</a:t>
            </a:r>
            <a:endParaRPr lang="zh-CN" altLang="en-US"/>
          </a:p>
        </p:txBody>
      </p:sp>
      <p:sp>
        <p:nvSpPr>
          <p:cNvPr id="9" name="副标题 8"/>
          <p:cNvSpPr>
            <a:spLocks noGrp="1"/>
          </p:cNvSpPr>
          <p:nvPr>
            <p:ph type="subTitle" idx="1"/>
          </p:nvPr>
        </p:nvSpPr>
        <p:spPr>
          <a:xfrm>
            <a:off x="4685639" y="699378"/>
            <a:ext cx="2841736" cy="644142"/>
          </a:xfrm>
        </p:spPr>
        <p:txBody>
          <a:bodyPr>
            <a:noAutofit/>
          </a:bodyPr>
          <a:lstStyle>
            <a:lvl1pPr marL="0" indent="0" algn="ctr">
              <a:buNone/>
              <a:defRPr sz="3600">
                <a:solidFill>
                  <a:srgbClr val="C00000"/>
                </a:solidFill>
                <a:latin typeface="方正清刻本悦宋简体" panose="02000000000000000000" pitchFamily="2" charset="-122"/>
                <a:ea typeface="方正清刻本悦宋简体" panose="02000000000000000000" pitchFamily="2"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cxnSp>
        <p:nvCxnSpPr>
          <p:cNvPr id="10" name="直接连接符 9"/>
          <p:cNvCxnSpPr/>
          <p:nvPr userDrawn="1"/>
        </p:nvCxnSpPr>
        <p:spPr>
          <a:xfrm>
            <a:off x="378372" y="3087501"/>
            <a:ext cx="11403725" cy="10510"/>
          </a:xfrm>
          <a:prstGeom prst="line">
            <a:avLst/>
          </a:prstGeom>
          <a:ln w="19050">
            <a:solidFill>
              <a:srgbClr val="D33D12"/>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 name="文本框 10"/>
          <p:cNvSpPr txBox="1"/>
          <p:nvPr userDrawn="1"/>
        </p:nvSpPr>
        <p:spPr>
          <a:xfrm>
            <a:off x="4288221" y="2913345"/>
            <a:ext cx="3865179" cy="368300"/>
          </a:xfrm>
          <a:prstGeom prst="rect">
            <a:avLst/>
          </a:prstGeom>
          <a:solidFill>
            <a:schemeClr val="bg1"/>
          </a:solidFill>
        </p:spPr>
        <p:txBody>
          <a:bodyPr wrap="square" rtlCol="0">
            <a:spAutoFit/>
          </a:bodyPr>
          <a:lstStyle/>
          <a:p>
            <a:pPr algn="ctr"/>
            <a:r>
              <a:rPr lang="en-US" altLang="zh-CN" b="1" dirty="0" smtClean="0">
                <a:solidFill>
                  <a:srgbClr val="C00000"/>
                </a:solidFill>
              </a:rPr>
              <a:t>HULUO</a:t>
            </a:r>
            <a:r>
              <a:rPr lang="zh-CN" altLang="en-US" b="1" dirty="0" smtClean="0">
                <a:solidFill>
                  <a:srgbClr val="C00000"/>
                </a:solidFill>
              </a:rPr>
              <a:t>·</a:t>
            </a:r>
            <a:r>
              <a:rPr lang="en-US" altLang="zh-CN" b="1" dirty="0" smtClean="0">
                <a:solidFill>
                  <a:srgbClr val="C00000"/>
                </a:solidFill>
              </a:rPr>
              <a:t>MORE THAN ACCOUNTING</a:t>
            </a:r>
          </a:p>
        </p:txBody>
      </p:sp>
      <p:sp>
        <p:nvSpPr>
          <p:cNvPr id="12" name="矩形 11"/>
          <p:cNvSpPr/>
          <p:nvPr userDrawn="1"/>
        </p:nvSpPr>
        <p:spPr>
          <a:xfrm>
            <a:off x="7811135" y="5892800"/>
            <a:ext cx="4368800" cy="952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2210348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方正清刻本悦宋简体" panose="02000000000000000000" pitchFamily="2" charset="-122"/>
                <a:ea typeface="方正清刻本悦宋简体" panose="02000000000000000000"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eaLnBrk="1" fontAlgn="auto" latinLnBrk="0" hangingPunct="1">
              <a:lnSpc>
                <a:spcPct val="150000"/>
              </a:lnSpc>
              <a:defRPr>
                <a:latin typeface="等线" panose="02010600030101010101" pitchFamily="2" charset="-122"/>
                <a:ea typeface="等线" panose="02010600030101010101" pitchFamily="2" charset="-122"/>
              </a:defRPr>
            </a:lvl1pPr>
            <a:lvl2pPr marL="457200" indent="0">
              <a:buNone/>
              <a:defRPr/>
            </a:lvl2pPr>
          </a:lstStyle>
          <a:p>
            <a:pPr lvl="0"/>
            <a:r>
              <a:rPr lang="zh-CN" altLang="en-US" dirty="0" smtClean="0"/>
              <a:t>单击此处编辑母版文本样式</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497225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7" name="图片 6"/>
          <p:cNvPicPr>
            <a:picLocks noChangeAspect="1"/>
          </p:cNvPicPr>
          <p:nvPr userDrawn="1"/>
        </p:nvPicPr>
        <p:blipFill>
          <a:blip r:embed="rId2"/>
          <a:stretch>
            <a:fillRect/>
          </a:stretch>
        </p:blipFill>
        <p:spPr>
          <a:xfrm>
            <a:off x="1435100" y="532130"/>
            <a:ext cx="8178800" cy="4600575"/>
          </a:xfrm>
          <a:prstGeom prst="rect">
            <a:avLst/>
          </a:prstGeom>
        </p:spPr>
      </p:pic>
    </p:spTree>
    <p:extLst>
      <p:ext uri="{BB962C8B-B14F-4D97-AF65-F5344CB8AC3E}">
        <p14:creationId xmlns:p14="http://schemas.microsoft.com/office/powerpoint/2010/main" val="10903262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225119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638587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53665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072097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701805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559607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933941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777348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7224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t>2019/1/24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t>2019/1/24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809D8D8-7452-4451-B174-E376E5DA4DD5}" type="datetimeFigureOut">
              <a:rPr lang="zh-CN" altLang="en-US" smtClean="0"/>
              <a:t>2019/1/24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t>2019/1/24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t>2019/1/24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t>2019/1/24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4"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theme" Target="../theme/theme3.xml"/><Relationship Id="rId14" Type="http://schemas.openxmlformats.org/officeDocument/2006/relationships/image" Target="../media/image3.png"/><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t>2019/1/24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t>‹#›</a:t>
            </a:fld>
            <a:endParaRPr lang="zh-CN" altLang="en-US"/>
          </a:p>
        </p:txBody>
      </p:sp>
      <p:pic>
        <p:nvPicPr>
          <p:cNvPr id="8" name="图片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圆角矩形 11"/>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14" name="白色PNG.png" descr="白色PNG.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9186930" y="5232602"/>
            <a:ext cx="351472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64513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189822"/>
            <a:ext cx="10515600" cy="4987141"/>
          </a:xfrm>
          <a:prstGeom prst="rect">
            <a:avLst/>
          </a:prstGeom>
        </p:spPr>
        <p:txBody>
          <a:bodyPr vert="horz" lIns="91440" tIns="45720" rIns="91440" bIns="45720" rtlCol="0">
            <a:normAutofit/>
          </a:bodyPr>
          <a:lstStyle/>
          <a:p>
            <a:pPr lvl="0"/>
            <a:r>
              <a:rPr lang="zh-CN" altLang="en-US" dirty="0" smtClean="0"/>
              <a:t>单击此处编辑母版文本样式</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10" name="图片 1"/>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0025063" y="5054600"/>
            <a:ext cx="2166937"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圆角矩形 8"/>
          <p:cNvSpPr/>
          <p:nvPr userDrawn="1"/>
        </p:nvSpPr>
        <p:spPr>
          <a:xfrm>
            <a:off x="-165605" y="365125"/>
            <a:ext cx="1169411" cy="645130"/>
          </a:xfrm>
          <a:prstGeom prst="roundRect">
            <a:avLst/>
          </a:prstGeom>
          <a:solidFill>
            <a:srgbClr val="C00000"/>
          </a:solidFill>
          <a:ln w="12700" cap="flat" cmpd="sng" algn="ctr">
            <a:solidFill>
              <a:srgbClr val="C00000"/>
            </a:solidFill>
            <a:prstDash val="solid"/>
            <a:miter lim="800000"/>
          </a:ln>
          <a:effectLst>
            <a:outerShdw blurRad="50800" dist="38100" dir="2700000" algn="tl" rotWithShape="0">
              <a:prstClr val="black">
                <a:alpha val="40000"/>
              </a:prstClr>
            </a:outerShdw>
          </a:effectLst>
        </p:spPr>
        <p:txBody>
          <a:bodyPr rtlCol="0" anchor="ctr"/>
          <a:lstStyle/>
          <a:p>
            <a:pPr algn="ctr">
              <a:defRPr/>
            </a:pPr>
            <a:endParaRPr lang="zh-CN" altLang="en-US" sz="3200" kern="0" dirty="0" smtClean="0">
              <a:solidFill>
                <a:prstClr val="white"/>
              </a:solidFill>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159549248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2800" kern="1200">
          <a:solidFill>
            <a:schemeClr val="tx1"/>
          </a:solidFill>
          <a:latin typeface="方正清刻本悦宋简体" panose="02000000000000000000" pitchFamily="2" charset="-122"/>
          <a:ea typeface="方正清刻本悦宋简体" panose="02000000000000000000" pitchFamily="2" charset="-122"/>
          <a:cs typeface="+mj-cs"/>
        </a:defRPr>
      </a:lvl1pPr>
    </p:titleStyle>
    <p:bodyStyle>
      <a:lvl1pPr marL="0" indent="0" algn="l" defTabSz="914400" rtl="0" eaLnBrk="1" latinLnBrk="0" hangingPunct="1">
        <a:lnSpc>
          <a:spcPct val="150000"/>
        </a:lnSpc>
        <a:spcBef>
          <a:spcPts val="0"/>
        </a:spcBef>
        <a:buFont typeface="Arial" panose="020B0604020202020204" pitchFamily="34" charset="0"/>
        <a:buNone/>
        <a:defRPr sz="2000" kern="1200">
          <a:solidFill>
            <a:schemeClr val="tx1"/>
          </a:solidFill>
          <a:latin typeface="等线" panose="02010600030101010101" pitchFamily="2" charset="-122"/>
          <a:ea typeface="等线"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3.png"/><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3.png"/><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3.png"/><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5.png"/><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5.png"/><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5.xml"/><Relationship Id="rId2"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5.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5.xml"/><Relationship Id="rId2"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jpeg"/><Relationship Id="rId5" Type="http://schemas.openxmlformats.org/officeDocument/2006/relationships/image" Target="../media/image21.png"/><Relationship Id="rId6" Type="http://schemas.openxmlformats.org/officeDocument/2006/relationships/image" Target="../media/image22.png"/><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jpeg"/><Relationship Id="rId5" Type="http://schemas.openxmlformats.org/officeDocument/2006/relationships/image" Target="../media/image21.png"/><Relationship Id="rId6" Type="http://schemas.openxmlformats.org/officeDocument/2006/relationships/image" Target="../media/image22.png"/><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5" Type="http://schemas.openxmlformats.org/officeDocument/2006/relationships/image" Target="../media/image9.png"/><Relationship Id="rId1" Type="http://schemas.openxmlformats.org/officeDocument/2006/relationships/slideLayout" Target="../slideLayouts/slideLayout18.xml"/><Relationship Id="rId2" Type="http://schemas.openxmlformats.org/officeDocument/2006/relationships/image" Target="../media/image6.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25.xml"/><Relationship Id="rId2"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25.xml"/><Relationship Id="rId2" Type="http://schemas.openxmlformats.org/officeDocument/2006/relationships/image" Target="../media/image11.png"/></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25.xml"/><Relationship Id="rId2"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jpeg"/><Relationship Id="rId5" Type="http://schemas.openxmlformats.org/officeDocument/2006/relationships/image" Target="../media/image8.jpeg"/><Relationship Id="rId1" Type="http://schemas.openxmlformats.org/officeDocument/2006/relationships/slideLayout" Target="../slideLayouts/slideLayout18.xml"/><Relationship Id="rId2" Type="http://schemas.openxmlformats.org/officeDocument/2006/relationships/image" Target="../media/image10.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25.png"/><Relationship Id="rId3" Type="http://schemas.openxmlformats.org/officeDocument/2006/relationships/image" Target="../media/image11.png"/></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25.png"/><Relationship Id="rId1" Type="http://schemas.openxmlformats.org/officeDocument/2006/relationships/slideLayout" Target="../slideLayouts/slideLayout25.xml"/><Relationship Id="rId2" Type="http://schemas.openxmlformats.org/officeDocument/2006/relationships/notesSlide" Target="../notesSlides/notesSlide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 Id="rId3" Type="http://schemas.openxmlformats.org/officeDocument/2006/relationships/image" Target="../media/image2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26.png"/></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27.png"/><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1.png"/><Relationship Id="rId3" Type="http://schemas.openxmlformats.org/officeDocument/2006/relationships/image" Target="../media/image2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1.png"/><Relationship Id="rId3" Type="http://schemas.openxmlformats.org/officeDocument/2006/relationships/image" Target="../media/image2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4.xml.rels><?xml version="1.0" encoding="UTF-8" standalone="yes"?>
<Relationships xmlns="http://schemas.openxmlformats.org/package/2006/relationships"><Relationship Id="rId3" Type="http://schemas.openxmlformats.org/officeDocument/2006/relationships/image" Target="../media/image28.jpeg"/><Relationship Id="rId4" Type="http://schemas.openxmlformats.org/officeDocument/2006/relationships/image" Target="../media/image29.png"/><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6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31.png"/><Relationship Id="rId1" Type="http://schemas.openxmlformats.org/officeDocument/2006/relationships/slideLayout" Target="../slideLayouts/slideLayout25.xml"/><Relationship Id="rId2" Type="http://schemas.openxmlformats.org/officeDocument/2006/relationships/image" Target="../media/image3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23.png"/><Relationship Id="rId3" Type="http://schemas.openxmlformats.org/officeDocument/2006/relationships/image" Target="../media/image3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23.png"/><Relationship Id="rId3" Type="http://schemas.openxmlformats.org/officeDocument/2006/relationships/image" Target="../media/image3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23.png"/><Relationship Id="rId3" Type="http://schemas.openxmlformats.org/officeDocument/2006/relationships/image" Target="../media/image3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 Id="rId3" Type="http://schemas.openxmlformats.org/officeDocument/2006/relationships/image" Target="../media/image3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3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32.png"/></Relationships>
</file>

<file path=ppt/slides/_rels/slide77.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25.xml"/><Relationship Id="rId2" Type="http://schemas.openxmlformats.org/officeDocument/2006/relationships/notesSlide" Target="../notesSlides/notesSlide2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23.png"/><Relationship Id="rId3" Type="http://schemas.openxmlformats.org/officeDocument/2006/relationships/image" Target="../media/image3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34.png"/><Relationship Id="rId3"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5.xml"/><Relationship Id="rId2" Type="http://schemas.openxmlformats.org/officeDocument/2006/relationships/notesSlide" Target="../notesSlides/notesSlide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34.png"/><Relationship Id="rId3" Type="http://schemas.openxmlformats.org/officeDocument/2006/relationships/image" Target="../media/image2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23.png"/><Relationship Id="rId3" Type="http://schemas.openxmlformats.org/officeDocument/2006/relationships/image" Target="../media/image34.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7.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tags" Target="../tags/tag5.xml"/><Relationship Id="rId6" Type="http://schemas.openxmlformats.org/officeDocument/2006/relationships/slideLayout" Target="../slideLayouts/slideLayout2.xml"/><Relationship Id="rId7" Type="http://schemas.openxmlformats.org/officeDocument/2006/relationships/notesSlide" Target="../notesSlides/notesSlide25.xml"/><Relationship Id="rId1" Type="http://schemas.openxmlformats.org/officeDocument/2006/relationships/tags" Target="../tags/tag1.xml"/><Relationship Id="rId2" Type="http://schemas.openxmlformats.org/officeDocument/2006/relationships/tags" Target="../tags/tag2.xml"/></Relationships>
</file>

<file path=ppt/slides/_rels/slide98.xml.rels><?xml version="1.0" encoding="UTF-8" standalone="yes"?>
<Relationships xmlns="http://schemas.openxmlformats.org/package/2006/relationships"><Relationship Id="rId3" Type="http://schemas.openxmlformats.org/officeDocument/2006/relationships/tags" Target="../tags/tag8.xml"/><Relationship Id="rId4" Type="http://schemas.openxmlformats.org/officeDocument/2006/relationships/tags" Target="../tags/tag9.xml"/><Relationship Id="rId5" Type="http://schemas.openxmlformats.org/officeDocument/2006/relationships/tags" Target="../tags/tag10.xml"/><Relationship Id="rId6" Type="http://schemas.openxmlformats.org/officeDocument/2006/relationships/tags" Target="../tags/tag11.xml"/><Relationship Id="rId7" Type="http://schemas.openxmlformats.org/officeDocument/2006/relationships/tags" Target="../tags/tag12.xml"/><Relationship Id="rId8" Type="http://schemas.openxmlformats.org/officeDocument/2006/relationships/tags" Target="../tags/tag13.xml"/><Relationship Id="rId9" Type="http://schemas.openxmlformats.org/officeDocument/2006/relationships/slideLayout" Target="../slideLayouts/slideLayout2.xml"/><Relationship Id="rId10" Type="http://schemas.openxmlformats.org/officeDocument/2006/relationships/image" Target="../media/image11.png"/><Relationship Id="rId1" Type="http://schemas.openxmlformats.org/officeDocument/2006/relationships/tags" Target="../tags/tag6.xml"/><Relationship Id="rId2" Type="http://schemas.openxmlformats.org/officeDocument/2006/relationships/tags" Target="../tags/tag7.xml"/></Relationships>
</file>

<file path=ppt/slides/_rels/slide99.xml.rels><?xml version="1.0" encoding="UTF-8" standalone="yes"?>
<Relationships xmlns="http://schemas.openxmlformats.org/package/2006/relationships"><Relationship Id="rId3" Type="http://schemas.openxmlformats.org/officeDocument/2006/relationships/tags" Target="../tags/tag16.xml"/><Relationship Id="rId4" Type="http://schemas.openxmlformats.org/officeDocument/2006/relationships/tags" Target="../tags/tag17.xml"/><Relationship Id="rId5" Type="http://schemas.openxmlformats.org/officeDocument/2006/relationships/tags" Target="../tags/tag18.xml"/><Relationship Id="rId6" Type="http://schemas.openxmlformats.org/officeDocument/2006/relationships/slideLayout" Target="../slideLayouts/slideLayout2.xml"/><Relationship Id="rId7" Type="http://schemas.openxmlformats.org/officeDocument/2006/relationships/image" Target="../media/image11.png"/><Relationship Id="rId1" Type="http://schemas.openxmlformats.org/officeDocument/2006/relationships/tags" Target="../tags/tag14.xml"/><Relationship Id="rId2"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78936" y="1597749"/>
            <a:ext cx="10046341" cy="1569660"/>
          </a:xfrm>
          <a:prstGeom prst="rect">
            <a:avLst/>
          </a:prstGeom>
        </p:spPr>
        <p:txBody>
          <a:bodyPr wrap="none">
            <a:spAutoFit/>
          </a:bodyPr>
          <a:lstStyle/>
          <a:p>
            <a:pPr algn="ctr"/>
            <a:r>
              <a:rPr lang="zh-CN" altLang="en-US" sz="9600" b="1" dirty="0">
                <a:solidFill>
                  <a:srgbClr val="E7E6E6">
                    <a:lumMod val="10000"/>
                  </a:srgb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中国近现代史纲要</a:t>
            </a:r>
          </a:p>
        </p:txBody>
      </p:sp>
      <p:sp>
        <p:nvSpPr>
          <p:cNvPr id="4" name="TextBox 3"/>
          <p:cNvSpPr txBox="1">
            <a:spLocks noChangeArrowheads="1"/>
          </p:cNvSpPr>
          <p:nvPr/>
        </p:nvSpPr>
        <p:spPr bwMode="auto">
          <a:xfrm>
            <a:off x="4008414" y="3888172"/>
            <a:ext cx="4175171" cy="1198880"/>
          </a:xfrm>
          <a:prstGeom prst="rect">
            <a:avLst/>
          </a:prstGeom>
          <a:noFill/>
          <a:ln w="9525">
            <a:noFill/>
            <a:miter lim="800000"/>
          </a:ln>
        </p:spPr>
        <p:txBody>
          <a:bodyPr wrap="square">
            <a:spAutoFit/>
          </a:bodyPr>
          <a:lstStyle/>
          <a:p>
            <a:pPr algn="ctr">
              <a:lnSpc>
                <a:spcPct val="150000"/>
              </a:lnSpc>
            </a:pPr>
            <a:r>
              <a:rPr lang="zh-CN" altLang="en-US" sz="2400" dirty="0" smtClean="0">
                <a:solidFill>
                  <a:srgbClr val="161616"/>
                </a:solidFill>
                <a:latin typeface="黑体" panose="02010609060101010101" pitchFamily="49" charset="-122"/>
                <a:ea typeface="黑体" panose="02010609060101010101" pitchFamily="49" charset="-122"/>
              </a:rPr>
              <a:t>   尚</a:t>
            </a:r>
            <a:r>
              <a:rPr lang="zh-CN" altLang="en-US" sz="2400" dirty="0">
                <a:solidFill>
                  <a:srgbClr val="161616"/>
                </a:solidFill>
                <a:latin typeface="黑体" panose="02010609060101010101" pitchFamily="49" charset="-122"/>
                <a:ea typeface="黑体" panose="02010609060101010101" pitchFamily="49" charset="-122"/>
              </a:rPr>
              <a:t>德机构 </a:t>
            </a:r>
            <a:r>
              <a:rPr lang="zh-CN" altLang="en-US" sz="2400" dirty="0" smtClean="0">
                <a:solidFill>
                  <a:srgbClr val="161616"/>
                </a:solidFill>
                <a:latin typeface="黑体" panose="02010609060101010101" pitchFamily="49" charset="-122"/>
                <a:ea typeface="黑体" panose="02010609060101010101" pitchFamily="49" charset="-122"/>
              </a:rPr>
              <a:t> 学术中心</a:t>
            </a:r>
          </a:p>
          <a:p>
            <a:pPr algn="ctr">
              <a:lnSpc>
                <a:spcPct val="150000"/>
              </a:lnSpc>
            </a:pPr>
            <a:r>
              <a:rPr lang="zh-CN" altLang="en-US" sz="2400" dirty="0" smtClean="0">
                <a:solidFill>
                  <a:srgbClr val="161616"/>
                </a:solidFill>
                <a:latin typeface="黑体" panose="02010609060101010101" pitchFamily="49" charset="-122"/>
                <a:ea typeface="黑体" panose="02010609060101010101" pitchFamily="49" charset="-122"/>
              </a:rPr>
              <a:t>主讲</a:t>
            </a:r>
            <a:r>
              <a:rPr lang="zh-CN" altLang="en-US" sz="2400" dirty="0">
                <a:solidFill>
                  <a:srgbClr val="161616"/>
                </a:solidFill>
                <a:latin typeface="黑体" panose="02010609060101010101" pitchFamily="49" charset="-122"/>
                <a:ea typeface="黑体" panose="02010609060101010101" pitchFamily="49" charset="-122"/>
              </a:rPr>
              <a:t>老师</a:t>
            </a:r>
            <a:r>
              <a:rPr lang="zh-CN" altLang="en-US" sz="2400" dirty="0" smtClean="0">
                <a:solidFill>
                  <a:srgbClr val="161616"/>
                </a:solidFill>
                <a:latin typeface="黑体" panose="02010609060101010101" pitchFamily="49" charset="-122"/>
                <a:ea typeface="黑体" panose="02010609060101010101" pitchFamily="49" charset="-122"/>
              </a:rPr>
              <a:t>：</a:t>
            </a:r>
            <a:endParaRPr lang="zh-CN" altLang="en-US" sz="2400" dirty="0">
              <a:solidFill>
                <a:srgbClr val="161616"/>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4218" y="351874"/>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sp>
        <p:nvSpPr>
          <p:cNvPr id="3" name="内容占位符 2"/>
          <p:cNvSpPr>
            <a:spLocks noGrp="1"/>
          </p:cNvSpPr>
          <p:nvPr>
            <p:ph idx="1"/>
          </p:nvPr>
        </p:nvSpPr>
        <p:spPr>
          <a:xfrm>
            <a:off x="838200" y="1105786"/>
            <a:ext cx="11212286" cy="5250564"/>
          </a:xfrm>
        </p:spPr>
        <p:txBody>
          <a:bodyPr>
            <a:normAutofit/>
          </a:bodyPr>
          <a:lstStyle/>
          <a:p>
            <a:pPr>
              <a:lnSpc>
                <a:spcPct val="200000"/>
              </a:lnSpc>
            </a:pPr>
            <a:r>
              <a:rPr lang="zh-CN" altLang="en-US" sz="2800" dirty="0" smtClean="0">
                <a:solidFill>
                  <a:srgbClr val="0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土地革命战争的兴起和人民军队的建立</a:t>
            </a:r>
            <a:endParaRPr lang="en-US" altLang="zh-CN" sz="2800" dirty="0" smtClean="0">
              <a:solidFill>
                <a:srgbClr val="0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nSpc>
                <a:spcPct val="200000"/>
              </a:lnSpc>
            </a:pPr>
            <a:endParaRPr lang="en-US" altLang="zh-CN"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南昌起义</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的历史</a:t>
            </a: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a:t>
            </a:r>
            <a:endParaRPr lang="en-US" altLang="zh-CN"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它</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打响了武装</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反抗</a:t>
            </a:r>
            <a:r>
              <a:rPr lang="zh-CN" altLang="en-US"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第一枪</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它</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成为共产党独立领导革命战争、创建人民军队和武装夺取政权</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a:t>
            </a:r>
            <a:r>
              <a:rPr lang="zh-CN" altLang="en-US"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r>
            <a:b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br>
            <a:r>
              <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3.</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它</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揭开</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了</a:t>
            </a:r>
            <a:r>
              <a:rPr lang="zh-CN" altLang="en-US"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序幕</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zh-CN" altLang="en-US" dirty="0" smtClean="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pic>
        <p:nvPicPr>
          <p:cNvPr id="4"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7658" y="2743878"/>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4"/>
          <a:stretch>
            <a:fillRect/>
          </a:stretch>
        </p:blipFill>
        <p:spPr>
          <a:xfrm>
            <a:off x="8813353" y="41512"/>
            <a:ext cx="3378647" cy="2128548"/>
          </a:xfrm>
          <a:prstGeom prst="rect">
            <a:avLst/>
          </a:prstGeom>
        </p:spPr>
      </p:pic>
    </p:spTree>
    <p:extLst>
      <p:ext uri="{BB962C8B-B14F-4D97-AF65-F5344CB8AC3E}">
        <p14:creationId xmlns:p14="http://schemas.microsoft.com/office/powerpoint/2010/main" val="204076514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834887"/>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sym typeface="+mn-ea"/>
              </a:rPr>
              <a:t>第一节：</a:t>
            </a:r>
          </a:p>
          <a:p>
            <a:pPr algn="ctr"/>
            <a:r>
              <a:rPr lang="zh-CN" altLang="en-US" sz="2400" dirty="0">
                <a:solidFill>
                  <a:schemeClr val="tx1"/>
                </a:solidFill>
                <a:latin typeface="黑体" panose="02010609060101010101" pitchFamily="49" charset="-122"/>
                <a:ea typeface="黑体" panose="02010609060101010101" pitchFamily="49" charset="-122"/>
                <a:sym typeface="+mn-ea"/>
              </a:rPr>
              <a:t>日本发动灭亡中国的侵略战争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第五节：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9551" y="297450"/>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9" name="圆角矩形 8"/>
          <p:cNvSpPr/>
          <p:nvPr/>
        </p:nvSpPr>
        <p:spPr>
          <a:xfrm>
            <a:off x="6304613" y="299544"/>
            <a:ext cx="3064064" cy="9249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日本灭亡中国的计划及实施</a:t>
            </a:r>
          </a:p>
        </p:txBody>
      </p:sp>
      <p:sp>
        <p:nvSpPr>
          <p:cNvPr id="10" name="圆角矩形 9"/>
          <p:cNvSpPr/>
          <p:nvPr/>
        </p:nvSpPr>
        <p:spPr>
          <a:xfrm>
            <a:off x="6304612" y="1462554"/>
            <a:ext cx="3064064" cy="924903"/>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残暴的殖民统治和中华民族的深重灾难</a:t>
            </a:r>
          </a:p>
        </p:txBody>
      </p:sp>
      <p:sp>
        <p:nvSpPr>
          <p:cNvPr id="15" name="左大括号 14"/>
          <p:cNvSpPr/>
          <p:nvPr/>
        </p:nvSpPr>
        <p:spPr>
          <a:xfrm>
            <a:off x="9389782" y="1294736"/>
            <a:ext cx="173956" cy="128240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9584844" y="1209665"/>
            <a:ext cx="2317424" cy="6623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残暴的殖民统治</a:t>
            </a:r>
          </a:p>
        </p:txBody>
      </p:sp>
      <p:sp>
        <p:nvSpPr>
          <p:cNvPr id="17" name="圆角矩形 16"/>
          <p:cNvSpPr/>
          <p:nvPr/>
        </p:nvSpPr>
        <p:spPr>
          <a:xfrm>
            <a:off x="9584844" y="1935940"/>
            <a:ext cx="2317425" cy="70701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日本侵略者给中国带来的深重灾难</a:t>
            </a:r>
          </a:p>
        </p:txBody>
      </p:sp>
      <p:sp>
        <p:nvSpPr>
          <p:cNvPr id="18" name="圆角矩形 17"/>
          <p:cNvSpPr/>
          <p:nvPr/>
        </p:nvSpPr>
        <p:spPr>
          <a:xfrm>
            <a:off x="2436551" y="3160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第二、三、四节：</a:t>
            </a:r>
          </a:p>
          <a:p>
            <a:pPr algn="ctr"/>
            <a:r>
              <a:rPr lang="zh-CN" altLang="en-US" sz="20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战略的阶段和国共两党的抗争</a:t>
            </a:r>
            <a:endParaRPr lang="zh-CN" altLang="en-US" sz="2000"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834887"/>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sym typeface="+mn-ea"/>
              </a:rPr>
              <a:t>第一节：</a:t>
            </a:r>
          </a:p>
          <a:p>
            <a:pPr algn="ctr"/>
            <a:r>
              <a:rPr lang="zh-CN" altLang="en-US" sz="2400" dirty="0">
                <a:solidFill>
                  <a:schemeClr val="tx1"/>
                </a:solidFill>
                <a:latin typeface="黑体" panose="02010609060101010101" pitchFamily="49" charset="-122"/>
                <a:ea typeface="黑体" panose="02010609060101010101" pitchFamily="49" charset="-122"/>
                <a:sym typeface="+mn-ea"/>
              </a:rPr>
              <a:t>日本发动灭亡中国的侵略战争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第五节：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9551" y="297450"/>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9" name="圆角矩形 8"/>
          <p:cNvSpPr/>
          <p:nvPr/>
        </p:nvSpPr>
        <p:spPr>
          <a:xfrm>
            <a:off x="6304613" y="299544"/>
            <a:ext cx="3064064" cy="9249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日本灭亡中国的计划及实施</a:t>
            </a:r>
          </a:p>
        </p:txBody>
      </p:sp>
      <p:sp>
        <p:nvSpPr>
          <p:cNvPr id="10" name="圆角矩形 9"/>
          <p:cNvSpPr/>
          <p:nvPr/>
        </p:nvSpPr>
        <p:spPr>
          <a:xfrm>
            <a:off x="6304612" y="1462554"/>
            <a:ext cx="3064064" cy="924903"/>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残暴的殖民统治和中华民族的深重灾难</a:t>
            </a:r>
          </a:p>
        </p:txBody>
      </p:sp>
      <p:sp>
        <p:nvSpPr>
          <p:cNvPr id="15" name="左大括号 14"/>
          <p:cNvSpPr/>
          <p:nvPr/>
        </p:nvSpPr>
        <p:spPr>
          <a:xfrm>
            <a:off x="9389782" y="1294736"/>
            <a:ext cx="173956" cy="128240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9584844" y="1209665"/>
            <a:ext cx="2317424" cy="6623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残暴的殖民统治</a:t>
            </a:r>
          </a:p>
        </p:txBody>
      </p:sp>
      <p:sp>
        <p:nvSpPr>
          <p:cNvPr id="17" name="圆角矩形 16"/>
          <p:cNvSpPr/>
          <p:nvPr/>
        </p:nvSpPr>
        <p:spPr>
          <a:xfrm>
            <a:off x="9584844" y="1935940"/>
            <a:ext cx="2317425" cy="70701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日本侵略者给中国带来的深重灾难</a:t>
            </a:r>
          </a:p>
        </p:txBody>
      </p:sp>
      <p:sp>
        <p:nvSpPr>
          <p:cNvPr id="18" name="圆角矩形 17"/>
          <p:cNvSpPr/>
          <p:nvPr/>
        </p:nvSpPr>
        <p:spPr>
          <a:xfrm>
            <a:off x="2436551" y="3160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第二、三、四节：</a:t>
            </a:r>
          </a:p>
          <a:p>
            <a:pPr algn="ctr"/>
            <a:r>
              <a:rPr lang="zh-CN" altLang="en-US" sz="20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战略的阶段和国共两党的抗争</a:t>
            </a:r>
            <a:endParaRPr lang="zh-CN" altLang="en-US" sz="2000"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7887" y="439806"/>
            <a:ext cx="10192076" cy="544050"/>
          </a:xfrm>
        </p:spPr>
        <p:txBody>
          <a:bodyPr/>
          <a:lstStyle/>
          <a:p>
            <a:r>
              <a:rPr lang="zh-CN" altLang="en-US" sz="2400" dirty="0">
                <a:solidFill>
                  <a:schemeClr val="tx1"/>
                </a:solidFill>
              </a:rPr>
              <a:t>第一节  日本发动灭亡中国的侵略战争 </a:t>
            </a:r>
          </a:p>
        </p:txBody>
      </p:sp>
      <p:sp>
        <p:nvSpPr>
          <p:cNvPr id="3" name="内容占位符 2"/>
          <p:cNvSpPr>
            <a:spLocks noGrp="1"/>
          </p:cNvSpPr>
          <p:nvPr>
            <p:ph idx="1"/>
          </p:nvPr>
        </p:nvSpPr>
        <p:spPr>
          <a:xfrm>
            <a:off x="244827" y="1426815"/>
            <a:ext cx="11736197" cy="5059808"/>
          </a:xfrm>
        </p:spPr>
        <p:txBody>
          <a:bodyPr>
            <a:normAutofit fontScale="92500"/>
          </a:bodyPr>
          <a:lstStyle/>
          <a:p>
            <a:pPr>
              <a:lnSpc>
                <a:spcPct val="300000"/>
              </a:lnSpc>
              <a:spcBef>
                <a:spcPts val="0"/>
              </a:spcBef>
            </a:pP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残暴</a:t>
            </a:r>
            <a:r>
              <a:rPr lang="zh-CN" altLang="zh-CN" sz="2400" dirty="0">
                <a:latin typeface="黑体" panose="02010609060101010101" pitchFamily="49" charset="-122"/>
                <a:ea typeface="黑体" panose="02010609060101010101" pitchFamily="49" charset="-122"/>
                <a:sym typeface="微软雅黑" panose="020B0503020204020204" pitchFamily="34" charset="-122"/>
              </a:rPr>
              <a:t>的殖民统治和中华民族的深重灾难</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a:lnSpc>
                <a:spcPct val="300000"/>
              </a:lnSpc>
              <a:spcBef>
                <a:spcPts val="0"/>
              </a:spcBef>
            </a:pPr>
            <a:r>
              <a:rPr lang="zh-CN" altLang="en-US" sz="2100" dirty="0" smtClean="0">
                <a:latin typeface="黑体" panose="02010609060101010101" pitchFamily="49" charset="-122"/>
                <a:ea typeface="黑体" panose="02010609060101010101" pitchFamily="49" charset="-122"/>
                <a:sym typeface="微软雅黑" panose="020B0503020204020204" pitchFamily="34" charset="-122"/>
              </a:rPr>
              <a:t>残暴</a:t>
            </a:r>
            <a:r>
              <a:rPr lang="zh-CN" altLang="en-US" sz="2100" dirty="0">
                <a:latin typeface="黑体" panose="02010609060101010101" pitchFamily="49" charset="-122"/>
                <a:ea typeface="黑体" panose="02010609060101010101" pitchFamily="49" charset="-122"/>
                <a:sym typeface="微软雅黑" panose="020B0503020204020204" pitchFamily="34" charset="-122"/>
              </a:rPr>
              <a:t>的殖民</a:t>
            </a:r>
            <a:r>
              <a:rPr lang="zh-CN" altLang="en-US" sz="2100" dirty="0" smtClean="0">
                <a:latin typeface="黑体" panose="02010609060101010101" pitchFamily="49" charset="-122"/>
                <a:ea typeface="黑体" panose="02010609060101010101" pitchFamily="49" charset="-122"/>
                <a:sym typeface="微软雅黑" panose="020B0503020204020204" pitchFamily="34" charset="-122"/>
              </a:rPr>
              <a:t>统治</a:t>
            </a:r>
            <a:endParaRPr lang="en-US" altLang="zh-CN" sz="2100" dirty="0">
              <a:latin typeface="黑体" panose="02010609060101010101" pitchFamily="49" charset="-122"/>
              <a:ea typeface="黑体" panose="02010609060101010101" pitchFamily="49" charset="-122"/>
              <a:sym typeface="微软雅黑" panose="020B0503020204020204" pitchFamily="34" charset="-122"/>
            </a:endParaRPr>
          </a:p>
          <a:p>
            <a:pPr>
              <a:lnSpc>
                <a:spcPct val="300000"/>
              </a:lnSpc>
              <a:spcBef>
                <a:spcPts val="0"/>
              </a:spcBef>
            </a:pPr>
            <a:r>
              <a:rPr lang="en-US" altLang="zh-CN" sz="21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100" dirty="0" smtClean="0">
                <a:latin typeface="黑体" panose="02010609060101010101" pitchFamily="49" charset="-122"/>
                <a:ea typeface="黑体" panose="02010609060101010101" pitchFamily="49" charset="-122"/>
                <a:sym typeface="微软雅黑" panose="020B0503020204020204" pitchFamily="34" charset="-122"/>
              </a:rPr>
              <a:t>台湾：</a:t>
            </a:r>
            <a:r>
              <a:rPr lang="en-US" altLang="zh-CN" sz="2100" dirty="0" smtClean="0">
                <a:latin typeface="黑体" panose="02010609060101010101" pitchFamily="49" charset="-122"/>
                <a:ea typeface="黑体" panose="02010609060101010101" pitchFamily="49" charset="-122"/>
                <a:sym typeface="微软雅黑" panose="020B0503020204020204" pitchFamily="34" charset="-122"/>
              </a:rPr>
              <a:t>1895</a:t>
            </a:r>
            <a:r>
              <a:rPr lang="zh-CN" altLang="en-US" sz="21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1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1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马关条约</a:t>
            </a:r>
            <a:r>
              <a:rPr lang="en-US" altLang="zh-CN" sz="21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100" dirty="0">
                <a:latin typeface="黑体" panose="02010609060101010101" pitchFamily="49" charset="-122"/>
                <a:ea typeface="黑体" panose="02010609060101010101" pitchFamily="49" charset="-122"/>
                <a:sym typeface="微软雅黑" panose="020B0503020204020204" pitchFamily="34" charset="-122"/>
              </a:rPr>
              <a:t>后，</a:t>
            </a:r>
            <a:r>
              <a:rPr lang="zh-CN" altLang="en-US" sz="2100" dirty="0" smtClean="0">
                <a:latin typeface="黑体" panose="02010609060101010101" pitchFamily="49" charset="-122"/>
                <a:ea typeface="黑体" panose="02010609060101010101" pitchFamily="49" charset="-122"/>
                <a:sym typeface="微软雅黑" panose="020B0503020204020204" pitchFamily="34" charset="-122"/>
              </a:rPr>
              <a:t>日本统治台湾</a:t>
            </a:r>
            <a:r>
              <a:rPr lang="zh-CN" altLang="en-US" sz="2100" dirty="0">
                <a:latin typeface="黑体" panose="02010609060101010101" pitchFamily="49" charset="-122"/>
                <a:ea typeface="黑体" panose="02010609060101010101" pitchFamily="49" charset="-122"/>
                <a:sym typeface="微软雅黑" panose="020B0503020204020204" pitchFamily="34" charset="-122"/>
              </a:rPr>
              <a:t>长达</a:t>
            </a:r>
            <a:r>
              <a:rPr lang="en-US" altLang="zh-CN" sz="2100" dirty="0">
                <a:latin typeface="黑体" panose="02010609060101010101" pitchFamily="49" charset="-122"/>
                <a:ea typeface="黑体" panose="02010609060101010101" pitchFamily="49" charset="-122"/>
                <a:sym typeface="微软雅黑" panose="020B0503020204020204" pitchFamily="34" charset="-122"/>
              </a:rPr>
              <a:t>50</a:t>
            </a:r>
            <a:r>
              <a:rPr lang="zh-CN" altLang="en-US" sz="2100" dirty="0" smtClean="0">
                <a:latin typeface="黑体" panose="02010609060101010101" pitchFamily="49" charset="-122"/>
                <a:ea typeface="黑体" panose="02010609060101010101" pitchFamily="49" charset="-122"/>
                <a:sym typeface="微软雅黑" panose="020B0503020204020204" pitchFamily="34" charset="-122"/>
              </a:rPr>
              <a:t>年。</a:t>
            </a:r>
            <a:endParaRPr lang="en-US" altLang="zh-CN" sz="2100" dirty="0">
              <a:latin typeface="黑体" panose="02010609060101010101" pitchFamily="49" charset="-122"/>
              <a:ea typeface="黑体" panose="02010609060101010101" pitchFamily="49" charset="-122"/>
              <a:sym typeface="微软雅黑" panose="020B0503020204020204" pitchFamily="34" charset="-122"/>
            </a:endParaRPr>
          </a:p>
          <a:p>
            <a:pPr>
              <a:lnSpc>
                <a:spcPct val="300000"/>
              </a:lnSpc>
              <a:spcBef>
                <a:spcPts val="0"/>
              </a:spcBef>
            </a:pPr>
            <a:r>
              <a:rPr lang="en-US" altLang="zh-CN" sz="2100" dirty="0" smtClean="0">
                <a:latin typeface="黑体" panose="02010609060101010101" pitchFamily="49" charset="-122"/>
                <a:ea typeface="黑体" panose="02010609060101010101" pitchFamily="49" charset="-122"/>
                <a:sym typeface="微软雅黑" panose="020B0503020204020204" pitchFamily="34" charset="-122"/>
              </a:rPr>
              <a:t>2.</a:t>
            </a:r>
            <a:r>
              <a:rPr lang="zh-CN" altLang="en-US" sz="2100" dirty="0" smtClean="0">
                <a:latin typeface="黑体" panose="02010609060101010101" pitchFamily="49" charset="-122"/>
                <a:ea typeface="黑体" panose="02010609060101010101" pitchFamily="49" charset="-122"/>
                <a:sym typeface="微软雅黑" panose="020B0503020204020204" pitchFamily="34" charset="-122"/>
              </a:rPr>
              <a:t>伪满洲国：日本在东北实行了</a:t>
            </a:r>
            <a:r>
              <a:rPr lang="en-US" altLang="zh-CN" sz="2100" dirty="0" smtClean="0">
                <a:latin typeface="黑体" panose="02010609060101010101" pitchFamily="49" charset="-122"/>
                <a:ea typeface="黑体" panose="02010609060101010101" pitchFamily="49" charset="-122"/>
                <a:sym typeface="微软雅黑" panose="020B0503020204020204" pitchFamily="34" charset="-122"/>
              </a:rPr>
              <a:t>14</a:t>
            </a:r>
            <a:r>
              <a:rPr lang="zh-CN" altLang="en-US" sz="2100" dirty="0" smtClean="0">
                <a:latin typeface="黑体" panose="02010609060101010101" pitchFamily="49" charset="-122"/>
                <a:ea typeface="黑体" panose="02010609060101010101" pitchFamily="49" charset="-122"/>
                <a:sym typeface="微软雅黑" panose="020B0503020204020204" pitchFamily="34" charset="-122"/>
              </a:rPr>
              <a:t>年的殖民统治。</a:t>
            </a:r>
            <a:r>
              <a:rPr lang="en-US" altLang="zh-CN" sz="2100" dirty="0" smtClean="0">
                <a:latin typeface="黑体" panose="02010609060101010101" pitchFamily="49" charset="-122"/>
                <a:ea typeface="黑体" panose="02010609060101010101" pitchFamily="49" charset="-122"/>
                <a:sym typeface="微软雅黑" panose="020B0503020204020204" pitchFamily="34" charset="-122"/>
              </a:rPr>
              <a:t>1932</a:t>
            </a:r>
            <a:r>
              <a:rPr lang="zh-CN" altLang="en-US" sz="21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100" dirty="0">
                <a:latin typeface="黑体" panose="02010609060101010101" pitchFamily="49" charset="-122"/>
                <a:ea typeface="黑体" panose="02010609060101010101" pitchFamily="49" charset="-122"/>
                <a:sym typeface="微软雅黑" panose="020B0503020204020204" pitchFamily="34" charset="-122"/>
              </a:rPr>
              <a:t>3</a:t>
            </a:r>
            <a:r>
              <a:rPr lang="zh-CN" altLang="en-US" sz="2100" dirty="0" smtClean="0">
                <a:latin typeface="黑体" panose="02010609060101010101" pitchFamily="49" charset="-122"/>
                <a:ea typeface="黑体" panose="02010609060101010101" pitchFamily="49" charset="-122"/>
                <a:sym typeface="微软雅黑" panose="020B0503020204020204" pitchFamily="34" charset="-122"/>
              </a:rPr>
              <a:t>月建立</a:t>
            </a:r>
            <a:r>
              <a:rPr lang="zh-CN" altLang="en-US" sz="2100" dirty="0">
                <a:latin typeface="黑体" panose="02010609060101010101" pitchFamily="49" charset="-122"/>
                <a:ea typeface="黑体" panose="02010609060101010101" pitchFamily="49" charset="-122"/>
                <a:sym typeface="微软雅黑" panose="020B0503020204020204" pitchFamily="34" charset="-122"/>
              </a:rPr>
              <a:t>了伪</a:t>
            </a:r>
            <a:r>
              <a:rPr lang="zh-CN" altLang="en-US" sz="21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“满洲国</a:t>
            </a:r>
            <a:r>
              <a:rPr lang="zh-CN" altLang="en-US" sz="21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1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1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溥仪</a:t>
            </a:r>
            <a:r>
              <a:rPr lang="zh-CN" altLang="en-US" sz="2100" dirty="0">
                <a:latin typeface="黑体" panose="02010609060101010101" pitchFamily="49" charset="-122"/>
                <a:ea typeface="黑体" panose="02010609060101010101" pitchFamily="49" charset="-122"/>
                <a:sym typeface="微软雅黑" panose="020B0503020204020204" pitchFamily="34" charset="-122"/>
              </a:rPr>
              <a:t>就职</a:t>
            </a:r>
            <a:r>
              <a:rPr lang="zh-CN" altLang="en-US" sz="21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sz="2100" dirty="0">
              <a:latin typeface="黑体" panose="02010609060101010101" pitchFamily="49" charset="-122"/>
              <a:ea typeface="黑体" panose="02010609060101010101" pitchFamily="49" charset="-122"/>
              <a:sym typeface="微软雅黑" panose="020B0503020204020204" pitchFamily="34" charset="-122"/>
            </a:endParaRPr>
          </a:p>
          <a:p>
            <a:pPr>
              <a:lnSpc>
                <a:spcPct val="300000"/>
              </a:lnSpc>
              <a:spcBef>
                <a:spcPts val="0"/>
              </a:spcBef>
            </a:pPr>
            <a:r>
              <a:rPr lang="en-US" altLang="zh-CN" sz="2100" dirty="0" smtClean="0">
                <a:latin typeface="黑体" panose="02010609060101010101" pitchFamily="49" charset="-122"/>
                <a:ea typeface="黑体" panose="02010609060101010101" pitchFamily="49" charset="-122"/>
                <a:sym typeface="微软雅黑" panose="020B0503020204020204" pitchFamily="34" charset="-122"/>
              </a:rPr>
              <a:t>3.</a:t>
            </a:r>
            <a:r>
              <a:rPr lang="zh-CN" altLang="en-US" sz="2100" dirty="0" smtClean="0">
                <a:latin typeface="黑体" panose="02010609060101010101" pitchFamily="49" charset="-122"/>
                <a:ea typeface="黑体" panose="02010609060101010101" pitchFamily="49" charset="-122"/>
                <a:sym typeface="微软雅黑" panose="020B0503020204020204" pitchFamily="34" charset="-122"/>
              </a:rPr>
              <a:t>汪伪政府：</a:t>
            </a:r>
            <a:r>
              <a:rPr lang="en-US" altLang="zh-CN" sz="2100" dirty="0" smtClean="0">
                <a:latin typeface="黑体" panose="02010609060101010101" pitchFamily="49" charset="-122"/>
                <a:ea typeface="黑体" panose="02010609060101010101" pitchFamily="49" charset="-122"/>
                <a:sym typeface="微软雅黑" panose="020B0503020204020204" pitchFamily="34" charset="-122"/>
              </a:rPr>
              <a:t>1938</a:t>
            </a:r>
            <a:r>
              <a:rPr lang="zh-CN" altLang="en-US" sz="21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100" dirty="0">
                <a:latin typeface="黑体" panose="02010609060101010101" pitchFamily="49" charset="-122"/>
                <a:ea typeface="黑体" panose="02010609060101010101" pitchFamily="49" charset="-122"/>
                <a:sym typeface="微软雅黑" panose="020B0503020204020204" pitchFamily="34" charset="-122"/>
              </a:rPr>
              <a:t>12</a:t>
            </a:r>
            <a:r>
              <a:rPr lang="zh-CN" altLang="en-US" sz="2100" dirty="0" smtClean="0">
                <a:latin typeface="黑体" panose="02010609060101010101" pitchFamily="49" charset="-122"/>
                <a:ea typeface="黑体" panose="02010609060101010101" pitchFamily="49" charset="-122"/>
                <a:sym typeface="微软雅黑" panose="020B0503020204020204" pitchFamily="34" charset="-122"/>
              </a:rPr>
              <a:t>月汪精卫</a:t>
            </a:r>
            <a:r>
              <a:rPr lang="zh-CN" altLang="en-US" sz="2100" dirty="0">
                <a:latin typeface="黑体" panose="02010609060101010101" pitchFamily="49" charset="-122"/>
                <a:ea typeface="黑体" panose="02010609060101010101" pitchFamily="49" charset="-122"/>
                <a:sym typeface="微软雅黑" panose="020B0503020204020204" pitchFamily="34" charset="-122"/>
              </a:rPr>
              <a:t>叛国投敌。</a:t>
            </a:r>
            <a:r>
              <a:rPr lang="en-US" altLang="zh-CN" sz="2100" dirty="0">
                <a:latin typeface="黑体" panose="02010609060101010101" pitchFamily="49" charset="-122"/>
                <a:ea typeface="黑体" panose="02010609060101010101" pitchFamily="49" charset="-122"/>
                <a:sym typeface="微软雅黑" panose="020B0503020204020204" pitchFamily="34" charset="-122"/>
              </a:rPr>
              <a:t>1940</a:t>
            </a:r>
            <a:r>
              <a:rPr lang="zh-CN" altLang="en-US" sz="21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100" dirty="0">
                <a:latin typeface="黑体" panose="02010609060101010101" pitchFamily="49" charset="-122"/>
                <a:ea typeface="黑体" panose="02010609060101010101" pitchFamily="49" charset="-122"/>
                <a:sym typeface="微软雅黑" panose="020B0503020204020204" pitchFamily="34" charset="-122"/>
              </a:rPr>
              <a:t>3</a:t>
            </a:r>
            <a:r>
              <a:rPr lang="zh-CN" altLang="en-US" sz="2100" dirty="0">
                <a:latin typeface="黑体" panose="02010609060101010101" pitchFamily="49" charset="-122"/>
                <a:ea typeface="黑体" panose="02010609060101010101" pitchFamily="49" charset="-122"/>
                <a:sym typeface="微软雅黑" panose="020B0503020204020204" pitchFamily="34" charset="-122"/>
              </a:rPr>
              <a:t>月</a:t>
            </a:r>
            <a:r>
              <a:rPr lang="zh-CN" altLang="en-US" sz="2100" dirty="0" smtClean="0">
                <a:latin typeface="黑体" panose="02010609060101010101" pitchFamily="49" charset="-122"/>
                <a:ea typeface="黑体" panose="02010609060101010101" pitchFamily="49" charset="-122"/>
                <a:sym typeface="微软雅黑" panose="020B0503020204020204" pitchFamily="34" charset="-122"/>
              </a:rPr>
              <a:t>，在</a:t>
            </a:r>
            <a:r>
              <a:rPr lang="zh-CN" altLang="en-US" sz="2100" dirty="0">
                <a:latin typeface="黑体" panose="02010609060101010101" pitchFamily="49" charset="-122"/>
                <a:ea typeface="黑体" panose="02010609060101010101" pitchFamily="49" charset="-122"/>
                <a:sym typeface="微软雅黑" panose="020B0503020204020204" pitchFamily="34" charset="-122"/>
              </a:rPr>
              <a:t>日本操控下在南京成立了</a:t>
            </a:r>
            <a:r>
              <a:rPr lang="zh-CN" altLang="en-US" sz="21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伪“中华民国国民政府”</a:t>
            </a:r>
            <a:r>
              <a:rPr lang="zh-CN" altLang="en-US" sz="21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100" dirty="0" smtClean="0">
              <a:latin typeface="黑体" panose="02010609060101010101" pitchFamily="49" charset="-122"/>
              <a:ea typeface="黑体" panose="02010609060101010101" pitchFamily="49" charset="-122"/>
              <a:sym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7337259" y="1712585"/>
            <a:ext cx="4133827" cy="2391067"/>
          </a:xfrm>
          <a:prstGeom prst="rect">
            <a:avLst/>
          </a:prstGeom>
          <a:ln>
            <a:noFill/>
          </a:ln>
          <a:effectLst>
            <a:outerShdw blurRad="292100" dist="139700" dir="2700000" algn="tl" rotWithShape="0">
              <a:srgbClr val="333333">
                <a:alpha val="65000"/>
              </a:srgbClr>
            </a:outerShdw>
          </a:effectLst>
        </p:spPr>
      </p:pic>
      <p:grpSp>
        <p:nvGrpSpPr>
          <p:cNvPr id="6" name="组 5"/>
          <p:cNvGrpSpPr/>
          <p:nvPr/>
        </p:nvGrpSpPr>
        <p:grpSpPr>
          <a:xfrm>
            <a:off x="6594343" y="57818"/>
            <a:ext cx="5597657" cy="1433288"/>
            <a:chOff x="6304612" y="1209665"/>
            <a:chExt cx="5597657" cy="1433288"/>
          </a:xfrm>
        </p:grpSpPr>
        <p:sp>
          <p:nvSpPr>
            <p:cNvPr id="7" name="圆角矩形 6"/>
            <p:cNvSpPr/>
            <p:nvPr/>
          </p:nvSpPr>
          <p:spPr>
            <a:xfrm>
              <a:off x="6304612" y="1462554"/>
              <a:ext cx="3064064" cy="9249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残暴的殖民统治和中华民族的深重灾难</a:t>
              </a:r>
            </a:p>
          </p:txBody>
        </p:sp>
        <p:sp>
          <p:nvSpPr>
            <p:cNvPr id="8" name="左大括号 7"/>
            <p:cNvSpPr/>
            <p:nvPr/>
          </p:nvSpPr>
          <p:spPr>
            <a:xfrm>
              <a:off x="9389782" y="1294736"/>
              <a:ext cx="173956" cy="128240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圆角矩形 9"/>
            <p:cNvSpPr/>
            <p:nvPr/>
          </p:nvSpPr>
          <p:spPr>
            <a:xfrm>
              <a:off x="9584844" y="1209665"/>
              <a:ext cx="2317424" cy="6623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残暴的殖民统治</a:t>
              </a:r>
            </a:p>
          </p:txBody>
        </p:sp>
        <p:sp>
          <p:nvSpPr>
            <p:cNvPr id="11" name="圆角矩形 10"/>
            <p:cNvSpPr/>
            <p:nvPr/>
          </p:nvSpPr>
          <p:spPr>
            <a:xfrm>
              <a:off x="9584844" y="1935940"/>
              <a:ext cx="2317425" cy="70701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日本侵略者给中国带来的深重灾难</a:t>
              </a:r>
            </a:p>
          </p:txBody>
        </p:sp>
      </p:gr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5839" y="438554"/>
            <a:ext cx="10192076" cy="544050"/>
          </a:xfrm>
        </p:spPr>
        <p:txBody>
          <a:bodyPr/>
          <a:lstStyle/>
          <a:p>
            <a:r>
              <a:rPr lang="zh-CN" altLang="en-US" sz="2400" dirty="0">
                <a:solidFill>
                  <a:schemeClr val="tx1"/>
                </a:solidFill>
              </a:rPr>
              <a:t>第一节  日本发动灭亡中国的</a:t>
            </a:r>
            <a:r>
              <a:rPr lang="zh-CN" altLang="en-US" sz="2400">
                <a:solidFill>
                  <a:schemeClr val="tx1"/>
                </a:solidFill>
              </a:rPr>
              <a:t>侵略</a:t>
            </a:r>
            <a:r>
              <a:rPr lang="zh-CN" altLang="en-US" sz="2400" smtClean="0">
                <a:solidFill>
                  <a:schemeClr val="tx1"/>
                </a:solidFill>
              </a:rPr>
              <a:t>战争</a:t>
            </a:r>
            <a:endParaRPr lang="zh-CN" altLang="en-US" sz="2400" dirty="0">
              <a:solidFill>
                <a:schemeClr val="tx1"/>
              </a:solidFill>
            </a:endParaRPr>
          </a:p>
        </p:txBody>
      </p:sp>
      <p:sp>
        <p:nvSpPr>
          <p:cNvPr id="3" name="内容占位符 2"/>
          <p:cNvSpPr>
            <a:spLocks noGrp="1"/>
          </p:cNvSpPr>
          <p:nvPr>
            <p:ph idx="1"/>
          </p:nvPr>
        </p:nvSpPr>
        <p:spPr>
          <a:xfrm>
            <a:off x="322809" y="1936437"/>
            <a:ext cx="11398136" cy="3915723"/>
          </a:xfrm>
        </p:spPr>
        <p:txBody>
          <a:bodyPr>
            <a:noAutofit/>
          </a:bodyPr>
          <a:lstStyle/>
          <a:p>
            <a:r>
              <a:rPr lang="zh-CN" altLang="en-US" sz="2000" dirty="0" smtClean="0">
                <a:latin typeface="黑体" panose="02010609060101010101" pitchFamily="49" charset="-122"/>
                <a:ea typeface="黑体" panose="02010609060101010101" pitchFamily="49" charset="-122"/>
              </a:rPr>
              <a:t>日本侵略者给中国带来的深重灾难</a:t>
            </a:r>
            <a:endParaRPr lang="en-US" altLang="zh-CN" sz="2000" dirty="0" smtClean="0">
              <a:latin typeface="黑体" panose="02010609060101010101" pitchFamily="49" charset="-122"/>
              <a:ea typeface="黑体" panose="02010609060101010101" pitchFamily="49" charset="-122"/>
            </a:endParaRPr>
          </a:p>
          <a:p>
            <a:endParaRPr lang="en-US" altLang="zh-CN" sz="2000" dirty="0" smtClean="0">
              <a:latin typeface="黑体" panose="02010609060101010101" pitchFamily="49" charset="-122"/>
              <a:ea typeface="黑体" panose="02010609060101010101" pitchFamily="49" charset="-122"/>
            </a:endParaRPr>
          </a:p>
          <a:p>
            <a:r>
              <a:rPr lang="en-US" altLang="zh-CN" sz="2000" dirty="0" smtClean="0">
                <a:latin typeface="黑体" panose="02010609060101010101" pitchFamily="49" charset="-122"/>
                <a:ea typeface="黑体" panose="02010609060101010101" pitchFamily="49" charset="-122"/>
              </a:rPr>
              <a:t>1.</a:t>
            </a:r>
            <a:r>
              <a:rPr lang="zh-CN" altLang="en-US" sz="2000" dirty="0" smtClean="0">
                <a:latin typeface="黑体" panose="02010609060101010101" pitchFamily="49" charset="-122"/>
                <a:ea typeface="黑体" panose="02010609060101010101" pitchFamily="49" charset="-122"/>
              </a:rPr>
              <a:t>大屠杀：</a:t>
            </a:r>
            <a:r>
              <a:rPr lang="en-US" altLang="zh-CN" sz="2000" dirty="0" smtClean="0">
                <a:latin typeface="黑体" panose="02010609060101010101" pitchFamily="49" charset="-122"/>
                <a:ea typeface="黑体" panose="02010609060101010101" pitchFamily="49" charset="-122"/>
              </a:rPr>
              <a:t>1937</a:t>
            </a:r>
            <a:r>
              <a:rPr lang="zh-CN" altLang="en-US" sz="2000" dirty="0" smtClean="0">
                <a:latin typeface="黑体" panose="02010609060101010101" pitchFamily="49" charset="-122"/>
                <a:ea typeface="黑体" panose="02010609060101010101" pitchFamily="49" charset="-122"/>
              </a:rPr>
              <a:t>年</a:t>
            </a:r>
            <a:r>
              <a:rPr lang="en-US" altLang="zh-CN" sz="2000" dirty="0" smtClean="0">
                <a:latin typeface="黑体" panose="02010609060101010101" pitchFamily="49" charset="-122"/>
                <a:ea typeface="黑体" panose="02010609060101010101" pitchFamily="49" charset="-122"/>
              </a:rPr>
              <a:t>12</a:t>
            </a:r>
            <a:r>
              <a:rPr lang="zh-CN" altLang="en-US" sz="2000" dirty="0" smtClean="0">
                <a:latin typeface="黑体" panose="02010609060101010101" pitchFamily="49" charset="-122"/>
                <a:ea typeface="黑体" panose="02010609060101010101" pitchFamily="49" charset="-122"/>
              </a:rPr>
              <a:t>月</a:t>
            </a:r>
            <a:r>
              <a:rPr lang="zh-CN" altLang="en-US" sz="2000" dirty="0">
                <a:solidFill>
                  <a:srgbClr val="C00000"/>
                </a:solidFill>
                <a:latin typeface="黑体" panose="02010609060101010101" pitchFamily="49" charset="-122"/>
                <a:ea typeface="黑体" panose="02010609060101010101" pitchFamily="49" charset="-122"/>
              </a:rPr>
              <a:t>南京大屠杀</a:t>
            </a:r>
            <a:r>
              <a:rPr lang="zh-CN" altLang="en-US" sz="2000" dirty="0" smtClean="0">
                <a:latin typeface="黑体" panose="02010609060101010101" pitchFamily="49" charset="-122"/>
                <a:ea typeface="黑体" panose="02010609060101010101" pitchFamily="49" charset="-122"/>
              </a:rPr>
              <a:t>；在抗日根据地的“</a:t>
            </a:r>
            <a:r>
              <a:rPr lang="zh-CN" altLang="en-US" sz="2000" dirty="0">
                <a:latin typeface="黑体" panose="02010609060101010101" pitchFamily="49" charset="-122"/>
                <a:ea typeface="黑体" panose="02010609060101010101" pitchFamily="49" charset="-122"/>
              </a:rPr>
              <a:t>三光政策</a:t>
            </a:r>
            <a:r>
              <a:rPr lang="zh-CN" altLang="en-US" sz="2000" dirty="0" smtClean="0">
                <a:latin typeface="黑体" panose="02010609060101010101" pitchFamily="49" charset="-122"/>
                <a:ea typeface="黑体" panose="02010609060101010101" pitchFamily="49" charset="-122"/>
              </a:rPr>
              <a:t>”；</a:t>
            </a:r>
            <a:r>
              <a:rPr lang="en-US" altLang="zh-CN" sz="2000" dirty="0" smtClean="0">
                <a:latin typeface="黑体" panose="02010609060101010101" pitchFamily="49" charset="-122"/>
                <a:ea typeface="黑体" panose="02010609060101010101" pitchFamily="49" charset="-122"/>
              </a:rPr>
              <a:t>731</a:t>
            </a:r>
            <a:r>
              <a:rPr lang="zh-CN" altLang="en-US" sz="2000" dirty="0" smtClean="0">
                <a:latin typeface="黑体" panose="02010609060101010101" pitchFamily="49" charset="-122"/>
                <a:ea typeface="黑体" panose="02010609060101010101" pitchFamily="49" charset="-122"/>
              </a:rPr>
              <a:t>部队的活体实验；“慰安妇”</a:t>
            </a:r>
            <a:endParaRPr lang="en-US" altLang="zh-CN" sz="2000" dirty="0" smtClean="0">
              <a:latin typeface="黑体" panose="02010609060101010101" pitchFamily="49" charset="-122"/>
              <a:ea typeface="黑体" panose="02010609060101010101" pitchFamily="49" charset="-122"/>
            </a:endParaRPr>
          </a:p>
          <a:p>
            <a:r>
              <a:rPr lang="en-US" altLang="zh-CN" sz="2000" dirty="0" smtClean="0">
                <a:latin typeface="黑体" panose="02010609060101010101" pitchFamily="49" charset="-122"/>
                <a:ea typeface="黑体" panose="02010609060101010101" pitchFamily="49" charset="-122"/>
              </a:rPr>
              <a:t>2.</a:t>
            </a:r>
            <a:r>
              <a:rPr lang="zh-CN" altLang="en-US" sz="2000" dirty="0" smtClean="0">
                <a:latin typeface="黑体" panose="02010609060101010101" pitchFamily="49" charset="-122"/>
                <a:ea typeface="黑体" panose="02010609060101010101" pitchFamily="49" charset="-122"/>
              </a:rPr>
              <a:t>资源和财富的掠夺。</a:t>
            </a:r>
            <a:endParaRPr lang="en-US" altLang="zh-CN" sz="2000" dirty="0" smtClean="0">
              <a:latin typeface="黑体" panose="02010609060101010101" pitchFamily="49" charset="-122"/>
              <a:ea typeface="黑体" panose="02010609060101010101" pitchFamily="49" charset="-122"/>
            </a:endParaRPr>
          </a:p>
          <a:p>
            <a:r>
              <a:rPr lang="en-US" altLang="zh-CN" sz="2000" dirty="0" smtClean="0">
                <a:latin typeface="黑体" panose="02010609060101010101" pitchFamily="49" charset="-122"/>
                <a:ea typeface="黑体" panose="02010609060101010101" pitchFamily="49" charset="-122"/>
              </a:rPr>
              <a:t>3.</a:t>
            </a:r>
            <a:r>
              <a:rPr lang="zh-CN" altLang="en-US" sz="2000" dirty="0" smtClean="0">
                <a:latin typeface="黑体" panose="02010609060101010101" pitchFamily="49" charset="-122"/>
                <a:ea typeface="黑体" panose="02010609060101010101" pitchFamily="49" charset="-122"/>
              </a:rPr>
              <a:t>奴化教育：奴化教育。</a:t>
            </a:r>
            <a:endParaRPr lang="en-US" altLang="zh-CN" sz="2000" dirty="0" smtClean="0">
              <a:latin typeface="黑体" panose="02010609060101010101" pitchFamily="49" charset="-122"/>
              <a:ea typeface="黑体" panose="02010609060101010101" pitchFamily="49" charset="-122"/>
            </a:endParaRPr>
          </a:p>
        </p:txBody>
      </p:sp>
      <p:pic>
        <p:nvPicPr>
          <p:cNvPr id="4"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6189" y="1936437"/>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6490349" y="138102"/>
            <a:ext cx="5597657" cy="1433288"/>
            <a:chOff x="6304612" y="1209665"/>
            <a:chExt cx="5597657" cy="1433288"/>
          </a:xfrm>
        </p:grpSpPr>
        <p:sp>
          <p:nvSpPr>
            <p:cNvPr id="7" name="圆角矩形 6"/>
            <p:cNvSpPr/>
            <p:nvPr/>
          </p:nvSpPr>
          <p:spPr>
            <a:xfrm>
              <a:off x="6304612" y="1462554"/>
              <a:ext cx="3064064" cy="9249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残暴的殖民统治和中华民族的深重灾难</a:t>
              </a:r>
            </a:p>
          </p:txBody>
        </p:sp>
        <p:sp>
          <p:nvSpPr>
            <p:cNvPr id="8" name="左大括号 7"/>
            <p:cNvSpPr/>
            <p:nvPr/>
          </p:nvSpPr>
          <p:spPr>
            <a:xfrm>
              <a:off x="9389782" y="1294736"/>
              <a:ext cx="173956" cy="128240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圆角矩形 9"/>
            <p:cNvSpPr/>
            <p:nvPr/>
          </p:nvSpPr>
          <p:spPr>
            <a:xfrm>
              <a:off x="9584844" y="1209665"/>
              <a:ext cx="2317424" cy="6623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残暴的殖民统治</a:t>
              </a:r>
            </a:p>
          </p:txBody>
        </p:sp>
        <p:sp>
          <p:nvSpPr>
            <p:cNvPr id="11" name="圆角矩形 10"/>
            <p:cNvSpPr/>
            <p:nvPr/>
          </p:nvSpPr>
          <p:spPr>
            <a:xfrm>
              <a:off x="9584844" y="1935940"/>
              <a:ext cx="2317425" cy="707013"/>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日本侵略者给中国带来的深重灾难</a:t>
              </a:r>
            </a:p>
          </p:txBody>
        </p:sp>
      </p:gr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a:spLocks noGrp="1"/>
          </p:cNvSpPr>
          <p:nvPr>
            <p:ph idx="1"/>
          </p:nvPr>
        </p:nvSpPr>
        <p:spPr>
          <a:xfrm>
            <a:off x="872924" y="2354554"/>
            <a:ext cx="10515600" cy="4351338"/>
          </a:xfrm>
        </p:spPr>
        <p:txBody>
          <a:bodyPr/>
          <a:lstStyle/>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日本关东军于</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1932</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年</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3</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月在中国东北扶植建立</a:t>
            </a:r>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了</a:t>
            </a:r>
            <a:r>
              <a:rPr lang="en-US" altLang="zh-CN" sz="2000" b="1" u="heavy" kern="1200" spc="-5" dirty="0" smtClean="0">
                <a:solidFill>
                  <a:srgbClr val="C00000"/>
                </a:solidFill>
                <a:uFill>
                  <a:solidFill>
                    <a:srgbClr val="C23B0D"/>
                  </a:solidFill>
                </a:u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___________</a:t>
            </a:r>
            <a:endParaRPr kumimoji="1" lang="zh-CN" altLang="en-US" sz="2000"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dirty="0" smtClean="0">
              <a:solidFill>
                <a:srgbClr val="C00000"/>
              </a:solidFill>
              <a:latin typeface="黑体" panose="02010609060101010101" pitchFamily="49" charset="-122"/>
              <a:ea typeface="黑体" panose="02010609060101010101" pitchFamily="49" charset="-122"/>
              <a:cs typeface="黑体" panose="02010609060101010101" pitchFamily="49" charset="-122"/>
            </a:endParaRPr>
          </a:p>
          <a:p>
            <a:r>
              <a:rPr kumimoji="1" lang="en-US" altLang="zh-CN" sz="2000" dirty="0">
                <a:latin typeface="黑体" panose="02010609060101010101" pitchFamily="49" charset="-122"/>
                <a:ea typeface="黑体" panose="02010609060101010101" pitchFamily="49" charset="-122"/>
                <a:cs typeface="黑体" panose="02010609060101010101" pitchFamily="49" charset="-122"/>
              </a:rPr>
              <a:t>1938</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年</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12</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月汪精卫叛国投敌，在日本操控下南京成立</a:t>
            </a:r>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了</a:t>
            </a:r>
            <a:r>
              <a:rPr lang="en-US" altLang="zh-CN" sz="2000" b="1" u="heavy" kern="1200" spc="-5" dirty="0" smtClean="0">
                <a:solidFill>
                  <a:srgbClr val="C00000"/>
                </a:solidFill>
                <a:uFill>
                  <a:solidFill>
                    <a:srgbClr val="C23B0D"/>
                  </a:solidFill>
                </a:u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___________</a:t>
            </a:r>
            <a:endParaRPr lang="zh-CN" altLang="en-US" sz="2000" b="1" u="heavy" kern="1200" spc="-5" dirty="0">
              <a:solidFill>
                <a:srgbClr val="C00000"/>
              </a:solidFill>
              <a:uFill>
                <a:solidFill>
                  <a:srgbClr val="C23B0D"/>
                </a:solidFill>
              </a:uFill>
              <a:latin typeface="黑体" panose="02010609060101010101" pitchFamily="49" charset="-122"/>
              <a:ea typeface="黑体" panose="02010609060101010101" pitchFamily="49" charset="-122"/>
              <a:cs typeface="黑体" panose="02010609060101010101" pitchFamily="49" charset="-122"/>
            </a:endParaRPr>
          </a:p>
          <a:p>
            <a:endParaRPr lang="zh-CN" altLang="en-US" b="1" u="heavy" kern="1200" spc="-5" dirty="0">
              <a:solidFill>
                <a:srgbClr val="C23B0D"/>
              </a:solidFill>
              <a:uFill>
                <a:solidFill>
                  <a:srgbClr val="C23B0D"/>
                </a:solidFill>
              </a:u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侵华战争爆发后，日军于</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1937</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年</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12</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月制造了震惊中外</a:t>
            </a:r>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的</a:t>
            </a:r>
            <a:r>
              <a:rPr lang="en-US" altLang="zh-CN" sz="2000" b="1" u="heavy" kern="1200" spc="-5" dirty="0">
                <a:solidFill>
                  <a:srgbClr val="C00000"/>
                </a:solidFill>
                <a:uFill>
                  <a:solidFill>
                    <a:srgbClr val="C23B0D"/>
                  </a:solidFill>
                </a:u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___________</a:t>
            </a:r>
            <a:endParaRPr kumimoji="1" lang="zh-CN" altLang="en-US" sz="2000" u="sng"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p:txBody>
      </p:sp>
      <p:sp>
        <p:nvSpPr>
          <p:cNvPr id="3"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a:spLocks noGrp="1"/>
          </p:cNvSpPr>
          <p:nvPr>
            <p:ph idx="1"/>
          </p:nvPr>
        </p:nvSpPr>
        <p:spPr>
          <a:xfrm>
            <a:off x="849775" y="2389279"/>
            <a:ext cx="10515600" cy="4351338"/>
          </a:xfrm>
        </p:spPr>
        <p:txBody>
          <a:bodyPr/>
          <a:lstStyle/>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日本关东军于</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1932</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年</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3</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月在中国东北扶植建立</a:t>
            </a:r>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了</a:t>
            </a:r>
            <a:r>
              <a:rPr lang="zh-CN" altLang="en-US" sz="2000" b="1" kern="1200" spc="-5" dirty="0" smtClean="0">
                <a:solidFill>
                  <a:srgbClr val="C00000"/>
                </a:solidFill>
                <a:uFill>
                  <a:solidFill>
                    <a:srgbClr val="C23B0D"/>
                  </a:solidFill>
                </a:u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伪</a:t>
            </a:r>
            <a:r>
              <a:rPr lang="zh-CN" altLang="en-US" sz="2000" b="1" kern="1200" spc="-5" dirty="0">
                <a:solidFill>
                  <a:srgbClr val="C00000"/>
                </a:solidFill>
                <a:uFill>
                  <a:solidFill>
                    <a:srgbClr val="C23B0D"/>
                  </a:solidFill>
                </a:u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“满洲国”</a:t>
            </a:r>
            <a:r>
              <a:rPr lang="zh-CN" altLang="en-US" sz="2000" kern="1200" spc="25"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endParaRPr kumimoji="1" lang="zh-CN" altLang="en-US" sz="2000" dirty="0" smtClean="0">
              <a:solidFill>
                <a:srgbClr val="C00000"/>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dirty="0" smtClean="0">
              <a:solidFill>
                <a:srgbClr val="C00000"/>
              </a:solidFill>
              <a:latin typeface="黑体" panose="02010609060101010101" pitchFamily="49" charset="-122"/>
              <a:ea typeface="黑体" panose="02010609060101010101" pitchFamily="49" charset="-122"/>
              <a:cs typeface="黑体" panose="02010609060101010101" pitchFamily="49" charset="-122"/>
            </a:endParaRPr>
          </a:p>
          <a:p>
            <a:r>
              <a:rPr kumimoji="1" lang="en-US" altLang="zh-CN" sz="2000" dirty="0">
                <a:latin typeface="黑体" panose="02010609060101010101" pitchFamily="49" charset="-122"/>
                <a:ea typeface="黑体" panose="02010609060101010101" pitchFamily="49" charset="-122"/>
                <a:cs typeface="黑体" panose="02010609060101010101" pitchFamily="49" charset="-122"/>
              </a:rPr>
              <a:t>1938</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年</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12</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月汪精卫叛国投敌，在日本操控下南京成立了</a:t>
            </a:r>
            <a:r>
              <a:rPr lang="zh-CN" altLang="en-US" sz="2000" b="1" kern="1200" spc="-5" dirty="0">
                <a:solidFill>
                  <a:srgbClr val="C00000"/>
                </a:solidFill>
                <a:uFill>
                  <a:solidFill>
                    <a:srgbClr val="C23B0D"/>
                  </a:solidFill>
                </a:uFill>
                <a:latin typeface="黑体" panose="02010609060101010101" pitchFamily="49" charset="-122"/>
                <a:ea typeface="黑体" panose="02010609060101010101" pitchFamily="49" charset="-122"/>
                <a:cs typeface="黑体" panose="02010609060101010101" pitchFamily="49" charset="-122"/>
              </a:rPr>
              <a:t>伪“中华民国国民政府”</a:t>
            </a:r>
          </a:p>
          <a:p>
            <a:endParaRPr lang="zh-CN" altLang="en-US" b="1" u="heavy" kern="1200" spc="-5" dirty="0">
              <a:solidFill>
                <a:srgbClr val="C23B0D"/>
              </a:solidFill>
              <a:uFill>
                <a:solidFill>
                  <a:srgbClr val="C23B0D"/>
                </a:solidFill>
              </a:u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侵华战争爆发后，日军于</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1937</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年</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12</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月制造了震惊中外的</a:t>
            </a:r>
            <a:r>
              <a:rPr lang="zh-CN" altLang="en-US" sz="2000" b="1" kern="1200" spc="-5" dirty="0">
                <a:solidFill>
                  <a:srgbClr val="C00000"/>
                </a:solidFill>
                <a:uFill>
                  <a:solidFill>
                    <a:srgbClr val="C23B0D"/>
                  </a:solidFill>
                </a:uFill>
                <a:latin typeface="黑体" panose="02010609060101010101" pitchFamily="49" charset="-122"/>
                <a:ea typeface="黑体" panose="02010609060101010101" pitchFamily="49" charset="-122"/>
                <a:cs typeface="黑体" panose="02010609060101010101" pitchFamily="49" charset="-122"/>
              </a:rPr>
              <a:t>南京大屠杀</a:t>
            </a:r>
          </a:p>
        </p:txBody>
      </p:sp>
      <p:sp>
        <p:nvSpPr>
          <p:cNvPr id="3"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4154984"/>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rPr>
              <a:t>1.1931</a:t>
            </a:r>
            <a:r>
              <a:rPr lang="zh-CN" altLang="en-US" sz="2400" dirty="0">
                <a:latin typeface="黑体" panose="02010609060101010101" pitchFamily="49" charset="-122"/>
                <a:ea typeface="黑体" panose="02010609060101010101" pitchFamily="49" charset="-122"/>
              </a:rPr>
              <a:t>年，日本帝国主义制造的侵略中国东北的事变是</a:t>
            </a:r>
            <a:r>
              <a:rPr lang="zh-CN" altLang="en-US" sz="2400" dirty="0" smtClean="0">
                <a:latin typeface="黑体" panose="02010609060101010101" pitchFamily="49" charset="-122"/>
                <a:ea typeface="黑体" panose="02010609060101010101" pitchFamily="49" charset="-122"/>
              </a:rPr>
              <a:t>（    ）</a:t>
            </a: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九一八”事变</a:t>
            </a:r>
          </a:p>
          <a:p>
            <a:endParaRPr lang="zh-CN" altLang="en-US"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B.</a:t>
            </a:r>
            <a:r>
              <a:rPr lang="zh-CN" altLang="en-US" sz="2400" dirty="0" smtClean="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一</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二八”事变</a:t>
            </a:r>
          </a:p>
          <a:p>
            <a:endParaRPr lang="zh-CN" altLang="en-US"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七七”事变</a:t>
            </a:r>
          </a:p>
          <a:p>
            <a:endParaRPr lang="zh-CN" altLang="en-US"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八一三”事变</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4154984"/>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rPr>
              <a:t>1.1931</a:t>
            </a:r>
            <a:r>
              <a:rPr lang="zh-CN" altLang="en-US" sz="2400" dirty="0">
                <a:latin typeface="黑体" panose="02010609060101010101" pitchFamily="49" charset="-122"/>
                <a:ea typeface="黑体" panose="02010609060101010101" pitchFamily="49" charset="-122"/>
              </a:rPr>
              <a:t>年，日本帝国主义制造的侵略中国东北的事变是</a:t>
            </a:r>
            <a:r>
              <a:rPr lang="zh-CN" altLang="en-US" sz="2400" dirty="0" smtClean="0">
                <a:latin typeface="黑体" panose="02010609060101010101" pitchFamily="49" charset="-122"/>
                <a:ea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rPr>
              <a:t>  ）</a:t>
            </a: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九一八”事变</a:t>
            </a:r>
          </a:p>
          <a:p>
            <a:endParaRPr lang="zh-CN" altLang="en-US"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B.</a:t>
            </a:r>
            <a:r>
              <a:rPr lang="zh-CN" altLang="en-US" sz="2400" dirty="0" smtClean="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一</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二八”事变</a:t>
            </a:r>
          </a:p>
          <a:p>
            <a:endParaRPr lang="zh-CN" altLang="en-US"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七七”事变</a:t>
            </a:r>
          </a:p>
          <a:p>
            <a:endParaRPr lang="zh-CN" altLang="en-US"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八一三”事变</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307405"/>
            <a:ext cx="10614991" cy="4524315"/>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rPr>
              <a:t>2</a:t>
            </a:r>
            <a:r>
              <a:rPr lang="en-US" altLang="zh-CN" sz="2400" dirty="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1935</a:t>
            </a:r>
            <a:r>
              <a:rPr lang="zh-CN" altLang="en-US" sz="2400" dirty="0">
                <a:latin typeface="黑体" panose="02010609060101010101" pitchFamily="49" charset="-122"/>
                <a:ea typeface="黑体" panose="02010609060101010101" pitchFamily="49" charset="-122"/>
              </a:rPr>
              <a:t>年日军提出华北政权“特殊化”的要求，华北成为日军可以自由出去的“真空地带”，日军还策划华北五省两市的“防共自治运动”，这一系列事件被称为</a:t>
            </a:r>
            <a:r>
              <a:rPr lang="zh-CN" altLang="en-US" sz="2400" dirty="0" smtClean="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a:t>
            </a:r>
          </a:p>
          <a:p>
            <a:endParaRPr lang="zh-CN" altLang="en-US" sz="2400" dirty="0" smtClean="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rPr>
              <a:t>七七事变</a:t>
            </a:r>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B.</a:t>
            </a:r>
            <a:r>
              <a:rPr lang="zh-CN" altLang="en-US" sz="2400" dirty="0" smtClean="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一</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二八”事变</a:t>
            </a:r>
          </a:p>
          <a:p>
            <a:endParaRPr lang="zh-CN" altLang="en-US"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rPr>
              <a:t>卢沟桥</a:t>
            </a:r>
            <a:r>
              <a:rPr lang="zh-CN" altLang="en-US" sz="2400" dirty="0">
                <a:latin typeface="黑体" panose="02010609060101010101" pitchFamily="49" charset="-122"/>
                <a:ea typeface="黑体" panose="02010609060101010101" pitchFamily="49" charset="-122"/>
              </a:rPr>
              <a:t>事变</a:t>
            </a:r>
          </a:p>
          <a:p>
            <a:endParaRPr lang="zh-CN" altLang="en-US"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rPr>
              <a:t>华北</a:t>
            </a:r>
            <a:r>
              <a:rPr lang="zh-CN" altLang="en-US" sz="2400" dirty="0">
                <a:latin typeface="黑体" panose="02010609060101010101" pitchFamily="49" charset="-122"/>
                <a:ea typeface="黑体" panose="02010609060101010101" pitchFamily="49" charset="-122"/>
              </a:rPr>
              <a:t>事变</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307405"/>
            <a:ext cx="10614991" cy="4524315"/>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rPr>
              <a:t>2</a:t>
            </a:r>
            <a:r>
              <a:rPr lang="en-US" altLang="zh-CN" sz="2400" dirty="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1935</a:t>
            </a:r>
            <a:r>
              <a:rPr lang="zh-CN" altLang="en-US" sz="2400" dirty="0">
                <a:latin typeface="黑体" panose="02010609060101010101" pitchFamily="49" charset="-122"/>
                <a:ea typeface="黑体" panose="02010609060101010101" pitchFamily="49" charset="-122"/>
              </a:rPr>
              <a:t>年日军提出华北政权“特殊化”的要求，华北成为日军可以自由出去的“真空地带”，日军还策划华北五省两市的“防共自治运动”，这一系列事件被称为</a:t>
            </a:r>
            <a:r>
              <a:rPr lang="zh-CN" altLang="en-US" sz="2400" dirty="0" smtClean="0">
                <a:latin typeface="黑体" panose="02010609060101010101" pitchFamily="49" charset="-122"/>
                <a:ea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a:t>
            </a:r>
          </a:p>
          <a:p>
            <a:endParaRPr lang="zh-CN" altLang="en-US" sz="2400" dirty="0" smtClean="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rPr>
              <a:t>七七事变</a:t>
            </a:r>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B.</a:t>
            </a:r>
            <a:r>
              <a:rPr lang="zh-CN" altLang="en-US" sz="2400" dirty="0" smtClean="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一</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二八”事变</a:t>
            </a:r>
          </a:p>
          <a:p>
            <a:endParaRPr lang="zh-CN" altLang="en-US"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rPr>
              <a:t>卢沟桥</a:t>
            </a:r>
            <a:r>
              <a:rPr lang="zh-CN" altLang="en-US" sz="2400" dirty="0">
                <a:latin typeface="黑体" panose="02010609060101010101" pitchFamily="49" charset="-122"/>
                <a:ea typeface="黑体" panose="02010609060101010101" pitchFamily="49" charset="-122"/>
              </a:rPr>
              <a:t>事变</a:t>
            </a:r>
          </a:p>
          <a:p>
            <a:endParaRPr lang="zh-CN" altLang="en-US"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rPr>
              <a:t>华北</a:t>
            </a:r>
            <a:r>
              <a:rPr lang="zh-CN" altLang="en-US" sz="2400" dirty="0">
                <a:latin typeface="黑体" panose="02010609060101010101" pitchFamily="49" charset="-122"/>
                <a:ea typeface="黑体" panose="02010609060101010101" pitchFamily="49" charset="-122"/>
              </a:rPr>
              <a:t>事变</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4218" y="351874"/>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sp>
        <p:nvSpPr>
          <p:cNvPr id="3" name="内容占位符 2"/>
          <p:cNvSpPr>
            <a:spLocks noGrp="1"/>
          </p:cNvSpPr>
          <p:nvPr>
            <p:ph idx="1"/>
          </p:nvPr>
        </p:nvSpPr>
        <p:spPr>
          <a:xfrm>
            <a:off x="838200" y="1105786"/>
            <a:ext cx="11212286" cy="5250564"/>
          </a:xfrm>
        </p:spPr>
        <p:txBody>
          <a:bodyPr>
            <a:normAutofit/>
          </a:bodyPr>
          <a:lstStyle/>
          <a:p>
            <a:pPr>
              <a:lnSpc>
                <a:spcPct val="200000"/>
              </a:lnSpc>
            </a:pPr>
            <a:r>
              <a:rPr lang="zh-CN" altLang="en-US" sz="2800" dirty="0" smtClean="0">
                <a:solidFill>
                  <a:srgbClr val="0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土地革命战争的兴起和人民军队的建立</a:t>
            </a:r>
            <a:endParaRPr lang="en-US" altLang="zh-CN" sz="2800" dirty="0" smtClean="0">
              <a:solidFill>
                <a:srgbClr val="0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nSpc>
                <a:spcPct val="200000"/>
              </a:lnSpc>
            </a:pPr>
            <a:endParaRPr lang="en-US" altLang="zh-CN"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南昌起义</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的历史</a:t>
            </a: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a:t>
            </a:r>
            <a:endParaRPr lang="en-US" altLang="zh-CN"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它</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打响了武装反抗国民党反动统治的</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第一枪</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它</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成为共产党独立领导革命战争、创建人民军队和武装夺取政权的</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伟大开端</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b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br>
            <a:r>
              <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3.</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它</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揭开了土地革命战争的</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序幕</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zh-CN" altLang="en-US" dirty="0" smtClean="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pic>
        <p:nvPicPr>
          <p:cNvPr id="4"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7658" y="2743878"/>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4"/>
          <a:stretch>
            <a:fillRect/>
          </a:stretch>
        </p:blipFill>
        <p:spPr>
          <a:xfrm>
            <a:off x="8813353" y="41512"/>
            <a:ext cx="3378647" cy="2128548"/>
          </a:xfrm>
          <a:prstGeom prst="rect">
            <a:avLst/>
          </a:prstGeom>
        </p:spPr>
      </p:pic>
    </p:spTree>
    <p:extLst>
      <p:ext uri="{BB962C8B-B14F-4D97-AF65-F5344CB8AC3E}">
        <p14:creationId xmlns:p14="http://schemas.microsoft.com/office/powerpoint/2010/main" val="346165478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rPr>
              <a:t>3</a:t>
            </a:r>
            <a:r>
              <a:rPr lang="en-US" altLang="zh-CN" sz="2400" dirty="0" smtClean="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卢沟桥事变发生在（ </a:t>
            </a:r>
            <a:r>
              <a:rPr lang="zh-CN" altLang="en-US" sz="2400" dirty="0" smtClean="0">
                <a:latin typeface="黑体" panose="02010609060101010101" pitchFamily="49" charset="-122"/>
                <a:ea typeface="黑体" panose="02010609060101010101" pitchFamily="49" charset="-122"/>
              </a:rPr>
              <a:t>   ）</a:t>
            </a: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A.1938</a:t>
            </a:r>
            <a:r>
              <a:rPr lang="zh-CN" altLang="en-US" sz="2400" dirty="0">
                <a:latin typeface="黑体" panose="02010609060101010101" pitchFamily="49" charset="-122"/>
                <a:ea typeface="黑体" panose="02010609060101010101" pitchFamily="49" charset="-122"/>
              </a:rPr>
              <a:t>年</a:t>
            </a:r>
          </a:p>
          <a:p>
            <a:endParaRPr lang="zh-CN" altLang="en-US"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B.1937</a:t>
            </a:r>
            <a:r>
              <a:rPr lang="zh-CN" altLang="en-US" sz="2400" dirty="0">
                <a:latin typeface="黑体" panose="02010609060101010101" pitchFamily="49" charset="-122"/>
                <a:ea typeface="黑体" panose="02010609060101010101" pitchFamily="49" charset="-122"/>
              </a:rPr>
              <a:t>年</a:t>
            </a:r>
          </a:p>
          <a:p>
            <a:endParaRPr lang="zh-CN" altLang="en-US"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C.1936</a:t>
            </a:r>
            <a:r>
              <a:rPr lang="zh-CN" altLang="en-US" sz="2400" dirty="0">
                <a:latin typeface="黑体" panose="02010609060101010101" pitchFamily="49" charset="-122"/>
                <a:ea typeface="黑体" panose="02010609060101010101" pitchFamily="49" charset="-122"/>
              </a:rPr>
              <a:t>年</a:t>
            </a:r>
          </a:p>
          <a:p>
            <a:endParaRPr lang="zh-CN" altLang="en-US"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D.1935</a:t>
            </a:r>
            <a:r>
              <a:rPr lang="zh-CN" altLang="en-US" sz="2400" dirty="0">
                <a:latin typeface="黑体" panose="02010609060101010101" pitchFamily="49" charset="-122"/>
                <a:ea typeface="黑体" panose="02010609060101010101" pitchFamily="49" charset="-122"/>
              </a:rPr>
              <a:t>年</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rPr>
              <a:t>3</a:t>
            </a:r>
            <a:r>
              <a:rPr lang="en-US" altLang="zh-CN" sz="2400" dirty="0" smtClean="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卢沟桥事变发生在（ </a:t>
            </a:r>
            <a:r>
              <a:rPr lang="zh-CN" altLang="en-US" sz="2400" dirty="0" smtClean="0">
                <a:latin typeface="黑体" panose="02010609060101010101" pitchFamily="49" charset="-122"/>
                <a:ea typeface="黑体" panose="02010609060101010101" pitchFamily="49" charset="-122"/>
              </a:rPr>
              <a:t> </a:t>
            </a:r>
            <a:r>
              <a:rPr lang="en-US" altLang="zh-CN" sz="2400" b="1" dirty="0" smtClean="0">
                <a:solidFill>
                  <a:srgbClr val="C00000"/>
                </a:solidFill>
                <a:latin typeface="黑体" panose="02010609060101010101" pitchFamily="49" charset="-122"/>
                <a:ea typeface="黑体" panose="02010609060101010101" pitchFamily="49" charset="-122"/>
              </a:rPr>
              <a:t>B</a:t>
            </a:r>
            <a:r>
              <a:rPr lang="zh-CN" altLang="en-US" sz="2400" dirty="0" smtClean="0">
                <a:latin typeface="黑体" panose="02010609060101010101" pitchFamily="49" charset="-122"/>
                <a:ea typeface="黑体" panose="02010609060101010101" pitchFamily="49" charset="-122"/>
              </a:rPr>
              <a:t>  ）</a:t>
            </a: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A.1938</a:t>
            </a:r>
            <a:r>
              <a:rPr lang="zh-CN" altLang="en-US" sz="2400" dirty="0">
                <a:latin typeface="黑体" panose="02010609060101010101" pitchFamily="49" charset="-122"/>
                <a:ea typeface="黑体" panose="02010609060101010101" pitchFamily="49" charset="-122"/>
              </a:rPr>
              <a:t>年</a:t>
            </a:r>
          </a:p>
          <a:p>
            <a:endParaRPr lang="zh-CN" altLang="en-US"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B.1937</a:t>
            </a:r>
            <a:r>
              <a:rPr lang="zh-CN" altLang="en-US" sz="2400" dirty="0">
                <a:latin typeface="黑体" panose="02010609060101010101" pitchFamily="49" charset="-122"/>
                <a:ea typeface="黑体" panose="02010609060101010101" pitchFamily="49" charset="-122"/>
              </a:rPr>
              <a:t>年</a:t>
            </a:r>
          </a:p>
          <a:p>
            <a:endParaRPr lang="zh-CN" altLang="en-US"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C.1936</a:t>
            </a:r>
            <a:r>
              <a:rPr lang="zh-CN" altLang="en-US" sz="2400" dirty="0">
                <a:latin typeface="黑体" panose="02010609060101010101" pitchFamily="49" charset="-122"/>
                <a:ea typeface="黑体" panose="02010609060101010101" pitchFamily="49" charset="-122"/>
              </a:rPr>
              <a:t>年</a:t>
            </a:r>
          </a:p>
          <a:p>
            <a:endParaRPr lang="zh-CN" altLang="en-US"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D.1935</a:t>
            </a:r>
            <a:r>
              <a:rPr lang="zh-CN" altLang="en-US" sz="2400" dirty="0">
                <a:latin typeface="黑体" panose="02010609060101010101" pitchFamily="49" charset="-122"/>
                <a:ea typeface="黑体" panose="02010609060101010101" pitchFamily="49" charset="-122"/>
              </a:rPr>
              <a:t>年</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侵华战争爆发后，日军于</a:t>
            </a:r>
            <a:r>
              <a:rPr lang="en-US" altLang="zh-CN" sz="2400" dirty="0">
                <a:latin typeface="黑体" panose="02010609060101010101" pitchFamily="49" charset="-122"/>
                <a:ea typeface="黑体" panose="02010609060101010101" pitchFamily="49" charset="-122"/>
              </a:rPr>
              <a:t>1937</a:t>
            </a:r>
            <a:r>
              <a:rPr lang="zh-CN" altLang="en-US" sz="2400" dirty="0">
                <a:latin typeface="黑体" panose="02010609060101010101" pitchFamily="49" charset="-122"/>
                <a:ea typeface="黑体" panose="02010609060101010101" pitchFamily="49" charset="-122"/>
              </a:rPr>
              <a:t>年</a:t>
            </a:r>
            <a:r>
              <a:rPr lang="en-US" altLang="zh-CN" sz="2400" dirty="0">
                <a:latin typeface="黑体" panose="02010609060101010101" pitchFamily="49" charset="-122"/>
                <a:ea typeface="黑体" panose="02010609060101010101" pitchFamily="49" charset="-122"/>
              </a:rPr>
              <a:t>12</a:t>
            </a:r>
            <a:r>
              <a:rPr lang="zh-CN" altLang="en-US" sz="2400" dirty="0">
                <a:latin typeface="黑体" panose="02010609060101010101" pitchFamily="49" charset="-122"/>
                <a:ea typeface="黑体" panose="02010609060101010101" pitchFamily="49" charset="-122"/>
              </a:rPr>
              <a:t>月制造了震惊中外的</a:t>
            </a:r>
            <a:r>
              <a:rPr lang="zh-CN" altLang="en-US" sz="2400" dirty="0" smtClean="0">
                <a:latin typeface="黑体" panose="02010609060101010101" pitchFamily="49" charset="-122"/>
                <a:ea typeface="黑体" panose="02010609060101010101" pitchFamily="49" charset="-122"/>
              </a:rPr>
              <a:t>（    ）</a:t>
            </a: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rPr>
              <a:t>火烧</a:t>
            </a:r>
            <a:r>
              <a:rPr lang="zh-CN" altLang="en-US" sz="2400" dirty="0">
                <a:latin typeface="黑体" panose="02010609060101010101" pitchFamily="49" charset="-122"/>
                <a:ea typeface="黑体" panose="02010609060101010101" pitchFamily="49" charset="-122"/>
              </a:rPr>
              <a:t>圆明园</a:t>
            </a:r>
          </a:p>
          <a:p>
            <a:endParaRPr lang="zh-CN" altLang="en-US"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B.</a:t>
            </a:r>
            <a:r>
              <a:rPr lang="zh-CN" altLang="en-US" sz="2400" dirty="0" smtClean="0">
                <a:latin typeface="黑体" panose="02010609060101010101" pitchFamily="49" charset="-122"/>
                <a:ea typeface="黑体" panose="02010609060101010101" pitchFamily="49" charset="-122"/>
              </a:rPr>
              <a:t>旅顺</a:t>
            </a:r>
            <a:r>
              <a:rPr lang="zh-CN" altLang="en-US" sz="2400" dirty="0">
                <a:latin typeface="黑体" panose="02010609060101010101" pitchFamily="49" charset="-122"/>
                <a:ea typeface="黑体" panose="02010609060101010101" pitchFamily="49" charset="-122"/>
              </a:rPr>
              <a:t>大屠杀</a:t>
            </a:r>
          </a:p>
          <a:p>
            <a:endParaRPr lang="zh-CN" altLang="en-US"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rPr>
              <a:t>南京大屠杀</a:t>
            </a:r>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rPr>
              <a:t>江东</a:t>
            </a:r>
            <a:r>
              <a:rPr lang="zh-CN" altLang="en-US" sz="2400" dirty="0">
                <a:latin typeface="黑体" panose="02010609060101010101" pitchFamily="49" charset="-122"/>
                <a:ea typeface="黑体" panose="02010609060101010101" pitchFamily="49" charset="-122"/>
              </a:rPr>
              <a:t>六十四屯惨案</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侵华战争爆发后，日军于</a:t>
            </a:r>
            <a:r>
              <a:rPr lang="en-US" altLang="zh-CN" sz="2400" dirty="0">
                <a:latin typeface="黑体" panose="02010609060101010101" pitchFamily="49" charset="-122"/>
                <a:ea typeface="黑体" panose="02010609060101010101" pitchFamily="49" charset="-122"/>
              </a:rPr>
              <a:t>1937</a:t>
            </a:r>
            <a:r>
              <a:rPr lang="zh-CN" altLang="en-US" sz="2400" dirty="0">
                <a:latin typeface="黑体" panose="02010609060101010101" pitchFamily="49" charset="-122"/>
                <a:ea typeface="黑体" panose="02010609060101010101" pitchFamily="49" charset="-122"/>
              </a:rPr>
              <a:t>年</a:t>
            </a:r>
            <a:r>
              <a:rPr lang="en-US" altLang="zh-CN" sz="2400" dirty="0">
                <a:latin typeface="黑体" panose="02010609060101010101" pitchFamily="49" charset="-122"/>
                <a:ea typeface="黑体" panose="02010609060101010101" pitchFamily="49" charset="-122"/>
              </a:rPr>
              <a:t>12</a:t>
            </a:r>
            <a:r>
              <a:rPr lang="zh-CN" altLang="en-US" sz="2400" dirty="0">
                <a:latin typeface="黑体" panose="02010609060101010101" pitchFamily="49" charset="-122"/>
                <a:ea typeface="黑体" panose="02010609060101010101" pitchFamily="49" charset="-122"/>
              </a:rPr>
              <a:t>月制造了震惊中外的</a:t>
            </a:r>
            <a:r>
              <a:rPr lang="zh-CN" altLang="en-US" sz="2400" dirty="0" smtClean="0">
                <a:latin typeface="黑体" panose="02010609060101010101" pitchFamily="49" charset="-122"/>
                <a:ea typeface="黑体" panose="02010609060101010101" pitchFamily="49" charset="-122"/>
              </a:rPr>
              <a:t>（  </a:t>
            </a:r>
            <a:r>
              <a:rPr lang="en-US" altLang="zh-CN" sz="2400" b="1" dirty="0" smtClean="0">
                <a:solidFill>
                  <a:srgbClr val="C00000"/>
                </a:solidFill>
                <a:latin typeface="黑体" panose="02010609060101010101" pitchFamily="49" charset="-122"/>
                <a:ea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rPr>
              <a:t>  ）</a:t>
            </a: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rPr>
              <a:t>火烧</a:t>
            </a:r>
            <a:r>
              <a:rPr lang="zh-CN" altLang="en-US" sz="2400" dirty="0">
                <a:latin typeface="黑体" panose="02010609060101010101" pitchFamily="49" charset="-122"/>
                <a:ea typeface="黑体" panose="02010609060101010101" pitchFamily="49" charset="-122"/>
              </a:rPr>
              <a:t>圆明园</a:t>
            </a:r>
          </a:p>
          <a:p>
            <a:endParaRPr lang="zh-CN" altLang="en-US"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B.</a:t>
            </a:r>
            <a:r>
              <a:rPr lang="zh-CN" altLang="en-US" sz="2400" dirty="0" smtClean="0">
                <a:latin typeface="黑体" panose="02010609060101010101" pitchFamily="49" charset="-122"/>
                <a:ea typeface="黑体" panose="02010609060101010101" pitchFamily="49" charset="-122"/>
              </a:rPr>
              <a:t>旅顺</a:t>
            </a:r>
            <a:r>
              <a:rPr lang="zh-CN" altLang="en-US" sz="2400" dirty="0">
                <a:latin typeface="黑体" panose="02010609060101010101" pitchFamily="49" charset="-122"/>
                <a:ea typeface="黑体" panose="02010609060101010101" pitchFamily="49" charset="-122"/>
              </a:rPr>
              <a:t>大屠杀</a:t>
            </a:r>
          </a:p>
          <a:p>
            <a:endParaRPr lang="zh-CN" altLang="en-US"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rPr>
              <a:t>南京大屠杀</a:t>
            </a:r>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rPr>
              <a:t>江东</a:t>
            </a:r>
            <a:r>
              <a:rPr lang="zh-CN" altLang="en-US" sz="2400" dirty="0">
                <a:latin typeface="黑体" panose="02010609060101010101" pitchFamily="49" charset="-122"/>
                <a:ea typeface="黑体" panose="02010609060101010101" pitchFamily="49" charset="-122"/>
              </a:rPr>
              <a:t>六十四屯惨案</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4217" y="351579"/>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a:t>
            </a:r>
            <a:r>
              <a:rPr lang="zh-CN" altLang="en-US" sz="2400">
                <a:latin typeface="华文新魏" panose="02010800040101010101" pitchFamily="2" charset="-122"/>
                <a:ea typeface="华文新魏" panose="02010800040101010101" pitchFamily="2" charset="-122"/>
              </a:rPr>
              <a:t>探索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758687" y="1350248"/>
            <a:ext cx="11127697" cy="4838517"/>
          </a:xfrm>
        </p:spPr>
        <p:txBody>
          <a:bodyPr>
            <a:normAutofit/>
          </a:bodyPr>
          <a:lstStyle/>
          <a:p>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NO.2  </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八七会议</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endPar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smtClean="0">
              <a:solidFill>
                <a:srgbClr val="C23C0D"/>
              </a:solidFill>
              <a:latin typeface="黑体" panose="02010609060101010101" pitchFamily="49" charset="-122"/>
              <a:ea typeface="黑体" panose="02010609060101010101" pitchFamily="49" charset="-122"/>
              <a:cs typeface="黑体" panose="02010609060101010101" pitchFamily="49" charset="-122"/>
            </a:endParaRPr>
          </a:p>
          <a:p>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时间：</a:t>
            </a:r>
            <a:r>
              <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1927</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8</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7</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日</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地点：</a:t>
            </a: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汉口</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内容：</a:t>
            </a:r>
          </a:p>
          <a:p>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）确定了</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土地革命和武装斗争</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的方针。</a:t>
            </a:r>
          </a:p>
          <a:p>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）毛泽东在发言</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中特别</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提出“</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须知政权是由枪杆子中取得的</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特点：八七会议是由大革命失败到土地革命战争兴起的一个历史转折点。</a:t>
            </a:r>
            <a:endParaRPr lang="zh-CN" altLang="en-US" dirty="0"/>
          </a:p>
          <a:p>
            <a:endPar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p:txBody>
      </p:sp>
      <p:pic>
        <p:nvPicPr>
          <p:cNvPr id="5122"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5321" y="1469518"/>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4"/>
          <a:stretch>
            <a:fillRect/>
          </a:stretch>
        </p:blipFill>
        <p:spPr>
          <a:xfrm>
            <a:off x="8428957" y="91292"/>
            <a:ext cx="3763043" cy="2370717"/>
          </a:xfrm>
          <a:prstGeom prst="rect">
            <a:avLst/>
          </a:prstGeom>
        </p:spPr>
      </p:pic>
    </p:spTree>
    <p:extLst>
      <p:ext uri="{BB962C8B-B14F-4D97-AF65-F5344CB8AC3E}">
        <p14:creationId xmlns:p14="http://schemas.microsoft.com/office/powerpoint/2010/main" val="22053717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4217" y="351579"/>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a:t>
            </a:r>
            <a:r>
              <a:rPr lang="zh-CN" altLang="en-US" sz="2400">
                <a:latin typeface="华文新魏" panose="02010800040101010101" pitchFamily="2" charset="-122"/>
                <a:ea typeface="华文新魏" panose="02010800040101010101" pitchFamily="2" charset="-122"/>
              </a:rPr>
              <a:t>探索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758687" y="1350248"/>
            <a:ext cx="11127697" cy="4838517"/>
          </a:xfrm>
        </p:spPr>
        <p:txBody>
          <a:bodyPr>
            <a:normAutofit/>
          </a:bodyPr>
          <a:lstStyle/>
          <a:p>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NO.2  </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八七会议</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endPar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smtClean="0">
              <a:solidFill>
                <a:srgbClr val="C23C0D"/>
              </a:solidFill>
              <a:latin typeface="黑体" panose="02010609060101010101" pitchFamily="49" charset="-122"/>
              <a:ea typeface="黑体" panose="02010609060101010101" pitchFamily="49" charset="-122"/>
              <a:cs typeface="黑体" panose="02010609060101010101" pitchFamily="49" charset="-122"/>
            </a:endParaRPr>
          </a:p>
          <a:p>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时间：</a:t>
            </a:r>
            <a:r>
              <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1927</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8</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7</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日</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地点：</a:t>
            </a: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汉口</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内容：</a:t>
            </a:r>
          </a:p>
          <a:p>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）确定了</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土地革命</a:t>
            </a:r>
            <a:r>
              <a:rPr lang="zh-CN" altLang="en-US"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和</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方针。</a:t>
            </a:r>
          </a:p>
          <a:p>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）毛泽东在发言</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中特别</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提出</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特点：八七会议是由大革命失败到土地革命战争兴起的一个历史转折点。</a:t>
            </a:r>
            <a:endParaRPr lang="zh-CN" altLang="en-US" dirty="0"/>
          </a:p>
          <a:p>
            <a:endPar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p:txBody>
      </p:sp>
      <p:pic>
        <p:nvPicPr>
          <p:cNvPr id="5122"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5321" y="1469518"/>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4"/>
          <a:stretch>
            <a:fillRect/>
          </a:stretch>
        </p:blipFill>
        <p:spPr>
          <a:xfrm>
            <a:off x="8428957" y="91292"/>
            <a:ext cx="3763043" cy="2370717"/>
          </a:xfrm>
          <a:prstGeom prst="rect">
            <a:avLst/>
          </a:prstGeom>
        </p:spPr>
      </p:pic>
    </p:spTree>
    <p:extLst>
      <p:ext uri="{BB962C8B-B14F-4D97-AF65-F5344CB8AC3E}">
        <p14:creationId xmlns:p14="http://schemas.microsoft.com/office/powerpoint/2010/main" val="15288426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4217" y="351579"/>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a:t>
            </a:r>
            <a:r>
              <a:rPr lang="zh-CN" altLang="en-US" sz="2400">
                <a:latin typeface="华文新魏" panose="02010800040101010101" pitchFamily="2" charset="-122"/>
                <a:ea typeface="华文新魏" panose="02010800040101010101" pitchFamily="2" charset="-122"/>
              </a:rPr>
              <a:t>探索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758687" y="1350248"/>
            <a:ext cx="11127697" cy="4838517"/>
          </a:xfrm>
        </p:spPr>
        <p:txBody>
          <a:bodyPr>
            <a:normAutofit/>
          </a:bodyPr>
          <a:lstStyle/>
          <a:p>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NO.2  </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八七会议</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endPar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smtClean="0">
              <a:solidFill>
                <a:srgbClr val="C23C0D"/>
              </a:solidFill>
              <a:latin typeface="黑体" panose="02010609060101010101" pitchFamily="49" charset="-122"/>
              <a:ea typeface="黑体" panose="02010609060101010101" pitchFamily="49" charset="-122"/>
              <a:cs typeface="黑体" panose="02010609060101010101" pitchFamily="49" charset="-122"/>
            </a:endParaRPr>
          </a:p>
          <a:p>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时间：</a:t>
            </a:r>
            <a:r>
              <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1927</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8</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7</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日</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地点：</a:t>
            </a: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汉口</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内容：</a:t>
            </a:r>
          </a:p>
          <a:p>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）确定了</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土地革命和武装斗争</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的方针。</a:t>
            </a:r>
          </a:p>
          <a:p>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）毛泽东在发言</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中特别</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提出“</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须知政权是由枪杆子中取得的</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特点：八七会议是由大革命失败到土地革命战争兴起的一个历史转折点。</a:t>
            </a:r>
            <a:endParaRPr lang="zh-CN" altLang="en-US" dirty="0"/>
          </a:p>
          <a:p>
            <a:endPar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p:txBody>
      </p:sp>
      <p:pic>
        <p:nvPicPr>
          <p:cNvPr id="5122"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5321" y="1469518"/>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4"/>
          <a:stretch>
            <a:fillRect/>
          </a:stretch>
        </p:blipFill>
        <p:spPr>
          <a:xfrm>
            <a:off x="8428957" y="91292"/>
            <a:ext cx="3763043" cy="2370717"/>
          </a:xfrm>
          <a:prstGeom prst="rect">
            <a:avLst/>
          </a:prstGeom>
        </p:spPr>
      </p:pic>
    </p:spTree>
    <p:extLst>
      <p:ext uri="{BB962C8B-B14F-4D97-AF65-F5344CB8AC3E}">
        <p14:creationId xmlns:p14="http://schemas.microsoft.com/office/powerpoint/2010/main" val="2653746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0722" y="330198"/>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sp>
        <p:nvSpPr>
          <p:cNvPr id="3" name="内容占位符 2"/>
          <p:cNvSpPr>
            <a:spLocks noGrp="1"/>
          </p:cNvSpPr>
          <p:nvPr>
            <p:ph idx="1"/>
          </p:nvPr>
        </p:nvSpPr>
        <p:spPr>
          <a:xfrm>
            <a:off x="826770" y="1159344"/>
            <a:ext cx="10515600" cy="5153533"/>
          </a:xfrm>
        </p:spPr>
        <p:txBody>
          <a:bodyPr>
            <a:normAutofit/>
          </a:bodyPr>
          <a:lstStyle/>
          <a:p>
            <a:pPr>
              <a:lnSpc>
                <a:spcPct val="150000"/>
              </a:lnSpc>
            </a:pP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NO.3 </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秋收起义</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lvl="0">
              <a:lnSpc>
                <a:spcPct val="150000"/>
              </a:lnSpc>
            </a:pP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p>
          <a:p>
            <a:pPr lvl="0"/>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时间：</a:t>
            </a:r>
            <a:r>
              <a:rPr lang="en-US" altLang="zh-CN" sz="20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1927</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9</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9</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日</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地点：长沙</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起义：</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毛泽东领导的湘赣</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边界</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秋收起义。</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r>
            <a:b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b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特点：第一，公开打出了“</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工农革命军</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旗帜；</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1">
              <a:lnSpc>
                <a:spcPct val="150000"/>
              </a:lnSpc>
              <a:spcBef>
                <a:spcPts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第二</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，有数量众多的</a:t>
            </a:r>
            <a:r>
              <a:rPr lang="zh-CN" altLang="en-US" sz="20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工农武装</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参加。</a:t>
            </a:r>
          </a:p>
          <a:p>
            <a:pPr lvl="0">
              <a:lnSpc>
                <a:spcPct val="150000"/>
              </a:lnSpc>
            </a:pPr>
            <a:endPar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8339289" y="3203610"/>
            <a:ext cx="2724785" cy="2223770"/>
          </a:xfrm>
          <a:prstGeom prst="rect">
            <a:avLst/>
          </a:prstGeom>
        </p:spPr>
      </p:pic>
      <p:pic>
        <p:nvPicPr>
          <p:cNvPr id="5" name="图片 4"/>
          <p:cNvPicPr>
            <a:picLocks noChangeAspect="1"/>
          </p:cNvPicPr>
          <p:nvPr/>
        </p:nvPicPr>
        <p:blipFill>
          <a:blip r:embed="rId4"/>
          <a:stretch>
            <a:fillRect/>
          </a:stretch>
        </p:blipFill>
        <p:spPr>
          <a:xfrm>
            <a:off x="8513367" y="574"/>
            <a:ext cx="3678633" cy="2317539"/>
          </a:xfrm>
          <a:prstGeom prst="rect">
            <a:avLst/>
          </a:prstGeom>
        </p:spPr>
      </p:pic>
    </p:spTree>
    <p:extLst>
      <p:ext uri="{BB962C8B-B14F-4D97-AF65-F5344CB8AC3E}">
        <p14:creationId xmlns:p14="http://schemas.microsoft.com/office/powerpoint/2010/main" val="40628573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0722" y="330198"/>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sp>
        <p:nvSpPr>
          <p:cNvPr id="3" name="内容占位符 2"/>
          <p:cNvSpPr>
            <a:spLocks noGrp="1"/>
          </p:cNvSpPr>
          <p:nvPr>
            <p:ph idx="1"/>
          </p:nvPr>
        </p:nvSpPr>
        <p:spPr>
          <a:xfrm>
            <a:off x="826770" y="1159344"/>
            <a:ext cx="10515600" cy="5153533"/>
          </a:xfrm>
        </p:spPr>
        <p:txBody>
          <a:bodyPr>
            <a:normAutofit/>
          </a:bodyPr>
          <a:lstStyle/>
          <a:p>
            <a:pPr>
              <a:lnSpc>
                <a:spcPct val="150000"/>
              </a:lnSpc>
            </a:pP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NO.3 </a:t>
            </a:r>
            <a:r>
              <a:rPr lang="zh-CN" altLang="en-US" sz="2400"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a:t>
            </a:r>
            <a:r>
              <a:rPr lang="zh-CN" altLang="en-US" sz="2400"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a:t>
            </a:r>
            <a:r>
              <a:rPr lang="zh-CN" altLang="en-US"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起义</a:t>
            </a:r>
            <a:r>
              <a:rPr lang="zh-CN" altLang="en-US"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lvl="0">
              <a:lnSpc>
                <a:spcPct val="150000"/>
              </a:lnSpc>
            </a:pP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p>
          <a:p>
            <a:pPr lvl="0"/>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时间：</a:t>
            </a:r>
            <a:r>
              <a:rPr lang="en-US" altLang="zh-CN" sz="20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1927</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9</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9</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日</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地点：长沙</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起义：</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毛泽东领导的湘赣</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边界</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秋收起义。</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r>
            <a:b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b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特点：第一，公开打出了</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旗帜；</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1">
              <a:lnSpc>
                <a:spcPct val="150000"/>
              </a:lnSpc>
              <a:spcBef>
                <a:spcPts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第二</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，有数量众多的</a:t>
            </a:r>
            <a:r>
              <a:rPr lang="zh-CN" altLang="en-US" sz="20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工农武装</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参加。</a:t>
            </a:r>
          </a:p>
          <a:p>
            <a:pPr lvl="0">
              <a:lnSpc>
                <a:spcPct val="150000"/>
              </a:lnSpc>
            </a:pPr>
            <a:endPar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8513367" y="574"/>
            <a:ext cx="3678633" cy="2317539"/>
          </a:xfrm>
          <a:prstGeom prst="rect">
            <a:avLst/>
          </a:prstGeom>
        </p:spPr>
      </p:pic>
      <p:pic>
        <p:nvPicPr>
          <p:cNvPr id="6" name="图片 5"/>
          <p:cNvPicPr>
            <a:picLocks noChangeAspect="1"/>
          </p:cNvPicPr>
          <p:nvPr/>
        </p:nvPicPr>
        <p:blipFill>
          <a:blip r:embed="rId3"/>
          <a:stretch>
            <a:fillRect/>
          </a:stretch>
        </p:blipFill>
        <p:spPr>
          <a:xfrm>
            <a:off x="8339289" y="3203610"/>
            <a:ext cx="2724785" cy="2223770"/>
          </a:xfrm>
          <a:prstGeom prst="rect">
            <a:avLst/>
          </a:prstGeom>
        </p:spPr>
      </p:pic>
    </p:spTree>
    <p:extLst>
      <p:ext uri="{BB962C8B-B14F-4D97-AF65-F5344CB8AC3E}">
        <p14:creationId xmlns:p14="http://schemas.microsoft.com/office/powerpoint/2010/main" val="19821539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0722" y="330198"/>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sp>
        <p:nvSpPr>
          <p:cNvPr id="3" name="内容占位符 2"/>
          <p:cNvSpPr>
            <a:spLocks noGrp="1"/>
          </p:cNvSpPr>
          <p:nvPr>
            <p:ph idx="1"/>
          </p:nvPr>
        </p:nvSpPr>
        <p:spPr>
          <a:xfrm>
            <a:off x="826770" y="1159344"/>
            <a:ext cx="10515600" cy="5153533"/>
          </a:xfrm>
        </p:spPr>
        <p:txBody>
          <a:bodyPr>
            <a:normAutofit/>
          </a:bodyPr>
          <a:lstStyle/>
          <a:p>
            <a:pPr>
              <a:lnSpc>
                <a:spcPct val="150000"/>
              </a:lnSpc>
            </a:pP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NO.3 </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秋收起义</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lvl="0">
              <a:lnSpc>
                <a:spcPct val="150000"/>
              </a:lnSpc>
            </a:pP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p>
          <a:p>
            <a:pPr lvl="0"/>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时间：</a:t>
            </a:r>
            <a:r>
              <a:rPr lang="en-US" altLang="zh-CN" sz="20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1927</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9</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9</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日</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地点：长沙</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起义：</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毛泽东领导的湘赣</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边界</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秋收起义。</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r>
            <a:b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b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特点：第一，公开打出了“</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工农革命军</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旗帜；</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1">
              <a:lnSpc>
                <a:spcPct val="150000"/>
              </a:lnSpc>
              <a:spcBef>
                <a:spcPts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第二</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，有数量众多的</a:t>
            </a:r>
            <a:r>
              <a:rPr lang="zh-CN" altLang="en-US" sz="20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工农武装</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参加。</a:t>
            </a:r>
          </a:p>
          <a:p>
            <a:pPr lvl="0">
              <a:lnSpc>
                <a:spcPct val="150000"/>
              </a:lnSpc>
            </a:pPr>
            <a:endPar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8513367" y="574"/>
            <a:ext cx="3678633" cy="2317539"/>
          </a:xfrm>
          <a:prstGeom prst="rect">
            <a:avLst/>
          </a:prstGeom>
        </p:spPr>
      </p:pic>
      <p:pic>
        <p:nvPicPr>
          <p:cNvPr id="6" name="图片 5"/>
          <p:cNvPicPr>
            <a:picLocks noChangeAspect="1"/>
          </p:cNvPicPr>
          <p:nvPr/>
        </p:nvPicPr>
        <p:blipFill>
          <a:blip r:embed="rId3"/>
          <a:stretch>
            <a:fillRect/>
          </a:stretch>
        </p:blipFill>
        <p:spPr>
          <a:xfrm>
            <a:off x="8339289" y="3203610"/>
            <a:ext cx="2724785" cy="2223770"/>
          </a:xfrm>
          <a:prstGeom prst="rect">
            <a:avLst/>
          </a:prstGeom>
        </p:spPr>
      </p:pic>
    </p:spTree>
    <p:extLst>
      <p:ext uri="{BB962C8B-B14F-4D97-AF65-F5344CB8AC3E}">
        <p14:creationId xmlns:p14="http://schemas.microsoft.com/office/powerpoint/2010/main" val="3020750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0722" y="378378"/>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a:t>
            </a:r>
            <a:r>
              <a:rPr lang="zh-CN" altLang="en-US" sz="2400">
                <a:latin typeface="华文新魏" panose="02010800040101010101" pitchFamily="2" charset="-122"/>
                <a:ea typeface="华文新魏" panose="02010800040101010101" pitchFamily="2" charset="-122"/>
              </a:rPr>
              <a:t>探索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826770" y="1461277"/>
            <a:ext cx="10515600" cy="5153533"/>
          </a:xfrm>
        </p:spPr>
        <p:txBody>
          <a:bodyPr>
            <a:normAutofit/>
          </a:bodyPr>
          <a:lstStyle/>
          <a:p>
            <a:pPr>
              <a:lnSpc>
                <a:spcPct val="150000"/>
              </a:lnSpc>
              <a:spcBef>
                <a:spcPts val="1200"/>
              </a:spcBef>
            </a:pP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NO.4 </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三湾</a:t>
            </a:r>
            <a:r>
              <a:rPr lang="zh-CN" altLang="en-US"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改编</a:t>
            </a:r>
            <a:endParaRPr lang="en-US" altLang="zh-CN"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1">
              <a:lnSpc>
                <a:spcPct val="150000"/>
              </a:lnSpc>
              <a:spcBef>
                <a:spcPct val="0"/>
              </a:spcBef>
            </a:pP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毛泽东</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在三湾村对起义部队进行改编：</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1">
              <a:lnSpc>
                <a:spcPct val="150000"/>
              </a:lnSpc>
              <a:spcBef>
                <a:spcPct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）将原有的一个师</a:t>
            </a:r>
            <a:r>
              <a:rPr lang="zh-CN" altLang="en-US" sz="20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缩编为一个团</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1">
              <a:lnSpc>
                <a:spcPct val="150000"/>
              </a:lnSpc>
              <a:spcBef>
                <a:spcPct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）在部队中建立共产党各级组织，将</a:t>
            </a:r>
            <a:r>
              <a:rPr lang="zh-CN" altLang="en-US" sz="20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党的支部建在连上</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1">
              <a:lnSpc>
                <a:spcPct val="150000"/>
              </a:lnSpc>
              <a:spcBef>
                <a:spcPct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）成立各级士兵委员会，部队内部实行</a:t>
            </a:r>
            <a:r>
              <a:rPr lang="zh-CN" altLang="en-US" sz="20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民主管理</a:t>
            </a:r>
            <a:r>
              <a:rPr lang="en-US" altLang="zh-CN" sz="20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endParaRPr lang="en-US" altLang="zh-CN" sz="20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1">
              <a:lnSpc>
                <a:spcPct val="150000"/>
              </a:lnSpc>
              <a:spcBef>
                <a:spcPct val="0"/>
              </a:spcBef>
            </a:pPr>
            <a:endPar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lnSpc>
                <a:spcPct val="150000"/>
              </a:lnSpc>
              <a:spcBef>
                <a:spcPct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三湾改编成为建设共产党领导的</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新型人民军队</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的重要开端。</a:t>
            </a:r>
            <a:endParaRPr lang="zh-CN" altLang="en-US" dirty="0">
              <a:latin typeface="黑体" panose="02010609060101010101" pitchFamily="49" charset="-122"/>
              <a:ea typeface="黑体" panose="02010609060101010101" pitchFamily="49" charset="-122"/>
              <a:cs typeface="黑体" panose="02010609060101010101" pitchFamily="49" charset="-122"/>
            </a:endParaRPr>
          </a:p>
        </p:txBody>
      </p:sp>
      <p:pic>
        <p:nvPicPr>
          <p:cNvPr id="6"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3181" y="4375078"/>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3"/>
          <a:stretch>
            <a:fillRect/>
          </a:stretch>
        </p:blipFill>
        <p:spPr>
          <a:xfrm>
            <a:off x="8507896" y="0"/>
            <a:ext cx="3684105" cy="2320986"/>
          </a:xfrm>
          <a:prstGeom prst="rect">
            <a:avLst/>
          </a:prstGeom>
        </p:spPr>
      </p:pic>
      <p:pic>
        <p:nvPicPr>
          <p:cNvPr id="7" name="Picture 2" descr="C:\Users\User\Documents\263EM\chuzi@sunlands.com\history\user\image\3084c54e-ce11-4231-a09c-d206235d172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075" y="1583136"/>
            <a:ext cx="1674234" cy="50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5808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0722" y="378378"/>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a:t>
            </a:r>
            <a:r>
              <a:rPr lang="zh-CN" altLang="en-US" sz="2400">
                <a:latin typeface="华文新魏" panose="02010800040101010101" pitchFamily="2" charset="-122"/>
                <a:ea typeface="华文新魏" panose="02010800040101010101" pitchFamily="2" charset="-122"/>
              </a:rPr>
              <a:t>探索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826770" y="1461277"/>
            <a:ext cx="10515600" cy="5153533"/>
          </a:xfrm>
        </p:spPr>
        <p:txBody>
          <a:bodyPr>
            <a:normAutofit/>
          </a:bodyPr>
          <a:lstStyle/>
          <a:p>
            <a:pPr>
              <a:lnSpc>
                <a:spcPct val="150000"/>
              </a:lnSpc>
              <a:spcBef>
                <a:spcPts val="1200"/>
              </a:spcBef>
            </a:pP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NO.4 </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三湾</a:t>
            </a:r>
            <a:r>
              <a:rPr lang="zh-CN" altLang="en-US"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改编</a:t>
            </a:r>
            <a:endParaRPr lang="en-US" altLang="zh-CN"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1">
              <a:lnSpc>
                <a:spcPct val="150000"/>
              </a:lnSpc>
              <a:spcBef>
                <a:spcPct val="0"/>
              </a:spcBef>
            </a:pP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毛泽东</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在三湾村对起义部队进行改编：</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1">
              <a:lnSpc>
                <a:spcPct val="150000"/>
              </a:lnSpc>
              <a:spcBef>
                <a:spcPct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）将原有的一个</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师</a:t>
            </a:r>
            <a:r>
              <a:rPr lang="zh-CN" altLang="en-US" sz="2000"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sz="2000"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1">
              <a:lnSpc>
                <a:spcPct val="150000"/>
              </a:lnSpc>
              <a:spcBef>
                <a:spcPct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）在部队中建立共产党各级组织，</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将</a:t>
            </a:r>
            <a:r>
              <a:rPr lang="zh-CN" altLang="en-US" sz="2000"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sz="2000"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建</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在连上；</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1">
              <a:lnSpc>
                <a:spcPct val="150000"/>
              </a:lnSpc>
              <a:spcBef>
                <a:spcPct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）成立各级士兵委员会，部队内部</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实行</a:t>
            </a:r>
            <a:r>
              <a:rPr lang="zh-CN" altLang="en-US" sz="2000"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sz="20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p>
          <a:p>
            <a:pPr lvl="1">
              <a:lnSpc>
                <a:spcPct val="150000"/>
              </a:lnSpc>
              <a:spcBef>
                <a:spcPct val="0"/>
              </a:spcBef>
            </a:pPr>
            <a:endPar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lnSpc>
                <a:spcPct val="150000"/>
              </a:lnSpc>
              <a:spcBef>
                <a:spcPct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三湾改编成为建设共产党领导</a:t>
            </a: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重要开端。</a:t>
            </a:r>
            <a:endParaRPr lang="zh-CN" altLang="en-US" dirty="0">
              <a:latin typeface="黑体" panose="02010609060101010101" pitchFamily="49" charset="-122"/>
              <a:ea typeface="黑体" panose="02010609060101010101" pitchFamily="49" charset="-122"/>
              <a:cs typeface="黑体" panose="02010609060101010101" pitchFamily="49" charset="-122"/>
            </a:endParaRPr>
          </a:p>
        </p:txBody>
      </p:sp>
      <p:pic>
        <p:nvPicPr>
          <p:cNvPr id="6"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3181" y="4375078"/>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3"/>
          <a:stretch>
            <a:fillRect/>
          </a:stretch>
        </p:blipFill>
        <p:spPr>
          <a:xfrm>
            <a:off x="8507896" y="0"/>
            <a:ext cx="3684105" cy="2320986"/>
          </a:xfrm>
          <a:prstGeom prst="rect">
            <a:avLst/>
          </a:prstGeom>
        </p:spPr>
      </p:pic>
      <p:pic>
        <p:nvPicPr>
          <p:cNvPr id="8" name="Picture 2" descr="C:\Users\User\Documents\263EM\chuzi@sunlands.com\history\user\image\3084c54e-ce11-4231-a09c-d206235d172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075" y="1583136"/>
            <a:ext cx="1674234" cy="50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0005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51838" y="1715892"/>
            <a:ext cx="6815926" cy="3850126"/>
          </a:xfrm>
        </p:spPr>
        <p:txBody>
          <a:bodyPr>
            <a:normAutofit/>
          </a:bodyPr>
          <a:lstStyle/>
          <a:p>
            <a:pPr>
              <a:lnSpc>
                <a:spcPct val="200000"/>
              </a:lnSpc>
            </a:pPr>
            <a:r>
              <a:rPr lang="en-US"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中国近现代史纲要</a:t>
            </a:r>
            <a:r>
              <a:rPr lang="en-US" altLang="zh-CN" sz="2000" dirty="0" smtClean="0">
                <a:latin typeface="黑体" panose="02010609060101010101" pitchFamily="49" charset="-122"/>
                <a:ea typeface="黑体" panose="02010609060101010101" pitchFamily="49" charset="-122"/>
              </a:rPr>
              <a:t>》</a:t>
            </a:r>
          </a:p>
          <a:p>
            <a:pPr marL="285750" indent="-285750">
              <a:lnSpc>
                <a:spcPct val="200000"/>
              </a:lnSpc>
              <a:buFont typeface="Arial" panose="020B0604020202020204" pitchFamily="34" charset="0"/>
              <a:buChar char="•"/>
            </a:pPr>
            <a:r>
              <a:rPr lang="zh-CN" altLang="en-US" sz="2000" dirty="0" smtClean="0">
                <a:latin typeface="黑体" panose="02010609060101010101" pitchFamily="49" charset="-122"/>
                <a:ea typeface="黑体" panose="02010609060101010101" pitchFamily="49" charset="-122"/>
              </a:rPr>
              <a:t>思维导图，脉络明晰</a:t>
            </a:r>
            <a:endParaRPr lang="en-US" altLang="zh-CN" sz="2000" dirty="0" smtClean="0">
              <a:latin typeface="黑体" panose="02010609060101010101" pitchFamily="49" charset="-122"/>
              <a:ea typeface="黑体" panose="02010609060101010101" pitchFamily="49" charset="-122"/>
            </a:endParaRPr>
          </a:p>
          <a:p>
            <a:pPr marL="285750" indent="-285750">
              <a:lnSpc>
                <a:spcPct val="200000"/>
              </a:lnSpc>
              <a:buFont typeface="Arial" panose="020B0604020202020204" pitchFamily="34" charset="0"/>
              <a:buChar char="•"/>
            </a:pPr>
            <a:r>
              <a:rPr lang="zh-CN" altLang="en-US" sz="2000" dirty="0" smtClean="0">
                <a:latin typeface="黑体" panose="02010609060101010101" pitchFamily="49" charset="-122"/>
                <a:ea typeface="黑体" panose="02010609060101010101" pitchFamily="49" charset="-122"/>
              </a:rPr>
              <a:t>知识考点，重点分析</a:t>
            </a:r>
            <a:endParaRPr lang="en-US" altLang="zh-CN" sz="2000" dirty="0" smtClean="0">
              <a:latin typeface="黑体" panose="02010609060101010101" pitchFamily="49" charset="-122"/>
              <a:ea typeface="黑体" panose="02010609060101010101" pitchFamily="49" charset="-122"/>
            </a:endParaRPr>
          </a:p>
          <a:p>
            <a:pPr marL="285750" indent="-285750">
              <a:lnSpc>
                <a:spcPct val="200000"/>
              </a:lnSpc>
              <a:buFont typeface="Arial" panose="020B0604020202020204" pitchFamily="34" charset="0"/>
              <a:buChar char="•"/>
            </a:pPr>
            <a:r>
              <a:rPr lang="zh-CN" altLang="en-US" sz="2000" dirty="0" smtClean="0">
                <a:latin typeface="黑体" panose="02010609060101010101" pitchFamily="49" charset="-122"/>
                <a:ea typeface="黑体" panose="02010609060101010101" pitchFamily="49" charset="-122"/>
              </a:rPr>
              <a:t>历年真题，深度解析</a:t>
            </a:r>
          </a:p>
          <a:p>
            <a:pPr marL="285750" indent="-285750">
              <a:lnSpc>
                <a:spcPct val="200000"/>
              </a:lnSpc>
              <a:buFont typeface="Arial" panose="020B0604020202020204" pitchFamily="34" charset="0"/>
              <a:buChar char="•"/>
            </a:pPr>
            <a:r>
              <a:rPr lang="zh-CN" altLang="en-US" sz="2000" dirty="0" smtClean="0">
                <a:latin typeface="黑体" panose="02010609060101010101" pitchFamily="49" charset="-122"/>
                <a:ea typeface="黑体" panose="02010609060101010101" pitchFamily="49" charset="-122"/>
              </a:rPr>
              <a:t>考场演兵，巩固练习</a:t>
            </a:r>
          </a:p>
          <a:p>
            <a:pPr>
              <a:lnSpc>
                <a:spcPct val="200000"/>
              </a:lnSpc>
            </a:pPr>
            <a:endParaRPr lang="zh-CN" altLang="en-US" sz="2000" dirty="0"/>
          </a:p>
        </p:txBody>
      </p:sp>
      <p:sp>
        <p:nvSpPr>
          <p:cNvPr id="6" name="标题 1"/>
          <p:cNvSpPr>
            <a:spLocks noGrp="1"/>
          </p:cNvSpPr>
          <p:nvPr>
            <p:ph type="title"/>
          </p:nvPr>
        </p:nvSpPr>
        <p:spPr>
          <a:xfrm>
            <a:off x="1289957" y="429427"/>
            <a:ext cx="9301843" cy="544050"/>
          </a:xfrm>
        </p:spPr>
        <p:txBody>
          <a:bodyPr/>
          <a:lstStyle/>
          <a:p>
            <a:r>
              <a:rPr lang="zh-CN" altLang="en-US" sz="3600" dirty="0" smtClean="0">
                <a:solidFill>
                  <a:schemeClr val="tx1"/>
                </a:solidFill>
              </a:rPr>
              <a:t>关于教材</a:t>
            </a:r>
            <a:endParaRPr lang="zh-CN" altLang="en-US" sz="3600" dirty="0">
              <a:solidFill>
                <a:schemeClr val="tx1"/>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9822" y="225331"/>
            <a:ext cx="5690560" cy="5690560"/>
          </a:xfrm>
          <a:prstGeom prst="rect">
            <a:avLst/>
          </a:prstGeom>
        </p:spPr>
      </p:pic>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14267057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0722" y="378378"/>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a:t>
            </a:r>
            <a:r>
              <a:rPr lang="zh-CN" altLang="en-US" sz="2400">
                <a:latin typeface="华文新魏" panose="02010800040101010101" pitchFamily="2" charset="-122"/>
                <a:ea typeface="华文新魏" panose="02010800040101010101" pitchFamily="2" charset="-122"/>
              </a:rPr>
              <a:t>探索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826770" y="1461277"/>
            <a:ext cx="10515600" cy="5153533"/>
          </a:xfrm>
        </p:spPr>
        <p:txBody>
          <a:bodyPr>
            <a:normAutofit/>
          </a:bodyPr>
          <a:lstStyle/>
          <a:p>
            <a:pPr>
              <a:lnSpc>
                <a:spcPct val="150000"/>
              </a:lnSpc>
              <a:spcBef>
                <a:spcPts val="1200"/>
              </a:spcBef>
            </a:pP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NO.4 </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三湾</a:t>
            </a:r>
            <a:r>
              <a:rPr lang="zh-CN" altLang="en-US"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改编</a:t>
            </a:r>
            <a:endParaRPr lang="en-US" altLang="zh-CN"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1">
              <a:lnSpc>
                <a:spcPct val="150000"/>
              </a:lnSpc>
              <a:spcBef>
                <a:spcPct val="0"/>
              </a:spcBef>
            </a:pP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毛泽东</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在三湾村对起义部队进行改编：</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1">
              <a:lnSpc>
                <a:spcPct val="150000"/>
              </a:lnSpc>
              <a:spcBef>
                <a:spcPct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）将原有的一个师</a:t>
            </a:r>
            <a:r>
              <a:rPr lang="zh-CN" altLang="en-US" sz="20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缩编为一个团</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1">
              <a:lnSpc>
                <a:spcPct val="150000"/>
              </a:lnSpc>
              <a:spcBef>
                <a:spcPct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）在部队中建立共产党各级组织，将</a:t>
            </a:r>
            <a:r>
              <a:rPr lang="zh-CN" altLang="en-US" sz="20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党的支部建在连上</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1">
              <a:lnSpc>
                <a:spcPct val="150000"/>
              </a:lnSpc>
              <a:spcBef>
                <a:spcPct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）成立各级士兵委员会，部队内部实行</a:t>
            </a:r>
            <a:r>
              <a:rPr lang="zh-CN" altLang="en-US" sz="20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民主管理</a:t>
            </a:r>
            <a:r>
              <a:rPr lang="en-US" altLang="zh-CN" sz="20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endParaRPr lang="en-US" altLang="zh-CN" sz="20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1">
              <a:lnSpc>
                <a:spcPct val="150000"/>
              </a:lnSpc>
              <a:spcBef>
                <a:spcPct val="0"/>
              </a:spcBef>
            </a:pPr>
            <a:endPar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lnSpc>
                <a:spcPct val="150000"/>
              </a:lnSpc>
              <a:spcBef>
                <a:spcPct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三湾改编成为建设共产党领导的</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新型人民军队</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的重要开端。</a:t>
            </a:r>
            <a:endParaRPr lang="zh-CN" altLang="en-US" dirty="0">
              <a:latin typeface="黑体" panose="02010609060101010101" pitchFamily="49" charset="-122"/>
              <a:ea typeface="黑体" panose="02010609060101010101" pitchFamily="49" charset="-122"/>
              <a:cs typeface="黑体" panose="02010609060101010101" pitchFamily="49" charset="-122"/>
            </a:endParaRPr>
          </a:p>
        </p:txBody>
      </p:sp>
      <p:pic>
        <p:nvPicPr>
          <p:cNvPr id="6"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3181" y="4375078"/>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3"/>
          <a:stretch>
            <a:fillRect/>
          </a:stretch>
        </p:blipFill>
        <p:spPr>
          <a:xfrm>
            <a:off x="8507896" y="0"/>
            <a:ext cx="3684105" cy="2320986"/>
          </a:xfrm>
          <a:prstGeom prst="rect">
            <a:avLst/>
          </a:prstGeom>
        </p:spPr>
      </p:pic>
      <p:pic>
        <p:nvPicPr>
          <p:cNvPr id="7" name="Picture 2" descr="C:\Users\User\Documents\263EM\chuzi@sunlands.com\history\user\image\3084c54e-ce11-4231-a09c-d206235d172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075" y="1583136"/>
            <a:ext cx="1674234" cy="50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4292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5140" y="365126"/>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sp>
        <p:nvSpPr>
          <p:cNvPr id="3" name="内容占位符 2"/>
          <p:cNvSpPr>
            <a:spLocks noGrp="1"/>
          </p:cNvSpPr>
          <p:nvPr>
            <p:ph idx="1"/>
          </p:nvPr>
        </p:nvSpPr>
        <p:spPr>
          <a:xfrm>
            <a:off x="400405" y="1642051"/>
            <a:ext cx="11605070" cy="4665983"/>
          </a:xfrm>
        </p:spPr>
        <p:txBody>
          <a:bodyPr>
            <a:normAutofit/>
          </a:bodyPr>
          <a:lstStyle/>
          <a:p>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NO</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.5  </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井冈山革命根据地</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endParaRPr lang="zh-CN" altLang="en-US" sz="2000" dirty="0" smtClean="0">
              <a:solidFill>
                <a:srgbClr val="C23C0D"/>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nSpc>
                <a:spcPct val="140000"/>
              </a:lnSpc>
              <a:spcBef>
                <a:spcPct val="0"/>
              </a:spcBef>
            </a:pPr>
            <a:r>
              <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1927</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10</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7</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日，毛泽东在江西宁冈县茅坪开始创建井冈山农村革命根据地的斗争</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140000"/>
              </a:lnSpc>
              <a:spcBef>
                <a:spcPct val="0"/>
              </a:spcBef>
            </a:pP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140000"/>
              </a:lnSpc>
              <a:spcBef>
                <a:spcPct val="0"/>
              </a:spcBef>
            </a:pP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140000"/>
              </a:lnSpc>
              <a:spcBef>
                <a:spcPct val="0"/>
              </a:spcBef>
            </a:pP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一把火：点燃了“工农武装割据”的星星之火，为共产党领导的其他各地的起义武装树立了榜样；</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140000"/>
              </a:lnSpc>
              <a:spcBef>
                <a:spcPct val="0"/>
              </a:spcBef>
            </a:pP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一条路：从实践上开辟一条在敌我力量十分悬殊的情况下，深入农村保存发展革命力量的正确道路</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dirty="0"/>
          </a:p>
          <a:p>
            <a:endParaRPr lang="en-US" altLang="zh-CN" dirty="0" smtClean="0"/>
          </a:p>
          <a:p>
            <a:endParaRPr lang="zh-CN" altLang="en-US" dirty="0"/>
          </a:p>
        </p:txBody>
      </p:sp>
      <p:pic>
        <p:nvPicPr>
          <p:cNvPr id="4" name="图片 3"/>
          <p:cNvPicPr>
            <a:picLocks noChangeAspect="1"/>
          </p:cNvPicPr>
          <p:nvPr/>
        </p:nvPicPr>
        <p:blipFill>
          <a:blip r:embed="rId3"/>
          <a:stretch>
            <a:fillRect/>
          </a:stretch>
        </p:blipFill>
        <p:spPr>
          <a:xfrm>
            <a:off x="8531876" y="0"/>
            <a:ext cx="3660124" cy="2305878"/>
          </a:xfrm>
          <a:prstGeom prst="rect">
            <a:avLst/>
          </a:prstGeom>
        </p:spPr>
      </p:pic>
    </p:spTree>
    <p:extLst>
      <p:ext uri="{BB962C8B-B14F-4D97-AF65-F5344CB8AC3E}">
        <p14:creationId xmlns:p14="http://schemas.microsoft.com/office/powerpoint/2010/main" val="23716177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5140" y="365126"/>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sp>
        <p:nvSpPr>
          <p:cNvPr id="3" name="内容占位符 2"/>
          <p:cNvSpPr>
            <a:spLocks noGrp="1"/>
          </p:cNvSpPr>
          <p:nvPr>
            <p:ph idx="1"/>
          </p:nvPr>
        </p:nvSpPr>
        <p:spPr>
          <a:xfrm>
            <a:off x="400405" y="1642051"/>
            <a:ext cx="11605070" cy="4665983"/>
          </a:xfrm>
        </p:spPr>
        <p:txBody>
          <a:bodyPr>
            <a:normAutofit/>
          </a:bodyPr>
          <a:lstStyle/>
          <a:p>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NO</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.5  </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井冈山革命根据地</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endParaRPr lang="zh-CN" altLang="en-US" sz="2000" dirty="0" smtClean="0">
              <a:solidFill>
                <a:srgbClr val="C23C0D"/>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nSpc>
                <a:spcPct val="140000"/>
              </a:lnSpc>
              <a:spcBef>
                <a:spcPct val="0"/>
              </a:spcBef>
            </a:pPr>
            <a:r>
              <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1927</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10</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7</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日，毛泽东在江西宁冈县茅坪开始创建井冈山农村革命根据地的斗争</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140000"/>
              </a:lnSpc>
              <a:spcBef>
                <a:spcPct val="0"/>
              </a:spcBef>
            </a:pP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140000"/>
              </a:lnSpc>
              <a:spcBef>
                <a:spcPct val="0"/>
              </a:spcBef>
            </a:pP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140000"/>
              </a:lnSpc>
              <a:spcBef>
                <a:spcPct val="0"/>
              </a:spcBef>
            </a:pP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点燃了“工农武装割据”的星星之火，为共产党领导的其他各地的起义武装树立了榜样；</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140000"/>
              </a:lnSpc>
              <a:spcBef>
                <a:spcPct val="0"/>
              </a:spcBef>
            </a:pP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从实践上开辟一条在敌我力量十分悬殊的情况下，深入农村保存发展革命力量的正确道路</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dirty="0"/>
          </a:p>
          <a:p>
            <a:endParaRPr lang="en-US" altLang="zh-CN" dirty="0" smtClean="0"/>
          </a:p>
          <a:p>
            <a:endParaRPr lang="zh-CN" altLang="en-US" dirty="0"/>
          </a:p>
        </p:txBody>
      </p:sp>
      <p:pic>
        <p:nvPicPr>
          <p:cNvPr id="4" name="图片 3"/>
          <p:cNvPicPr>
            <a:picLocks noChangeAspect="1"/>
          </p:cNvPicPr>
          <p:nvPr/>
        </p:nvPicPr>
        <p:blipFill>
          <a:blip r:embed="rId3"/>
          <a:stretch>
            <a:fillRect/>
          </a:stretch>
        </p:blipFill>
        <p:spPr>
          <a:xfrm>
            <a:off x="8531876" y="0"/>
            <a:ext cx="3660124" cy="2305878"/>
          </a:xfrm>
          <a:prstGeom prst="rect">
            <a:avLst/>
          </a:prstGeom>
        </p:spPr>
      </p:pic>
    </p:spTree>
    <p:extLst>
      <p:ext uri="{BB962C8B-B14F-4D97-AF65-F5344CB8AC3E}">
        <p14:creationId xmlns:p14="http://schemas.microsoft.com/office/powerpoint/2010/main" val="4000442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5140" y="365126"/>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sp>
        <p:nvSpPr>
          <p:cNvPr id="3" name="内容占位符 2"/>
          <p:cNvSpPr>
            <a:spLocks noGrp="1"/>
          </p:cNvSpPr>
          <p:nvPr>
            <p:ph idx="1"/>
          </p:nvPr>
        </p:nvSpPr>
        <p:spPr>
          <a:xfrm>
            <a:off x="400405" y="1642051"/>
            <a:ext cx="11605070" cy="4665983"/>
          </a:xfrm>
        </p:spPr>
        <p:txBody>
          <a:bodyPr>
            <a:normAutofit/>
          </a:bodyPr>
          <a:lstStyle/>
          <a:p>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NO</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.5  </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井冈山革命根据地</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endParaRPr lang="zh-CN" altLang="en-US" sz="2000" dirty="0" smtClean="0">
              <a:solidFill>
                <a:srgbClr val="C23C0D"/>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nSpc>
                <a:spcPct val="140000"/>
              </a:lnSpc>
              <a:spcBef>
                <a:spcPct val="0"/>
              </a:spcBef>
            </a:pPr>
            <a:r>
              <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1927</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10</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7</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日，毛泽东在江西宁冈县茅坪开始创建井冈山农村革命根据地的斗争</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140000"/>
              </a:lnSpc>
              <a:spcBef>
                <a:spcPct val="0"/>
              </a:spcBef>
            </a:pP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140000"/>
              </a:lnSpc>
              <a:spcBef>
                <a:spcPct val="0"/>
              </a:spcBef>
            </a:pP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140000"/>
              </a:lnSpc>
              <a:spcBef>
                <a:spcPct val="0"/>
              </a:spcBef>
            </a:pP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一把火：点燃了“工农武装割据”的星星之火，为共产党领导的其他各地的起义武装树立了榜样；</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140000"/>
              </a:lnSpc>
              <a:spcBef>
                <a:spcPct val="0"/>
              </a:spcBef>
            </a:pP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一条路：从实践上开辟一条在敌我力量十分悬殊的情况下，深入农村保存发展革命力量的正确道路</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dirty="0"/>
          </a:p>
          <a:p>
            <a:endParaRPr lang="en-US" altLang="zh-CN" dirty="0" smtClean="0"/>
          </a:p>
          <a:p>
            <a:endParaRPr lang="zh-CN" altLang="en-US" dirty="0"/>
          </a:p>
        </p:txBody>
      </p:sp>
      <p:pic>
        <p:nvPicPr>
          <p:cNvPr id="4" name="图片 3"/>
          <p:cNvPicPr>
            <a:picLocks noChangeAspect="1"/>
          </p:cNvPicPr>
          <p:nvPr/>
        </p:nvPicPr>
        <p:blipFill>
          <a:blip r:embed="rId3"/>
          <a:stretch>
            <a:fillRect/>
          </a:stretch>
        </p:blipFill>
        <p:spPr>
          <a:xfrm>
            <a:off x="8531876" y="0"/>
            <a:ext cx="3660124" cy="2305878"/>
          </a:xfrm>
          <a:prstGeom prst="rect">
            <a:avLst/>
          </a:prstGeom>
        </p:spPr>
      </p:pic>
    </p:spTree>
    <p:extLst>
      <p:ext uri="{BB962C8B-B14F-4D97-AF65-F5344CB8AC3E}">
        <p14:creationId xmlns:p14="http://schemas.microsoft.com/office/powerpoint/2010/main" val="21289309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3939" y="379330"/>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中国近现代史时间轴</a:t>
            </a:r>
            <a:r>
              <a:rPr lang="en-US" altLang="zh-CN" sz="24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新民主主义革命部分</a:t>
            </a:r>
            <a:r>
              <a:rPr lang="zh-CN" altLang="en-US" sz="1800" dirty="0">
                <a:latin typeface="华文新魏" panose="02010800040101010101" pitchFamily="2" charset="-122"/>
                <a:ea typeface="华文新魏" panose="02010800040101010101" pitchFamily="2" charset="-122"/>
              </a:rPr>
              <a:t>（</a:t>
            </a:r>
            <a:r>
              <a:rPr lang="en-US" altLang="zh-CN" sz="1800" dirty="0">
                <a:latin typeface="华文新魏" panose="02010800040101010101" pitchFamily="2" charset="-122"/>
                <a:ea typeface="华文新魏" panose="02010800040101010101" pitchFamily="2" charset="-122"/>
              </a:rPr>
              <a:t>1919 </a:t>
            </a:r>
            <a:r>
              <a:rPr lang="zh-CN" altLang="en-US" sz="1800" dirty="0">
                <a:latin typeface="华文新魏" panose="02010800040101010101" pitchFamily="2" charset="-122"/>
                <a:ea typeface="华文新魏" panose="02010800040101010101" pitchFamily="2" charset="-122"/>
              </a:rPr>
              <a:t>年</a:t>
            </a:r>
            <a:r>
              <a:rPr lang="en-US" altLang="zh-CN" sz="1800" dirty="0">
                <a:latin typeface="华文新魏" panose="02010800040101010101" pitchFamily="2" charset="-122"/>
                <a:ea typeface="华文新魏" panose="02010800040101010101" pitchFamily="2" charset="-122"/>
              </a:rPr>
              <a:t>——1949 </a:t>
            </a:r>
            <a:r>
              <a:rPr lang="zh-CN" altLang="en-US" sz="1800" dirty="0">
                <a:latin typeface="华文新魏" panose="02010800040101010101" pitchFamily="2" charset="-122"/>
                <a:ea typeface="华文新魏" panose="02010800040101010101" pitchFamily="2" charset="-122"/>
              </a:rPr>
              <a:t>年） </a:t>
            </a:r>
          </a:p>
        </p:txBody>
      </p:sp>
      <p:sp>
        <p:nvSpPr>
          <p:cNvPr id="4" name="内容占位符 24"/>
          <p:cNvSpPr txBox="1"/>
          <p:nvPr/>
        </p:nvSpPr>
        <p:spPr>
          <a:xfrm>
            <a:off x="838200" y="1072081"/>
            <a:ext cx="4460913" cy="694890"/>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0"/>
              </a:spcBef>
              <a:buFont typeface="Arial" panose="020B0604020202020204" pitchFamily="34" charset="0"/>
              <a:buNone/>
              <a:defRPr sz="2000" kern="1200">
                <a:solidFill>
                  <a:schemeClr val="tx1"/>
                </a:solidFill>
                <a:latin typeface="等线" panose="02010600030101010101" pitchFamily="2" charset="-122"/>
                <a:ea typeface="等线"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smtClean="0">
                <a:solidFill>
                  <a:prstClr val="black"/>
                </a:solidFill>
                <a:latin typeface="方正清刻本悦宋简体" panose="02000000000000000000" pitchFamily="2" charset="-122"/>
                <a:ea typeface="方正清刻本悦宋简体" panose="02000000000000000000" pitchFamily="2" charset="-122"/>
              </a:rPr>
              <a:t> </a:t>
            </a:r>
            <a:r>
              <a:rPr lang="zh-CN" altLang="en-US" sz="2400" dirty="0" smtClean="0">
                <a:solidFill>
                  <a:prstClr val="black"/>
                </a:solidFill>
                <a:latin typeface="方正清刻本悦宋简体" panose="02000000000000000000" pitchFamily="2" charset="-122"/>
                <a:ea typeface="方正清刻本悦宋简体" panose="02000000000000000000" pitchFamily="2" charset="-122"/>
              </a:rPr>
              <a:t>土地革命</a:t>
            </a:r>
            <a:r>
              <a:rPr lang="en-US" altLang="zh-CN" sz="2400" dirty="0" smtClean="0">
                <a:solidFill>
                  <a:prstClr val="black"/>
                </a:solidFill>
                <a:latin typeface="方正清刻本悦宋简体" panose="02000000000000000000" pitchFamily="2" charset="-122"/>
                <a:ea typeface="方正清刻本悦宋简体" panose="02000000000000000000" pitchFamily="2" charset="-122"/>
              </a:rPr>
              <a:t>/</a:t>
            </a:r>
            <a:r>
              <a:rPr lang="zh-CN" altLang="en-US" sz="2400" dirty="0" smtClean="0">
                <a:solidFill>
                  <a:prstClr val="black"/>
                </a:solidFill>
                <a:latin typeface="方正清刻本悦宋简体" panose="02000000000000000000" pitchFamily="2" charset="-122"/>
                <a:ea typeface="方正清刻本悦宋简体" panose="02000000000000000000" pitchFamily="2" charset="-122"/>
              </a:rPr>
              <a:t>十年内战</a:t>
            </a:r>
            <a:endParaRPr lang="zh-CN" altLang="en-US" sz="2400" dirty="0">
              <a:solidFill>
                <a:prstClr val="black"/>
              </a:solidFill>
              <a:latin typeface="方正清刻本悦宋简体" panose="02000000000000000000" pitchFamily="2" charset="-122"/>
              <a:ea typeface="方正清刻本悦宋简体" panose="02000000000000000000" pitchFamily="2" charset="-122"/>
            </a:endParaRPr>
          </a:p>
        </p:txBody>
      </p:sp>
      <p:cxnSp>
        <p:nvCxnSpPr>
          <p:cNvPr id="10" name="直接连接符 9"/>
          <p:cNvCxnSpPr/>
          <p:nvPr/>
        </p:nvCxnSpPr>
        <p:spPr>
          <a:xfrm flipV="1">
            <a:off x="503725" y="3795957"/>
            <a:ext cx="11071654" cy="37070"/>
          </a:xfrm>
          <a:prstGeom prst="line">
            <a:avLst/>
          </a:prstGeom>
          <a:ln w="38100">
            <a:solidFill>
              <a:srgbClr val="C23C0D"/>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617105" y="2015304"/>
            <a:ext cx="2160000" cy="2050667"/>
            <a:chOff x="617105" y="2015304"/>
            <a:chExt cx="2160000" cy="2050667"/>
          </a:xfrm>
        </p:grpSpPr>
        <p:pic>
          <p:nvPicPr>
            <p:cNvPr id="7" name="图片 6"/>
            <p:cNvPicPr>
              <a:picLocks noChangeAspect="1"/>
            </p:cNvPicPr>
            <p:nvPr/>
          </p:nvPicPr>
          <p:blipFill>
            <a:blip r:embed="rId3"/>
            <a:stretch>
              <a:fillRect/>
            </a:stretch>
          </p:blipFill>
          <p:spPr>
            <a:xfrm>
              <a:off x="617105" y="2015304"/>
              <a:ext cx="2160000" cy="1456853"/>
            </a:xfrm>
            <a:prstGeom prst="roundRect">
              <a:avLst/>
            </a:prstGeom>
          </p:spPr>
        </p:pic>
        <p:grpSp>
          <p:nvGrpSpPr>
            <p:cNvPr id="11" name="组合 10"/>
            <p:cNvGrpSpPr/>
            <p:nvPr/>
          </p:nvGrpSpPr>
          <p:grpSpPr>
            <a:xfrm>
              <a:off x="1431435" y="3669302"/>
              <a:ext cx="531340" cy="396669"/>
              <a:chOff x="1222102" y="2999023"/>
              <a:chExt cx="531340" cy="396669"/>
            </a:xfrm>
          </p:grpSpPr>
          <p:sp>
            <p:nvSpPr>
              <p:cNvPr id="12" name="等腰三角形 11"/>
              <p:cNvSpPr/>
              <p:nvPr/>
            </p:nvSpPr>
            <p:spPr>
              <a:xfrm rot="10800000">
                <a:off x="1222102" y="3015047"/>
                <a:ext cx="531340" cy="380645"/>
              </a:xfrm>
              <a:prstGeom prst="triangle">
                <a:avLst/>
              </a:prstGeom>
              <a:solidFill>
                <a:srgbClr val="C23C0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等线" panose="02010600030101010101" pitchFamily="2" charset="-122"/>
                </a:endParaRPr>
              </a:p>
            </p:txBody>
          </p:sp>
          <p:sp>
            <p:nvSpPr>
              <p:cNvPr id="13" name="矩形 12"/>
              <p:cNvSpPr/>
              <p:nvPr/>
            </p:nvSpPr>
            <p:spPr>
              <a:xfrm>
                <a:off x="1344143" y="2999023"/>
                <a:ext cx="287258" cy="338554"/>
              </a:xfrm>
              <a:prstGeom prst="rect">
                <a:avLst/>
              </a:prstGeom>
            </p:spPr>
            <p:txBody>
              <a:bodyPr wrap="none">
                <a:spAutoFit/>
              </a:bodyPr>
              <a:lstStyle/>
              <a:p>
                <a:pPr algn="ctr"/>
                <a:r>
                  <a:rPr lang="en-US" altLang="zh-CN" sz="1600" dirty="0">
                    <a:solidFill>
                      <a:prstClr val="white"/>
                    </a:solidFill>
                    <a:latin typeface="汉仪丫丫体简" panose="02010604000101010101" pitchFamily="2" charset="-122"/>
                    <a:ea typeface="汉仪丫丫体简" panose="02010604000101010101" pitchFamily="2" charset="-122"/>
                  </a:rPr>
                  <a:t>1</a:t>
                </a:r>
                <a:endParaRPr lang="zh-CN" altLang="en-US" sz="1600" dirty="0">
                  <a:solidFill>
                    <a:prstClr val="white"/>
                  </a:solidFill>
                  <a:latin typeface="汉仪丫丫体简" panose="02010604000101010101" pitchFamily="2" charset="-122"/>
                  <a:ea typeface="汉仪丫丫体简" panose="02010604000101010101" pitchFamily="2" charset="-122"/>
                </a:endParaRPr>
              </a:p>
            </p:txBody>
          </p:sp>
        </p:grpSp>
      </p:grpSp>
      <p:grpSp>
        <p:nvGrpSpPr>
          <p:cNvPr id="6" name="组合 5"/>
          <p:cNvGrpSpPr/>
          <p:nvPr/>
        </p:nvGrpSpPr>
        <p:grpSpPr>
          <a:xfrm>
            <a:off x="3479871" y="2015304"/>
            <a:ext cx="2160000" cy="2058361"/>
            <a:chOff x="3479871" y="2015304"/>
            <a:chExt cx="2160000" cy="2058361"/>
          </a:xfrm>
        </p:grpSpPr>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9871" y="2015304"/>
              <a:ext cx="2160000" cy="1456853"/>
            </a:xfrm>
            <a:prstGeom prst="roundRect">
              <a:avLst/>
            </a:prstGeom>
          </p:spPr>
        </p:pic>
        <p:grpSp>
          <p:nvGrpSpPr>
            <p:cNvPr id="14" name="组合 13"/>
            <p:cNvGrpSpPr/>
            <p:nvPr/>
          </p:nvGrpSpPr>
          <p:grpSpPr>
            <a:xfrm>
              <a:off x="4294202" y="3661607"/>
              <a:ext cx="531340" cy="412058"/>
              <a:chOff x="5164093" y="2983634"/>
              <a:chExt cx="531340" cy="412058"/>
            </a:xfrm>
          </p:grpSpPr>
          <p:sp>
            <p:nvSpPr>
              <p:cNvPr id="15" name="等腰三角形 14"/>
              <p:cNvSpPr/>
              <p:nvPr/>
            </p:nvSpPr>
            <p:spPr>
              <a:xfrm rot="10800000">
                <a:off x="5164093" y="3015047"/>
                <a:ext cx="531340" cy="380645"/>
              </a:xfrm>
              <a:prstGeom prst="triangle">
                <a:avLst/>
              </a:prstGeom>
              <a:solidFill>
                <a:srgbClr val="C23C0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等线" panose="02010600030101010101" pitchFamily="2" charset="-122"/>
                </a:endParaRPr>
              </a:p>
            </p:txBody>
          </p:sp>
          <p:sp>
            <p:nvSpPr>
              <p:cNvPr id="16" name="矩形 15"/>
              <p:cNvSpPr/>
              <p:nvPr/>
            </p:nvSpPr>
            <p:spPr>
              <a:xfrm>
                <a:off x="5279722" y="2983634"/>
                <a:ext cx="300082" cy="369332"/>
              </a:xfrm>
              <a:prstGeom prst="rect">
                <a:avLst/>
              </a:prstGeom>
            </p:spPr>
            <p:txBody>
              <a:bodyPr wrap="none">
                <a:spAutoFit/>
              </a:bodyPr>
              <a:lstStyle/>
              <a:p>
                <a:pPr algn="ctr"/>
                <a:r>
                  <a:rPr lang="en-US" altLang="zh-CN" dirty="0" smtClean="0">
                    <a:solidFill>
                      <a:prstClr val="white"/>
                    </a:solidFill>
                    <a:latin typeface="汉仪丫丫体简" panose="02010604000101010101" pitchFamily="2" charset="-122"/>
                    <a:ea typeface="汉仪丫丫体简" panose="02010604000101010101" pitchFamily="2" charset="-122"/>
                  </a:rPr>
                  <a:t>2</a:t>
                </a:r>
                <a:endParaRPr lang="zh-CN" altLang="en-US" dirty="0">
                  <a:solidFill>
                    <a:prstClr val="white"/>
                  </a:solidFill>
                  <a:latin typeface="汉仪丫丫体简" panose="02010604000101010101" pitchFamily="2" charset="-122"/>
                  <a:ea typeface="汉仪丫丫体简" panose="02010604000101010101" pitchFamily="2" charset="-122"/>
                </a:endParaRPr>
              </a:p>
            </p:txBody>
          </p:sp>
        </p:grpSp>
      </p:grpSp>
      <p:grpSp>
        <p:nvGrpSpPr>
          <p:cNvPr id="27" name="组合 26"/>
          <p:cNvGrpSpPr/>
          <p:nvPr/>
        </p:nvGrpSpPr>
        <p:grpSpPr>
          <a:xfrm>
            <a:off x="6342637" y="2042845"/>
            <a:ext cx="2160000" cy="2038515"/>
            <a:chOff x="6342637" y="2042845"/>
            <a:chExt cx="2160000" cy="2038515"/>
          </a:xfrm>
        </p:grpSpPr>
        <p:pic>
          <p:nvPicPr>
            <p:cNvPr id="8" name="图片 7"/>
            <p:cNvPicPr>
              <a:picLocks noChangeAspect="1"/>
            </p:cNvPicPr>
            <p:nvPr/>
          </p:nvPicPr>
          <p:blipFill>
            <a:blip r:embed="rId5"/>
            <a:stretch>
              <a:fillRect/>
            </a:stretch>
          </p:blipFill>
          <p:spPr>
            <a:xfrm>
              <a:off x="6342637" y="2042845"/>
              <a:ext cx="2160000" cy="1401770"/>
            </a:xfrm>
            <a:prstGeom prst="roundRect">
              <a:avLst/>
            </a:prstGeom>
          </p:spPr>
        </p:pic>
        <p:grpSp>
          <p:nvGrpSpPr>
            <p:cNvPr id="17" name="组合 16"/>
            <p:cNvGrpSpPr/>
            <p:nvPr/>
          </p:nvGrpSpPr>
          <p:grpSpPr>
            <a:xfrm>
              <a:off x="7156969" y="3653912"/>
              <a:ext cx="531340" cy="427448"/>
              <a:chOff x="9295183" y="2968245"/>
              <a:chExt cx="531340" cy="427448"/>
            </a:xfrm>
          </p:grpSpPr>
          <p:sp>
            <p:nvSpPr>
              <p:cNvPr id="18" name="等腰三角形 17"/>
              <p:cNvSpPr/>
              <p:nvPr/>
            </p:nvSpPr>
            <p:spPr>
              <a:xfrm rot="10800000">
                <a:off x="9295183" y="3015048"/>
                <a:ext cx="531340" cy="380645"/>
              </a:xfrm>
              <a:prstGeom prst="triangle">
                <a:avLst/>
              </a:prstGeom>
              <a:solidFill>
                <a:srgbClr val="C23C0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等线" panose="02010600030101010101" pitchFamily="2" charset="-122"/>
                </a:endParaRPr>
              </a:p>
            </p:txBody>
          </p:sp>
          <p:sp>
            <p:nvSpPr>
              <p:cNvPr id="19" name="矩形 18"/>
              <p:cNvSpPr/>
              <p:nvPr/>
            </p:nvSpPr>
            <p:spPr>
              <a:xfrm>
                <a:off x="9410812" y="2968245"/>
                <a:ext cx="300082" cy="369332"/>
              </a:xfrm>
              <a:prstGeom prst="rect">
                <a:avLst/>
              </a:prstGeom>
            </p:spPr>
            <p:txBody>
              <a:bodyPr wrap="none">
                <a:spAutoFit/>
              </a:bodyPr>
              <a:lstStyle/>
              <a:p>
                <a:pPr algn="ctr"/>
                <a:r>
                  <a:rPr lang="en-US" altLang="zh-CN" dirty="0" smtClean="0">
                    <a:solidFill>
                      <a:prstClr val="white"/>
                    </a:solidFill>
                    <a:latin typeface="汉仪丫丫体简" panose="02010604000101010101" pitchFamily="2" charset="-122"/>
                    <a:ea typeface="汉仪丫丫体简" panose="02010604000101010101" pitchFamily="2" charset="-122"/>
                  </a:rPr>
                  <a:t>3</a:t>
                </a:r>
                <a:endParaRPr lang="zh-CN" altLang="en-US" dirty="0">
                  <a:solidFill>
                    <a:prstClr val="white"/>
                  </a:solidFill>
                  <a:latin typeface="汉仪丫丫体简" panose="02010604000101010101" pitchFamily="2" charset="-122"/>
                  <a:ea typeface="汉仪丫丫体简" panose="02010604000101010101" pitchFamily="2" charset="-122"/>
                </a:endParaRPr>
              </a:p>
            </p:txBody>
          </p:sp>
        </p:grpSp>
      </p:grpSp>
      <p:grpSp>
        <p:nvGrpSpPr>
          <p:cNvPr id="28" name="组合 27"/>
          <p:cNvGrpSpPr/>
          <p:nvPr/>
        </p:nvGrpSpPr>
        <p:grpSpPr>
          <a:xfrm>
            <a:off x="9205403" y="2015304"/>
            <a:ext cx="2160000" cy="2066056"/>
            <a:chOff x="9205403" y="2015304"/>
            <a:chExt cx="2160000" cy="2066056"/>
          </a:xfrm>
        </p:grpSpPr>
        <p:pic>
          <p:nvPicPr>
            <p:cNvPr id="9" name="图片 8"/>
            <p:cNvPicPr>
              <a:picLocks noChangeAspect="1"/>
            </p:cNvPicPr>
            <p:nvPr/>
          </p:nvPicPr>
          <p:blipFill rotWithShape="1">
            <a:blip r:embed="rId6"/>
            <a:srcRect b="5881"/>
            <a:stretch>
              <a:fillRect/>
            </a:stretch>
          </p:blipFill>
          <p:spPr>
            <a:xfrm>
              <a:off x="9205403" y="2015304"/>
              <a:ext cx="2160000" cy="1456853"/>
            </a:xfrm>
            <a:prstGeom prst="roundRect">
              <a:avLst/>
            </a:prstGeom>
          </p:spPr>
        </p:pic>
        <p:grpSp>
          <p:nvGrpSpPr>
            <p:cNvPr id="20" name="组合 19"/>
            <p:cNvGrpSpPr/>
            <p:nvPr/>
          </p:nvGrpSpPr>
          <p:grpSpPr>
            <a:xfrm>
              <a:off x="10019737" y="3653912"/>
              <a:ext cx="531340" cy="427448"/>
              <a:chOff x="9295183" y="2968245"/>
              <a:chExt cx="531340" cy="427448"/>
            </a:xfrm>
          </p:grpSpPr>
          <p:sp>
            <p:nvSpPr>
              <p:cNvPr id="21" name="等腰三角形 20"/>
              <p:cNvSpPr/>
              <p:nvPr/>
            </p:nvSpPr>
            <p:spPr>
              <a:xfrm rot="10800000">
                <a:off x="9295183" y="3015048"/>
                <a:ext cx="531340" cy="380645"/>
              </a:xfrm>
              <a:prstGeom prst="triangle">
                <a:avLst/>
              </a:prstGeom>
              <a:solidFill>
                <a:srgbClr val="C23C0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等线" panose="02010600030101010101" pitchFamily="2" charset="-122"/>
                </a:endParaRPr>
              </a:p>
            </p:txBody>
          </p:sp>
          <p:sp>
            <p:nvSpPr>
              <p:cNvPr id="22" name="矩形 21"/>
              <p:cNvSpPr/>
              <p:nvPr/>
            </p:nvSpPr>
            <p:spPr>
              <a:xfrm>
                <a:off x="9394782" y="2968245"/>
                <a:ext cx="332143" cy="369332"/>
              </a:xfrm>
              <a:prstGeom prst="rect">
                <a:avLst/>
              </a:prstGeom>
            </p:spPr>
            <p:txBody>
              <a:bodyPr wrap="none">
                <a:spAutoFit/>
              </a:bodyPr>
              <a:lstStyle/>
              <a:p>
                <a:pPr algn="ctr"/>
                <a:r>
                  <a:rPr lang="en-US" altLang="zh-CN" dirty="0" smtClean="0">
                    <a:solidFill>
                      <a:prstClr val="white"/>
                    </a:solidFill>
                    <a:latin typeface="汉仪丫丫体简" panose="02010604000101010101" pitchFamily="2" charset="-122"/>
                    <a:ea typeface="汉仪丫丫体简" panose="02010604000101010101" pitchFamily="2" charset="-122"/>
                  </a:rPr>
                  <a:t>4</a:t>
                </a:r>
                <a:endParaRPr lang="zh-CN" altLang="en-US" dirty="0">
                  <a:solidFill>
                    <a:prstClr val="white"/>
                  </a:solidFill>
                  <a:latin typeface="汉仪丫丫体简" panose="02010604000101010101" pitchFamily="2" charset="-122"/>
                  <a:ea typeface="汉仪丫丫体简" panose="02010604000101010101" pitchFamily="2" charset="-122"/>
                </a:endParaRPr>
              </a:p>
            </p:txBody>
          </p:sp>
        </p:grpSp>
      </p:grpSp>
      <p:sp>
        <p:nvSpPr>
          <p:cNvPr id="23" name="文本框 22"/>
          <p:cNvSpPr txBox="1"/>
          <p:nvPr/>
        </p:nvSpPr>
        <p:spPr>
          <a:xfrm>
            <a:off x="903939" y="4272647"/>
            <a:ext cx="1586332" cy="1431161"/>
          </a:xfrm>
          <a:prstGeom prst="rect">
            <a:avLst/>
          </a:prstGeom>
          <a:noFill/>
        </p:spPr>
        <p:txBody>
          <a:bodyPr wrap="square" rtlCol="0">
            <a:spAutoFit/>
          </a:bodyPr>
          <a:lstStyle/>
          <a:p>
            <a:pPr algn="ctr">
              <a:lnSpc>
                <a:spcPct val="150000"/>
              </a:lnSpc>
            </a:pPr>
            <a:r>
              <a:rPr lang="zh-CN" altLang="en-US" dirty="0" smtClean="0">
                <a:solidFill>
                  <a:prstClr val="black"/>
                </a:solidFill>
                <a:latin typeface="方正清刻本悦宋简体" panose="02000000000000000000" pitchFamily="2" charset="-122"/>
                <a:ea typeface="方正清刻本悦宋简体" panose="02000000000000000000" pitchFamily="2" charset="-122"/>
              </a:rPr>
              <a:t>第一步</a:t>
            </a:r>
            <a:endParaRPr lang="en-US" altLang="zh-CN" dirty="0" smtClean="0">
              <a:solidFill>
                <a:prstClr val="black"/>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sz="2000" u="sng" dirty="0">
                <a:solidFill>
                  <a:srgbClr val="C00000"/>
                </a:solidFill>
                <a:latin typeface="方正清刻本悦宋简体" panose="02000000000000000000" pitchFamily="2" charset="-122"/>
                <a:ea typeface="方正清刻本悦宋简体" panose="02000000000000000000" pitchFamily="2" charset="-122"/>
              </a:rPr>
              <a:t> </a:t>
            </a:r>
            <a:r>
              <a:rPr lang="zh-CN" altLang="en-US" sz="2000" u="sng" dirty="0" smtClean="0">
                <a:solidFill>
                  <a:srgbClr val="C00000"/>
                </a:solidFill>
                <a:latin typeface="方正清刻本悦宋简体" panose="02000000000000000000" pitchFamily="2" charset="-122"/>
                <a:ea typeface="方正清刻本悦宋简体" panose="02000000000000000000" pitchFamily="2" charset="-122"/>
              </a:rPr>
              <a:t>       </a:t>
            </a:r>
            <a:r>
              <a:rPr lang="zh-CN" altLang="en-US" sz="2000" dirty="0" smtClean="0">
                <a:solidFill>
                  <a:prstClr val="black"/>
                </a:solidFill>
                <a:latin typeface="方正清刻本悦宋简体" panose="02000000000000000000" pitchFamily="2" charset="-122"/>
                <a:ea typeface="方正清刻本悦宋简体" panose="02000000000000000000" pitchFamily="2" charset="-122"/>
              </a:rPr>
              <a:t>起义</a:t>
            </a:r>
            <a:endParaRPr lang="en-US" altLang="zh-CN" sz="2000" dirty="0">
              <a:solidFill>
                <a:prstClr val="black"/>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sz="2000" dirty="0">
                <a:solidFill>
                  <a:prstClr val="black"/>
                </a:solidFill>
                <a:latin typeface="等线" panose="02010600030101010101" pitchFamily="2" charset="-122"/>
                <a:ea typeface="等线" panose="02010600030101010101" pitchFamily="2" charset="-122"/>
              </a:rPr>
              <a:t>第一枪</a:t>
            </a:r>
          </a:p>
        </p:txBody>
      </p:sp>
      <p:sp>
        <p:nvSpPr>
          <p:cNvPr id="24" name="文本框 23"/>
          <p:cNvSpPr txBox="1"/>
          <p:nvPr/>
        </p:nvSpPr>
        <p:spPr>
          <a:xfrm>
            <a:off x="3665352" y="4272647"/>
            <a:ext cx="1851826" cy="1431161"/>
          </a:xfrm>
          <a:prstGeom prst="rect">
            <a:avLst/>
          </a:prstGeom>
          <a:noFill/>
        </p:spPr>
        <p:txBody>
          <a:bodyPr wrap="square" rtlCol="0">
            <a:spAutoFit/>
          </a:bodyPr>
          <a:lstStyle/>
          <a:p>
            <a:pPr algn="ctr">
              <a:lnSpc>
                <a:spcPct val="150000"/>
              </a:lnSpc>
            </a:pPr>
            <a:r>
              <a:rPr lang="zh-CN" altLang="en-US" dirty="0">
                <a:solidFill>
                  <a:prstClr val="black"/>
                </a:solidFill>
                <a:latin typeface="方正清刻本悦宋简体" panose="02000000000000000000" pitchFamily="2" charset="-122"/>
                <a:ea typeface="方正清刻本悦宋简体" panose="02000000000000000000" pitchFamily="2" charset="-122"/>
              </a:rPr>
              <a:t>第二步</a:t>
            </a:r>
            <a:endParaRPr lang="en-US" altLang="zh-CN" dirty="0">
              <a:solidFill>
                <a:prstClr val="black"/>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sz="2000" u="sng" dirty="0" smtClean="0">
                <a:solidFill>
                  <a:srgbClr val="C00000"/>
                </a:solidFill>
                <a:latin typeface="方正清刻本悦宋简体" panose="02000000000000000000" pitchFamily="2" charset="-122"/>
                <a:ea typeface="方正清刻本悦宋简体" panose="02000000000000000000" pitchFamily="2" charset="-122"/>
              </a:rPr>
              <a:t>        </a:t>
            </a:r>
            <a:r>
              <a:rPr lang="zh-CN" altLang="en-US" sz="2000" dirty="0" smtClean="0">
                <a:solidFill>
                  <a:prstClr val="black"/>
                </a:solidFill>
                <a:latin typeface="方正清刻本悦宋简体" panose="02000000000000000000" pitchFamily="2" charset="-122"/>
                <a:ea typeface="方正清刻本悦宋简体" panose="02000000000000000000" pitchFamily="2" charset="-122"/>
              </a:rPr>
              <a:t>会议</a:t>
            </a:r>
            <a:endParaRPr lang="en-US" altLang="zh-CN" sz="2000" dirty="0">
              <a:solidFill>
                <a:prstClr val="black"/>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sz="2000" dirty="0">
                <a:solidFill>
                  <a:prstClr val="black"/>
                </a:solidFill>
                <a:latin typeface="等线" panose="02010600030101010101" pitchFamily="2" charset="-122"/>
                <a:ea typeface="等线" panose="02010600030101010101" pitchFamily="2" charset="-122"/>
              </a:rPr>
              <a:t>枪杆子出政权</a:t>
            </a:r>
          </a:p>
        </p:txBody>
      </p:sp>
      <p:sp>
        <p:nvSpPr>
          <p:cNvPr id="25" name="文本框 24"/>
          <p:cNvSpPr txBox="1"/>
          <p:nvPr/>
        </p:nvSpPr>
        <p:spPr>
          <a:xfrm>
            <a:off x="6096000" y="4259997"/>
            <a:ext cx="2653278" cy="1431161"/>
          </a:xfrm>
          <a:prstGeom prst="rect">
            <a:avLst/>
          </a:prstGeom>
          <a:noFill/>
        </p:spPr>
        <p:txBody>
          <a:bodyPr wrap="square" rtlCol="0">
            <a:spAutoFit/>
          </a:bodyPr>
          <a:lstStyle/>
          <a:p>
            <a:pPr algn="ctr">
              <a:lnSpc>
                <a:spcPct val="150000"/>
              </a:lnSpc>
            </a:pPr>
            <a:r>
              <a:rPr lang="zh-CN" altLang="en-US" dirty="0">
                <a:solidFill>
                  <a:prstClr val="black"/>
                </a:solidFill>
                <a:latin typeface="方正清刻本悦宋简体" panose="02000000000000000000" pitchFamily="2" charset="-122"/>
                <a:ea typeface="方正清刻本悦宋简体" panose="02000000000000000000" pitchFamily="2" charset="-122"/>
              </a:rPr>
              <a:t>第三步</a:t>
            </a:r>
            <a:endParaRPr lang="en-US" altLang="zh-CN" dirty="0">
              <a:solidFill>
                <a:prstClr val="black"/>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sz="2000" u="sng" dirty="0">
                <a:solidFill>
                  <a:srgbClr val="C00000"/>
                </a:solidFill>
                <a:latin typeface="方正清刻本悦宋简体" panose="02000000000000000000" pitchFamily="2" charset="-122"/>
                <a:ea typeface="方正清刻本悦宋简体" panose="02000000000000000000" pitchFamily="2" charset="-122"/>
              </a:rPr>
              <a:t> </a:t>
            </a:r>
            <a:r>
              <a:rPr lang="zh-CN" altLang="en-US" sz="2000" u="sng" dirty="0" smtClean="0">
                <a:solidFill>
                  <a:srgbClr val="C00000"/>
                </a:solidFill>
                <a:latin typeface="方正清刻本悦宋简体" panose="02000000000000000000" pitchFamily="2" charset="-122"/>
                <a:ea typeface="方正清刻本悦宋简体" panose="02000000000000000000" pitchFamily="2" charset="-122"/>
              </a:rPr>
              <a:t>        </a:t>
            </a:r>
            <a:r>
              <a:rPr lang="zh-CN" altLang="en-US" sz="2000" dirty="0" smtClean="0">
                <a:solidFill>
                  <a:prstClr val="black"/>
                </a:solidFill>
                <a:latin typeface="方正清刻本悦宋简体" panose="02000000000000000000" pitchFamily="2" charset="-122"/>
                <a:ea typeface="方正清刻本悦宋简体" panose="02000000000000000000" pitchFamily="2" charset="-122"/>
              </a:rPr>
              <a:t>改编</a:t>
            </a:r>
            <a:endParaRPr lang="en-US" altLang="zh-CN" sz="2000" dirty="0">
              <a:solidFill>
                <a:prstClr val="black"/>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sz="2000" dirty="0">
                <a:solidFill>
                  <a:prstClr val="black"/>
                </a:solidFill>
                <a:latin typeface="等线" panose="02010600030101010101" pitchFamily="2" charset="-122"/>
                <a:ea typeface="等线" panose="02010600030101010101" pitchFamily="2" charset="-122"/>
              </a:rPr>
              <a:t>新型人民军队</a:t>
            </a:r>
          </a:p>
        </p:txBody>
      </p:sp>
      <p:sp>
        <p:nvSpPr>
          <p:cNvPr id="26" name="文本框 25"/>
          <p:cNvSpPr txBox="1"/>
          <p:nvPr/>
        </p:nvSpPr>
        <p:spPr>
          <a:xfrm>
            <a:off x="9258825" y="4250919"/>
            <a:ext cx="2053163" cy="1431161"/>
          </a:xfrm>
          <a:prstGeom prst="rect">
            <a:avLst/>
          </a:prstGeom>
          <a:noFill/>
        </p:spPr>
        <p:txBody>
          <a:bodyPr wrap="square" rtlCol="0">
            <a:spAutoFit/>
          </a:bodyPr>
          <a:lstStyle/>
          <a:p>
            <a:pPr algn="ctr">
              <a:lnSpc>
                <a:spcPct val="150000"/>
              </a:lnSpc>
            </a:pPr>
            <a:r>
              <a:rPr lang="zh-CN" altLang="en-US" dirty="0">
                <a:solidFill>
                  <a:prstClr val="black"/>
                </a:solidFill>
                <a:latin typeface="方正清刻本悦宋简体" panose="02000000000000000000" pitchFamily="2" charset="-122"/>
                <a:ea typeface="方正清刻本悦宋简体" panose="02000000000000000000" pitchFamily="2" charset="-122"/>
              </a:rPr>
              <a:t>第四步</a:t>
            </a:r>
            <a:endParaRPr lang="en-US" altLang="zh-CN" dirty="0">
              <a:solidFill>
                <a:prstClr val="black"/>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sz="2000" u="sng" dirty="0">
                <a:solidFill>
                  <a:srgbClr val="C00000"/>
                </a:solidFill>
                <a:latin typeface="方正清刻本悦宋简体" panose="02000000000000000000" pitchFamily="2" charset="-122"/>
                <a:ea typeface="方正清刻本悦宋简体" panose="02000000000000000000" pitchFamily="2" charset="-122"/>
              </a:rPr>
              <a:t> </a:t>
            </a:r>
            <a:r>
              <a:rPr lang="zh-CN" altLang="en-US" sz="2000" u="sng" dirty="0" smtClean="0">
                <a:solidFill>
                  <a:srgbClr val="C00000"/>
                </a:solidFill>
                <a:latin typeface="方正清刻本悦宋简体" panose="02000000000000000000" pitchFamily="2" charset="-122"/>
                <a:ea typeface="方正清刻本悦宋简体" panose="02000000000000000000" pitchFamily="2" charset="-122"/>
              </a:rPr>
              <a:t>        </a:t>
            </a:r>
            <a:r>
              <a:rPr lang="zh-CN" altLang="en-US" sz="2000" dirty="0" smtClean="0">
                <a:solidFill>
                  <a:prstClr val="black"/>
                </a:solidFill>
                <a:latin typeface="方正清刻本悦宋简体" panose="02000000000000000000" pitchFamily="2" charset="-122"/>
                <a:ea typeface="方正清刻本悦宋简体" panose="02000000000000000000" pitchFamily="2" charset="-122"/>
              </a:rPr>
              <a:t>根据地</a:t>
            </a:r>
            <a:endParaRPr lang="en-US" altLang="zh-CN" sz="2000" dirty="0">
              <a:solidFill>
                <a:prstClr val="black"/>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sz="2000" dirty="0" smtClean="0">
                <a:solidFill>
                  <a:prstClr val="black"/>
                </a:solidFill>
                <a:latin typeface="等线" panose="02010600030101010101" pitchFamily="2" charset="-122"/>
                <a:ea typeface="等线" panose="02010600030101010101" pitchFamily="2" charset="-122"/>
              </a:rPr>
              <a:t>工农武装割据</a:t>
            </a:r>
            <a:endParaRPr lang="zh-CN" altLang="en-US" sz="2000" dirty="0">
              <a:solidFill>
                <a:prstClr val="black"/>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06536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2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up)">
                                      <p:cBhvr>
                                        <p:cTn id="28" dur="500"/>
                                        <p:tgtEl>
                                          <p:spTgt spid="27"/>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up)">
                                      <p:cBhvr>
                                        <p:cTn id="36" dur="500"/>
                                        <p:tgtEl>
                                          <p:spTgt spid="28"/>
                                        </p:tgtEl>
                                      </p:cBhvr>
                                    </p:animEffect>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3939" y="379330"/>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中国近现代史时间轴</a:t>
            </a:r>
            <a:r>
              <a:rPr lang="en-US" altLang="zh-CN" sz="24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新民主主义革命部分</a:t>
            </a:r>
            <a:r>
              <a:rPr lang="zh-CN" altLang="en-US" sz="1800" dirty="0">
                <a:latin typeface="华文新魏" panose="02010800040101010101" pitchFamily="2" charset="-122"/>
                <a:ea typeface="华文新魏" panose="02010800040101010101" pitchFamily="2" charset="-122"/>
              </a:rPr>
              <a:t>（</a:t>
            </a:r>
            <a:r>
              <a:rPr lang="en-US" altLang="zh-CN" sz="1800" dirty="0">
                <a:latin typeface="华文新魏" panose="02010800040101010101" pitchFamily="2" charset="-122"/>
                <a:ea typeface="华文新魏" panose="02010800040101010101" pitchFamily="2" charset="-122"/>
              </a:rPr>
              <a:t>1919 </a:t>
            </a:r>
            <a:r>
              <a:rPr lang="zh-CN" altLang="en-US" sz="1800" dirty="0">
                <a:latin typeface="华文新魏" panose="02010800040101010101" pitchFamily="2" charset="-122"/>
                <a:ea typeface="华文新魏" panose="02010800040101010101" pitchFamily="2" charset="-122"/>
              </a:rPr>
              <a:t>年</a:t>
            </a:r>
            <a:r>
              <a:rPr lang="en-US" altLang="zh-CN" sz="1800" dirty="0">
                <a:latin typeface="华文新魏" panose="02010800040101010101" pitchFamily="2" charset="-122"/>
                <a:ea typeface="华文新魏" panose="02010800040101010101" pitchFamily="2" charset="-122"/>
              </a:rPr>
              <a:t>——1949 </a:t>
            </a:r>
            <a:r>
              <a:rPr lang="zh-CN" altLang="en-US" sz="1800" dirty="0">
                <a:latin typeface="华文新魏" panose="02010800040101010101" pitchFamily="2" charset="-122"/>
                <a:ea typeface="华文新魏" panose="02010800040101010101" pitchFamily="2" charset="-122"/>
              </a:rPr>
              <a:t>年） </a:t>
            </a:r>
          </a:p>
        </p:txBody>
      </p:sp>
      <p:sp>
        <p:nvSpPr>
          <p:cNvPr id="4" name="内容占位符 24"/>
          <p:cNvSpPr txBox="1"/>
          <p:nvPr/>
        </p:nvSpPr>
        <p:spPr>
          <a:xfrm>
            <a:off x="838200" y="1072081"/>
            <a:ext cx="4460913" cy="694890"/>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0"/>
              </a:spcBef>
              <a:buFont typeface="Arial" panose="020B0604020202020204" pitchFamily="34" charset="0"/>
              <a:buNone/>
              <a:defRPr sz="2000" kern="1200">
                <a:solidFill>
                  <a:schemeClr val="tx1"/>
                </a:solidFill>
                <a:latin typeface="等线" panose="02010600030101010101" pitchFamily="2" charset="-122"/>
                <a:ea typeface="等线"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smtClean="0">
                <a:solidFill>
                  <a:prstClr val="black"/>
                </a:solidFill>
                <a:latin typeface="方正清刻本悦宋简体" panose="02000000000000000000" pitchFamily="2" charset="-122"/>
                <a:ea typeface="方正清刻本悦宋简体" panose="02000000000000000000" pitchFamily="2" charset="-122"/>
              </a:rPr>
              <a:t> </a:t>
            </a:r>
            <a:r>
              <a:rPr lang="zh-CN" altLang="en-US" sz="2400" dirty="0" smtClean="0">
                <a:solidFill>
                  <a:prstClr val="black"/>
                </a:solidFill>
                <a:latin typeface="方正清刻本悦宋简体" panose="02000000000000000000" pitchFamily="2" charset="-122"/>
                <a:ea typeface="方正清刻本悦宋简体" panose="02000000000000000000" pitchFamily="2" charset="-122"/>
              </a:rPr>
              <a:t>土地革命</a:t>
            </a:r>
            <a:r>
              <a:rPr lang="en-US" altLang="zh-CN" sz="2400" dirty="0" smtClean="0">
                <a:solidFill>
                  <a:prstClr val="black"/>
                </a:solidFill>
                <a:latin typeface="方正清刻本悦宋简体" panose="02000000000000000000" pitchFamily="2" charset="-122"/>
                <a:ea typeface="方正清刻本悦宋简体" panose="02000000000000000000" pitchFamily="2" charset="-122"/>
              </a:rPr>
              <a:t>/</a:t>
            </a:r>
            <a:r>
              <a:rPr lang="zh-CN" altLang="en-US" sz="2400" dirty="0" smtClean="0">
                <a:solidFill>
                  <a:prstClr val="black"/>
                </a:solidFill>
                <a:latin typeface="方正清刻本悦宋简体" panose="02000000000000000000" pitchFamily="2" charset="-122"/>
                <a:ea typeface="方正清刻本悦宋简体" panose="02000000000000000000" pitchFamily="2" charset="-122"/>
              </a:rPr>
              <a:t>十年内战</a:t>
            </a:r>
            <a:endParaRPr lang="zh-CN" altLang="en-US" sz="2400" dirty="0">
              <a:solidFill>
                <a:prstClr val="black"/>
              </a:solidFill>
              <a:latin typeface="方正清刻本悦宋简体" panose="02000000000000000000" pitchFamily="2" charset="-122"/>
              <a:ea typeface="方正清刻本悦宋简体" panose="02000000000000000000" pitchFamily="2" charset="-122"/>
            </a:endParaRPr>
          </a:p>
        </p:txBody>
      </p:sp>
      <p:cxnSp>
        <p:nvCxnSpPr>
          <p:cNvPr id="10" name="直接连接符 9"/>
          <p:cNvCxnSpPr/>
          <p:nvPr/>
        </p:nvCxnSpPr>
        <p:spPr>
          <a:xfrm flipV="1">
            <a:off x="503725" y="3795957"/>
            <a:ext cx="11071654" cy="37070"/>
          </a:xfrm>
          <a:prstGeom prst="line">
            <a:avLst/>
          </a:prstGeom>
          <a:ln w="38100">
            <a:solidFill>
              <a:srgbClr val="C23C0D"/>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617105" y="2015304"/>
            <a:ext cx="2160000" cy="2050667"/>
            <a:chOff x="617105" y="2015304"/>
            <a:chExt cx="2160000" cy="2050667"/>
          </a:xfrm>
        </p:grpSpPr>
        <p:pic>
          <p:nvPicPr>
            <p:cNvPr id="7" name="图片 6"/>
            <p:cNvPicPr>
              <a:picLocks noChangeAspect="1"/>
            </p:cNvPicPr>
            <p:nvPr/>
          </p:nvPicPr>
          <p:blipFill>
            <a:blip r:embed="rId3"/>
            <a:stretch>
              <a:fillRect/>
            </a:stretch>
          </p:blipFill>
          <p:spPr>
            <a:xfrm>
              <a:off x="617105" y="2015304"/>
              <a:ext cx="2160000" cy="1456853"/>
            </a:xfrm>
            <a:prstGeom prst="roundRect">
              <a:avLst/>
            </a:prstGeom>
          </p:spPr>
        </p:pic>
        <p:grpSp>
          <p:nvGrpSpPr>
            <p:cNvPr id="11" name="组合 10"/>
            <p:cNvGrpSpPr/>
            <p:nvPr/>
          </p:nvGrpSpPr>
          <p:grpSpPr>
            <a:xfrm>
              <a:off x="1431435" y="3669302"/>
              <a:ext cx="531340" cy="396669"/>
              <a:chOff x="1222102" y="2999023"/>
              <a:chExt cx="531340" cy="396669"/>
            </a:xfrm>
          </p:grpSpPr>
          <p:sp>
            <p:nvSpPr>
              <p:cNvPr id="12" name="等腰三角形 11"/>
              <p:cNvSpPr/>
              <p:nvPr/>
            </p:nvSpPr>
            <p:spPr>
              <a:xfrm rot="10800000">
                <a:off x="1222102" y="3015047"/>
                <a:ext cx="531340" cy="380645"/>
              </a:xfrm>
              <a:prstGeom prst="triangle">
                <a:avLst/>
              </a:prstGeom>
              <a:solidFill>
                <a:srgbClr val="C23C0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等线" panose="02010600030101010101" pitchFamily="2" charset="-122"/>
                </a:endParaRPr>
              </a:p>
            </p:txBody>
          </p:sp>
          <p:sp>
            <p:nvSpPr>
              <p:cNvPr id="13" name="矩形 12"/>
              <p:cNvSpPr/>
              <p:nvPr/>
            </p:nvSpPr>
            <p:spPr>
              <a:xfrm>
                <a:off x="1344143" y="2999023"/>
                <a:ext cx="287258" cy="338554"/>
              </a:xfrm>
              <a:prstGeom prst="rect">
                <a:avLst/>
              </a:prstGeom>
            </p:spPr>
            <p:txBody>
              <a:bodyPr wrap="none">
                <a:spAutoFit/>
              </a:bodyPr>
              <a:lstStyle/>
              <a:p>
                <a:pPr algn="ctr"/>
                <a:r>
                  <a:rPr lang="en-US" altLang="zh-CN" sz="1600" dirty="0">
                    <a:solidFill>
                      <a:prstClr val="white"/>
                    </a:solidFill>
                    <a:latin typeface="汉仪丫丫体简" panose="02010604000101010101" pitchFamily="2" charset="-122"/>
                    <a:ea typeface="汉仪丫丫体简" panose="02010604000101010101" pitchFamily="2" charset="-122"/>
                  </a:rPr>
                  <a:t>1</a:t>
                </a:r>
                <a:endParaRPr lang="zh-CN" altLang="en-US" sz="1600" dirty="0">
                  <a:solidFill>
                    <a:prstClr val="white"/>
                  </a:solidFill>
                  <a:latin typeface="汉仪丫丫体简" panose="02010604000101010101" pitchFamily="2" charset="-122"/>
                  <a:ea typeface="汉仪丫丫体简" panose="02010604000101010101" pitchFamily="2" charset="-122"/>
                </a:endParaRPr>
              </a:p>
            </p:txBody>
          </p:sp>
        </p:grpSp>
      </p:grpSp>
      <p:grpSp>
        <p:nvGrpSpPr>
          <p:cNvPr id="6" name="组合 5"/>
          <p:cNvGrpSpPr/>
          <p:nvPr/>
        </p:nvGrpSpPr>
        <p:grpSpPr>
          <a:xfrm>
            <a:off x="3479871" y="2015304"/>
            <a:ext cx="2160000" cy="2058361"/>
            <a:chOff x="3479871" y="2015304"/>
            <a:chExt cx="2160000" cy="2058361"/>
          </a:xfrm>
        </p:grpSpPr>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9871" y="2015304"/>
              <a:ext cx="2160000" cy="1456853"/>
            </a:xfrm>
            <a:prstGeom prst="roundRect">
              <a:avLst/>
            </a:prstGeom>
          </p:spPr>
        </p:pic>
        <p:grpSp>
          <p:nvGrpSpPr>
            <p:cNvPr id="14" name="组合 13"/>
            <p:cNvGrpSpPr/>
            <p:nvPr/>
          </p:nvGrpSpPr>
          <p:grpSpPr>
            <a:xfrm>
              <a:off x="4294202" y="3661607"/>
              <a:ext cx="531340" cy="412058"/>
              <a:chOff x="5164093" y="2983634"/>
              <a:chExt cx="531340" cy="412058"/>
            </a:xfrm>
          </p:grpSpPr>
          <p:sp>
            <p:nvSpPr>
              <p:cNvPr id="15" name="等腰三角形 14"/>
              <p:cNvSpPr/>
              <p:nvPr/>
            </p:nvSpPr>
            <p:spPr>
              <a:xfrm rot="10800000">
                <a:off x="5164093" y="3015047"/>
                <a:ext cx="531340" cy="380645"/>
              </a:xfrm>
              <a:prstGeom prst="triangle">
                <a:avLst/>
              </a:prstGeom>
              <a:solidFill>
                <a:srgbClr val="C23C0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等线" panose="02010600030101010101" pitchFamily="2" charset="-122"/>
                </a:endParaRPr>
              </a:p>
            </p:txBody>
          </p:sp>
          <p:sp>
            <p:nvSpPr>
              <p:cNvPr id="16" name="矩形 15"/>
              <p:cNvSpPr/>
              <p:nvPr/>
            </p:nvSpPr>
            <p:spPr>
              <a:xfrm>
                <a:off x="5279722" y="2983634"/>
                <a:ext cx="300082" cy="369332"/>
              </a:xfrm>
              <a:prstGeom prst="rect">
                <a:avLst/>
              </a:prstGeom>
            </p:spPr>
            <p:txBody>
              <a:bodyPr wrap="none">
                <a:spAutoFit/>
              </a:bodyPr>
              <a:lstStyle/>
              <a:p>
                <a:pPr algn="ctr"/>
                <a:r>
                  <a:rPr lang="en-US" altLang="zh-CN" dirty="0" smtClean="0">
                    <a:solidFill>
                      <a:prstClr val="white"/>
                    </a:solidFill>
                    <a:latin typeface="汉仪丫丫体简" panose="02010604000101010101" pitchFamily="2" charset="-122"/>
                    <a:ea typeface="汉仪丫丫体简" panose="02010604000101010101" pitchFamily="2" charset="-122"/>
                  </a:rPr>
                  <a:t>2</a:t>
                </a:r>
                <a:endParaRPr lang="zh-CN" altLang="en-US" dirty="0">
                  <a:solidFill>
                    <a:prstClr val="white"/>
                  </a:solidFill>
                  <a:latin typeface="汉仪丫丫体简" panose="02010604000101010101" pitchFamily="2" charset="-122"/>
                  <a:ea typeface="汉仪丫丫体简" panose="02010604000101010101" pitchFamily="2" charset="-122"/>
                </a:endParaRPr>
              </a:p>
            </p:txBody>
          </p:sp>
        </p:grpSp>
      </p:grpSp>
      <p:grpSp>
        <p:nvGrpSpPr>
          <p:cNvPr id="27" name="组合 26"/>
          <p:cNvGrpSpPr/>
          <p:nvPr/>
        </p:nvGrpSpPr>
        <p:grpSpPr>
          <a:xfrm>
            <a:off x="6342637" y="2042845"/>
            <a:ext cx="2160000" cy="2038515"/>
            <a:chOff x="6342637" y="2042845"/>
            <a:chExt cx="2160000" cy="2038515"/>
          </a:xfrm>
        </p:grpSpPr>
        <p:pic>
          <p:nvPicPr>
            <p:cNvPr id="8" name="图片 7"/>
            <p:cNvPicPr>
              <a:picLocks noChangeAspect="1"/>
            </p:cNvPicPr>
            <p:nvPr/>
          </p:nvPicPr>
          <p:blipFill>
            <a:blip r:embed="rId5"/>
            <a:stretch>
              <a:fillRect/>
            </a:stretch>
          </p:blipFill>
          <p:spPr>
            <a:xfrm>
              <a:off x="6342637" y="2042845"/>
              <a:ext cx="2160000" cy="1401770"/>
            </a:xfrm>
            <a:prstGeom prst="roundRect">
              <a:avLst/>
            </a:prstGeom>
          </p:spPr>
        </p:pic>
        <p:grpSp>
          <p:nvGrpSpPr>
            <p:cNvPr id="17" name="组合 16"/>
            <p:cNvGrpSpPr/>
            <p:nvPr/>
          </p:nvGrpSpPr>
          <p:grpSpPr>
            <a:xfrm>
              <a:off x="7156969" y="3653912"/>
              <a:ext cx="531340" cy="427448"/>
              <a:chOff x="9295183" y="2968245"/>
              <a:chExt cx="531340" cy="427448"/>
            </a:xfrm>
          </p:grpSpPr>
          <p:sp>
            <p:nvSpPr>
              <p:cNvPr id="18" name="等腰三角形 17"/>
              <p:cNvSpPr/>
              <p:nvPr/>
            </p:nvSpPr>
            <p:spPr>
              <a:xfrm rot="10800000">
                <a:off x="9295183" y="3015048"/>
                <a:ext cx="531340" cy="380645"/>
              </a:xfrm>
              <a:prstGeom prst="triangle">
                <a:avLst/>
              </a:prstGeom>
              <a:solidFill>
                <a:srgbClr val="C23C0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等线" panose="02010600030101010101" pitchFamily="2" charset="-122"/>
                </a:endParaRPr>
              </a:p>
            </p:txBody>
          </p:sp>
          <p:sp>
            <p:nvSpPr>
              <p:cNvPr id="19" name="矩形 18"/>
              <p:cNvSpPr/>
              <p:nvPr/>
            </p:nvSpPr>
            <p:spPr>
              <a:xfrm>
                <a:off x="9410812" y="2968245"/>
                <a:ext cx="300082" cy="369332"/>
              </a:xfrm>
              <a:prstGeom prst="rect">
                <a:avLst/>
              </a:prstGeom>
            </p:spPr>
            <p:txBody>
              <a:bodyPr wrap="none">
                <a:spAutoFit/>
              </a:bodyPr>
              <a:lstStyle/>
              <a:p>
                <a:pPr algn="ctr"/>
                <a:r>
                  <a:rPr lang="en-US" altLang="zh-CN" dirty="0" smtClean="0">
                    <a:solidFill>
                      <a:prstClr val="white"/>
                    </a:solidFill>
                    <a:latin typeface="汉仪丫丫体简" panose="02010604000101010101" pitchFamily="2" charset="-122"/>
                    <a:ea typeface="汉仪丫丫体简" panose="02010604000101010101" pitchFamily="2" charset="-122"/>
                  </a:rPr>
                  <a:t>3</a:t>
                </a:r>
                <a:endParaRPr lang="zh-CN" altLang="en-US" dirty="0">
                  <a:solidFill>
                    <a:prstClr val="white"/>
                  </a:solidFill>
                  <a:latin typeface="汉仪丫丫体简" panose="02010604000101010101" pitchFamily="2" charset="-122"/>
                  <a:ea typeface="汉仪丫丫体简" panose="02010604000101010101" pitchFamily="2" charset="-122"/>
                </a:endParaRPr>
              </a:p>
            </p:txBody>
          </p:sp>
        </p:grpSp>
      </p:grpSp>
      <p:grpSp>
        <p:nvGrpSpPr>
          <p:cNvPr id="28" name="组合 27"/>
          <p:cNvGrpSpPr/>
          <p:nvPr/>
        </p:nvGrpSpPr>
        <p:grpSpPr>
          <a:xfrm>
            <a:off x="9205403" y="2015304"/>
            <a:ext cx="2160000" cy="2066056"/>
            <a:chOff x="9205403" y="2015304"/>
            <a:chExt cx="2160000" cy="2066056"/>
          </a:xfrm>
        </p:grpSpPr>
        <p:pic>
          <p:nvPicPr>
            <p:cNvPr id="9" name="图片 8"/>
            <p:cNvPicPr>
              <a:picLocks noChangeAspect="1"/>
            </p:cNvPicPr>
            <p:nvPr/>
          </p:nvPicPr>
          <p:blipFill rotWithShape="1">
            <a:blip r:embed="rId6"/>
            <a:srcRect b="5881"/>
            <a:stretch>
              <a:fillRect/>
            </a:stretch>
          </p:blipFill>
          <p:spPr>
            <a:xfrm>
              <a:off x="9205403" y="2015304"/>
              <a:ext cx="2160000" cy="1456853"/>
            </a:xfrm>
            <a:prstGeom prst="roundRect">
              <a:avLst/>
            </a:prstGeom>
          </p:spPr>
        </p:pic>
        <p:grpSp>
          <p:nvGrpSpPr>
            <p:cNvPr id="20" name="组合 19"/>
            <p:cNvGrpSpPr/>
            <p:nvPr/>
          </p:nvGrpSpPr>
          <p:grpSpPr>
            <a:xfrm>
              <a:off x="10019737" y="3653912"/>
              <a:ext cx="531340" cy="427448"/>
              <a:chOff x="9295183" y="2968245"/>
              <a:chExt cx="531340" cy="427448"/>
            </a:xfrm>
          </p:grpSpPr>
          <p:sp>
            <p:nvSpPr>
              <p:cNvPr id="21" name="等腰三角形 20"/>
              <p:cNvSpPr/>
              <p:nvPr/>
            </p:nvSpPr>
            <p:spPr>
              <a:xfrm rot="10800000">
                <a:off x="9295183" y="3015048"/>
                <a:ext cx="531340" cy="380645"/>
              </a:xfrm>
              <a:prstGeom prst="triangle">
                <a:avLst/>
              </a:prstGeom>
              <a:solidFill>
                <a:srgbClr val="C23C0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等线" panose="02010600030101010101" pitchFamily="2" charset="-122"/>
                </a:endParaRPr>
              </a:p>
            </p:txBody>
          </p:sp>
          <p:sp>
            <p:nvSpPr>
              <p:cNvPr id="22" name="矩形 21"/>
              <p:cNvSpPr/>
              <p:nvPr/>
            </p:nvSpPr>
            <p:spPr>
              <a:xfrm>
                <a:off x="9394782" y="2968245"/>
                <a:ext cx="332143" cy="369332"/>
              </a:xfrm>
              <a:prstGeom prst="rect">
                <a:avLst/>
              </a:prstGeom>
            </p:spPr>
            <p:txBody>
              <a:bodyPr wrap="none">
                <a:spAutoFit/>
              </a:bodyPr>
              <a:lstStyle/>
              <a:p>
                <a:pPr algn="ctr"/>
                <a:r>
                  <a:rPr lang="en-US" altLang="zh-CN" dirty="0" smtClean="0">
                    <a:solidFill>
                      <a:prstClr val="white"/>
                    </a:solidFill>
                    <a:latin typeface="汉仪丫丫体简" panose="02010604000101010101" pitchFamily="2" charset="-122"/>
                    <a:ea typeface="汉仪丫丫体简" panose="02010604000101010101" pitchFamily="2" charset="-122"/>
                  </a:rPr>
                  <a:t>4</a:t>
                </a:r>
                <a:endParaRPr lang="zh-CN" altLang="en-US" dirty="0">
                  <a:solidFill>
                    <a:prstClr val="white"/>
                  </a:solidFill>
                  <a:latin typeface="汉仪丫丫体简" panose="02010604000101010101" pitchFamily="2" charset="-122"/>
                  <a:ea typeface="汉仪丫丫体简" panose="02010604000101010101" pitchFamily="2" charset="-122"/>
                </a:endParaRPr>
              </a:p>
            </p:txBody>
          </p:sp>
        </p:grpSp>
      </p:grpSp>
      <p:sp>
        <p:nvSpPr>
          <p:cNvPr id="23" name="文本框 22"/>
          <p:cNvSpPr txBox="1"/>
          <p:nvPr/>
        </p:nvSpPr>
        <p:spPr>
          <a:xfrm>
            <a:off x="903939" y="4259997"/>
            <a:ext cx="1586332" cy="1431161"/>
          </a:xfrm>
          <a:prstGeom prst="rect">
            <a:avLst/>
          </a:prstGeom>
          <a:noFill/>
        </p:spPr>
        <p:txBody>
          <a:bodyPr wrap="square" rtlCol="0">
            <a:spAutoFit/>
          </a:bodyPr>
          <a:lstStyle/>
          <a:p>
            <a:pPr algn="ctr">
              <a:lnSpc>
                <a:spcPct val="150000"/>
              </a:lnSpc>
            </a:pPr>
            <a:r>
              <a:rPr lang="zh-CN" altLang="en-US" dirty="0" smtClean="0">
                <a:solidFill>
                  <a:prstClr val="black"/>
                </a:solidFill>
                <a:latin typeface="方正清刻本悦宋简体" panose="02000000000000000000" pitchFamily="2" charset="-122"/>
                <a:ea typeface="方正清刻本悦宋简体" panose="02000000000000000000" pitchFamily="2" charset="-122"/>
              </a:rPr>
              <a:t>第一步</a:t>
            </a:r>
            <a:endParaRPr lang="en-US" altLang="zh-CN" dirty="0" smtClean="0">
              <a:solidFill>
                <a:prstClr val="black"/>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sz="2000" dirty="0">
                <a:solidFill>
                  <a:prstClr val="black"/>
                </a:solidFill>
                <a:latin typeface="方正清刻本悦宋简体" panose="02000000000000000000" pitchFamily="2" charset="-122"/>
                <a:ea typeface="方正清刻本悦宋简体" panose="02000000000000000000" pitchFamily="2" charset="-122"/>
              </a:rPr>
              <a:t>南昌起义</a:t>
            </a:r>
            <a:endParaRPr lang="en-US" altLang="zh-CN" sz="2000" dirty="0">
              <a:solidFill>
                <a:prstClr val="black"/>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sz="2000" dirty="0">
                <a:solidFill>
                  <a:prstClr val="black"/>
                </a:solidFill>
                <a:latin typeface="等线" panose="02010600030101010101" pitchFamily="2" charset="-122"/>
                <a:ea typeface="等线" panose="02010600030101010101" pitchFamily="2" charset="-122"/>
              </a:rPr>
              <a:t>第一枪</a:t>
            </a:r>
          </a:p>
        </p:txBody>
      </p:sp>
      <p:sp>
        <p:nvSpPr>
          <p:cNvPr id="24" name="文本框 23"/>
          <p:cNvSpPr txBox="1"/>
          <p:nvPr/>
        </p:nvSpPr>
        <p:spPr>
          <a:xfrm>
            <a:off x="3665352" y="4272647"/>
            <a:ext cx="1851826" cy="1431161"/>
          </a:xfrm>
          <a:prstGeom prst="rect">
            <a:avLst/>
          </a:prstGeom>
          <a:noFill/>
        </p:spPr>
        <p:txBody>
          <a:bodyPr wrap="square" rtlCol="0">
            <a:spAutoFit/>
          </a:bodyPr>
          <a:lstStyle/>
          <a:p>
            <a:pPr algn="ctr">
              <a:lnSpc>
                <a:spcPct val="150000"/>
              </a:lnSpc>
            </a:pPr>
            <a:r>
              <a:rPr lang="zh-CN" altLang="en-US" dirty="0">
                <a:solidFill>
                  <a:prstClr val="black"/>
                </a:solidFill>
                <a:latin typeface="方正清刻本悦宋简体" panose="02000000000000000000" pitchFamily="2" charset="-122"/>
                <a:ea typeface="方正清刻本悦宋简体" panose="02000000000000000000" pitchFamily="2" charset="-122"/>
              </a:rPr>
              <a:t>第二步</a:t>
            </a:r>
            <a:endParaRPr lang="en-US" altLang="zh-CN" dirty="0">
              <a:solidFill>
                <a:prstClr val="black"/>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sz="2000" dirty="0">
                <a:solidFill>
                  <a:prstClr val="black"/>
                </a:solidFill>
                <a:latin typeface="方正清刻本悦宋简体" panose="02000000000000000000" pitchFamily="2" charset="-122"/>
                <a:ea typeface="方正清刻本悦宋简体" panose="02000000000000000000" pitchFamily="2" charset="-122"/>
              </a:rPr>
              <a:t>八七会议</a:t>
            </a:r>
            <a:endParaRPr lang="en-US" altLang="zh-CN" sz="2000" dirty="0">
              <a:solidFill>
                <a:prstClr val="black"/>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sz="2000" dirty="0">
                <a:solidFill>
                  <a:prstClr val="black"/>
                </a:solidFill>
                <a:latin typeface="等线" panose="02010600030101010101" pitchFamily="2" charset="-122"/>
                <a:ea typeface="等线" panose="02010600030101010101" pitchFamily="2" charset="-122"/>
              </a:rPr>
              <a:t>枪杆子出政权</a:t>
            </a:r>
          </a:p>
        </p:txBody>
      </p:sp>
      <p:sp>
        <p:nvSpPr>
          <p:cNvPr id="25" name="文本框 24"/>
          <p:cNvSpPr txBox="1"/>
          <p:nvPr/>
        </p:nvSpPr>
        <p:spPr>
          <a:xfrm>
            <a:off x="6096000" y="4259997"/>
            <a:ext cx="2653278" cy="1431161"/>
          </a:xfrm>
          <a:prstGeom prst="rect">
            <a:avLst/>
          </a:prstGeom>
          <a:noFill/>
        </p:spPr>
        <p:txBody>
          <a:bodyPr wrap="square" rtlCol="0">
            <a:spAutoFit/>
          </a:bodyPr>
          <a:lstStyle/>
          <a:p>
            <a:pPr algn="ctr">
              <a:lnSpc>
                <a:spcPct val="150000"/>
              </a:lnSpc>
            </a:pPr>
            <a:r>
              <a:rPr lang="zh-CN" altLang="en-US" dirty="0">
                <a:solidFill>
                  <a:prstClr val="black"/>
                </a:solidFill>
                <a:latin typeface="方正清刻本悦宋简体" panose="02000000000000000000" pitchFamily="2" charset="-122"/>
                <a:ea typeface="方正清刻本悦宋简体" panose="02000000000000000000" pitchFamily="2" charset="-122"/>
              </a:rPr>
              <a:t>第三步</a:t>
            </a:r>
            <a:endParaRPr lang="en-US" altLang="zh-CN" dirty="0">
              <a:solidFill>
                <a:prstClr val="black"/>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sz="2000" dirty="0">
                <a:solidFill>
                  <a:prstClr val="black"/>
                </a:solidFill>
                <a:latin typeface="方正清刻本悦宋简体" panose="02000000000000000000" pitchFamily="2" charset="-122"/>
                <a:ea typeface="方正清刻本悦宋简体" panose="02000000000000000000" pitchFamily="2" charset="-122"/>
              </a:rPr>
              <a:t>三湾改编</a:t>
            </a:r>
            <a:endParaRPr lang="en-US" altLang="zh-CN" sz="2000" dirty="0">
              <a:solidFill>
                <a:prstClr val="black"/>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sz="2000" dirty="0">
                <a:solidFill>
                  <a:prstClr val="black"/>
                </a:solidFill>
                <a:latin typeface="等线" panose="02010600030101010101" pitchFamily="2" charset="-122"/>
                <a:ea typeface="等线" panose="02010600030101010101" pitchFamily="2" charset="-122"/>
              </a:rPr>
              <a:t>新型人民军队</a:t>
            </a:r>
          </a:p>
        </p:txBody>
      </p:sp>
      <p:sp>
        <p:nvSpPr>
          <p:cNvPr id="26" name="文本框 25"/>
          <p:cNvSpPr txBox="1"/>
          <p:nvPr/>
        </p:nvSpPr>
        <p:spPr>
          <a:xfrm>
            <a:off x="9258825" y="4250919"/>
            <a:ext cx="2053163" cy="1431161"/>
          </a:xfrm>
          <a:prstGeom prst="rect">
            <a:avLst/>
          </a:prstGeom>
          <a:noFill/>
        </p:spPr>
        <p:txBody>
          <a:bodyPr wrap="square" rtlCol="0">
            <a:spAutoFit/>
          </a:bodyPr>
          <a:lstStyle/>
          <a:p>
            <a:pPr algn="ctr">
              <a:lnSpc>
                <a:spcPct val="150000"/>
              </a:lnSpc>
            </a:pPr>
            <a:r>
              <a:rPr lang="zh-CN" altLang="en-US" dirty="0">
                <a:solidFill>
                  <a:prstClr val="black"/>
                </a:solidFill>
                <a:latin typeface="方正清刻本悦宋简体" panose="02000000000000000000" pitchFamily="2" charset="-122"/>
                <a:ea typeface="方正清刻本悦宋简体" panose="02000000000000000000" pitchFamily="2" charset="-122"/>
              </a:rPr>
              <a:t>第四步</a:t>
            </a:r>
            <a:endParaRPr lang="en-US" altLang="zh-CN" dirty="0">
              <a:solidFill>
                <a:prstClr val="black"/>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sz="2000" dirty="0">
                <a:solidFill>
                  <a:prstClr val="black"/>
                </a:solidFill>
                <a:latin typeface="方正清刻本悦宋简体" panose="02000000000000000000" pitchFamily="2" charset="-122"/>
                <a:ea typeface="方正清刻本悦宋简体" panose="02000000000000000000" pitchFamily="2" charset="-122"/>
              </a:rPr>
              <a:t>井冈山根据地</a:t>
            </a:r>
            <a:endParaRPr lang="en-US" altLang="zh-CN" sz="2000" dirty="0">
              <a:solidFill>
                <a:prstClr val="black"/>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sz="2000" dirty="0" smtClean="0">
                <a:solidFill>
                  <a:prstClr val="black"/>
                </a:solidFill>
                <a:latin typeface="等线" panose="02010600030101010101" pitchFamily="2" charset="-122"/>
                <a:ea typeface="等线" panose="02010600030101010101" pitchFamily="2" charset="-122"/>
              </a:rPr>
              <a:t>工农武装割据</a:t>
            </a:r>
            <a:endParaRPr lang="zh-CN" altLang="en-US" sz="2000" dirty="0">
              <a:solidFill>
                <a:prstClr val="black"/>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123136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2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up)">
                                      <p:cBhvr>
                                        <p:cTn id="28" dur="500"/>
                                        <p:tgtEl>
                                          <p:spTgt spid="27"/>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up)">
                                      <p:cBhvr>
                                        <p:cTn id="36" dur="500"/>
                                        <p:tgtEl>
                                          <p:spTgt spid="28"/>
                                        </p:tgtEl>
                                      </p:cBhvr>
                                    </p:animEffect>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4461" y="388234"/>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sp>
        <p:nvSpPr>
          <p:cNvPr id="8" name="圆角矩形 7"/>
          <p:cNvSpPr/>
          <p:nvPr/>
        </p:nvSpPr>
        <p:spPr>
          <a:xfrm>
            <a:off x="1928198" y="2421476"/>
            <a:ext cx="3349480"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打响武装反抗国民党反动统治的第一枪</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9" name="圆角矩形 8"/>
          <p:cNvSpPr/>
          <p:nvPr/>
        </p:nvSpPr>
        <p:spPr>
          <a:xfrm>
            <a:off x="1928197" y="1348003"/>
            <a:ext cx="3349481"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“须知</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政权是由枪杆子中取得</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0" name="圆角矩形 9"/>
          <p:cNvSpPr/>
          <p:nvPr/>
        </p:nvSpPr>
        <p:spPr>
          <a:xfrm>
            <a:off x="1928196" y="4771180"/>
            <a:ext cx="3349481"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公开打</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出“</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工农革命军</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1" name="圆角矩形 10"/>
          <p:cNvSpPr/>
          <p:nvPr/>
        </p:nvSpPr>
        <p:spPr>
          <a:xfrm>
            <a:off x="1928196" y="5910013"/>
            <a:ext cx="3349481"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共产党领导的新型人民军队的重要开端</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3" name="圆角矩形 12"/>
          <p:cNvSpPr/>
          <p:nvPr/>
        </p:nvSpPr>
        <p:spPr>
          <a:xfrm>
            <a:off x="7710018" y="1330443"/>
            <a:ext cx="2146853"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南昌起义</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4" name="圆角矩形 13"/>
          <p:cNvSpPr/>
          <p:nvPr/>
        </p:nvSpPr>
        <p:spPr>
          <a:xfrm>
            <a:off x="7710017" y="2466143"/>
            <a:ext cx="2146853"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八七会议</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2" name="圆角矩形 11"/>
          <p:cNvSpPr/>
          <p:nvPr/>
        </p:nvSpPr>
        <p:spPr>
          <a:xfrm>
            <a:off x="7710017" y="3601843"/>
            <a:ext cx="2146853"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秋收起义</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5" name="圆角矩形 14"/>
          <p:cNvSpPr/>
          <p:nvPr/>
        </p:nvSpPr>
        <p:spPr>
          <a:xfrm>
            <a:off x="7773527" y="4757312"/>
            <a:ext cx="2146853"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三湾改编</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6" name="圆角矩形 15"/>
          <p:cNvSpPr/>
          <p:nvPr/>
        </p:nvSpPr>
        <p:spPr>
          <a:xfrm>
            <a:off x="7773526" y="5804197"/>
            <a:ext cx="2146853"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井冈山革命根据地</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7" name="圆角矩形 16"/>
          <p:cNvSpPr/>
          <p:nvPr/>
        </p:nvSpPr>
        <p:spPr>
          <a:xfrm>
            <a:off x="1928197" y="3601843"/>
            <a:ext cx="3349481"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“一把火”“一条路”</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28219717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4461" y="388234"/>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sp>
        <p:nvSpPr>
          <p:cNvPr id="8" name="圆角矩形 7"/>
          <p:cNvSpPr/>
          <p:nvPr/>
        </p:nvSpPr>
        <p:spPr>
          <a:xfrm>
            <a:off x="1928198" y="2421476"/>
            <a:ext cx="3349480"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打响武装反抗国民党反动统治的第一枪</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9" name="圆角矩形 8"/>
          <p:cNvSpPr/>
          <p:nvPr/>
        </p:nvSpPr>
        <p:spPr>
          <a:xfrm>
            <a:off x="1928197" y="1348003"/>
            <a:ext cx="3349481"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“须知</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政权是由枪杆子中取得</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0" name="圆角矩形 9"/>
          <p:cNvSpPr/>
          <p:nvPr/>
        </p:nvSpPr>
        <p:spPr>
          <a:xfrm>
            <a:off x="1928196" y="4771180"/>
            <a:ext cx="3349481"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公开打</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出“</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工农革命军</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1" name="圆角矩形 10"/>
          <p:cNvSpPr/>
          <p:nvPr/>
        </p:nvSpPr>
        <p:spPr>
          <a:xfrm>
            <a:off x="1928196" y="5910013"/>
            <a:ext cx="3349481"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共产党领导的新型人民军队的重要开端</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3" name="圆角矩形 12"/>
          <p:cNvSpPr/>
          <p:nvPr/>
        </p:nvSpPr>
        <p:spPr>
          <a:xfrm>
            <a:off x="7710018" y="1330443"/>
            <a:ext cx="2146853"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南昌起义</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4" name="圆角矩形 13"/>
          <p:cNvSpPr/>
          <p:nvPr/>
        </p:nvSpPr>
        <p:spPr>
          <a:xfrm>
            <a:off x="7710017" y="2466143"/>
            <a:ext cx="2146853"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八七会议</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2" name="圆角矩形 11"/>
          <p:cNvSpPr/>
          <p:nvPr/>
        </p:nvSpPr>
        <p:spPr>
          <a:xfrm>
            <a:off x="7710017" y="3601843"/>
            <a:ext cx="2146853"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秋收起义</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5" name="圆角矩形 14"/>
          <p:cNvSpPr/>
          <p:nvPr/>
        </p:nvSpPr>
        <p:spPr>
          <a:xfrm>
            <a:off x="7773527" y="4757312"/>
            <a:ext cx="2146853"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三湾改编</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6" name="圆角矩形 15"/>
          <p:cNvSpPr/>
          <p:nvPr/>
        </p:nvSpPr>
        <p:spPr>
          <a:xfrm>
            <a:off x="7773526" y="5804197"/>
            <a:ext cx="2146853"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井冈山革命根据地</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7" name="圆角矩形 16"/>
          <p:cNvSpPr/>
          <p:nvPr/>
        </p:nvSpPr>
        <p:spPr>
          <a:xfrm>
            <a:off x="1928197" y="3601843"/>
            <a:ext cx="3349481"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“一把火”“一条路”</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cxnSp>
        <p:nvCxnSpPr>
          <p:cNvPr id="4" name="直线连接符 3"/>
          <p:cNvCxnSpPr>
            <a:stCxn id="9" idx="3"/>
            <a:endCxn id="14" idx="1"/>
          </p:cNvCxnSpPr>
          <p:nvPr/>
        </p:nvCxnSpPr>
        <p:spPr>
          <a:xfrm>
            <a:off x="5277678" y="1722906"/>
            <a:ext cx="2432339" cy="111814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17"/>
          <p:cNvCxnSpPr>
            <a:endCxn id="13" idx="1"/>
          </p:cNvCxnSpPr>
          <p:nvPr/>
        </p:nvCxnSpPr>
        <p:spPr>
          <a:xfrm flipV="1">
            <a:off x="5277677" y="1705346"/>
            <a:ext cx="2432341" cy="107407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a:endCxn id="16" idx="1"/>
          </p:cNvCxnSpPr>
          <p:nvPr/>
        </p:nvCxnSpPr>
        <p:spPr>
          <a:xfrm>
            <a:off x="5245923" y="3971284"/>
            <a:ext cx="2527603" cy="220781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线连接符 19"/>
          <p:cNvCxnSpPr>
            <a:endCxn id="12" idx="1"/>
          </p:cNvCxnSpPr>
          <p:nvPr/>
        </p:nvCxnSpPr>
        <p:spPr>
          <a:xfrm flipV="1">
            <a:off x="5277678" y="3976746"/>
            <a:ext cx="2432339" cy="117148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线连接符 20"/>
          <p:cNvCxnSpPr>
            <a:endCxn id="15" idx="1"/>
          </p:cNvCxnSpPr>
          <p:nvPr/>
        </p:nvCxnSpPr>
        <p:spPr>
          <a:xfrm flipV="1">
            <a:off x="5245923" y="5132215"/>
            <a:ext cx="2527604" cy="115270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9367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2317" y="1666901"/>
            <a:ext cx="10515600" cy="3753239"/>
          </a:xfrm>
        </p:spPr>
        <p:txBody>
          <a:bodyPr>
            <a:normAutofit/>
          </a:bodyPr>
          <a:lstStyle/>
          <a:p>
            <a:r>
              <a:rPr kumimoji="1" lang="en-US" altLang="zh-CN" sz="2400" dirty="0" smtClean="0">
                <a:latin typeface="黑体" panose="02010609060101010101" pitchFamily="49" charset="-122"/>
                <a:ea typeface="黑体" panose="02010609060101010101" pitchFamily="49" charset="-122"/>
                <a:cs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中国</a:t>
            </a:r>
            <a:r>
              <a:rPr lang="zh-CN" altLang="en-US" sz="2400" dirty="0">
                <a:latin typeface="黑体" panose="02010609060101010101" pitchFamily="49" charset="-122"/>
                <a:ea typeface="黑体" panose="02010609060101010101" pitchFamily="49" charset="-122"/>
                <a:cs typeface="黑体" panose="02010609060101010101" pitchFamily="49" charset="-122"/>
              </a:rPr>
              <a:t>共产党独立领导革命战争、创建人民军队的开端是（      ）</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南昌</a:t>
            </a:r>
            <a:r>
              <a:rPr lang="zh-CN" altLang="en-US" sz="2400" dirty="0">
                <a:latin typeface="黑体" panose="02010609060101010101" pitchFamily="49" charset="-122"/>
                <a:ea typeface="黑体" panose="02010609060101010101" pitchFamily="49" charset="-122"/>
                <a:cs typeface="黑体" panose="02010609060101010101" pitchFamily="49" charset="-122"/>
              </a:rPr>
              <a:t>起义      </a:t>
            </a:r>
            <a:endParaRPr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秋收</a:t>
            </a:r>
            <a:r>
              <a:rPr lang="zh-CN" altLang="en-US" sz="2400" dirty="0">
                <a:latin typeface="黑体" panose="02010609060101010101" pitchFamily="49" charset="-122"/>
                <a:ea typeface="黑体" panose="02010609060101010101" pitchFamily="49" charset="-122"/>
                <a:cs typeface="黑体" panose="02010609060101010101" pitchFamily="49" charset="-122"/>
              </a:rPr>
              <a:t>起义       </a:t>
            </a:r>
            <a:endParaRPr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广州</a:t>
            </a:r>
            <a:r>
              <a:rPr lang="zh-CN" altLang="en-US" sz="2400" dirty="0">
                <a:latin typeface="黑体" panose="02010609060101010101" pitchFamily="49" charset="-122"/>
                <a:ea typeface="黑体" panose="02010609060101010101" pitchFamily="49" charset="-122"/>
                <a:cs typeface="黑体" panose="02010609060101010101" pitchFamily="49" charset="-122"/>
              </a:rPr>
              <a:t>起义       </a:t>
            </a:r>
            <a:endParaRPr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百色</a:t>
            </a:r>
            <a:r>
              <a:rPr lang="zh-CN" altLang="en-US" sz="2400" dirty="0">
                <a:latin typeface="黑体" panose="02010609060101010101" pitchFamily="49" charset="-122"/>
                <a:ea typeface="黑体" panose="02010609060101010101" pitchFamily="49" charset="-122"/>
                <a:cs typeface="黑体" panose="02010609060101010101" pitchFamily="49" charset="-122"/>
              </a:rPr>
              <a:t>起义    </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17308265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2317" y="1666901"/>
            <a:ext cx="10515600" cy="3753239"/>
          </a:xfrm>
        </p:spPr>
        <p:txBody>
          <a:bodyPr>
            <a:normAutofit/>
          </a:bodyPr>
          <a:lstStyle/>
          <a:p>
            <a:r>
              <a:rPr kumimoji="1" lang="en-US" altLang="zh-CN" sz="2400" dirty="0" smtClean="0">
                <a:latin typeface="黑体" panose="02010609060101010101" pitchFamily="49" charset="-122"/>
                <a:ea typeface="黑体" panose="02010609060101010101" pitchFamily="49" charset="-122"/>
                <a:cs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中国</a:t>
            </a:r>
            <a:r>
              <a:rPr lang="zh-CN" altLang="en-US" sz="2400" dirty="0">
                <a:latin typeface="黑体" panose="02010609060101010101" pitchFamily="49" charset="-122"/>
                <a:ea typeface="黑体" panose="02010609060101010101" pitchFamily="49" charset="-122"/>
                <a:cs typeface="黑体" panose="02010609060101010101" pitchFamily="49" charset="-122"/>
              </a:rPr>
              <a:t>共产党独立领导革命战争、创建人民军队的开端是（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南昌</a:t>
            </a:r>
            <a:r>
              <a:rPr lang="zh-CN" altLang="en-US" sz="2400" dirty="0">
                <a:latin typeface="黑体" panose="02010609060101010101" pitchFamily="49" charset="-122"/>
                <a:ea typeface="黑体" panose="02010609060101010101" pitchFamily="49" charset="-122"/>
                <a:cs typeface="黑体" panose="02010609060101010101" pitchFamily="49" charset="-122"/>
              </a:rPr>
              <a:t>起义      </a:t>
            </a:r>
            <a:endParaRPr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秋收</a:t>
            </a:r>
            <a:r>
              <a:rPr lang="zh-CN" altLang="en-US" sz="2400" dirty="0">
                <a:latin typeface="黑体" panose="02010609060101010101" pitchFamily="49" charset="-122"/>
                <a:ea typeface="黑体" panose="02010609060101010101" pitchFamily="49" charset="-122"/>
                <a:cs typeface="黑体" panose="02010609060101010101" pitchFamily="49" charset="-122"/>
              </a:rPr>
              <a:t>起义       </a:t>
            </a:r>
            <a:endParaRPr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广州</a:t>
            </a:r>
            <a:r>
              <a:rPr lang="zh-CN" altLang="en-US" sz="2400" dirty="0">
                <a:latin typeface="黑体" panose="02010609060101010101" pitchFamily="49" charset="-122"/>
                <a:ea typeface="黑体" panose="02010609060101010101" pitchFamily="49" charset="-122"/>
                <a:cs typeface="黑体" panose="02010609060101010101" pitchFamily="49" charset="-122"/>
              </a:rPr>
              <a:t>起义       </a:t>
            </a:r>
            <a:endParaRPr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百色</a:t>
            </a:r>
            <a:r>
              <a:rPr lang="zh-CN" altLang="en-US" sz="2400" dirty="0">
                <a:latin typeface="黑体" panose="02010609060101010101" pitchFamily="49" charset="-122"/>
                <a:ea typeface="黑体" panose="02010609060101010101" pitchFamily="49" charset="-122"/>
                <a:cs typeface="黑体" panose="02010609060101010101" pitchFamily="49" charset="-122"/>
              </a:rPr>
              <a:t>起义    </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3272517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文本框 1"/>
          <p:cNvSpPr txBox="1">
            <a:spLocks noChangeArrowheads="1"/>
          </p:cNvSpPr>
          <p:nvPr/>
        </p:nvSpPr>
        <p:spPr bwMode="auto">
          <a:xfrm>
            <a:off x="1817688" y="1385889"/>
            <a:ext cx="9271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charset="0"/>
              <a:defRPr>
                <a:solidFill>
                  <a:schemeClr val="tx1"/>
                </a:solidFill>
                <a:latin typeface="Century Schoolbook" charset="0"/>
                <a:ea typeface="宋体" charset="-122"/>
              </a:defRPr>
            </a:lvl1pPr>
            <a:lvl2pPr marL="742950" indent="-285750">
              <a:buFont typeface="Arial" charset="0"/>
              <a:defRPr>
                <a:solidFill>
                  <a:schemeClr val="tx1"/>
                </a:solidFill>
                <a:latin typeface="Century Schoolbook" charset="0"/>
                <a:ea typeface="宋体" charset="-122"/>
              </a:defRPr>
            </a:lvl2pPr>
            <a:lvl3pPr marL="1143000" indent="-228600">
              <a:buFont typeface="Arial" charset="0"/>
              <a:defRPr>
                <a:solidFill>
                  <a:schemeClr val="tx1"/>
                </a:solidFill>
                <a:latin typeface="Century Schoolbook" charset="0"/>
                <a:ea typeface="宋体" charset="-122"/>
              </a:defRPr>
            </a:lvl3pPr>
            <a:lvl4pPr marL="1600200" indent="-228600">
              <a:buFont typeface="Arial" charset="0"/>
              <a:defRPr>
                <a:solidFill>
                  <a:schemeClr val="tx1"/>
                </a:solidFill>
                <a:latin typeface="Century Schoolbook" charset="0"/>
                <a:ea typeface="宋体" charset="-122"/>
              </a:defRPr>
            </a:lvl4pPr>
            <a:lvl5pPr marL="2057400" indent="-228600">
              <a:buFont typeface="Arial" charset="0"/>
              <a:defRPr>
                <a:solidFill>
                  <a:schemeClr val="tx1"/>
                </a:solidFill>
                <a:latin typeface="Century Schoolbook" charset="0"/>
                <a:ea typeface="宋体" charset="-122"/>
              </a:defRPr>
            </a:lvl5pPr>
            <a:lvl6pPr marL="2514600" indent="-2286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pPr eaLnBrk="1" hangingPunct="1"/>
            <a:r>
              <a:rPr lang="en-US" altLang="zh-CN" sz="1200" b="1" i="1">
                <a:solidFill>
                  <a:srgbClr val="FFFFFF"/>
                </a:solidFill>
                <a:latin typeface="方正兰亭黑_GBK" charset="0"/>
                <a:ea typeface="方正兰亭黑_GBK" charset="0"/>
              </a:rPr>
              <a:t>4.</a:t>
            </a:r>
            <a:r>
              <a:rPr lang="zh-CN" altLang="en-US" sz="1200" b="1" i="1">
                <a:solidFill>
                  <a:srgbClr val="FFFFFF"/>
                </a:solidFill>
                <a:latin typeface="方正兰亭黑_GBK" charset="0"/>
                <a:ea typeface="方正兰亭黑_GBK" charset="0"/>
              </a:rPr>
              <a:t>购买渠道</a:t>
            </a:r>
          </a:p>
        </p:txBody>
      </p:sp>
      <p:sp>
        <p:nvSpPr>
          <p:cNvPr id="19458" name="文本框 54"/>
          <p:cNvSpPr txBox="1">
            <a:spLocks noChangeArrowheads="1"/>
          </p:cNvSpPr>
          <p:nvPr/>
        </p:nvSpPr>
        <p:spPr bwMode="auto">
          <a:xfrm>
            <a:off x="4064001" y="-1588"/>
            <a:ext cx="17113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charset="0"/>
              <a:defRPr>
                <a:solidFill>
                  <a:schemeClr val="tx1"/>
                </a:solidFill>
                <a:latin typeface="Century Schoolbook" charset="0"/>
                <a:ea typeface="宋体" charset="-122"/>
              </a:defRPr>
            </a:lvl1pPr>
            <a:lvl2pPr marL="742950" indent="-285750">
              <a:buFont typeface="Arial" charset="0"/>
              <a:defRPr>
                <a:solidFill>
                  <a:schemeClr val="tx1"/>
                </a:solidFill>
                <a:latin typeface="Century Schoolbook" charset="0"/>
                <a:ea typeface="宋体" charset="-122"/>
              </a:defRPr>
            </a:lvl2pPr>
            <a:lvl3pPr marL="1143000" indent="-228600">
              <a:buFont typeface="Arial" charset="0"/>
              <a:defRPr>
                <a:solidFill>
                  <a:schemeClr val="tx1"/>
                </a:solidFill>
                <a:latin typeface="Century Schoolbook" charset="0"/>
                <a:ea typeface="宋体" charset="-122"/>
              </a:defRPr>
            </a:lvl3pPr>
            <a:lvl4pPr marL="1600200" indent="-228600">
              <a:buFont typeface="Arial" charset="0"/>
              <a:defRPr>
                <a:solidFill>
                  <a:schemeClr val="tx1"/>
                </a:solidFill>
                <a:latin typeface="Century Schoolbook" charset="0"/>
                <a:ea typeface="宋体" charset="-122"/>
              </a:defRPr>
            </a:lvl4pPr>
            <a:lvl5pPr marL="2057400" indent="-228600">
              <a:buFont typeface="Arial" charset="0"/>
              <a:defRPr>
                <a:solidFill>
                  <a:schemeClr val="tx1"/>
                </a:solidFill>
                <a:latin typeface="Century Schoolbook" charset="0"/>
                <a:ea typeface="宋体" charset="-122"/>
              </a:defRPr>
            </a:lvl5pPr>
            <a:lvl6pPr marL="2514600" indent="-2286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pPr eaLnBrk="1" hangingPunct="1"/>
            <a:r>
              <a:rPr lang="zh-CN" altLang="en-US" sz="2000" b="1" i="1">
                <a:solidFill>
                  <a:srgbClr val="FFFFFF"/>
                </a:solidFill>
                <a:latin typeface="方正兰亭黑_GBK" charset="0"/>
                <a:ea typeface="方正兰亭黑_GBK" charset="0"/>
              </a:rPr>
              <a:t>竞争对手分析</a:t>
            </a:r>
          </a:p>
        </p:txBody>
      </p:sp>
      <p:sp>
        <p:nvSpPr>
          <p:cNvPr id="19459" name="TextBox 46"/>
          <p:cNvSpPr txBox="1">
            <a:spLocks noChangeArrowheads="1"/>
          </p:cNvSpPr>
          <p:nvPr/>
        </p:nvSpPr>
        <p:spPr bwMode="auto">
          <a:xfrm>
            <a:off x="6732589" y="676276"/>
            <a:ext cx="3781425"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charset="0"/>
              <a:defRPr>
                <a:solidFill>
                  <a:schemeClr val="tx1"/>
                </a:solidFill>
                <a:latin typeface="Century Schoolbook" charset="0"/>
                <a:ea typeface="宋体" charset="-122"/>
              </a:defRPr>
            </a:lvl1pPr>
            <a:lvl2pPr marL="742950" indent="-285750">
              <a:buFont typeface="Arial" charset="0"/>
              <a:defRPr>
                <a:solidFill>
                  <a:schemeClr val="tx1"/>
                </a:solidFill>
                <a:latin typeface="Century Schoolbook" charset="0"/>
                <a:ea typeface="宋体" charset="-122"/>
              </a:defRPr>
            </a:lvl2pPr>
            <a:lvl3pPr marL="1143000" indent="-228600">
              <a:buFont typeface="Arial" charset="0"/>
              <a:defRPr>
                <a:solidFill>
                  <a:schemeClr val="tx1"/>
                </a:solidFill>
                <a:latin typeface="Century Schoolbook" charset="0"/>
                <a:ea typeface="宋体" charset="-122"/>
              </a:defRPr>
            </a:lvl3pPr>
            <a:lvl4pPr marL="1600200" indent="-228600">
              <a:buFont typeface="Arial" charset="0"/>
              <a:defRPr>
                <a:solidFill>
                  <a:schemeClr val="tx1"/>
                </a:solidFill>
                <a:latin typeface="Century Schoolbook" charset="0"/>
                <a:ea typeface="宋体" charset="-122"/>
              </a:defRPr>
            </a:lvl4pPr>
            <a:lvl5pPr marL="2057400" indent="-228600">
              <a:buFont typeface="Arial" charset="0"/>
              <a:defRPr>
                <a:solidFill>
                  <a:schemeClr val="tx1"/>
                </a:solidFill>
                <a:latin typeface="Century Schoolbook" charset="0"/>
                <a:ea typeface="宋体" charset="-122"/>
              </a:defRPr>
            </a:lvl5pPr>
            <a:lvl6pPr marL="2514600" indent="-2286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pPr eaLnBrk="1" hangingPunct="1"/>
            <a:r>
              <a:rPr lang="zh-CN" altLang="en-US">
                <a:solidFill>
                  <a:srgbClr val="FF0000"/>
                </a:solidFill>
                <a:latin typeface="Arial" charset="0"/>
                <a:ea typeface="方正兰亭超细黑简体" charset="0"/>
              </a:rPr>
              <a:t>方法一：</a:t>
            </a:r>
          </a:p>
          <a:p>
            <a:pPr eaLnBrk="1" hangingPunct="1"/>
            <a:endParaRPr lang="en-US" altLang="zh-CN">
              <a:solidFill>
                <a:srgbClr val="FF0000"/>
              </a:solidFill>
              <a:latin typeface="Arial" charset="0"/>
              <a:ea typeface="方正兰亭超细黑简体" charset="0"/>
            </a:endParaRPr>
          </a:p>
          <a:p>
            <a:pPr eaLnBrk="1" hangingPunct="1"/>
            <a:r>
              <a:rPr lang="en-US" altLang="zh-CN">
                <a:solidFill>
                  <a:srgbClr val="FF0000"/>
                </a:solidFill>
                <a:latin typeface="Arial" charset="0"/>
                <a:ea typeface="方正兰亭超细黑简体" charset="0"/>
              </a:rPr>
              <a:t>1.</a:t>
            </a:r>
            <a:r>
              <a:rPr lang="zh-CN" altLang="en-US">
                <a:solidFill>
                  <a:srgbClr val="FF0000"/>
                </a:solidFill>
                <a:latin typeface="Arial" charset="0"/>
                <a:ea typeface="方正兰亭超细黑简体" charset="0"/>
              </a:rPr>
              <a:t>打开京东</a:t>
            </a:r>
            <a:r>
              <a:rPr lang="en-US" altLang="zh-CN">
                <a:solidFill>
                  <a:srgbClr val="FF0000"/>
                </a:solidFill>
                <a:latin typeface="Arial" charset="0"/>
                <a:ea typeface="方正兰亭超细黑简体" charset="0"/>
              </a:rPr>
              <a:t>app</a:t>
            </a:r>
          </a:p>
          <a:p>
            <a:pPr eaLnBrk="1" hangingPunct="1"/>
            <a:r>
              <a:rPr lang="en-US" altLang="zh-CN">
                <a:solidFill>
                  <a:srgbClr val="FF0000"/>
                </a:solidFill>
                <a:latin typeface="Arial" charset="0"/>
                <a:ea typeface="方正兰亭超细黑简体" charset="0"/>
              </a:rPr>
              <a:t>2.搜索“尚德机构官方旗舰店”</a:t>
            </a:r>
          </a:p>
          <a:p>
            <a:pPr eaLnBrk="1" hangingPunct="1"/>
            <a:endParaRPr lang="en-US" altLang="zh-CN">
              <a:solidFill>
                <a:srgbClr val="FF0000"/>
              </a:solidFill>
              <a:latin typeface="Arial" charset="0"/>
              <a:ea typeface="方正兰亭超细黑简体" charset="0"/>
            </a:endParaRPr>
          </a:p>
          <a:p>
            <a:pPr eaLnBrk="1" hangingPunct="1"/>
            <a:r>
              <a:rPr lang="zh-CN" altLang="en-US">
                <a:solidFill>
                  <a:srgbClr val="FF0000"/>
                </a:solidFill>
                <a:latin typeface="Arial" charset="0"/>
                <a:ea typeface="方正兰亭超细黑简体" charset="0"/>
                <a:sym typeface="宋体" charset="-122"/>
              </a:rPr>
              <a:t>方法二：</a:t>
            </a:r>
            <a:endParaRPr lang="zh-CN" altLang="en-US">
              <a:solidFill>
                <a:srgbClr val="FF0000"/>
              </a:solidFill>
              <a:latin typeface="Arial" charset="0"/>
              <a:ea typeface="方正兰亭超细黑简体" charset="0"/>
            </a:endParaRPr>
          </a:p>
          <a:p>
            <a:pPr eaLnBrk="1" hangingPunct="1"/>
            <a:endParaRPr lang="zh-CN" altLang="en-US">
              <a:solidFill>
                <a:srgbClr val="FF0000"/>
              </a:solidFill>
              <a:latin typeface="Arial" charset="0"/>
              <a:ea typeface="方正兰亭超细黑简体" charset="0"/>
            </a:endParaRPr>
          </a:p>
          <a:p>
            <a:pPr eaLnBrk="1" hangingPunct="1"/>
            <a:r>
              <a:rPr lang="en-US" altLang="zh-CN">
                <a:solidFill>
                  <a:srgbClr val="FF0000"/>
                </a:solidFill>
                <a:latin typeface="Arial" charset="0"/>
                <a:ea typeface="方正兰亭超细黑简体" charset="0"/>
                <a:sym typeface="宋体" charset="-122"/>
              </a:rPr>
              <a:t>1.</a:t>
            </a:r>
            <a:r>
              <a:rPr lang="zh-CN" altLang="en-US">
                <a:solidFill>
                  <a:srgbClr val="FF0000"/>
                </a:solidFill>
                <a:latin typeface="Arial" charset="0"/>
                <a:ea typeface="方正兰亭超细黑简体" charset="0"/>
                <a:sym typeface="宋体" charset="-122"/>
              </a:rPr>
              <a:t>将本页截图或者拍照</a:t>
            </a:r>
            <a:endParaRPr lang="zh-CN" altLang="en-US">
              <a:solidFill>
                <a:srgbClr val="FF0000"/>
              </a:solidFill>
              <a:latin typeface="Arial" charset="0"/>
              <a:ea typeface="方正兰亭超细黑简体" charset="0"/>
            </a:endParaRPr>
          </a:p>
          <a:p>
            <a:pPr eaLnBrk="1" hangingPunct="1"/>
            <a:r>
              <a:rPr lang="en-US" altLang="zh-CN">
                <a:solidFill>
                  <a:srgbClr val="FF0000"/>
                </a:solidFill>
                <a:latin typeface="Arial" charset="0"/>
                <a:ea typeface="方正兰亭超细黑简体" charset="0"/>
                <a:sym typeface="宋体" charset="-122"/>
              </a:rPr>
              <a:t>2.</a:t>
            </a:r>
            <a:r>
              <a:rPr lang="zh-CN" altLang="en-US">
                <a:solidFill>
                  <a:srgbClr val="FF0000"/>
                </a:solidFill>
                <a:latin typeface="Arial" charset="0"/>
                <a:ea typeface="方正兰亭超细黑简体" charset="0"/>
                <a:sym typeface="宋体" charset="-122"/>
              </a:rPr>
              <a:t>打开京东</a:t>
            </a:r>
            <a:r>
              <a:rPr lang="en-US" altLang="zh-CN">
                <a:solidFill>
                  <a:srgbClr val="FF0000"/>
                </a:solidFill>
                <a:latin typeface="Arial" charset="0"/>
                <a:ea typeface="方正兰亭超细黑简体" charset="0"/>
                <a:sym typeface="宋体" charset="-122"/>
              </a:rPr>
              <a:t>app</a:t>
            </a:r>
            <a:r>
              <a:rPr lang="zh-CN" altLang="en-US">
                <a:solidFill>
                  <a:srgbClr val="FF0000"/>
                </a:solidFill>
                <a:latin typeface="Arial" charset="0"/>
                <a:ea typeface="方正兰亭超细黑简体" charset="0"/>
                <a:sym typeface="宋体" charset="-122"/>
              </a:rPr>
              <a:t>，左上角扫一扫</a:t>
            </a:r>
            <a:endParaRPr lang="en-US" altLang="zh-CN">
              <a:solidFill>
                <a:srgbClr val="FF0000"/>
              </a:solidFill>
              <a:latin typeface="Arial" charset="0"/>
              <a:ea typeface="方正兰亭超细黑简体" charset="0"/>
            </a:endParaRPr>
          </a:p>
          <a:p>
            <a:pPr eaLnBrk="1" hangingPunct="1"/>
            <a:r>
              <a:rPr lang="en-US" altLang="zh-CN">
                <a:solidFill>
                  <a:srgbClr val="FF0000"/>
                </a:solidFill>
                <a:latin typeface="Arial" charset="0"/>
                <a:ea typeface="方正兰亭超细黑简体" charset="0"/>
                <a:sym typeface="宋体" charset="-122"/>
              </a:rPr>
              <a:t>3.</a:t>
            </a:r>
            <a:r>
              <a:rPr lang="zh-CN" altLang="en-US">
                <a:solidFill>
                  <a:srgbClr val="FF0000"/>
                </a:solidFill>
                <a:latin typeface="Arial" charset="0"/>
                <a:ea typeface="方正兰亭超细黑简体" charset="0"/>
                <a:sym typeface="宋体" charset="-122"/>
              </a:rPr>
              <a:t>识别以下二维码</a:t>
            </a:r>
            <a:endParaRPr lang="en-US" altLang="zh-CN">
              <a:solidFill>
                <a:srgbClr val="FF0000"/>
              </a:solidFill>
              <a:latin typeface="Arial" charset="0"/>
              <a:ea typeface="方正兰亭超细黑简体" charset="0"/>
            </a:endParaRPr>
          </a:p>
        </p:txBody>
      </p:sp>
      <p:sp>
        <p:nvSpPr>
          <p:cNvPr id="19460" name="Text Placeholder 3"/>
          <p:cNvSpPr txBox="1">
            <a:spLocks noChangeArrowheads="1"/>
          </p:cNvSpPr>
          <p:nvPr/>
        </p:nvSpPr>
        <p:spPr bwMode="auto">
          <a:xfrm>
            <a:off x="6005514" y="2813050"/>
            <a:ext cx="511175"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buFont typeface="Arial" charset="0"/>
              <a:defRPr>
                <a:solidFill>
                  <a:schemeClr val="tx1"/>
                </a:solidFill>
                <a:latin typeface="Century Schoolbook" charset="0"/>
                <a:ea typeface="宋体" charset="-122"/>
              </a:defRPr>
            </a:lvl1pPr>
            <a:lvl2pPr marL="742950" indent="-285750">
              <a:buFont typeface="Arial" charset="0"/>
              <a:defRPr>
                <a:solidFill>
                  <a:schemeClr val="tx1"/>
                </a:solidFill>
                <a:latin typeface="Century Schoolbook" charset="0"/>
                <a:ea typeface="宋体" charset="-122"/>
              </a:defRPr>
            </a:lvl2pPr>
            <a:lvl3pPr marL="1143000" indent="-228600">
              <a:buFont typeface="Arial" charset="0"/>
              <a:defRPr>
                <a:solidFill>
                  <a:schemeClr val="tx1"/>
                </a:solidFill>
                <a:latin typeface="Century Schoolbook" charset="0"/>
                <a:ea typeface="宋体" charset="-122"/>
              </a:defRPr>
            </a:lvl3pPr>
            <a:lvl4pPr marL="1600200" indent="-228600">
              <a:buFont typeface="Arial" charset="0"/>
              <a:defRPr>
                <a:solidFill>
                  <a:schemeClr val="tx1"/>
                </a:solidFill>
                <a:latin typeface="Century Schoolbook" charset="0"/>
                <a:ea typeface="宋体" charset="-122"/>
              </a:defRPr>
            </a:lvl4pPr>
            <a:lvl5pPr marL="2057400" indent="-228600">
              <a:buFont typeface="Arial" charset="0"/>
              <a:defRPr>
                <a:solidFill>
                  <a:schemeClr val="tx1"/>
                </a:solidFill>
                <a:latin typeface="Century Schoolbook" charset="0"/>
                <a:ea typeface="宋体" charset="-122"/>
              </a:defRPr>
            </a:lvl5pPr>
            <a:lvl6pPr marL="2514600" indent="-2286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pPr eaLnBrk="1" hangingPunct="1">
              <a:spcBef>
                <a:spcPct val="20000"/>
              </a:spcBef>
            </a:pPr>
            <a:r>
              <a:rPr lang="zh-CN" altLang="en-US" sz="4000" b="1">
                <a:solidFill>
                  <a:srgbClr val="F0968D"/>
                </a:solidFill>
                <a:latin typeface="宋体" charset="-122"/>
              </a:rPr>
              <a:t>京东</a:t>
            </a:r>
          </a:p>
        </p:txBody>
      </p:sp>
      <p:sp>
        <p:nvSpPr>
          <p:cNvPr id="19461" name="矩形 7"/>
          <p:cNvSpPr>
            <a:spLocks noChangeArrowheads="1"/>
          </p:cNvSpPr>
          <p:nvPr/>
        </p:nvSpPr>
        <p:spPr bwMode="auto">
          <a:xfrm>
            <a:off x="2143125" y="114300"/>
            <a:ext cx="2336800" cy="2058988"/>
          </a:xfrm>
          <a:prstGeom prst="rect">
            <a:avLst/>
          </a:prstGeom>
          <a:blipFill dpi="0" rotWithShape="1">
            <a:blip r:embed="rId2"/>
            <a:srcRect/>
            <a:stretch>
              <a:fillRect/>
            </a:stretch>
          </a:blipFill>
          <a:ln w="34925">
            <a:solidFill>
              <a:srgbClr val="EF968D"/>
            </a:solidFill>
            <a:round/>
            <a:headEnd/>
            <a:tailEnd/>
          </a:ln>
        </p:spPr>
        <p:txBody>
          <a:bodyPr/>
          <a:lstStyle>
            <a:lvl1pPr defTabSz="685800">
              <a:buFont typeface="Arial" charset="0"/>
              <a:defRPr>
                <a:solidFill>
                  <a:schemeClr val="tx1"/>
                </a:solidFill>
                <a:latin typeface="Century Schoolbook" charset="0"/>
                <a:ea typeface="宋体" charset="-122"/>
              </a:defRPr>
            </a:lvl1pPr>
            <a:lvl2pPr marL="742950" indent="-285750" defTabSz="685800">
              <a:buFont typeface="Arial" charset="0"/>
              <a:defRPr>
                <a:solidFill>
                  <a:schemeClr val="tx1"/>
                </a:solidFill>
                <a:latin typeface="Century Schoolbook" charset="0"/>
                <a:ea typeface="宋体" charset="-122"/>
              </a:defRPr>
            </a:lvl2pPr>
            <a:lvl3pPr marL="1143000" indent="-228600" defTabSz="685800">
              <a:buFont typeface="Arial" charset="0"/>
              <a:defRPr>
                <a:solidFill>
                  <a:schemeClr val="tx1"/>
                </a:solidFill>
                <a:latin typeface="Century Schoolbook" charset="0"/>
                <a:ea typeface="宋体" charset="-122"/>
              </a:defRPr>
            </a:lvl3pPr>
            <a:lvl4pPr marL="1600200" indent="-228600" defTabSz="685800">
              <a:buFont typeface="Arial" charset="0"/>
              <a:defRPr>
                <a:solidFill>
                  <a:schemeClr val="tx1"/>
                </a:solidFill>
                <a:latin typeface="Century Schoolbook" charset="0"/>
                <a:ea typeface="宋体" charset="-122"/>
              </a:defRPr>
            </a:lvl4pPr>
            <a:lvl5pPr marL="2057400" indent="-228600" defTabSz="685800">
              <a:buFont typeface="Arial" charset="0"/>
              <a:defRPr>
                <a:solidFill>
                  <a:schemeClr val="tx1"/>
                </a:solidFill>
                <a:latin typeface="Century Schoolbook" charset="0"/>
                <a:ea typeface="宋体" charset="-122"/>
              </a:defRPr>
            </a:lvl5pPr>
            <a:lvl6pPr marL="25146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endParaRPr lang="zh-CN" altLang="en-US" sz="1300">
              <a:latin typeface="Calibri" charset="0"/>
            </a:endParaRPr>
          </a:p>
        </p:txBody>
      </p:sp>
      <p:sp>
        <p:nvSpPr>
          <p:cNvPr id="19462" name="矩形 8"/>
          <p:cNvSpPr>
            <a:spLocks noChangeArrowheads="1"/>
          </p:cNvSpPr>
          <p:nvPr/>
        </p:nvSpPr>
        <p:spPr bwMode="auto">
          <a:xfrm>
            <a:off x="2143125" y="4740275"/>
            <a:ext cx="2336800" cy="2057400"/>
          </a:xfrm>
          <a:prstGeom prst="rect">
            <a:avLst/>
          </a:prstGeom>
          <a:blipFill dpi="0" rotWithShape="1">
            <a:blip r:embed="rId3"/>
            <a:srcRect/>
            <a:stretch>
              <a:fillRect/>
            </a:stretch>
          </a:blipFill>
          <a:ln w="34925">
            <a:solidFill>
              <a:srgbClr val="EF968D"/>
            </a:solidFill>
            <a:round/>
            <a:headEnd/>
            <a:tailEnd/>
          </a:ln>
        </p:spPr>
        <p:txBody>
          <a:bodyPr/>
          <a:lstStyle>
            <a:lvl1pPr defTabSz="685800">
              <a:buFont typeface="Arial" charset="0"/>
              <a:defRPr>
                <a:solidFill>
                  <a:schemeClr val="tx1"/>
                </a:solidFill>
                <a:latin typeface="Century Schoolbook" charset="0"/>
                <a:ea typeface="宋体" charset="-122"/>
              </a:defRPr>
            </a:lvl1pPr>
            <a:lvl2pPr marL="742950" indent="-285750" defTabSz="685800">
              <a:buFont typeface="Arial" charset="0"/>
              <a:defRPr>
                <a:solidFill>
                  <a:schemeClr val="tx1"/>
                </a:solidFill>
                <a:latin typeface="Century Schoolbook" charset="0"/>
                <a:ea typeface="宋体" charset="-122"/>
              </a:defRPr>
            </a:lvl2pPr>
            <a:lvl3pPr marL="1143000" indent="-228600" defTabSz="685800">
              <a:buFont typeface="Arial" charset="0"/>
              <a:defRPr>
                <a:solidFill>
                  <a:schemeClr val="tx1"/>
                </a:solidFill>
                <a:latin typeface="Century Schoolbook" charset="0"/>
                <a:ea typeface="宋体" charset="-122"/>
              </a:defRPr>
            </a:lvl3pPr>
            <a:lvl4pPr marL="1600200" indent="-228600" defTabSz="685800">
              <a:buFont typeface="Arial" charset="0"/>
              <a:defRPr>
                <a:solidFill>
                  <a:schemeClr val="tx1"/>
                </a:solidFill>
                <a:latin typeface="Century Schoolbook" charset="0"/>
                <a:ea typeface="宋体" charset="-122"/>
              </a:defRPr>
            </a:lvl4pPr>
            <a:lvl5pPr marL="2057400" indent="-228600" defTabSz="685800">
              <a:buFont typeface="Arial" charset="0"/>
              <a:defRPr>
                <a:solidFill>
                  <a:schemeClr val="tx1"/>
                </a:solidFill>
                <a:latin typeface="Century Schoolbook" charset="0"/>
                <a:ea typeface="宋体" charset="-122"/>
              </a:defRPr>
            </a:lvl5pPr>
            <a:lvl6pPr marL="25146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endParaRPr lang="zh-CN" altLang="en-US" sz="1300">
              <a:latin typeface="Calibri" charset="0"/>
            </a:endParaRPr>
          </a:p>
        </p:txBody>
      </p:sp>
      <p:sp>
        <p:nvSpPr>
          <p:cNvPr id="19463" name="矩形 9"/>
          <p:cNvSpPr>
            <a:spLocks noChangeArrowheads="1"/>
          </p:cNvSpPr>
          <p:nvPr/>
        </p:nvSpPr>
        <p:spPr bwMode="auto">
          <a:xfrm>
            <a:off x="2143125" y="2400300"/>
            <a:ext cx="2336800" cy="2057400"/>
          </a:xfrm>
          <a:prstGeom prst="rect">
            <a:avLst/>
          </a:prstGeom>
          <a:blipFill dpi="0" rotWithShape="1">
            <a:blip r:embed="rId4"/>
            <a:srcRect/>
            <a:stretch>
              <a:fillRect/>
            </a:stretch>
          </a:blipFill>
          <a:ln w="34925">
            <a:solidFill>
              <a:srgbClr val="EF968D"/>
            </a:solidFill>
            <a:round/>
            <a:headEnd/>
            <a:tailEnd/>
          </a:ln>
        </p:spPr>
        <p:txBody>
          <a:bodyPr/>
          <a:lstStyle>
            <a:lvl1pPr defTabSz="685800">
              <a:buFont typeface="Arial" charset="0"/>
              <a:defRPr>
                <a:solidFill>
                  <a:schemeClr val="tx1"/>
                </a:solidFill>
                <a:latin typeface="Century Schoolbook" charset="0"/>
                <a:ea typeface="宋体" charset="-122"/>
              </a:defRPr>
            </a:lvl1pPr>
            <a:lvl2pPr marL="742950" indent="-285750" defTabSz="685800">
              <a:buFont typeface="Arial" charset="0"/>
              <a:defRPr>
                <a:solidFill>
                  <a:schemeClr val="tx1"/>
                </a:solidFill>
                <a:latin typeface="Century Schoolbook" charset="0"/>
                <a:ea typeface="宋体" charset="-122"/>
              </a:defRPr>
            </a:lvl2pPr>
            <a:lvl3pPr marL="1143000" indent="-228600" defTabSz="685800">
              <a:buFont typeface="Arial" charset="0"/>
              <a:defRPr>
                <a:solidFill>
                  <a:schemeClr val="tx1"/>
                </a:solidFill>
                <a:latin typeface="Century Schoolbook" charset="0"/>
                <a:ea typeface="宋体" charset="-122"/>
              </a:defRPr>
            </a:lvl3pPr>
            <a:lvl4pPr marL="1600200" indent="-228600" defTabSz="685800">
              <a:buFont typeface="Arial" charset="0"/>
              <a:defRPr>
                <a:solidFill>
                  <a:schemeClr val="tx1"/>
                </a:solidFill>
                <a:latin typeface="Century Schoolbook" charset="0"/>
                <a:ea typeface="宋体" charset="-122"/>
              </a:defRPr>
            </a:lvl4pPr>
            <a:lvl5pPr marL="2057400" indent="-228600" defTabSz="685800">
              <a:buFont typeface="Arial" charset="0"/>
              <a:defRPr>
                <a:solidFill>
                  <a:schemeClr val="tx1"/>
                </a:solidFill>
                <a:latin typeface="Century Schoolbook" charset="0"/>
                <a:ea typeface="宋体" charset="-122"/>
              </a:defRPr>
            </a:lvl5pPr>
            <a:lvl6pPr marL="25146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endParaRPr lang="zh-CN" altLang="en-US" sz="1300">
              <a:latin typeface="Calibri" charset="0"/>
            </a:endParaRPr>
          </a:p>
        </p:txBody>
      </p:sp>
      <p:sp>
        <p:nvSpPr>
          <p:cNvPr id="16" name="右箭头 15"/>
          <p:cNvSpPr/>
          <p:nvPr/>
        </p:nvSpPr>
        <p:spPr>
          <a:xfrm>
            <a:off x="4838701" y="3105150"/>
            <a:ext cx="936625"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charset="0"/>
              <a:buNone/>
              <a:defRPr/>
            </a:pPr>
            <a:endParaRPr lang="zh-CN" altLang="en-US" noProof="1"/>
          </a:p>
        </p:txBody>
      </p:sp>
      <p:pic>
        <p:nvPicPr>
          <p:cNvPr id="19465" name="图片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5675" y="4044951"/>
            <a:ext cx="1676400"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圆角矩形 10"/>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1988940828"/>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2317" y="1666901"/>
            <a:ext cx="10515600" cy="3753239"/>
          </a:xfrm>
        </p:spPr>
        <p:txBody>
          <a:bodyPr>
            <a:normAutofit/>
          </a:bodyPr>
          <a:lstStyle/>
          <a:p>
            <a:r>
              <a:rPr kumimoji="1" lang="en-US" altLang="zh-CN" sz="2400" dirty="0">
                <a:latin typeface="黑体" panose="02010609060101010101" pitchFamily="49" charset="-122"/>
                <a:ea typeface="黑体" panose="02010609060101010101" pitchFamily="49" charset="-122"/>
                <a:cs typeface="黑体" panose="02010609060101010101" pitchFamily="49" charset="-122"/>
              </a:rPr>
              <a:t>2</a:t>
            </a:r>
            <a:r>
              <a:rPr kumimoji="1" lang="en-US" altLang="zh-CN" sz="2400" dirty="0" smtClean="0">
                <a:latin typeface="黑体" panose="02010609060101010101" pitchFamily="49" charset="-122"/>
                <a:ea typeface="黑体" panose="02010609060101010101" pitchFamily="49" charset="-122"/>
                <a:cs typeface="黑体" panose="02010609060101010101" pitchFamily="49" charset="-122"/>
              </a:rPr>
              <a:t>.</a:t>
            </a:r>
            <a:r>
              <a:rPr lang="en-US" altLang="zh-CN" sz="2400" dirty="0">
                <a:latin typeface="黑体" panose="02010609060101010101" pitchFamily="49" charset="-122"/>
                <a:ea typeface="黑体" panose="02010609060101010101" pitchFamily="49" charset="-122"/>
                <a:cs typeface="黑体" panose="02010609060101010101" pitchFamily="49" charset="-122"/>
              </a:rPr>
              <a:t> 1927</a:t>
            </a:r>
            <a:r>
              <a:rPr lang="zh-CN" altLang="zh-CN" sz="2400" dirty="0">
                <a:latin typeface="黑体" panose="02010609060101010101" pitchFamily="49" charset="-122"/>
                <a:ea typeface="黑体" panose="02010609060101010101" pitchFamily="49" charset="-122"/>
                <a:cs typeface="黑体" panose="02010609060101010101" pitchFamily="49" charset="-122"/>
              </a:rPr>
              <a:t>年毛泽东在中共八七会议上提出的著名论断是（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须知政权是由枪杆子中取得的”</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没有调查就没有发言权”</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兵民是胜利之本”</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一切反动派都是纸老虎”</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3366274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2317" y="1666901"/>
            <a:ext cx="10515600" cy="3753239"/>
          </a:xfrm>
        </p:spPr>
        <p:txBody>
          <a:bodyPr>
            <a:normAutofit/>
          </a:bodyPr>
          <a:lstStyle/>
          <a:p>
            <a:r>
              <a:rPr kumimoji="1" lang="en-US" altLang="zh-CN" sz="2400" dirty="0">
                <a:latin typeface="黑体" panose="02010609060101010101" pitchFamily="49" charset="-122"/>
                <a:ea typeface="黑体" panose="02010609060101010101" pitchFamily="49" charset="-122"/>
                <a:cs typeface="黑体" panose="02010609060101010101" pitchFamily="49" charset="-122"/>
              </a:rPr>
              <a:t>2</a:t>
            </a:r>
            <a:r>
              <a:rPr kumimoji="1" lang="en-US" altLang="zh-CN" sz="2400" dirty="0" smtClean="0">
                <a:latin typeface="黑体" panose="02010609060101010101" pitchFamily="49" charset="-122"/>
                <a:ea typeface="黑体" panose="02010609060101010101" pitchFamily="49" charset="-122"/>
                <a:cs typeface="黑体" panose="02010609060101010101" pitchFamily="49" charset="-122"/>
              </a:rPr>
              <a:t>.</a:t>
            </a:r>
            <a:r>
              <a:rPr lang="en-US" altLang="zh-CN" sz="2400" dirty="0">
                <a:latin typeface="黑体" panose="02010609060101010101" pitchFamily="49" charset="-122"/>
                <a:ea typeface="黑体" panose="02010609060101010101" pitchFamily="49" charset="-122"/>
                <a:cs typeface="黑体" panose="02010609060101010101" pitchFamily="49" charset="-122"/>
              </a:rPr>
              <a:t> 1927</a:t>
            </a:r>
            <a:r>
              <a:rPr lang="zh-CN" altLang="zh-CN" sz="2400" dirty="0">
                <a:latin typeface="黑体" panose="02010609060101010101" pitchFamily="49" charset="-122"/>
                <a:ea typeface="黑体" panose="02010609060101010101" pitchFamily="49" charset="-122"/>
                <a:cs typeface="黑体" panose="02010609060101010101" pitchFamily="49" charset="-122"/>
              </a:rPr>
              <a:t>年毛泽东在中共八七会议上提出的著名论断是（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 </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须知政权是由枪杆子中取得的”</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没有调查就没有发言权”</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兵民是胜利之本”</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一切反动派都是纸老虎”</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36990447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2317" y="1666901"/>
            <a:ext cx="10515600" cy="3753239"/>
          </a:xfrm>
        </p:spPr>
        <p:txBody>
          <a:bodyPr>
            <a:normAutofit/>
          </a:bodyPr>
          <a:lstStyle/>
          <a:p>
            <a:r>
              <a:rPr kumimoji="1" lang="en-US" altLang="zh-CN" sz="2400" dirty="0" smtClean="0">
                <a:latin typeface="黑体" panose="02010609060101010101" pitchFamily="49" charset="-122"/>
                <a:ea typeface="黑体" panose="02010609060101010101" pitchFamily="49" charset="-122"/>
                <a:cs typeface="黑体" panose="02010609060101010101" pitchFamily="49" charset="-122"/>
              </a:rPr>
              <a:t>3.</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 </a:t>
            </a:r>
            <a:r>
              <a:rPr lang="en-US" altLang="zh-CN" sz="2400" dirty="0">
                <a:latin typeface="黑体" panose="02010609060101010101" pitchFamily="49" charset="-122"/>
                <a:ea typeface="黑体" panose="02010609060101010101" pitchFamily="49" charset="-122"/>
                <a:cs typeface="黑体" panose="02010609060101010101" pitchFamily="49" charset="-122"/>
              </a:rPr>
              <a:t>1927</a:t>
            </a:r>
            <a:r>
              <a:rPr lang="zh-CN" altLang="zh-CN" sz="2400" dirty="0">
                <a:latin typeface="黑体" panose="02010609060101010101" pitchFamily="49" charset="-122"/>
                <a:ea typeface="黑体" panose="02010609060101010101" pitchFamily="49" charset="-122"/>
                <a:cs typeface="黑体" panose="02010609060101010101" pitchFamily="49" charset="-122"/>
              </a:rPr>
              <a:t>年，中共八七会议确定的总方针是（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endParaRPr lang="zh-CN"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推翻</a:t>
            </a:r>
            <a:r>
              <a:rPr lang="zh-CN" altLang="zh-CN" sz="2400" dirty="0">
                <a:latin typeface="黑体" panose="02010609060101010101" pitchFamily="49" charset="-122"/>
                <a:ea typeface="黑体" panose="02010609060101010101" pitchFamily="49" charset="-122"/>
                <a:cs typeface="黑体" panose="02010609060101010101" pitchFamily="49" charset="-122"/>
              </a:rPr>
              <a:t>北洋军阀黑暗统治</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开辟</a:t>
            </a:r>
            <a:r>
              <a:rPr lang="zh-CN" altLang="zh-CN" sz="2400" dirty="0">
                <a:latin typeface="黑体" panose="02010609060101010101" pitchFamily="49" charset="-122"/>
                <a:ea typeface="黑体" panose="02010609060101010101" pitchFamily="49" charset="-122"/>
                <a:cs typeface="黑体" panose="02010609060101010101" pitchFamily="49" charset="-122"/>
              </a:rPr>
              <a:t>农村革命根据地</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开展</a:t>
            </a:r>
            <a:r>
              <a:rPr lang="zh-CN" altLang="zh-CN" sz="2400" dirty="0">
                <a:latin typeface="黑体" panose="02010609060101010101" pitchFamily="49" charset="-122"/>
                <a:ea typeface="黑体" panose="02010609060101010101" pitchFamily="49" charset="-122"/>
                <a:cs typeface="黑体" panose="02010609060101010101" pitchFamily="49" charset="-122"/>
              </a:rPr>
              <a:t>土地革命和武装斗争</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建立</a:t>
            </a:r>
            <a:r>
              <a:rPr lang="zh-CN" altLang="zh-CN" sz="2400" dirty="0">
                <a:latin typeface="黑体" panose="02010609060101010101" pitchFamily="49" charset="-122"/>
                <a:ea typeface="黑体" panose="02010609060101010101" pitchFamily="49" charset="-122"/>
                <a:cs typeface="黑体" panose="02010609060101010101" pitchFamily="49" charset="-122"/>
              </a:rPr>
              <a:t>工农民主统一战线</a:t>
            </a:r>
          </a:p>
          <a:p>
            <a:endParaRPr kumimoji="1" lang="zh-CN" altLang="en-US" sz="2400" dirty="0"/>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3936047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2317" y="1666901"/>
            <a:ext cx="10515600" cy="3753239"/>
          </a:xfrm>
        </p:spPr>
        <p:txBody>
          <a:bodyPr>
            <a:normAutofit/>
          </a:bodyPr>
          <a:lstStyle/>
          <a:p>
            <a:r>
              <a:rPr kumimoji="1" lang="en-US" altLang="zh-CN" sz="2400" dirty="0" smtClean="0">
                <a:latin typeface="黑体" panose="02010609060101010101" pitchFamily="49" charset="-122"/>
                <a:ea typeface="黑体" panose="02010609060101010101" pitchFamily="49" charset="-122"/>
                <a:cs typeface="黑体" panose="02010609060101010101" pitchFamily="49" charset="-122"/>
              </a:rPr>
              <a:t>3.</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 </a:t>
            </a:r>
            <a:r>
              <a:rPr lang="en-US" altLang="zh-CN" sz="2400" dirty="0">
                <a:latin typeface="黑体" panose="02010609060101010101" pitchFamily="49" charset="-122"/>
                <a:ea typeface="黑体" panose="02010609060101010101" pitchFamily="49" charset="-122"/>
                <a:cs typeface="黑体" panose="02010609060101010101" pitchFamily="49" charset="-122"/>
              </a:rPr>
              <a:t>1927</a:t>
            </a:r>
            <a:r>
              <a:rPr lang="zh-CN" altLang="zh-CN" sz="2400" dirty="0">
                <a:latin typeface="黑体" panose="02010609060101010101" pitchFamily="49" charset="-122"/>
                <a:ea typeface="黑体" panose="02010609060101010101" pitchFamily="49" charset="-122"/>
                <a:cs typeface="黑体" panose="02010609060101010101" pitchFamily="49" charset="-122"/>
              </a:rPr>
              <a:t>年，中共八七会议确定的总方针是（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 </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endParaRPr lang="zh-CN"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推翻</a:t>
            </a:r>
            <a:r>
              <a:rPr lang="zh-CN" altLang="zh-CN" sz="2400" dirty="0">
                <a:latin typeface="黑体" panose="02010609060101010101" pitchFamily="49" charset="-122"/>
                <a:ea typeface="黑体" panose="02010609060101010101" pitchFamily="49" charset="-122"/>
                <a:cs typeface="黑体" panose="02010609060101010101" pitchFamily="49" charset="-122"/>
              </a:rPr>
              <a:t>北洋军阀黑暗统治</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开辟</a:t>
            </a:r>
            <a:r>
              <a:rPr lang="zh-CN" altLang="zh-CN" sz="2400" dirty="0">
                <a:latin typeface="黑体" panose="02010609060101010101" pitchFamily="49" charset="-122"/>
                <a:ea typeface="黑体" panose="02010609060101010101" pitchFamily="49" charset="-122"/>
                <a:cs typeface="黑体" panose="02010609060101010101" pitchFamily="49" charset="-122"/>
              </a:rPr>
              <a:t>农村革命根据地</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开展</a:t>
            </a:r>
            <a:r>
              <a:rPr lang="zh-CN" altLang="zh-CN" sz="2400" dirty="0">
                <a:latin typeface="黑体" panose="02010609060101010101" pitchFamily="49" charset="-122"/>
                <a:ea typeface="黑体" panose="02010609060101010101" pitchFamily="49" charset="-122"/>
                <a:cs typeface="黑体" panose="02010609060101010101" pitchFamily="49" charset="-122"/>
              </a:rPr>
              <a:t>土地革命和武装斗争</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建立</a:t>
            </a:r>
            <a:r>
              <a:rPr lang="zh-CN" altLang="zh-CN" sz="2400" dirty="0">
                <a:latin typeface="黑体" panose="02010609060101010101" pitchFamily="49" charset="-122"/>
                <a:ea typeface="黑体" panose="02010609060101010101" pitchFamily="49" charset="-122"/>
                <a:cs typeface="黑体" panose="02010609060101010101" pitchFamily="49" charset="-122"/>
              </a:rPr>
              <a:t>工农民主统一战线</a:t>
            </a:r>
          </a:p>
          <a:p>
            <a:endParaRPr kumimoji="1" lang="zh-CN" altLang="en-US" sz="2400" dirty="0"/>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30991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中国革命的新道路</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70607" y="942413"/>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国民党在全国的统治和中间党派的政治主张</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38719" y="3137776"/>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中国共产党对革命道路的艰苦探索</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6" name="圆角矩形 5"/>
          <p:cNvSpPr/>
          <p:nvPr/>
        </p:nvSpPr>
        <p:spPr>
          <a:xfrm>
            <a:off x="2538718"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第三节：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中国革命在探索中曲折前进</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7" name="左大括号 6"/>
          <p:cNvSpPr/>
          <p:nvPr/>
        </p:nvSpPr>
        <p:spPr>
          <a:xfrm>
            <a:off x="6190613" y="2623450"/>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508946" y="2350532"/>
            <a:ext cx="2935574" cy="78724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土地革命战争的兴起和人民军队的建立</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0" name="圆角矩形 9"/>
          <p:cNvSpPr/>
          <p:nvPr/>
        </p:nvSpPr>
        <p:spPr>
          <a:xfrm>
            <a:off x="6508946" y="4319835"/>
            <a:ext cx="2935574" cy="78724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农村包围城市，武装夺取政权道路的开辟</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11" name="左大括号 10"/>
          <p:cNvSpPr/>
          <p:nvPr/>
        </p:nvSpPr>
        <p:spPr>
          <a:xfrm>
            <a:off x="9497221" y="1257079"/>
            <a:ext cx="250222" cy="302112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772103" y="1182488"/>
            <a:ext cx="1537253" cy="5349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南昌起义</a:t>
            </a:r>
            <a:endParaRPr kumimoji="1"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4" name="圆角矩形 13"/>
          <p:cNvSpPr/>
          <p:nvPr/>
        </p:nvSpPr>
        <p:spPr>
          <a:xfrm>
            <a:off x="9739442" y="1833274"/>
            <a:ext cx="1537253" cy="5349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八七会议</a:t>
            </a:r>
            <a:endParaRPr kumimoji="1"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5" name="圆角矩形 14"/>
          <p:cNvSpPr/>
          <p:nvPr/>
        </p:nvSpPr>
        <p:spPr>
          <a:xfrm>
            <a:off x="9739441" y="2466632"/>
            <a:ext cx="1537253" cy="5349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秋收起义</a:t>
            </a:r>
            <a:endParaRPr kumimoji="1"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6" name="圆角矩形 15"/>
          <p:cNvSpPr/>
          <p:nvPr/>
        </p:nvSpPr>
        <p:spPr>
          <a:xfrm>
            <a:off x="9747443" y="3099990"/>
            <a:ext cx="1537253" cy="5349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三湾改编</a:t>
            </a:r>
            <a:endParaRPr kumimoji="1"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7" name="圆角矩形 16"/>
          <p:cNvSpPr/>
          <p:nvPr/>
        </p:nvSpPr>
        <p:spPr>
          <a:xfrm>
            <a:off x="9762851" y="3817807"/>
            <a:ext cx="1791194" cy="5349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smtClean="0">
                <a:solidFill>
                  <a:prstClr val="black"/>
                </a:solidFill>
                <a:latin typeface="黑体" panose="02010609060101010101" pitchFamily="49" charset="-122"/>
                <a:ea typeface="黑体" panose="02010609060101010101" pitchFamily="49" charset="-122"/>
                <a:cs typeface="黑体" panose="02010609060101010101" pitchFamily="49" charset="-122"/>
              </a:rPr>
              <a:t>井冈山根据地</a:t>
            </a:r>
            <a:endParaRPr kumimoji="1"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6941561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中国革命的新道路</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70607" y="942413"/>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国民党在全国的统治和中间党派的政治主张</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38719" y="3137776"/>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中国共产党对革命道路的艰苦探索</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6" name="圆角矩形 5"/>
          <p:cNvSpPr/>
          <p:nvPr/>
        </p:nvSpPr>
        <p:spPr>
          <a:xfrm>
            <a:off x="2538718"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第三节：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中国革命在探索中曲折前进</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7" name="左大括号 6"/>
          <p:cNvSpPr/>
          <p:nvPr/>
        </p:nvSpPr>
        <p:spPr>
          <a:xfrm>
            <a:off x="6190613" y="2623450"/>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508946" y="2350532"/>
            <a:ext cx="2935574" cy="78724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土地革命战争的兴起和人民军队的建立</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0" name="圆角矩形 9"/>
          <p:cNvSpPr/>
          <p:nvPr/>
        </p:nvSpPr>
        <p:spPr>
          <a:xfrm>
            <a:off x="6508946" y="4319835"/>
            <a:ext cx="2935574" cy="78724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农村包围城市，武装夺取政权道路的开辟</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18" name="左大括号 17"/>
          <p:cNvSpPr/>
          <p:nvPr/>
        </p:nvSpPr>
        <p:spPr>
          <a:xfrm>
            <a:off x="9444520" y="3681404"/>
            <a:ext cx="256071" cy="206410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9" name="圆角矩形 18"/>
          <p:cNvSpPr/>
          <p:nvPr/>
        </p:nvSpPr>
        <p:spPr>
          <a:xfrm>
            <a:off x="9700591" y="3520510"/>
            <a:ext cx="2445244" cy="78724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共产党人对革命新道路的探索</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2" name="圆角矩形 11"/>
          <p:cNvSpPr/>
          <p:nvPr/>
        </p:nvSpPr>
        <p:spPr>
          <a:xfrm>
            <a:off x="9700591" y="4958266"/>
            <a:ext cx="2445244" cy="78724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红军反围剿作战和土地革命</a:t>
            </a:r>
            <a:endParaRPr lang="zh-CN" altLang="en-US"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430122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7149" y="36001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graphicFrame>
        <p:nvGraphicFramePr>
          <p:cNvPr id="6" name="表格 5"/>
          <p:cNvGraphicFramePr>
            <a:graphicFrameLocks noGrp="1"/>
          </p:cNvGraphicFramePr>
          <p:nvPr/>
        </p:nvGraphicFramePr>
        <p:xfrm>
          <a:off x="619333" y="1984829"/>
          <a:ext cx="10596156" cy="4238551"/>
        </p:xfrm>
        <a:graphic>
          <a:graphicData uri="http://schemas.openxmlformats.org/drawingml/2006/table">
            <a:tbl>
              <a:tblPr firstRow="1" bandRow="1">
                <a:tableStyleId>{5C22544A-7EE6-4342-B048-85BDC9FD1C3A}</a:tableStyleId>
              </a:tblPr>
              <a:tblGrid>
                <a:gridCol w="2057606"/>
                <a:gridCol w="5369471"/>
                <a:gridCol w="3169079"/>
              </a:tblGrid>
              <a:tr h="396411">
                <a:tc>
                  <a:txBody>
                    <a:bodyPr/>
                    <a:lstStyle/>
                    <a:p>
                      <a:pPr algn="ctr"/>
                      <a:r>
                        <a:rPr lang="zh-CN" altLang="en-US" sz="2000" u="none" dirty="0" smtClean="0">
                          <a:solidFill>
                            <a:schemeClr val="bg1"/>
                          </a:solidFill>
                          <a:latin typeface="黑体" panose="02010609060101010101" pitchFamily="49" charset="-122"/>
                          <a:ea typeface="黑体" panose="02010609060101010101" pitchFamily="49" charset="-122"/>
                          <a:cs typeface="黑体" panose="02010609060101010101" pitchFamily="49" charset="-122"/>
                        </a:rPr>
                        <a:t>文献</a:t>
                      </a:r>
                      <a:endParaRPr lang="zh-CN" altLang="en-US" sz="2000" u="none" dirty="0">
                        <a:solidFill>
                          <a:schemeClr val="bg1"/>
                        </a:solidFill>
                        <a:latin typeface="黑体" panose="02010609060101010101" pitchFamily="49" charset="-122"/>
                        <a:ea typeface="黑体" panose="02010609060101010101" pitchFamily="49" charset="-122"/>
                        <a:cs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3C0D"/>
                    </a:solidFill>
                  </a:tcPr>
                </a:tc>
                <a:tc>
                  <a:txBody>
                    <a:bodyPr/>
                    <a:lstStyle/>
                    <a:p>
                      <a:pPr algn="ctr"/>
                      <a:r>
                        <a:rPr lang="zh-CN" altLang="en-US" sz="2000" u="none" dirty="0" smtClean="0">
                          <a:solidFill>
                            <a:schemeClr val="bg1"/>
                          </a:solidFill>
                          <a:latin typeface="黑体" panose="02010609060101010101" pitchFamily="49" charset="-122"/>
                          <a:ea typeface="黑体" panose="02010609060101010101" pitchFamily="49" charset="-122"/>
                          <a:cs typeface="黑体" panose="02010609060101010101" pitchFamily="49" charset="-122"/>
                        </a:rPr>
                        <a:t>内容</a:t>
                      </a:r>
                      <a:endParaRPr lang="zh-CN" altLang="en-US" sz="2000" u="none" dirty="0">
                        <a:solidFill>
                          <a:schemeClr val="bg1"/>
                        </a:solidFill>
                        <a:latin typeface="黑体" panose="02010609060101010101" pitchFamily="49" charset="-122"/>
                        <a:ea typeface="黑体" panose="02010609060101010101" pitchFamily="49" charset="-122"/>
                        <a:cs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3C0D"/>
                    </a:solidFill>
                  </a:tcPr>
                </a:tc>
                <a:tc>
                  <a:txBody>
                    <a:bodyPr/>
                    <a:lstStyle/>
                    <a:p>
                      <a:pPr algn="ctr"/>
                      <a:r>
                        <a:rPr lang="zh-CN" altLang="en-US" sz="2000" u="none" dirty="0" smtClean="0">
                          <a:solidFill>
                            <a:schemeClr val="bg1"/>
                          </a:solidFill>
                          <a:latin typeface="黑体" panose="02010609060101010101" pitchFamily="49" charset="-122"/>
                          <a:ea typeface="黑体" panose="02010609060101010101" pitchFamily="49" charset="-122"/>
                          <a:cs typeface="黑体" panose="02010609060101010101" pitchFamily="49" charset="-122"/>
                        </a:rPr>
                        <a:t>意义</a:t>
                      </a:r>
                      <a:endParaRPr lang="zh-CN" altLang="en-US" sz="2000" u="none" dirty="0">
                        <a:solidFill>
                          <a:schemeClr val="bg1"/>
                        </a:solidFill>
                        <a:latin typeface="黑体" panose="02010609060101010101" pitchFamily="49" charset="-122"/>
                        <a:ea typeface="黑体" panose="02010609060101010101" pitchFamily="49" charset="-122"/>
                        <a:cs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3C0D"/>
                    </a:solidFill>
                  </a:tcPr>
                </a:tc>
              </a:tr>
              <a:tr h="1258457">
                <a:tc>
                  <a:txBody>
                    <a:bodyPr/>
                    <a:lstStyle/>
                    <a:p>
                      <a:pPr algn="ctr"/>
                      <a:r>
                        <a:rPr lang="en-US" altLang="zh-CN"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中国的红色政权为什么能够存在？</a:t>
                      </a:r>
                      <a:r>
                        <a:rPr lang="en-US" altLang="zh-CN"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indent="0">
                        <a:lnSpc>
                          <a:spcPct val="100000"/>
                        </a:lnSpc>
                        <a:spcBef>
                          <a:spcPct val="0"/>
                        </a:spcBef>
                        <a:buNone/>
                      </a:pPr>
                      <a:r>
                        <a:rPr lang="zh-CN" altLang="en-US"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科学回答红色政权存在和发展的原因条件：</a:t>
                      </a:r>
                      <a:endParaRPr lang="en-US" altLang="zh-CN"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0" indent="0">
                        <a:lnSpc>
                          <a:spcPct val="100000"/>
                        </a:lnSpc>
                        <a:spcBef>
                          <a:spcPct val="0"/>
                        </a:spcBef>
                        <a:buNone/>
                      </a:pPr>
                      <a:endParaRPr lang="en-US" altLang="zh-CN"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0" indent="0">
                        <a:lnSpc>
                          <a:spcPct val="100000"/>
                        </a:lnSpc>
                        <a:spcBef>
                          <a:spcPct val="0"/>
                        </a:spcBef>
                        <a:buNone/>
                      </a:pPr>
                      <a:r>
                        <a:rPr lang="en-US" altLang="zh-CN" u="none"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1.</a:t>
                      </a:r>
                      <a:r>
                        <a:rPr lang="zh-CN" altLang="en-US" b="1" u="none"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根本原因</a:t>
                      </a:r>
                      <a:r>
                        <a:rPr lang="zh-CN" altLang="en-US" u="none"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b="1" u="none"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被几个帝国主义国家间接统治且政治经济发展极端不平衡的半殖民地半封建的大国。</a:t>
                      </a:r>
                      <a:r>
                        <a:rPr lang="zh-CN" altLang="en-US" b="1" u="none" dirty="0" smtClean="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r>
                      <a:br>
                        <a:rPr lang="zh-CN" altLang="en-US" b="1" u="none" dirty="0" smtClean="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br>
                      <a:r>
                        <a:rPr lang="zh-CN" altLang="en-US" u="none"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en-US" altLang="zh-CN" u="none"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b="1" u="none"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客观条件</a:t>
                      </a:r>
                      <a:r>
                        <a:rPr lang="zh-CN" altLang="en-US" u="none"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：国民革命的影响；</a:t>
                      </a:r>
                    </a:p>
                    <a:p>
                      <a:pPr>
                        <a:lnSpc>
                          <a:spcPct val="100000"/>
                        </a:lnSpc>
                        <a:spcBef>
                          <a:spcPct val="0"/>
                        </a:spcBef>
                      </a:pPr>
                      <a:r>
                        <a:rPr lang="en-US" altLang="zh-CN" u="none"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3.</a:t>
                      </a:r>
                      <a:r>
                        <a:rPr lang="zh-CN" altLang="en-US" b="1" u="none"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主观条件</a:t>
                      </a:r>
                      <a:r>
                        <a:rPr lang="zh-CN" altLang="en-US" u="none"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：相当力量的正式红军的存在。</a:t>
                      </a:r>
                      <a:endParaRPr lang="en-US" altLang="zh-CN"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b="1"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第一次明确提出了</a:t>
                      </a:r>
                      <a:r>
                        <a:rPr lang="zh-CN" altLang="en-US" sz="1800" b="1" u="none"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“工农武装割据”</a:t>
                      </a:r>
                      <a:r>
                        <a:rPr lang="zh-CN" altLang="en-US" sz="1800" b="1" u="none" kern="1200"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sz="1800" b="1"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a:t>
                      </a:r>
                      <a:r>
                        <a:rPr lang="zh-CN" altLang="en-US" sz="1800" b="1"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思想。</a:t>
                      </a:r>
                      <a:endParaRPr lang="zh-CN" altLang="en-US"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54093">
                <a:tc>
                  <a:txBody>
                    <a:bodyPr/>
                    <a:lstStyle/>
                    <a:p>
                      <a:pPr algn="ctr"/>
                      <a:r>
                        <a:rPr lang="en-US" altLang="zh-CN"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井冈山的斗争</a:t>
                      </a:r>
                      <a:r>
                        <a:rPr lang="en-US" altLang="zh-CN"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p>
                  </a:txBody>
                  <a:tcPr/>
                </a:tc>
                <a:tc vMerge="1">
                  <a:txBody>
                    <a:bodyPr/>
                    <a:lstStyle/>
                    <a:p>
                      <a:endParaRPr lang="zh-CN"/>
                    </a:p>
                  </a:txBody>
                  <a:tcPr/>
                </a:tc>
              </a:tr>
              <a:tr h="91479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1" u="none"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1800" b="1" u="none"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星星之火，</a:t>
                      </a:r>
                      <a:endParaRPr lang="en-US" altLang="zh-CN" sz="1800" b="1" u="none"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u="none"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可以燎原</a:t>
                      </a:r>
                      <a:r>
                        <a:rPr lang="en-US" altLang="zh-CN" sz="1800" b="1" u="none"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1800" b="1" u="none"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ltLang="zh-CN"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ctr"/>
                      <a:r>
                        <a:rPr lang="zh-CN" altLang="en-US"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红军、游击队和红色区域的建立和发展。</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提出了以</a:t>
                      </a:r>
                      <a:r>
                        <a:rPr lang="zh-CN" altLang="en-US" sz="1800" b="0" u="none"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乡村</a:t>
                      </a:r>
                      <a:r>
                        <a:rPr lang="zh-CN" altLang="en-US" sz="1800" b="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为中心的</a:t>
                      </a:r>
                      <a:r>
                        <a:rPr lang="zh-CN" altLang="en-US" sz="1800" b="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思想。</a:t>
                      </a:r>
                      <a:endParaRPr lang="zh-CN" altLang="en-US" sz="1800" b="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14795">
                <a:tc>
                  <a:txBody>
                    <a:bodyPr/>
                    <a:lstStyle/>
                    <a:p>
                      <a:pPr algn="ctr"/>
                      <a:r>
                        <a:rPr lang="en-US" altLang="zh-CN"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反对本本主义</a:t>
                      </a:r>
                      <a:r>
                        <a:rPr lang="en-US" altLang="zh-CN"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阐明了坚持</a:t>
                      </a:r>
                      <a:r>
                        <a:rPr lang="zh-CN" altLang="en-US" sz="1800" b="1" u="none"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辩证唯物主义</a:t>
                      </a:r>
                      <a:r>
                        <a:rPr lang="zh-CN" altLang="en-US"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的思想路线、坚持理论与实际相结合的极端重要性。</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表现了毛泽东开辟新道路、开创新理论的革命首创精神。</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文本框 6"/>
          <p:cNvSpPr txBox="1"/>
          <p:nvPr/>
        </p:nvSpPr>
        <p:spPr>
          <a:xfrm>
            <a:off x="490330" y="1199626"/>
            <a:ext cx="5558132" cy="396240"/>
          </a:xfrm>
          <a:prstGeom prst="rect">
            <a:avLst/>
          </a:prstGeom>
          <a:noFill/>
        </p:spPr>
        <p:txBody>
          <a:bodyPr wrap="square" rtlCol="0">
            <a:spAutoFit/>
          </a:bodyPr>
          <a:lstStyle/>
          <a:p>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共产党对于革命新道路的探索</a:t>
            </a:r>
            <a:endParaRPr lang="zh-CN" altLang="en-US"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pic>
        <p:nvPicPr>
          <p:cNvPr id="8"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6653" y="1199626"/>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Users\User\Documents\263EM\chuzi@sunlands.com\history\user\image\392ec2ab-2019-4ccf-8d21-3d0d42fddef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0928" y="1199626"/>
            <a:ext cx="1413661" cy="436741"/>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4"/>
          <a:stretch>
            <a:fillRect/>
          </a:stretch>
        </p:blipFill>
        <p:spPr>
          <a:xfrm>
            <a:off x="8202430" y="61070"/>
            <a:ext cx="3854235" cy="1534796"/>
          </a:xfrm>
          <a:prstGeom prst="rect">
            <a:avLst/>
          </a:prstGeom>
        </p:spPr>
      </p:pic>
    </p:spTree>
    <p:extLst>
      <p:ext uri="{BB962C8B-B14F-4D97-AF65-F5344CB8AC3E}">
        <p14:creationId xmlns:p14="http://schemas.microsoft.com/office/powerpoint/2010/main" val="19587178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7149" y="36001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graphicFrame>
        <p:nvGraphicFramePr>
          <p:cNvPr id="6" name="表格 5"/>
          <p:cNvGraphicFramePr>
            <a:graphicFrameLocks noGrp="1"/>
          </p:cNvGraphicFramePr>
          <p:nvPr/>
        </p:nvGraphicFramePr>
        <p:xfrm>
          <a:off x="619333" y="1984829"/>
          <a:ext cx="10596156" cy="4238551"/>
        </p:xfrm>
        <a:graphic>
          <a:graphicData uri="http://schemas.openxmlformats.org/drawingml/2006/table">
            <a:tbl>
              <a:tblPr firstRow="1" bandRow="1">
                <a:tableStyleId>{5C22544A-7EE6-4342-B048-85BDC9FD1C3A}</a:tableStyleId>
              </a:tblPr>
              <a:tblGrid>
                <a:gridCol w="2057606"/>
                <a:gridCol w="5369471"/>
                <a:gridCol w="3169079"/>
              </a:tblGrid>
              <a:tr h="396411">
                <a:tc>
                  <a:txBody>
                    <a:bodyPr/>
                    <a:lstStyle/>
                    <a:p>
                      <a:pPr algn="ctr"/>
                      <a:r>
                        <a:rPr lang="zh-CN" altLang="en-US" sz="2000" u="none" dirty="0" smtClean="0">
                          <a:solidFill>
                            <a:schemeClr val="bg1"/>
                          </a:solidFill>
                          <a:latin typeface="黑体" panose="02010609060101010101" pitchFamily="49" charset="-122"/>
                          <a:ea typeface="黑体" panose="02010609060101010101" pitchFamily="49" charset="-122"/>
                          <a:cs typeface="黑体" panose="02010609060101010101" pitchFamily="49" charset="-122"/>
                        </a:rPr>
                        <a:t>文献</a:t>
                      </a:r>
                      <a:endParaRPr lang="zh-CN" altLang="en-US" sz="2000" u="none" dirty="0">
                        <a:solidFill>
                          <a:schemeClr val="bg1"/>
                        </a:solidFill>
                        <a:latin typeface="黑体" panose="02010609060101010101" pitchFamily="49" charset="-122"/>
                        <a:ea typeface="黑体" panose="02010609060101010101" pitchFamily="49" charset="-122"/>
                        <a:cs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3C0D"/>
                    </a:solidFill>
                  </a:tcPr>
                </a:tc>
                <a:tc>
                  <a:txBody>
                    <a:bodyPr/>
                    <a:lstStyle/>
                    <a:p>
                      <a:pPr algn="ctr"/>
                      <a:r>
                        <a:rPr lang="zh-CN" altLang="en-US" sz="2000" u="none" dirty="0" smtClean="0">
                          <a:solidFill>
                            <a:schemeClr val="bg1"/>
                          </a:solidFill>
                          <a:latin typeface="黑体" panose="02010609060101010101" pitchFamily="49" charset="-122"/>
                          <a:ea typeface="黑体" panose="02010609060101010101" pitchFamily="49" charset="-122"/>
                          <a:cs typeface="黑体" panose="02010609060101010101" pitchFamily="49" charset="-122"/>
                        </a:rPr>
                        <a:t>内容</a:t>
                      </a:r>
                      <a:endParaRPr lang="zh-CN" altLang="en-US" sz="2000" u="none" dirty="0">
                        <a:solidFill>
                          <a:schemeClr val="bg1"/>
                        </a:solidFill>
                        <a:latin typeface="黑体" panose="02010609060101010101" pitchFamily="49" charset="-122"/>
                        <a:ea typeface="黑体" panose="02010609060101010101" pitchFamily="49" charset="-122"/>
                        <a:cs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3C0D"/>
                    </a:solidFill>
                  </a:tcPr>
                </a:tc>
                <a:tc>
                  <a:txBody>
                    <a:bodyPr/>
                    <a:lstStyle/>
                    <a:p>
                      <a:pPr algn="ctr"/>
                      <a:r>
                        <a:rPr lang="zh-CN" altLang="en-US" sz="2000" u="none" dirty="0" smtClean="0">
                          <a:solidFill>
                            <a:schemeClr val="bg1"/>
                          </a:solidFill>
                          <a:latin typeface="黑体" panose="02010609060101010101" pitchFamily="49" charset="-122"/>
                          <a:ea typeface="黑体" panose="02010609060101010101" pitchFamily="49" charset="-122"/>
                          <a:cs typeface="黑体" panose="02010609060101010101" pitchFamily="49" charset="-122"/>
                        </a:rPr>
                        <a:t>意义</a:t>
                      </a:r>
                      <a:endParaRPr lang="zh-CN" altLang="en-US" sz="2000" u="none" dirty="0">
                        <a:solidFill>
                          <a:schemeClr val="bg1"/>
                        </a:solidFill>
                        <a:latin typeface="黑体" panose="02010609060101010101" pitchFamily="49" charset="-122"/>
                        <a:ea typeface="黑体" panose="02010609060101010101" pitchFamily="49" charset="-122"/>
                        <a:cs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3C0D"/>
                    </a:solidFill>
                  </a:tcPr>
                </a:tc>
              </a:tr>
              <a:tr h="1258457">
                <a:tc>
                  <a:txBody>
                    <a:bodyPr/>
                    <a:lstStyle/>
                    <a:p>
                      <a:pPr algn="ctr"/>
                      <a:r>
                        <a:rPr lang="en-US" altLang="zh-CN"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中国的红色政权为什么能够存在？</a:t>
                      </a:r>
                      <a:r>
                        <a:rPr lang="en-US" altLang="zh-CN"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indent="0">
                        <a:lnSpc>
                          <a:spcPct val="100000"/>
                        </a:lnSpc>
                        <a:spcBef>
                          <a:spcPct val="0"/>
                        </a:spcBef>
                        <a:buNone/>
                      </a:pPr>
                      <a:r>
                        <a:rPr lang="zh-CN" altLang="en-US"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科学回答红色政权存在和发展的原因条件：</a:t>
                      </a:r>
                      <a:endParaRPr lang="en-US" altLang="zh-CN"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0" indent="0">
                        <a:lnSpc>
                          <a:spcPct val="100000"/>
                        </a:lnSpc>
                        <a:spcBef>
                          <a:spcPct val="0"/>
                        </a:spcBef>
                        <a:buNone/>
                      </a:pPr>
                      <a:endParaRPr lang="en-US" altLang="zh-CN"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0" indent="0">
                        <a:lnSpc>
                          <a:spcPct val="100000"/>
                        </a:lnSpc>
                        <a:spcBef>
                          <a:spcPct val="0"/>
                        </a:spcBef>
                        <a:buNone/>
                      </a:pPr>
                      <a:r>
                        <a:rPr lang="en-US" altLang="zh-CN" u="none"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1.</a:t>
                      </a:r>
                      <a:r>
                        <a:rPr lang="zh-CN" altLang="en-US" b="1" u="none"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根本原因</a:t>
                      </a:r>
                      <a:r>
                        <a:rPr lang="zh-CN" altLang="en-US" u="none"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b="1" u="none"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被</a:t>
                      </a:r>
                      <a:r>
                        <a:rPr lang="zh-CN" altLang="en-US" b="1" u="sng" baseline="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u="none"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统治且政治经济发展</a:t>
                      </a:r>
                      <a:r>
                        <a:rPr lang="zh-CN" altLang="en-US" b="1" u="sng" baseline="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u="none"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的半殖民地半封建的大国。</a:t>
                      </a:r>
                      <a:r>
                        <a:rPr lang="zh-CN" altLang="en-US" b="1" u="none" dirty="0" smtClean="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r>
                      <a:br>
                        <a:rPr lang="zh-CN" altLang="en-US" b="1" u="none" dirty="0" smtClean="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br>
                      <a:r>
                        <a:rPr lang="zh-CN" altLang="en-US" u="none"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en-US" altLang="zh-CN" u="none"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b="1" u="none"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客观条件</a:t>
                      </a:r>
                      <a:r>
                        <a:rPr lang="zh-CN" altLang="en-US" u="none"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u="sng" baseline="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u="none"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的影响；</a:t>
                      </a:r>
                    </a:p>
                    <a:p>
                      <a:pPr>
                        <a:lnSpc>
                          <a:spcPct val="100000"/>
                        </a:lnSpc>
                        <a:spcBef>
                          <a:spcPct val="0"/>
                        </a:spcBef>
                      </a:pPr>
                      <a:r>
                        <a:rPr lang="en-US" altLang="zh-CN" u="none"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3.</a:t>
                      </a:r>
                      <a:r>
                        <a:rPr lang="zh-CN" altLang="en-US" b="1" u="none"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主观条件</a:t>
                      </a:r>
                      <a:r>
                        <a:rPr lang="zh-CN" altLang="en-US" u="none"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：相当力量的</a:t>
                      </a:r>
                      <a:r>
                        <a:rPr lang="zh-CN" altLang="en-US" u="sng" baseline="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u="none"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的存在。</a:t>
                      </a:r>
                      <a:endParaRPr lang="en-US" altLang="zh-CN"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b="1"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第一次明确提出了</a:t>
                      </a:r>
                      <a:r>
                        <a:rPr lang="zh-CN" altLang="en-US" sz="1800" b="1" u="none"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1800" b="1" u="sng" kern="1200" baseline="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sz="1800" b="1" u="none"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1800" b="1" u="none" kern="1200" dirty="0" smtClean="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sz="1800" b="1"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a:t>
                      </a:r>
                      <a:r>
                        <a:rPr lang="zh-CN" altLang="en-US" sz="1800" b="1"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思想。</a:t>
                      </a:r>
                      <a:endParaRPr lang="zh-CN" altLang="en-US"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54093">
                <a:tc>
                  <a:txBody>
                    <a:bodyPr/>
                    <a:lstStyle/>
                    <a:p>
                      <a:pPr algn="ctr"/>
                      <a:r>
                        <a:rPr lang="en-US" altLang="zh-CN"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井冈山的斗争</a:t>
                      </a:r>
                      <a:r>
                        <a:rPr lang="en-US" altLang="zh-CN"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p>
                  </a:txBody>
                  <a:tcPr/>
                </a:tc>
                <a:tc vMerge="1">
                  <a:txBody>
                    <a:bodyPr/>
                    <a:lstStyle/>
                    <a:p>
                      <a:endParaRPr lang="zh-CN"/>
                    </a:p>
                  </a:txBody>
                  <a:tcPr/>
                </a:tc>
              </a:tr>
              <a:tr h="91479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1" u="none"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1800" b="1" u="none"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星星之火，</a:t>
                      </a:r>
                      <a:endParaRPr lang="en-US" altLang="zh-CN" sz="1800" b="1" u="none"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u="none"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可以燎原</a:t>
                      </a:r>
                      <a:r>
                        <a:rPr lang="en-US" altLang="zh-CN" sz="1800" b="1" u="none"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1800" b="1" u="none"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ltLang="zh-CN"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ctr"/>
                      <a:r>
                        <a:rPr lang="zh-CN" altLang="en-US"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红军、游击队和红色区域的建立和发展。</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提出了</a:t>
                      </a:r>
                      <a:r>
                        <a:rPr lang="zh-CN" altLang="en-US" sz="1800" b="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以</a:t>
                      </a:r>
                      <a:r>
                        <a:rPr lang="zh-CN" altLang="en-US" sz="1800" b="0" u="sng" kern="1200" baseline="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sz="1800" b="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为</a:t>
                      </a:r>
                      <a:r>
                        <a:rPr lang="zh-CN" altLang="en-US" sz="1800" b="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中心的</a:t>
                      </a:r>
                      <a:r>
                        <a:rPr lang="zh-CN" altLang="en-US" sz="1800" b="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思想。</a:t>
                      </a:r>
                      <a:endParaRPr lang="zh-CN" altLang="en-US" sz="1800" b="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14795">
                <a:tc>
                  <a:txBody>
                    <a:bodyPr/>
                    <a:lstStyle/>
                    <a:p>
                      <a:pPr algn="ctr"/>
                      <a:r>
                        <a:rPr lang="en-US" altLang="zh-CN"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反对本本主义</a:t>
                      </a:r>
                      <a:r>
                        <a:rPr lang="en-US" altLang="zh-CN"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阐明了坚持</a:t>
                      </a:r>
                      <a:r>
                        <a:rPr lang="zh-CN" altLang="en-US" sz="1800" b="1" u="sng" kern="1200" baseline="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的思想路线、坚持理论与实际相结合的极端重要性。</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表现了毛泽东开辟新道路、开创新理论的革命首创精神。</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文本框 6"/>
          <p:cNvSpPr txBox="1"/>
          <p:nvPr/>
        </p:nvSpPr>
        <p:spPr>
          <a:xfrm>
            <a:off x="490330" y="1199626"/>
            <a:ext cx="5558132" cy="396240"/>
          </a:xfrm>
          <a:prstGeom prst="rect">
            <a:avLst/>
          </a:prstGeom>
          <a:noFill/>
        </p:spPr>
        <p:txBody>
          <a:bodyPr wrap="square" rtlCol="0">
            <a:spAutoFit/>
          </a:bodyPr>
          <a:lstStyle/>
          <a:p>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共产党对于革命新道路的探索</a:t>
            </a:r>
            <a:endParaRPr lang="zh-CN" altLang="en-US"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pic>
        <p:nvPicPr>
          <p:cNvPr id="8"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6653" y="1199626"/>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Users\User\Documents\263EM\chuzi@sunlands.com\history\user\image\392ec2ab-2019-4ccf-8d21-3d0d42fddef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0928" y="1199626"/>
            <a:ext cx="1413661" cy="436741"/>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4"/>
          <a:stretch>
            <a:fillRect/>
          </a:stretch>
        </p:blipFill>
        <p:spPr>
          <a:xfrm>
            <a:off x="8202430" y="61070"/>
            <a:ext cx="3854235" cy="1534796"/>
          </a:xfrm>
          <a:prstGeom prst="rect">
            <a:avLst/>
          </a:prstGeom>
        </p:spPr>
      </p:pic>
    </p:spTree>
    <p:extLst>
      <p:ext uri="{BB962C8B-B14F-4D97-AF65-F5344CB8AC3E}">
        <p14:creationId xmlns:p14="http://schemas.microsoft.com/office/powerpoint/2010/main" val="11034694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7149" y="36001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graphicFrame>
        <p:nvGraphicFramePr>
          <p:cNvPr id="6" name="表格 5"/>
          <p:cNvGraphicFramePr>
            <a:graphicFrameLocks noGrp="1"/>
          </p:cNvGraphicFramePr>
          <p:nvPr/>
        </p:nvGraphicFramePr>
        <p:xfrm>
          <a:off x="619333" y="1984829"/>
          <a:ext cx="10596156" cy="4238551"/>
        </p:xfrm>
        <a:graphic>
          <a:graphicData uri="http://schemas.openxmlformats.org/drawingml/2006/table">
            <a:tbl>
              <a:tblPr firstRow="1" bandRow="1">
                <a:tableStyleId>{5C22544A-7EE6-4342-B048-85BDC9FD1C3A}</a:tableStyleId>
              </a:tblPr>
              <a:tblGrid>
                <a:gridCol w="2057606"/>
                <a:gridCol w="5369471"/>
                <a:gridCol w="3169079"/>
              </a:tblGrid>
              <a:tr h="396411">
                <a:tc>
                  <a:txBody>
                    <a:bodyPr/>
                    <a:lstStyle/>
                    <a:p>
                      <a:pPr algn="ctr"/>
                      <a:r>
                        <a:rPr lang="zh-CN" altLang="en-US" sz="2000" u="none" dirty="0" smtClean="0">
                          <a:solidFill>
                            <a:schemeClr val="bg1"/>
                          </a:solidFill>
                          <a:latin typeface="黑体" panose="02010609060101010101" pitchFamily="49" charset="-122"/>
                          <a:ea typeface="黑体" panose="02010609060101010101" pitchFamily="49" charset="-122"/>
                          <a:cs typeface="黑体" panose="02010609060101010101" pitchFamily="49" charset="-122"/>
                        </a:rPr>
                        <a:t>文献</a:t>
                      </a:r>
                      <a:endParaRPr lang="zh-CN" altLang="en-US" sz="2000" u="none" dirty="0">
                        <a:solidFill>
                          <a:schemeClr val="bg1"/>
                        </a:solidFill>
                        <a:latin typeface="黑体" panose="02010609060101010101" pitchFamily="49" charset="-122"/>
                        <a:ea typeface="黑体" panose="02010609060101010101" pitchFamily="49" charset="-122"/>
                        <a:cs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3C0D"/>
                    </a:solidFill>
                  </a:tcPr>
                </a:tc>
                <a:tc>
                  <a:txBody>
                    <a:bodyPr/>
                    <a:lstStyle/>
                    <a:p>
                      <a:pPr algn="ctr"/>
                      <a:r>
                        <a:rPr lang="zh-CN" altLang="en-US" sz="2000" u="none" dirty="0" smtClean="0">
                          <a:solidFill>
                            <a:schemeClr val="bg1"/>
                          </a:solidFill>
                          <a:latin typeface="黑体" panose="02010609060101010101" pitchFamily="49" charset="-122"/>
                          <a:ea typeface="黑体" panose="02010609060101010101" pitchFamily="49" charset="-122"/>
                          <a:cs typeface="黑体" panose="02010609060101010101" pitchFamily="49" charset="-122"/>
                        </a:rPr>
                        <a:t>内容</a:t>
                      </a:r>
                      <a:endParaRPr lang="zh-CN" altLang="en-US" sz="2000" u="none" dirty="0">
                        <a:solidFill>
                          <a:schemeClr val="bg1"/>
                        </a:solidFill>
                        <a:latin typeface="黑体" panose="02010609060101010101" pitchFamily="49" charset="-122"/>
                        <a:ea typeface="黑体" panose="02010609060101010101" pitchFamily="49" charset="-122"/>
                        <a:cs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3C0D"/>
                    </a:solidFill>
                  </a:tcPr>
                </a:tc>
                <a:tc>
                  <a:txBody>
                    <a:bodyPr/>
                    <a:lstStyle/>
                    <a:p>
                      <a:pPr algn="ctr"/>
                      <a:r>
                        <a:rPr lang="zh-CN" altLang="en-US" sz="2000" u="none" dirty="0" smtClean="0">
                          <a:solidFill>
                            <a:schemeClr val="bg1"/>
                          </a:solidFill>
                          <a:latin typeface="黑体" panose="02010609060101010101" pitchFamily="49" charset="-122"/>
                          <a:ea typeface="黑体" panose="02010609060101010101" pitchFamily="49" charset="-122"/>
                          <a:cs typeface="黑体" panose="02010609060101010101" pitchFamily="49" charset="-122"/>
                        </a:rPr>
                        <a:t>意义</a:t>
                      </a:r>
                      <a:endParaRPr lang="zh-CN" altLang="en-US" sz="2000" u="none" dirty="0">
                        <a:solidFill>
                          <a:schemeClr val="bg1"/>
                        </a:solidFill>
                        <a:latin typeface="黑体" panose="02010609060101010101" pitchFamily="49" charset="-122"/>
                        <a:ea typeface="黑体" panose="02010609060101010101" pitchFamily="49" charset="-122"/>
                        <a:cs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3C0D"/>
                    </a:solidFill>
                  </a:tcPr>
                </a:tc>
              </a:tr>
              <a:tr h="1258457">
                <a:tc>
                  <a:txBody>
                    <a:bodyPr/>
                    <a:lstStyle/>
                    <a:p>
                      <a:pPr algn="ctr"/>
                      <a:r>
                        <a:rPr lang="en-US" altLang="zh-CN"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中国的红色政权为什么能够存在？</a:t>
                      </a:r>
                      <a:r>
                        <a:rPr lang="en-US" altLang="zh-CN"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indent="0">
                        <a:lnSpc>
                          <a:spcPct val="100000"/>
                        </a:lnSpc>
                        <a:spcBef>
                          <a:spcPct val="0"/>
                        </a:spcBef>
                        <a:buNone/>
                      </a:pPr>
                      <a:r>
                        <a:rPr lang="zh-CN" altLang="en-US"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科学回答红色政权存在和发展的原因条件：</a:t>
                      </a:r>
                      <a:endParaRPr lang="en-US" altLang="zh-CN"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0" indent="0">
                        <a:lnSpc>
                          <a:spcPct val="100000"/>
                        </a:lnSpc>
                        <a:spcBef>
                          <a:spcPct val="0"/>
                        </a:spcBef>
                        <a:buNone/>
                      </a:pPr>
                      <a:endParaRPr lang="en-US" altLang="zh-CN"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0" indent="0">
                        <a:lnSpc>
                          <a:spcPct val="100000"/>
                        </a:lnSpc>
                        <a:spcBef>
                          <a:spcPct val="0"/>
                        </a:spcBef>
                        <a:buNone/>
                      </a:pPr>
                      <a:r>
                        <a:rPr lang="en-US" altLang="zh-CN" u="none"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1.</a:t>
                      </a:r>
                      <a:r>
                        <a:rPr lang="zh-CN" altLang="en-US" b="1" u="none"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根本原因</a:t>
                      </a:r>
                      <a:r>
                        <a:rPr lang="zh-CN" altLang="en-US" u="none"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b="1" u="none"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被几个帝国主义国家间接统治且政治经济发展极端不平衡的半殖民地半封建的大国。</a:t>
                      </a:r>
                      <a:r>
                        <a:rPr lang="zh-CN" altLang="en-US" b="1" u="none" dirty="0" smtClean="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r>
                      <a:br>
                        <a:rPr lang="zh-CN" altLang="en-US" b="1" u="none" dirty="0" smtClean="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br>
                      <a:r>
                        <a:rPr lang="zh-CN" altLang="en-US" u="none"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en-US" altLang="zh-CN" u="none"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b="1" u="none"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客观条件</a:t>
                      </a:r>
                      <a:r>
                        <a:rPr lang="zh-CN" altLang="en-US" u="none"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：国民革命的影响；</a:t>
                      </a:r>
                    </a:p>
                    <a:p>
                      <a:pPr>
                        <a:lnSpc>
                          <a:spcPct val="100000"/>
                        </a:lnSpc>
                        <a:spcBef>
                          <a:spcPct val="0"/>
                        </a:spcBef>
                      </a:pPr>
                      <a:r>
                        <a:rPr lang="en-US" altLang="zh-CN" u="none"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3.</a:t>
                      </a:r>
                      <a:r>
                        <a:rPr lang="zh-CN" altLang="en-US" b="1" u="none"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主观条件</a:t>
                      </a:r>
                      <a:r>
                        <a:rPr lang="zh-CN" altLang="en-US" u="none"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：相当力量的正式红军的存在。</a:t>
                      </a:r>
                      <a:endParaRPr lang="en-US" altLang="zh-CN"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b="1"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第一次明确提出了</a:t>
                      </a:r>
                      <a:r>
                        <a:rPr lang="zh-CN" altLang="en-US" sz="1800" b="1" u="none"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“工农武装割据”</a:t>
                      </a:r>
                      <a:r>
                        <a:rPr lang="zh-CN" altLang="en-US" sz="1800" b="1" u="none" kern="1200"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sz="1800" b="1"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a:t>
                      </a:r>
                      <a:r>
                        <a:rPr lang="zh-CN" altLang="en-US" sz="1800" b="1"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思想。</a:t>
                      </a:r>
                      <a:endParaRPr lang="zh-CN" altLang="en-US"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54093">
                <a:tc>
                  <a:txBody>
                    <a:bodyPr/>
                    <a:lstStyle/>
                    <a:p>
                      <a:pPr algn="ctr"/>
                      <a:r>
                        <a:rPr lang="en-US" altLang="zh-CN"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井冈山的斗争</a:t>
                      </a:r>
                      <a:r>
                        <a:rPr lang="en-US" altLang="zh-CN"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p>
                  </a:txBody>
                  <a:tcPr/>
                </a:tc>
                <a:tc vMerge="1">
                  <a:txBody>
                    <a:bodyPr/>
                    <a:lstStyle/>
                    <a:p>
                      <a:endParaRPr lang="zh-CN"/>
                    </a:p>
                  </a:txBody>
                  <a:tcPr/>
                </a:tc>
              </a:tr>
              <a:tr h="91479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1" u="none"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1800" b="1" u="none"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星星之火，</a:t>
                      </a:r>
                      <a:endParaRPr lang="en-US" altLang="zh-CN" sz="1800" b="1" u="none"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u="none"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可以燎原</a:t>
                      </a:r>
                      <a:r>
                        <a:rPr lang="en-US" altLang="zh-CN" sz="1800" b="1" u="none"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1800" b="1" u="none"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红军、游击队和红色区域的建立和发展。</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提出了以</a:t>
                      </a:r>
                      <a:r>
                        <a:rPr lang="zh-CN" altLang="en-US" sz="1800" b="0" u="none"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乡村</a:t>
                      </a:r>
                      <a:r>
                        <a:rPr lang="zh-CN" altLang="en-US" sz="1800" b="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为中心的</a:t>
                      </a:r>
                      <a:r>
                        <a:rPr lang="zh-CN" altLang="en-US" sz="1800" b="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思想。</a:t>
                      </a:r>
                      <a:endParaRPr lang="zh-CN" altLang="en-US" sz="1800" b="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14795">
                <a:tc>
                  <a:txBody>
                    <a:bodyPr/>
                    <a:lstStyle/>
                    <a:p>
                      <a:pPr algn="ctr"/>
                      <a:r>
                        <a:rPr lang="en-US" altLang="zh-CN"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反对本本主义</a:t>
                      </a:r>
                      <a:r>
                        <a:rPr lang="en-US" altLang="zh-CN"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阐明了坚持</a:t>
                      </a:r>
                      <a:r>
                        <a:rPr lang="zh-CN" altLang="en-US" sz="1800" b="1" u="none"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辩证唯物主义</a:t>
                      </a:r>
                      <a:r>
                        <a:rPr lang="zh-CN" altLang="en-US"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的思想路线、坚持理论与实际相结合的极端重要性。</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u="none" kern="1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表现了毛泽东开辟新道路、开创新理论的革命首创精神。</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文本框 6"/>
          <p:cNvSpPr txBox="1"/>
          <p:nvPr/>
        </p:nvSpPr>
        <p:spPr>
          <a:xfrm>
            <a:off x="490330" y="1199626"/>
            <a:ext cx="5558132" cy="396240"/>
          </a:xfrm>
          <a:prstGeom prst="rect">
            <a:avLst/>
          </a:prstGeom>
          <a:noFill/>
        </p:spPr>
        <p:txBody>
          <a:bodyPr wrap="square" rtlCol="0">
            <a:spAutoFit/>
          </a:bodyPr>
          <a:lstStyle/>
          <a:p>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共产党对于革命新道路的探索</a:t>
            </a:r>
            <a:endParaRPr lang="zh-CN" altLang="en-US"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pic>
        <p:nvPicPr>
          <p:cNvPr id="8"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6653" y="1199626"/>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Users\User\Documents\263EM\chuzi@sunlands.com\history\user\image\392ec2ab-2019-4ccf-8d21-3d0d42fddef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0928" y="1199626"/>
            <a:ext cx="1413661" cy="436741"/>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4"/>
          <a:stretch>
            <a:fillRect/>
          </a:stretch>
        </p:blipFill>
        <p:spPr>
          <a:xfrm>
            <a:off x="8202430" y="61070"/>
            <a:ext cx="3854235" cy="1534796"/>
          </a:xfrm>
          <a:prstGeom prst="rect">
            <a:avLst/>
          </a:prstGeom>
        </p:spPr>
      </p:pic>
    </p:spTree>
    <p:extLst>
      <p:ext uri="{BB962C8B-B14F-4D97-AF65-F5344CB8AC3E}">
        <p14:creationId xmlns:p14="http://schemas.microsoft.com/office/powerpoint/2010/main" val="17944014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7226" y="378379"/>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连连看</a:t>
            </a:r>
          </a:p>
        </p:txBody>
      </p:sp>
      <p:sp>
        <p:nvSpPr>
          <p:cNvPr id="3" name="内容占位符 2"/>
          <p:cNvSpPr>
            <a:spLocks noGrp="1"/>
          </p:cNvSpPr>
          <p:nvPr>
            <p:ph idx="1"/>
          </p:nvPr>
        </p:nvSpPr>
        <p:spPr>
          <a:xfrm>
            <a:off x="265044" y="1339949"/>
            <a:ext cx="5486400" cy="4987141"/>
          </a:xfrm>
        </p:spPr>
        <p:txBody>
          <a:bodyPr/>
          <a:lstStyle/>
          <a:p>
            <a:endParaRPr lang="zh-CN" altLang="en-US" dirty="0" smtClean="0">
              <a:sym typeface="微软雅黑" panose="020B0503020204020204" pitchFamily="34" charset="-122"/>
            </a:endParaRPr>
          </a:p>
          <a:p>
            <a:endParaRPr lang="zh-CN" altLang="en-US" dirty="0">
              <a:sym typeface="微软雅黑" panose="020B0503020204020204" pitchFamily="34" charset="-122"/>
            </a:endParaRPr>
          </a:p>
          <a:p>
            <a:pPr algn="r"/>
            <a:r>
              <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反对本本主义</a:t>
            </a:r>
            <a:r>
              <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r"/>
            <a:r>
              <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星星之火</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，可以</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燎原</a:t>
            </a:r>
            <a:r>
              <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井冈山的斗争</a:t>
            </a: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gn="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中国的红色政权为什么能够存在？</a:t>
            </a: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gn="r"/>
            <a:endParaRPr lang="zh-CN" altLang="en-US" sz="2400" b="1"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内容占位符 2"/>
          <p:cNvSpPr txBox="1"/>
          <p:nvPr/>
        </p:nvSpPr>
        <p:spPr>
          <a:xfrm>
            <a:off x="7243549" y="1339949"/>
            <a:ext cx="4948451" cy="3722381"/>
          </a:xfrm>
          <a:prstGeom prst="rect">
            <a:avLst/>
          </a:prstGeom>
        </p:spPr>
        <p:txBody>
          <a:bodyPr vert="horz" lIns="91440" tIns="45720" rIns="91440" bIns="45720" rtlCol="0">
            <a:normAutofit lnSpcReduction="10000"/>
          </a:bodyPr>
          <a:lstStyle>
            <a:lvl1pPr marL="0" indent="0" algn="l" defTabSz="914400" rtl="0" eaLnBrk="1" fontAlgn="auto" latinLnBrk="0" hangingPunct="1">
              <a:lnSpc>
                <a:spcPct val="150000"/>
              </a:lnSpc>
              <a:spcBef>
                <a:spcPts val="0"/>
              </a:spcBef>
              <a:buFont typeface="Arial" panose="020B0604020202020204" pitchFamily="34" charset="0"/>
              <a:buNone/>
              <a:defRPr sz="2000" kern="1200">
                <a:solidFill>
                  <a:schemeClr val="tx1"/>
                </a:solidFill>
                <a:latin typeface="等线" panose="02010600030101010101" pitchFamily="2" charset="-122"/>
                <a:ea typeface="等线" panose="0201060003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smtClean="0">
              <a:solidFill>
                <a:prstClr val="black"/>
              </a:solidFill>
              <a:sym typeface="微软雅黑" panose="020B0503020204020204" pitchFamily="34" charset="-122"/>
            </a:endParaRPr>
          </a:p>
          <a:p>
            <a:endParaRPr lang="zh-CN" altLang="en-US" dirty="0" smtClean="0">
              <a:solidFill>
                <a:prstClr val="black"/>
              </a:solidFill>
              <a:sym typeface="微软雅黑" panose="020B0503020204020204" pitchFamily="34"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工农武装</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割据</a:t>
            </a:r>
            <a:endPar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农村</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包围城市、武装夺取</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政权</a:t>
            </a:r>
            <a:endPar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辩证唯物主义</a:t>
            </a:r>
          </a:p>
          <a:p>
            <a:endParaRPr lang="zh-CN" altLang="en-US" sz="2400" b="1" dirty="0" smtClean="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zh-CN" altLang="en-US" dirty="0" smtClean="0">
              <a:solidFill>
                <a:prstClr val="black"/>
              </a:solidFill>
            </a:endParaRPr>
          </a:p>
          <a:p>
            <a:endParaRPr kumimoji="1" lang="zh-CN" altLang="en-US" dirty="0">
              <a:solidFill>
                <a:prstClr val="black"/>
              </a:solidFill>
            </a:endParaRPr>
          </a:p>
        </p:txBody>
      </p:sp>
    </p:spTree>
    <p:extLst>
      <p:ext uri="{BB962C8B-B14F-4D97-AF65-F5344CB8AC3E}">
        <p14:creationId xmlns:p14="http://schemas.microsoft.com/office/powerpoint/2010/main" val="4267817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文本框 1"/>
          <p:cNvSpPr txBox="1">
            <a:spLocks noChangeArrowheads="1"/>
          </p:cNvSpPr>
          <p:nvPr/>
        </p:nvSpPr>
        <p:spPr bwMode="auto">
          <a:xfrm>
            <a:off x="1817688" y="1385889"/>
            <a:ext cx="9271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charset="0"/>
              <a:defRPr>
                <a:solidFill>
                  <a:schemeClr val="tx1"/>
                </a:solidFill>
                <a:latin typeface="Century Schoolbook" charset="0"/>
                <a:ea typeface="宋体" charset="-122"/>
              </a:defRPr>
            </a:lvl1pPr>
            <a:lvl2pPr marL="742950" indent="-285750">
              <a:buFont typeface="Arial" charset="0"/>
              <a:defRPr>
                <a:solidFill>
                  <a:schemeClr val="tx1"/>
                </a:solidFill>
                <a:latin typeface="Century Schoolbook" charset="0"/>
                <a:ea typeface="宋体" charset="-122"/>
              </a:defRPr>
            </a:lvl2pPr>
            <a:lvl3pPr marL="1143000" indent="-228600">
              <a:buFont typeface="Arial" charset="0"/>
              <a:defRPr>
                <a:solidFill>
                  <a:schemeClr val="tx1"/>
                </a:solidFill>
                <a:latin typeface="Century Schoolbook" charset="0"/>
                <a:ea typeface="宋体" charset="-122"/>
              </a:defRPr>
            </a:lvl3pPr>
            <a:lvl4pPr marL="1600200" indent="-228600">
              <a:buFont typeface="Arial" charset="0"/>
              <a:defRPr>
                <a:solidFill>
                  <a:schemeClr val="tx1"/>
                </a:solidFill>
                <a:latin typeface="Century Schoolbook" charset="0"/>
                <a:ea typeface="宋体" charset="-122"/>
              </a:defRPr>
            </a:lvl4pPr>
            <a:lvl5pPr marL="2057400" indent="-228600">
              <a:buFont typeface="Arial" charset="0"/>
              <a:defRPr>
                <a:solidFill>
                  <a:schemeClr val="tx1"/>
                </a:solidFill>
                <a:latin typeface="Century Schoolbook" charset="0"/>
                <a:ea typeface="宋体" charset="-122"/>
              </a:defRPr>
            </a:lvl5pPr>
            <a:lvl6pPr marL="2514600" indent="-2286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pPr eaLnBrk="1" hangingPunct="1"/>
            <a:r>
              <a:rPr lang="en-US" altLang="zh-CN" sz="1200" b="1" i="1">
                <a:solidFill>
                  <a:srgbClr val="FFFFFF"/>
                </a:solidFill>
                <a:latin typeface="方正兰亭黑_GBK" charset="0"/>
                <a:ea typeface="方正兰亭黑_GBK" charset="0"/>
              </a:rPr>
              <a:t>4.</a:t>
            </a:r>
            <a:r>
              <a:rPr lang="zh-CN" altLang="en-US" sz="1200" b="1" i="1">
                <a:solidFill>
                  <a:srgbClr val="FFFFFF"/>
                </a:solidFill>
                <a:latin typeface="方正兰亭黑_GBK" charset="0"/>
                <a:ea typeface="方正兰亭黑_GBK" charset="0"/>
              </a:rPr>
              <a:t>购买渠道</a:t>
            </a:r>
          </a:p>
        </p:txBody>
      </p:sp>
      <p:sp>
        <p:nvSpPr>
          <p:cNvPr id="20482" name="文本框 54"/>
          <p:cNvSpPr txBox="1">
            <a:spLocks noChangeArrowheads="1"/>
          </p:cNvSpPr>
          <p:nvPr/>
        </p:nvSpPr>
        <p:spPr bwMode="auto">
          <a:xfrm>
            <a:off x="4064001" y="-1588"/>
            <a:ext cx="17113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charset="0"/>
              <a:defRPr>
                <a:solidFill>
                  <a:schemeClr val="tx1"/>
                </a:solidFill>
                <a:latin typeface="Century Schoolbook" charset="0"/>
                <a:ea typeface="宋体" charset="-122"/>
              </a:defRPr>
            </a:lvl1pPr>
            <a:lvl2pPr marL="742950" indent="-285750">
              <a:buFont typeface="Arial" charset="0"/>
              <a:defRPr>
                <a:solidFill>
                  <a:schemeClr val="tx1"/>
                </a:solidFill>
                <a:latin typeface="Century Schoolbook" charset="0"/>
                <a:ea typeface="宋体" charset="-122"/>
              </a:defRPr>
            </a:lvl2pPr>
            <a:lvl3pPr marL="1143000" indent="-228600">
              <a:buFont typeface="Arial" charset="0"/>
              <a:defRPr>
                <a:solidFill>
                  <a:schemeClr val="tx1"/>
                </a:solidFill>
                <a:latin typeface="Century Schoolbook" charset="0"/>
                <a:ea typeface="宋体" charset="-122"/>
              </a:defRPr>
            </a:lvl3pPr>
            <a:lvl4pPr marL="1600200" indent="-228600">
              <a:buFont typeface="Arial" charset="0"/>
              <a:defRPr>
                <a:solidFill>
                  <a:schemeClr val="tx1"/>
                </a:solidFill>
                <a:latin typeface="Century Schoolbook" charset="0"/>
                <a:ea typeface="宋体" charset="-122"/>
              </a:defRPr>
            </a:lvl4pPr>
            <a:lvl5pPr marL="2057400" indent="-228600">
              <a:buFont typeface="Arial" charset="0"/>
              <a:defRPr>
                <a:solidFill>
                  <a:schemeClr val="tx1"/>
                </a:solidFill>
                <a:latin typeface="Century Schoolbook" charset="0"/>
                <a:ea typeface="宋体" charset="-122"/>
              </a:defRPr>
            </a:lvl5pPr>
            <a:lvl6pPr marL="2514600" indent="-2286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pPr eaLnBrk="1" hangingPunct="1"/>
            <a:r>
              <a:rPr lang="zh-CN" altLang="en-US" sz="2000" b="1" i="1">
                <a:solidFill>
                  <a:srgbClr val="FFFFFF"/>
                </a:solidFill>
                <a:latin typeface="方正兰亭黑_GBK" charset="0"/>
                <a:ea typeface="方正兰亭黑_GBK" charset="0"/>
              </a:rPr>
              <a:t>竞争对手分析</a:t>
            </a:r>
          </a:p>
        </p:txBody>
      </p:sp>
      <p:sp>
        <p:nvSpPr>
          <p:cNvPr id="20483" name="TextBox 46"/>
          <p:cNvSpPr txBox="1">
            <a:spLocks noChangeArrowheads="1"/>
          </p:cNvSpPr>
          <p:nvPr/>
        </p:nvSpPr>
        <p:spPr bwMode="auto">
          <a:xfrm>
            <a:off x="6580189" y="684213"/>
            <a:ext cx="3241675"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charset="0"/>
              <a:defRPr>
                <a:solidFill>
                  <a:schemeClr val="tx1"/>
                </a:solidFill>
                <a:latin typeface="Century Schoolbook" charset="0"/>
                <a:ea typeface="宋体" charset="-122"/>
              </a:defRPr>
            </a:lvl1pPr>
            <a:lvl2pPr marL="742950" indent="-285750">
              <a:buFont typeface="Arial" charset="0"/>
              <a:defRPr>
                <a:solidFill>
                  <a:schemeClr val="tx1"/>
                </a:solidFill>
                <a:latin typeface="Century Schoolbook" charset="0"/>
                <a:ea typeface="宋体" charset="-122"/>
              </a:defRPr>
            </a:lvl2pPr>
            <a:lvl3pPr marL="1143000" indent="-228600">
              <a:buFont typeface="Arial" charset="0"/>
              <a:defRPr>
                <a:solidFill>
                  <a:schemeClr val="tx1"/>
                </a:solidFill>
                <a:latin typeface="Century Schoolbook" charset="0"/>
                <a:ea typeface="宋体" charset="-122"/>
              </a:defRPr>
            </a:lvl3pPr>
            <a:lvl4pPr marL="1600200" indent="-228600">
              <a:buFont typeface="Arial" charset="0"/>
              <a:defRPr>
                <a:solidFill>
                  <a:schemeClr val="tx1"/>
                </a:solidFill>
                <a:latin typeface="Century Schoolbook" charset="0"/>
                <a:ea typeface="宋体" charset="-122"/>
              </a:defRPr>
            </a:lvl4pPr>
            <a:lvl5pPr marL="2057400" indent="-228600">
              <a:buFont typeface="Arial" charset="0"/>
              <a:defRPr>
                <a:solidFill>
                  <a:schemeClr val="tx1"/>
                </a:solidFill>
                <a:latin typeface="Century Schoolbook" charset="0"/>
                <a:ea typeface="宋体" charset="-122"/>
              </a:defRPr>
            </a:lvl5pPr>
            <a:lvl6pPr marL="2514600" indent="-2286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pPr eaLnBrk="1" hangingPunct="1"/>
            <a:r>
              <a:rPr lang="zh-CN" altLang="en-US">
                <a:solidFill>
                  <a:srgbClr val="FF0000"/>
                </a:solidFill>
                <a:latin typeface="Arial" charset="0"/>
                <a:ea typeface="方正兰亭超细黑简体" charset="0"/>
              </a:rPr>
              <a:t>方法一：</a:t>
            </a:r>
          </a:p>
          <a:p>
            <a:pPr eaLnBrk="1" hangingPunct="1"/>
            <a:endParaRPr lang="en-US" altLang="zh-CN">
              <a:solidFill>
                <a:srgbClr val="FF0000"/>
              </a:solidFill>
              <a:latin typeface="Arial" charset="0"/>
              <a:ea typeface="方正兰亭超细黑简体" charset="0"/>
            </a:endParaRPr>
          </a:p>
          <a:p>
            <a:pPr eaLnBrk="1" hangingPunct="1"/>
            <a:r>
              <a:rPr lang="en-US" altLang="zh-CN">
                <a:solidFill>
                  <a:srgbClr val="FF0000"/>
                </a:solidFill>
                <a:latin typeface="Arial" charset="0"/>
                <a:ea typeface="方正兰亭超细黑简体" charset="0"/>
              </a:rPr>
              <a:t>1.</a:t>
            </a:r>
            <a:r>
              <a:rPr lang="zh-CN" altLang="en-US">
                <a:solidFill>
                  <a:srgbClr val="FF0000"/>
                </a:solidFill>
                <a:latin typeface="Arial" charset="0"/>
                <a:ea typeface="方正兰亭超细黑简体" charset="0"/>
              </a:rPr>
              <a:t>打开微店</a:t>
            </a:r>
            <a:r>
              <a:rPr lang="en-US" altLang="zh-CN">
                <a:solidFill>
                  <a:srgbClr val="FF0000"/>
                </a:solidFill>
                <a:latin typeface="Arial" charset="0"/>
                <a:ea typeface="方正兰亭超细黑简体" charset="0"/>
              </a:rPr>
              <a:t>app</a:t>
            </a:r>
          </a:p>
          <a:p>
            <a:pPr eaLnBrk="1" hangingPunct="1"/>
            <a:r>
              <a:rPr lang="en-US" altLang="zh-CN">
                <a:solidFill>
                  <a:srgbClr val="FF0000"/>
                </a:solidFill>
                <a:latin typeface="Arial" charset="0"/>
                <a:ea typeface="方正兰亭超细黑简体" charset="0"/>
              </a:rPr>
              <a:t>2.搜索“尚德机构</a:t>
            </a:r>
            <a:r>
              <a:rPr lang="zh-CN" altLang="en-US">
                <a:solidFill>
                  <a:srgbClr val="FF0000"/>
                </a:solidFill>
                <a:latin typeface="Arial" charset="0"/>
                <a:ea typeface="方正兰亭超细黑简体" charset="0"/>
              </a:rPr>
              <a:t>学术中心</a:t>
            </a:r>
            <a:r>
              <a:rPr lang="en-US" altLang="zh-CN">
                <a:solidFill>
                  <a:srgbClr val="FF0000"/>
                </a:solidFill>
                <a:latin typeface="Arial" charset="0"/>
                <a:ea typeface="方正兰亭超细黑简体" charset="0"/>
              </a:rPr>
              <a:t>”</a:t>
            </a:r>
          </a:p>
          <a:p>
            <a:pPr eaLnBrk="1" hangingPunct="1"/>
            <a:endParaRPr lang="en-US" altLang="zh-CN">
              <a:solidFill>
                <a:srgbClr val="FF0000"/>
              </a:solidFill>
              <a:latin typeface="Arial" charset="0"/>
              <a:ea typeface="方正兰亭超细黑简体" charset="0"/>
            </a:endParaRPr>
          </a:p>
          <a:p>
            <a:pPr eaLnBrk="1" hangingPunct="1"/>
            <a:r>
              <a:rPr lang="zh-CN" altLang="en-US">
                <a:solidFill>
                  <a:srgbClr val="FF0000"/>
                </a:solidFill>
                <a:latin typeface="Arial" charset="0"/>
                <a:ea typeface="方正兰亭超细黑简体" charset="0"/>
              </a:rPr>
              <a:t>方法二：</a:t>
            </a:r>
          </a:p>
          <a:p>
            <a:pPr eaLnBrk="1" hangingPunct="1"/>
            <a:endParaRPr lang="zh-CN" altLang="en-US">
              <a:solidFill>
                <a:srgbClr val="FF0000"/>
              </a:solidFill>
              <a:latin typeface="Arial" charset="0"/>
              <a:ea typeface="方正兰亭超细黑简体" charset="0"/>
            </a:endParaRPr>
          </a:p>
          <a:p>
            <a:pPr eaLnBrk="1" hangingPunct="1"/>
            <a:r>
              <a:rPr lang="en-US" altLang="zh-CN">
                <a:solidFill>
                  <a:srgbClr val="FF0000"/>
                </a:solidFill>
                <a:latin typeface="Arial" charset="0"/>
                <a:ea typeface="方正兰亭超细黑简体" charset="0"/>
              </a:rPr>
              <a:t>1.</a:t>
            </a:r>
            <a:r>
              <a:rPr lang="zh-CN" altLang="en-US">
                <a:solidFill>
                  <a:srgbClr val="FF0000"/>
                </a:solidFill>
                <a:latin typeface="Arial" charset="0"/>
                <a:ea typeface="方正兰亭超细黑简体" charset="0"/>
              </a:rPr>
              <a:t>将</a:t>
            </a:r>
            <a:r>
              <a:rPr lang="zh-CN" altLang="en-US">
                <a:solidFill>
                  <a:srgbClr val="FF0000"/>
                </a:solidFill>
                <a:latin typeface="Arial" charset="0"/>
                <a:ea typeface="方正兰亭超细黑简体" charset="0"/>
                <a:sym typeface="宋体" charset="-122"/>
              </a:rPr>
              <a:t>本页</a:t>
            </a:r>
            <a:r>
              <a:rPr lang="zh-CN" altLang="en-US">
                <a:solidFill>
                  <a:srgbClr val="FF0000"/>
                </a:solidFill>
                <a:latin typeface="Arial" charset="0"/>
                <a:ea typeface="方正兰亭超细黑简体" charset="0"/>
              </a:rPr>
              <a:t>截图或者拍照</a:t>
            </a:r>
          </a:p>
          <a:p>
            <a:pPr eaLnBrk="1" hangingPunct="1"/>
            <a:r>
              <a:rPr lang="en-US" altLang="zh-CN">
                <a:solidFill>
                  <a:srgbClr val="FF0000"/>
                </a:solidFill>
                <a:latin typeface="Arial" charset="0"/>
                <a:ea typeface="方正兰亭超细黑简体" charset="0"/>
              </a:rPr>
              <a:t>2.</a:t>
            </a:r>
            <a:r>
              <a:rPr lang="zh-CN" altLang="en-US">
                <a:solidFill>
                  <a:srgbClr val="FF0000"/>
                </a:solidFill>
                <a:latin typeface="Arial" charset="0"/>
                <a:ea typeface="方正兰亭超细黑简体" charset="0"/>
              </a:rPr>
              <a:t>打开微信</a:t>
            </a:r>
            <a:r>
              <a:rPr lang="en-US" altLang="zh-CN">
                <a:solidFill>
                  <a:srgbClr val="FF0000"/>
                </a:solidFill>
                <a:latin typeface="Arial" charset="0"/>
                <a:ea typeface="方正兰亭超细黑简体" charset="0"/>
              </a:rPr>
              <a:t>app</a:t>
            </a:r>
            <a:r>
              <a:rPr lang="zh-CN" altLang="en-US">
                <a:solidFill>
                  <a:srgbClr val="FF0000"/>
                </a:solidFill>
                <a:latin typeface="Arial" charset="0"/>
                <a:ea typeface="方正兰亭超细黑简体" charset="0"/>
              </a:rPr>
              <a:t>，发送照片</a:t>
            </a:r>
            <a:endParaRPr lang="en-US" altLang="zh-CN">
              <a:solidFill>
                <a:srgbClr val="FF0000"/>
              </a:solidFill>
              <a:latin typeface="Arial" charset="0"/>
              <a:ea typeface="方正兰亭超细黑简体" charset="0"/>
            </a:endParaRPr>
          </a:p>
          <a:p>
            <a:pPr eaLnBrk="1" hangingPunct="1"/>
            <a:r>
              <a:rPr lang="en-US" altLang="zh-CN">
                <a:solidFill>
                  <a:srgbClr val="FF0000"/>
                </a:solidFill>
                <a:latin typeface="Arial" charset="0"/>
                <a:ea typeface="方正兰亭超细黑简体" charset="0"/>
              </a:rPr>
              <a:t>3.</a:t>
            </a:r>
            <a:r>
              <a:rPr lang="zh-CN" altLang="en-US">
                <a:solidFill>
                  <a:srgbClr val="FF0000"/>
                </a:solidFill>
                <a:latin typeface="Arial" charset="0"/>
                <a:ea typeface="方正兰亭超细黑简体" charset="0"/>
              </a:rPr>
              <a:t>扫描识别以下二维码</a:t>
            </a:r>
            <a:endParaRPr lang="en-US" altLang="zh-CN">
              <a:solidFill>
                <a:srgbClr val="FF0000"/>
              </a:solidFill>
              <a:latin typeface="Arial" charset="0"/>
              <a:ea typeface="方正兰亭超细黑简体" charset="0"/>
            </a:endParaRPr>
          </a:p>
          <a:p>
            <a:pPr eaLnBrk="1" hangingPunct="1"/>
            <a:endParaRPr lang="en-US" altLang="zh-CN">
              <a:solidFill>
                <a:srgbClr val="FF0000"/>
              </a:solidFill>
              <a:latin typeface="Arial" charset="0"/>
              <a:ea typeface="方正兰亭超细黑简体" charset="0"/>
            </a:endParaRPr>
          </a:p>
        </p:txBody>
      </p:sp>
      <p:sp>
        <p:nvSpPr>
          <p:cNvPr id="20484" name="Text Placeholder 3"/>
          <p:cNvSpPr txBox="1">
            <a:spLocks noChangeArrowheads="1"/>
          </p:cNvSpPr>
          <p:nvPr/>
        </p:nvSpPr>
        <p:spPr bwMode="auto">
          <a:xfrm>
            <a:off x="5840414" y="2509838"/>
            <a:ext cx="511175"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buFont typeface="Arial" charset="0"/>
              <a:defRPr>
                <a:solidFill>
                  <a:schemeClr val="tx1"/>
                </a:solidFill>
                <a:latin typeface="Century Schoolbook" charset="0"/>
                <a:ea typeface="宋体" charset="-122"/>
              </a:defRPr>
            </a:lvl1pPr>
            <a:lvl2pPr marL="742950" indent="-285750">
              <a:buFont typeface="Arial" charset="0"/>
              <a:defRPr>
                <a:solidFill>
                  <a:schemeClr val="tx1"/>
                </a:solidFill>
                <a:latin typeface="Century Schoolbook" charset="0"/>
                <a:ea typeface="宋体" charset="-122"/>
              </a:defRPr>
            </a:lvl2pPr>
            <a:lvl3pPr marL="1143000" indent="-228600">
              <a:buFont typeface="Arial" charset="0"/>
              <a:defRPr>
                <a:solidFill>
                  <a:schemeClr val="tx1"/>
                </a:solidFill>
                <a:latin typeface="Century Schoolbook" charset="0"/>
                <a:ea typeface="宋体" charset="-122"/>
              </a:defRPr>
            </a:lvl3pPr>
            <a:lvl4pPr marL="1600200" indent="-228600">
              <a:buFont typeface="Arial" charset="0"/>
              <a:defRPr>
                <a:solidFill>
                  <a:schemeClr val="tx1"/>
                </a:solidFill>
                <a:latin typeface="Century Schoolbook" charset="0"/>
                <a:ea typeface="宋体" charset="-122"/>
              </a:defRPr>
            </a:lvl4pPr>
            <a:lvl5pPr marL="2057400" indent="-228600">
              <a:buFont typeface="Arial" charset="0"/>
              <a:defRPr>
                <a:solidFill>
                  <a:schemeClr val="tx1"/>
                </a:solidFill>
                <a:latin typeface="Century Schoolbook" charset="0"/>
                <a:ea typeface="宋体" charset="-122"/>
              </a:defRPr>
            </a:lvl5pPr>
            <a:lvl6pPr marL="2514600" indent="-2286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pPr eaLnBrk="1" hangingPunct="1">
              <a:spcBef>
                <a:spcPct val="20000"/>
              </a:spcBef>
            </a:pPr>
            <a:r>
              <a:rPr lang="zh-CN" altLang="en-US" sz="4000" b="1">
                <a:solidFill>
                  <a:srgbClr val="88D0E0"/>
                </a:solidFill>
                <a:latin typeface="宋体" charset="-122"/>
              </a:rPr>
              <a:t>微信</a:t>
            </a:r>
          </a:p>
        </p:txBody>
      </p:sp>
      <p:pic>
        <p:nvPicPr>
          <p:cNvPr id="2048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1314" y="3741738"/>
            <a:ext cx="2624137" cy="262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矩形 7"/>
          <p:cNvSpPr>
            <a:spLocks noChangeArrowheads="1"/>
          </p:cNvSpPr>
          <p:nvPr/>
        </p:nvSpPr>
        <p:spPr bwMode="auto">
          <a:xfrm>
            <a:off x="2143125" y="-1588"/>
            <a:ext cx="2336800" cy="2057401"/>
          </a:xfrm>
          <a:prstGeom prst="rect">
            <a:avLst/>
          </a:prstGeom>
          <a:blipFill dpi="0" rotWithShape="1">
            <a:blip r:embed="rId3"/>
            <a:srcRect/>
            <a:stretch>
              <a:fillRect/>
            </a:stretch>
          </a:blipFill>
          <a:ln w="34925">
            <a:solidFill>
              <a:srgbClr val="EF968D"/>
            </a:solidFill>
            <a:round/>
            <a:headEnd/>
            <a:tailEnd/>
          </a:ln>
        </p:spPr>
        <p:txBody>
          <a:bodyPr/>
          <a:lstStyle>
            <a:lvl1pPr defTabSz="685800">
              <a:buFont typeface="Arial" charset="0"/>
              <a:defRPr>
                <a:solidFill>
                  <a:schemeClr val="tx1"/>
                </a:solidFill>
                <a:latin typeface="Century Schoolbook" charset="0"/>
                <a:ea typeface="宋体" charset="-122"/>
              </a:defRPr>
            </a:lvl1pPr>
            <a:lvl2pPr marL="742950" indent="-285750" defTabSz="685800">
              <a:buFont typeface="Arial" charset="0"/>
              <a:defRPr>
                <a:solidFill>
                  <a:schemeClr val="tx1"/>
                </a:solidFill>
                <a:latin typeface="Century Schoolbook" charset="0"/>
                <a:ea typeface="宋体" charset="-122"/>
              </a:defRPr>
            </a:lvl2pPr>
            <a:lvl3pPr marL="1143000" indent="-228600" defTabSz="685800">
              <a:buFont typeface="Arial" charset="0"/>
              <a:defRPr>
                <a:solidFill>
                  <a:schemeClr val="tx1"/>
                </a:solidFill>
                <a:latin typeface="Century Schoolbook" charset="0"/>
                <a:ea typeface="宋体" charset="-122"/>
              </a:defRPr>
            </a:lvl3pPr>
            <a:lvl4pPr marL="1600200" indent="-228600" defTabSz="685800">
              <a:buFont typeface="Arial" charset="0"/>
              <a:defRPr>
                <a:solidFill>
                  <a:schemeClr val="tx1"/>
                </a:solidFill>
                <a:latin typeface="Century Schoolbook" charset="0"/>
                <a:ea typeface="宋体" charset="-122"/>
              </a:defRPr>
            </a:lvl4pPr>
            <a:lvl5pPr marL="2057400" indent="-228600" defTabSz="685800">
              <a:buFont typeface="Arial" charset="0"/>
              <a:defRPr>
                <a:solidFill>
                  <a:schemeClr val="tx1"/>
                </a:solidFill>
                <a:latin typeface="Century Schoolbook" charset="0"/>
                <a:ea typeface="宋体" charset="-122"/>
              </a:defRPr>
            </a:lvl5pPr>
            <a:lvl6pPr marL="25146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endParaRPr lang="zh-CN" altLang="en-US" sz="1300">
              <a:latin typeface="Calibri" charset="0"/>
            </a:endParaRPr>
          </a:p>
        </p:txBody>
      </p:sp>
      <p:sp>
        <p:nvSpPr>
          <p:cNvPr id="20487" name="矩形 8"/>
          <p:cNvSpPr>
            <a:spLocks noChangeArrowheads="1"/>
          </p:cNvSpPr>
          <p:nvPr/>
        </p:nvSpPr>
        <p:spPr bwMode="auto">
          <a:xfrm>
            <a:off x="2143125" y="4740275"/>
            <a:ext cx="2336800" cy="2057400"/>
          </a:xfrm>
          <a:prstGeom prst="rect">
            <a:avLst/>
          </a:prstGeom>
          <a:blipFill dpi="0" rotWithShape="1">
            <a:blip r:embed="rId4"/>
            <a:srcRect/>
            <a:stretch>
              <a:fillRect/>
            </a:stretch>
          </a:blipFill>
          <a:ln w="34925">
            <a:solidFill>
              <a:srgbClr val="EF968D"/>
            </a:solidFill>
            <a:round/>
            <a:headEnd/>
            <a:tailEnd/>
          </a:ln>
        </p:spPr>
        <p:txBody>
          <a:bodyPr/>
          <a:lstStyle>
            <a:lvl1pPr defTabSz="685800">
              <a:buFont typeface="Arial" charset="0"/>
              <a:defRPr>
                <a:solidFill>
                  <a:schemeClr val="tx1"/>
                </a:solidFill>
                <a:latin typeface="Century Schoolbook" charset="0"/>
                <a:ea typeface="宋体" charset="-122"/>
              </a:defRPr>
            </a:lvl1pPr>
            <a:lvl2pPr marL="742950" indent="-285750" defTabSz="685800">
              <a:buFont typeface="Arial" charset="0"/>
              <a:defRPr>
                <a:solidFill>
                  <a:schemeClr val="tx1"/>
                </a:solidFill>
                <a:latin typeface="Century Schoolbook" charset="0"/>
                <a:ea typeface="宋体" charset="-122"/>
              </a:defRPr>
            </a:lvl2pPr>
            <a:lvl3pPr marL="1143000" indent="-228600" defTabSz="685800">
              <a:buFont typeface="Arial" charset="0"/>
              <a:defRPr>
                <a:solidFill>
                  <a:schemeClr val="tx1"/>
                </a:solidFill>
                <a:latin typeface="Century Schoolbook" charset="0"/>
                <a:ea typeface="宋体" charset="-122"/>
              </a:defRPr>
            </a:lvl3pPr>
            <a:lvl4pPr marL="1600200" indent="-228600" defTabSz="685800">
              <a:buFont typeface="Arial" charset="0"/>
              <a:defRPr>
                <a:solidFill>
                  <a:schemeClr val="tx1"/>
                </a:solidFill>
                <a:latin typeface="Century Schoolbook" charset="0"/>
                <a:ea typeface="宋体" charset="-122"/>
              </a:defRPr>
            </a:lvl4pPr>
            <a:lvl5pPr marL="2057400" indent="-228600" defTabSz="685800">
              <a:buFont typeface="Arial" charset="0"/>
              <a:defRPr>
                <a:solidFill>
                  <a:schemeClr val="tx1"/>
                </a:solidFill>
                <a:latin typeface="Century Schoolbook" charset="0"/>
                <a:ea typeface="宋体" charset="-122"/>
              </a:defRPr>
            </a:lvl5pPr>
            <a:lvl6pPr marL="25146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endParaRPr lang="zh-CN" altLang="en-US" sz="1300">
              <a:latin typeface="Calibri" charset="0"/>
            </a:endParaRPr>
          </a:p>
        </p:txBody>
      </p:sp>
      <p:sp>
        <p:nvSpPr>
          <p:cNvPr id="20488" name="矩形 9"/>
          <p:cNvSpPr>
            <a:spLocks noChangeArrowheads="1"/>
          </p:cNvSpPr>
          <p:nvPr/>
        </p:nvSpPr>
        <p:spPr bwMode="auto">
          <a:xfrm>
            <a:off x="2143125" y="2400300"/>
            <a:ext cx="2336800" cy="2057400"/>
          </a:xfrm>
          <a:prstGeom prst="rect">
            <a:avLst/>
          </a:prstGeom>
          <a:blipFill dpi="0" rotWithShape="1">
            <a:blip r:embed="rId5"/>
            <a:srcRect/>
            <a:stretch>
              <a:fillRect/>
            </a:stretch>
          </a:blipFill>
          <a:ln w="34925">
            <a:solidFill>
              <a:srgbClr val="EF968D"/>
            </a:solidFill>
            <a:round/>
            <a:headEnd/>
            <a:tailEnd/>
          </a:ln>
        </p:spPr>
        <p:txBody>
          <a:bodyPr/>
          <a:lstStyle>
            <a:lvl1pPr defTabSz="685800">
              <a:buFont typeface="Arial" charset="0"/>
              <a:defRPr>
                <a:solidFill>
                  <a:schemeClr val="tx1"/>
                </a:solidFill>
                <a:latin typeface="Century Schoolbook" charset="0"/>
                <a:ea typeface="宋体" charset="-122"/>
              </a:defRPr>
            </a:lvl1pPr>
            <a:lvl2pPr marL="742950" indent="-285750" defTabSz="685800">
              <a:buFont typeface="Arial" charset="0"/>
              <a:defRPr>
                <a:solidFill>
                  <a:schemeClr val="tx1"/>
                </a:solidFill>
                <a:latin typeface="Century Schoolbook" charset="0"/>
                <a:ea typeface="宋体" charset="-122"/>
              </a:defRPr>
            </a:lvl2pPr>
            <a:lvl3pPr marL="1143000" indent="-228600" defTabSz="685800">
              <a:buFont typeface="Arial" charset="0"/>
              <a:defRPr>
                <a:solidFill>
                  <a:schemeClr val="tx1"/>
                </a:solidFill>
                <a:latin typeface="Century Schoolbook" charset="0"/>
                <a:ea typeface="宋体" charset="-122"/>
              </a:defRPr>
            </a:lvl3pPr>
            <a:lvl4pPr marL="1600200" indent="-228600" defTabSz="685800">
              <a:buFont typeface="Arial" charset="0"/>
              <a:defRPr>
                <a:solidFill>
                  <a:schemeClr val="tx1"/>
                </a:solidFill>
                <a:latin typeface="Century Schoolbook" charset="0"/>
                <a:ea typeface="宋体" charset="-122"/>
              </a:defRPr>
            </a:lvl4pPr>
            <a:lvl5pPr marL="2057400" indent="-228600" defTabSz="685800">
              <a:buFont typeface="Arial" charset="0"/>
              <a:defRPr>
                <a:solidFill>
                  <a:schemeClr val="tx1"/>
                </a:solidFill>
                <a:latin typeface="Century Schoolbook" charset="0"/>
                <a:ea typeface="宋体" charset="-122"/>
              </a:defRPr>
            </a:lvl5pPr>
            <a:lvl6pPr marL="25146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endParaRPr lang="zh-CN" altLang="en-US" sz="1300">
              <a:latin typeface="Calibri" charset="0"/>
            </a:endParaRPr>
          </a:p>
        </p:txBody>
      </p:sp>
      <p:sp>
        <p:nvSpPr>
          <p:cNvPr id="17" name="右箭头 16"/>
          <p:cNvSpPr/>
          <p:nvPr/>
        </p:nvSpPr>
        <p:spPr>
          <a:xfrm>
            <a:off x="4838701" y="2913064"/>
            <a:ext cx="936625" cy="64928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buFont typeface="Arial" charset="0"/>
              <a:buNone/>
              <a:defRPr/>
            </a:pPr>
            <a:endParaRPr lang="zh-CN" altLang="en-US" noProof="1"/>
          </a:p>
        </p:txBody>
      </p:sp>
      <p:sp>
        <p:nvSpPr>
          <p:cNvPr id="11" name="圆角矩形 10"/>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398046994"/>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7226" y="378379"/>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连连看</a:t>
            </a:r>
          </a:p>
        </p:txBody>
      </p:sp>
      <p:sp>
        <p:nvSpPr>
          <p:cNvPr id="3" name="内容占位符 2"/>
          <p:cNvSpPr>
            <a:spLocks noGrp="1"/>
          </p:cNvSpPr>
          <p:nvPr>
            <p:ph idx="1"/>
          </p:nvPr>
        </p:nvSpPr>
        <p:spPr>
          <a:xfrm>
            <a:off x="265044" y="1339949"/>
            <a:ext cx="5486400" cy="4987141"/>
          </a:xfrm>
        </p:spPr>
        <p:txBody>
          <a:bodyPr/>
          <a:lstStyle/>
          <a:p>
            <a:endParaRPr lang="zh-CN" altLang="en-US" dirty="0" smtClean="0">
              <a:sym typeface="微软雅黑" panose="020B0503020204020204" pitchFamily="34" charset="-122"/>
            </a:endParaRPr>
          </a:p>
          <a:p>
            <a:endParaRPr lang="zh-CN" altLang="en-US" dirty="0">
              <a:sym typeface="微软雅黑" panose="020B0503020204020204" pitchFamily="34" charset="-122"/>
            </a:endParaRPr>
          </a:p>
          <a:p>
            <a:pPr algn="r"/>
            <a:r>
              <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反对本本主义</a:t>
            </a:r>
            <a:r>
              <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r"/>
            <a:r>
              <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星星之火</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，可以</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燎原</a:t>
            </a:r>
            <a:r>
              <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井冈山的斗争</a:t>
            </a: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gn="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中国的红色政权为什么能够存在？</a:t>
            </a: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gn="r"/>
            <a:endParaRPr lang="zh-CN" altLang="en-US" sz="2400" b="1"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内容占位符 2"/>
          <p:cNvSpPr txBox="1"/>
          <p:nvPr/>
        </p:nvSpPr>
        <p:spPr>
          <a:xfrm>
            <a:off x="7243549" y="1339949"/>
            <a:ext cx="4948451" cy="3722381"/>
          </a:xfrm>
          <a:prstGeom prst="rect">
            <a:avLst/>
          </a:prstGeom>
        </p:spPr>
        <p:txBody>
          <a:bodyPr vert="horz" lIns="91440" tIns="45720" rIns="91440" bIns="45720" rtlCol="0">
            <a:normAutofit lnSpcReduction="10000"/>
          </a:bodyPr>
          <a:lstStyle>
            <a:lvl1pPr marL="0" indent="0" algn="l" defTabSz="914400" rtl="0" eaLnBrk="1" fontAlgn="auto" latinLnBrk="0" hangingPunct="1">
              <a:lnSpc>
                <a:spcPct val="150000"/>
              </a:lnSpc>
              <a:spcBef>
                <a:spcPts val="0"/>
              </a:spcBef>
              <a:buFont typeface="Arial" panose="020B0604020202020204" pitchFamily="34" charset="0"/>
              <a:buNone/>
              <a:defRPr sz="2000" kern="1200">
                <a:solidFill>
                  <a:schemeClr val="tx1"/>
                </a:solidFill>
                <a:latin typeface="等线" panose="02010600030101010101" pitchFamily="2" charset="-122"/>
                <a:ea typeface="等线" panose="0201060003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smtClean="0">
              <a:solidFill>
                <a:prstClr val="black"/>
              </a:solidFill>
              <a:sym typeface="微软雅黑" panose="020B0503020204020204" pitchFamily="34" charset="-122"/>
            </a:endParaRPr>
          </a:p>
          <a:p>
            <a:endParaRPr lang="zh-CN" altLang="en-US" dirty="0" smtClean="0">
              <a:solidFill>
                <a:prstClr val="black"/>
              </a:solidFill>
              <a:sym typeface="微软雅黑" panose="020B0503020204020204" pitchFamily="34"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工农武装</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割据</a:t>
            </a:r>
            <a:endPar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农村包围城市、武装夺取</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政权</a:t>
            </a:r>
            <a:endPar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辩证唯物</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主义</a:t>
            </a:r>
          </a:p>
          <a:p>
            <a:endParaRPr lang="zh-CN" altLang="en-US" sz="2400" b="1" dirty="0" smtClean="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zh-CN" altLang="en-US" dirty="0" smtClean="0">
              <a:solidFill>
                <a:prstClr val="black"/>
              </a:solidFill>
            </a:endParaRPr>
          </a:p>
          <a:p>
            <a:endParaRPr kumimoji="1" lang="zh-CN" altLang="en-US" dirty="0">
              <a:solidFill>
                <a:prstClr val="black"/>
              </a:solidFill>
            </a:endParaRPr>
          </a:p>
        </p:txBody>
      </p:sp>
      <p:cxnSp>
        <p:nvCxnSpPr>
          <p:cNvPr id="6" name="直线连接符 5"/>
          <p:cNvCxnSpPr/>
          <p:nvPr/>
        </p:nvCxnSpPr>
        <p:spPr>
          <a:xfrm>
            <a:off x="5539409" y="2610678"/>
            <a:ext cx="1828800" cy="197457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a:off x="5494263" y="3201139"/>
            <a:ext cx="1828800" cy="29743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线连接符 8"/>
          <p:cNvCxnSpPr/>
          <p:nvPr/>
        </p:nvCxnSpPr>
        <p:spPr>
          <a:xfrm flipV="1">
            <a:off x="5539409" y="2517913"/>
            <a:ext cx="1828800" cy="11668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flipV="1">
            <a:off x="5494263" y="2517913"/>
            <a:ext cx="1873946" cy="176253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47614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1.1930</a:t>
            </a:r>
            <a:r>
              <a:rPr lang="zh-CN" altLang="zh-CN"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zh-CN" sz="2400" dirty="0">
                <a:latin typeface="黑体" panose="02010609060101010101" pitchFamily="49" charset="-122"/>
                <a:ea typeface="黑体" panose="02010609060101010101" pitchFamily="49" charset="-122"/>
                <a:cs typeface="黑体" panose="02010609060101010101" pitchFamily="49" charset="-122"/>
              </a:rPr>
              <a:t>月，毛泽东提出以乡村为中心思想的重要著作是（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endParaRPr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endParaRPr lang="zh-CN"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井冈山的斗争》</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星星之火，可以燎原》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反对本本主义》</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中国革命和中国共产党》 </a:t>
            </a:r>
          </a:p>
          <a:p>
            <a:endParaRPr kumimoji="1" lang="zh-CN" altLang="en-US" sz="2400" b="1" dirty="0">
              <a:solidFill>
                <a:srgbClr val="C23C0D"/>
              </a:solidFill>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37531425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1.1930</a:t>
            </a:r>
            <a:r>
              <a:rPr lang="zh-CN" altLang="zh-CN"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zh-CN" sz="2400" dirty="0">
                <a:latin typeface="黑体" panose="02010609060101010101" pitchFamily="49" charset="-122"/>
                <a:ea typeface="黑体" panose="02010609060101010101" pitchFamily="49" charset="-122"/>
                <a:cs typeface="黑体" panose="02010609060101010101" pitchFamily="49" charset="-122"/>
              </a:rPr>
              <a:t>月，毛泽东提出以乡村为中心思想的重要著作是（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endParaRPr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endParaRPr lang="zh-CN"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井冈山的斗争》</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星星之火，可以燎原》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反对本本主义》</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中国革命和中国共产党》 </a:t>
            </a:r>
          </a:p>
          <a:p>
            <a:endParaRPr kumimoji="1" lang="zh-CN" altLang="en-US" sz="2400" b="1" dirty="0">
              <a:solidFill>
                <a:srgbClr val="C23C0D"/>
              </a:solidFill>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1429028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2.</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毛</a:t>
            </a:r>
            <a:r>
              <a:rPr lang="zh-CN" altLang="en-US" sz="2400" dirty="0">
                <a:latin typeface="黑体" panose="02010609060101010101" pitchFamily="49" charset="-122"/>
                <a:ea typeface="黑体" panose="02010609060101010101" pitchFamily="49" charset="-122"/>
                <a:cs typeface="黑体" panose="02010609060101010101" pitchFamily="49" charset="-122"/>
              </a:rPr>
              <a:t>泽东第一次明确提出“工农武装割据”思想的著作是（ </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反对本本主义</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和</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井冈山的斗争</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中国的红色政权为什么能够存在？</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和</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井冈山的斗争</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中国的红色政权为什么能够存在？</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和</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星星之火，可以燎原</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星星之火，可以燎原</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和</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反对本本主义</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25438426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2.</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毛</a:t>
            </a:r>
            <a:r>
              <a:rPr lang="zh-CN" altLang="en-US" sz="2400" dirty="0">
                <a:latin typeface="黑体" panose="02010609060101010101" pitchFamily="49" charset="-122"/>
                <a:ea typeface="黑体" panose="02010609060101010101" pitchFamily="49" charset="-122"/>
                <a:cs typeface="黑体" panose="02010609060101010101" pitchFamily="49" charset="-122"/>
              </a:rPr>
              <a:t>泽东第一次明确提出“工农武装割据”思想的著作是（ </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反对本本主义</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和</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井冈山的斗争</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中国的红色政权为什么能够存在？</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和</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井冈山的斗争</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中国的红色政权为什么能够存在？</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和</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星星之火，可以燎原</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星星之火，可以燎原</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和</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反对本本主义</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14195541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4217" y="365126"/>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a:t>
            </a:r>
            <a:r>
              <a:rPr lang="zh-CN" altLang="en-US" sz="2400">
                <a:latin typeface="华文新魏" panose="02010800040101010101" pitchFamily="2" charset="-122"/>
                <a:ea typeface="华文新魏" panose="02010800040101010101" pitchFamily="2" charset="-122"/>
              </a:rPr>
              <a:t>探索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518490" y="1683286"/>
            <a:ext cx="11116919" cy="4798706"/>
          </a:xfrm>
        </p:spPr>
        <p:txBody>
          <a:bodyPr>
            <a:normAutofit/>
          </a:bodyPr>
          <a:lstStyle/>
          <a:p>
            <a:r>
              <a:rPr lang="zh-CN" altLang="en-US" sz="2000" b="1"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红军</a:t>
            </a:r>
            <a:r>
              <a:rPr lang="zh-CN" altLang="en-US" sz="20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反“围剿”</a:t>
            </a:r>
            <a:r>
              <a:rPr lang="zh-CN" altLang="en-US" sz="2000" b="1"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作战</a:t>
            </a:r>
            <a:r>
              <a:rPr lang="zh-CN" altLang="en-US"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endParaRPr lang="en-US" altLang="zh-CN" sz="2000" b="1"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endParaRPr lang="en-US" altLang="zh-CN" sz="20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nSpc>
                <a:spcPct val="250000"/>
              </a:lnSpc>
            </a:pPr>
            <a:r>
              <a:rPr lang="zh-CN" altLang="en-US"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背景：从</a:t>
            </a:r>
            <a:r>
              <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1930</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10</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月起，蒋介石集中重兵，向红军发动大规模围剿</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p>
          <a:p>
            <a:pPr>
              <a:lnSpc>
                <a:spcPct val="250000"/>
              </a:lnSpc>
            </a:pPr>
            <a:r>
              <a:rPr lang="zh-CN" altLang="en-US"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中央革命根据地：</a:t>
            </a:r>
            <a:r>
              <a:rPr lang="en-US" altLang="zh-CN"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1930</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10</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月到</a:t>
            </a:r>
            <a:r>
              <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1931</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7</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月，红一方面军在毛泽东、朱德等的指挥</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下，连续</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粉碎</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了 </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nSpc>
                <a:spcPct val="250000"/>
              </a:lnSpc>
            </a:pP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前三</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次</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围剿，开辟了</a:t>
            </a:r>
            <a:r>
              <a:rPr lang="zh-CN" altLang="en-US"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中央革命根据地</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endParaRPr lang="zh-CN" altLang="en-US" sz="20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endParaRPr lang="zh-CN" altLang="en-US" dirty="0"/>
          </a:p>
        </p:txBody>
      </p:sp>
      <p:pic>
        <p:nvPicPr>
          <p:cNvPr id="4" name="图片 3"/>
          <p:cNvPicPr>
            <a:picLocks noChangeAspect="1"/>
          </p:cNvPicPr>
          <p:nvPr/>
        </p:nvPicPr>
        <p:blipFill>
          <a:blip r:embed="rId2"/>
          <a:stretch>
            <a:fillRect/>
          </a:stretch>
        </p:blipFill>
        <p:spPr>
          <a:xfrm>
            <a:off x="7981999" y="7306"/>
            <a:ext cx="4094307" cy="1630395"/>
          </a:xfrm>
          <a:prstGeom prst="rect">
            <a:avLst/>
          </a:prstGeom>
        </p:spPr>
      </p:pic>
      <p:pic>
        <p:nvPicPr>
          <p:cNvPr id="5"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35411" y="4327138"/>
            <a:ext cx="1478501" cy="471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8130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4461" y="388234"/>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pic>
        <p:nvPicPr>
          <p:cNvPr id="4"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85474" y="1521198"/>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4"/>
          <a:stretch>
            <a:fillRect/>
          </a:stretch>
        </p:blipFill>
        <p:spPr>
          <a:xfrm>
            <a:off x="7981999" y="7306"/>
            <a:ext cx="4094307" cy="1630395"/>
          </a:xfrm>
          <a:prstGeom prst="rect">
            <a:avLst/>
          </a:prstGeom>
        </p:spPr>
      </p:pic>
      <p:graphicFrame>
        <p:nvGraphicFramePr>
          <p:cNvPr id="8" name="表格 7"/>
          <p:cNvGraphicFramePr>
            <a:graphicFrameLocks noGrp="1"/>
          </p:cNvGraphicFramePr>
          <p:nvPr/>
        </p:nvGraphicFramePr>
        <p:xfrm>
          <a:off x="1476921" y="2480380"/>
          <a:ext cx="9370680" cy="3041801"/>
        </p:xfrm>
        <a:graphic>
          <a:graphicData uri="http://schemas.openxmlformats.org/drawingml/2006/table">
            <a:tbl>
              <a:tblPr firstRow="1" bandRow="1">
                <a:tableStyleId>{5C22544A-7EE6-4342-B048-85BDC9FD1C3A}</a:tableStyleId>
              </a:tblPr>
              <a:tblGrid>
                <a:gridCol w="1770713"/>
                <a:gridCol w="2424296"/>
                <a:gridCol w="1921566"/>
                <a:gridCol w="3254105"/>
              </a:tblGrid>
              <a:tr h="395342">
                <a:tc>
                  <a:txBody>
                    <a:bodyPr/>
                    <a:lstStyle/>
                    <a:p>
                      <a:pPr algn="ctr"/>
                      <a:r>
                        <a:rPr lang="zh-CN" altLang="en-US" dirty="0" smtClean="0">
                          <a:latin typeface="黑体" panose="02010609060101010101" pitchFamily="49" charset="-122"/>
                          <a:ea typeface="黑体" panose="02010609060101010101" pitchFamily="49" charset="-122"/>
                          <a:cs typeface="黑体" panose="02010609060101010101" pitchFamily="49" charset="-122"/>
                        </a:rPr>
                        <a:t>时间</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50000"/>
                      </a:schemeClr>
                    </a:solidFill>
                  </a:tcPr>
                </a:tc>
                <a:tc>
                  <a:txBody>
                    <a:bodyPr/>
                    <a:lstStyle/>
                    <a:p>
                      <a:pPr algn="ctr"/>
                      <a:r>
                        <a:rPr lang="zh-CN" altLang="en-US" dirty="0" smtClean="0">
                          <a:latin typeface="黑体" panose="02010609060101010101" pitchFamily="49" charset="-122"/>
                          <a:ea typeface="黑体" panose="02010609060101010101" pitchFamily="49" charset="-122"/>
                          <a:cs typeface="黑体" panose="02010609060101010101" pitchFamily="49" charset="-122"/>
                        </a:rPr>
                        <a:t>土地法</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50000"/>
                      </a:schemeClr>
                    </a:solidFill>
                  </a:tcPr>
                </a:tc>
                <a:tc>
                  <a:txBody>
                    <a:bodyPr/>
                    <a:lstStyle/>
                    <a:p>
                      <a:pPr algn="ctr"/>
                      <a:r>
                        <a:rPr lang="zh-CN" altLang="en-US" dirty="0" smtClean="0">
                          <a:latin typeface="黑体" panose="02010609060101010101" pitchFamily="49" charset="-122"/>
                          <a:ea typeface="黑体" panose="02010609060101010101" pitchFamily="49" charset="-122"/>
                          <a:cs typeface="黑体" panose="02010609060101010101" pitchFamily="49" charset="-122"/>
                        </a:rPr>
                        <a:t>特点</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50000"/>
                      </a:schemeClr>
                    </a:solidFill>
                  </a:tcPr>
                </a:tc>
                <a:tc>
                  <a:txBody>
                    <a:bodyPr/>
                    <a:lstStyle/>
                    <a:p>
                      <a:pPr algn="ctr"/>
                      <a:r>
                        <a:rPr lang="zh-CN" altLang="en-US" dirty="0" smtClean="0">
                          <a:latin typeface="黑体" panose="02010609060101010101" pitchFamily="49" charset="-122"/>
                          <a:ea typeface="黑体" panose="02010609060101010101" pitchFamily="49" charset="-122"/>
                          <a:cs typeface="黑体" panose="02010609060101010101" pitchFamily="49" charset="-122"/>
                        </a:rPr>
                        <a:t>内容</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50000"/>
                      </a:schemeClr>
                    </a:solidFill>
                  </a:tcPr>
                </a:tc>
              </a:tr>
              <a:tr h="1457739">
                <a:tc>
                  <a:txBody>
                    <a:bodyPr/>
                    <a:lstStyle/>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r>
                        <a:rPr lang="en-US" altLang="zh-CN"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1928</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年</a:t>
                      </a:r>
                      <a:r>
                        <a:rPr lang="en-US" altLang="zh-CN"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12</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月</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algn="ctr"/>
                      <a:r>
                        <a:rPr lang="zh-CN" altLang="en-US" dirty="0" smtClean="0">
                          <a:latin typeface="黑体" panose="02010609060101010101" pitchFamily="49" charset="-122"/>
                          <a:ea typeface="黑体" panose="02010609060101010101" pitchFamily="49" charset="-122"/>
                          <a:cs typeface="黑体" panose="02010609060101010101" pitchFamily="49" charset="-122"/>
                        </a:rPr>
                        <a:t>“井冈山土地法”</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algn="ctr"/>
                      <a:r>
                        <a:rPr lang="zh-CN" altLang="en-US"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第一个</a:t>
                      </a:r>
                      <a:r>
                        <a:rPr lang="zh-CN" altLang="en-US" dirty="0" smtClean="0">
                          <a:latin typeface="黑体" panose="02010609060101010101" pitchFamily="49" charset="-122"/>
                          <a:ea typeface="黑体" panose="02010609060101010101" pitchFamily="49" charset="-122"/>
                          <a:cs typeface="黑体" panose="02010609060101010101" pitchFamily="49" charset="-122"/>
                        </a:rPr>
                        <a:t>土地法</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algn="ctr"/>
                      <a:r>
                        <a:rPr lang="zh-CN" altLang="en-US" dirty="0" smtClean="0">
                          <a:latin typeface="黑体" panose="02010609060101010101" pitchFamily="49" charset="-122"/>
                          <a:ea typeface="黑体" panose="02010609060101010101" pitchFamily="49" charset="-122"/>
                          <a:cs typeface="黑体" panose="02010609060101010101" pitchFamily="49" charset="-122"/>
                        </a:rPr>
                        <a:t>没收一切土地，禁止土地买卖</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r>
              <a:tr h="1003189">
                <a:tc>
                  <a:txBody>
                    <a:bodyPr/>
                    <a:lstStyle/>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r>
                        <a:rPr lang="en-US" altLang="zh-CN"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1929</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年</a:t>
                      </a:r>
                      <a:r>
                        <a:rPr lang="en-US" altLang="zh-CN"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4</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月</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algn="ctr"/>
                      <a:r>
                        <a:rPr lang="zh-CN" altLang="en-US" dirty="0" smtClean="0">
                          <a:latin typeface="黑体" panose="02010609060101010101" pitchFamily="49" charset="-122"/>
                          <a:ea typeface="黑体" panose="02010609060101010101" pitchFamily="49" charset="-122"/>
                          <a:cs typeface="黑体" panose="02010609060101010101" pitchFamily="49" charset="-122"/>
                        </a:rPr>
                        <a:t>“兴国土地法”</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algn="ctr"/>
                      <a:r>
                        <a:rPr lang="zh-CN" altLang="en-US" dirty="0" smtClean="0">
                          <a:latin typeface="黑体" panose="02010609060101010101" pitchFamily="49" charset="-122"/>
                          <a:ea typeface="黑体" panose="02010609060101010101" pitchFamily="49" charset="-122"/>
                          <a:cs typeface="黑体" panose="02010609060101010101" pitchFamily="49" charset="-122"/>
                        </a:rPr>
                        <a:t>第二个土地法</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zh-CN" b="1"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“没收一切公共土地及地主阶级的土地”</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，保护</a:t>
                      </a:r>
                      <a:r>
                        <a:rPr lang="zh-CN" altLang="en-US"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中农</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利益。</a:t>
                      </a:r>
                    </a:p>
                    <a:p>
                      <a:pPr algn="ct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r>
            </a:tbl>
          </a:graphicData>
        </a:graphic>
      </p:graphicFrame>
      <p:sp>
        <p:nvSpPr>
          <p:cNvPr id="3" name="文本框 2"/>
          <p:cNvSpPr txBox="1"/>
          <p:nvPr/>
        </p:nvSpPr>
        <p:spPr>
          <a:xfrm>
            <a:off x="1166190" y="1524000"/>
            <a:ext cx="2146853" cy="523220"/>
          </a:xfrm>
          <a:prstGeom prst="rect">
            <a:avLst/>
          </a:prstGeom>
          <a:noFill/>
        </p:spPr>
        <p:txBody>
          <a:bodyPr wrap="square" rtlCol="0">
            <a:spAutoFit/>
          </a:bodyPr>
          <a:lstStyle/>
          <a:p>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土地革命：</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28124045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4461" y="388234"/>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pic>
        <p:nvPicPr>
          <p:cNvPr id="6" name="图片 5"/>
          <p:cNvPicPr>
            <a:picLocks noChangeAspect="1"/>
          </p:cNvPicPr>
          <p:nvPr/>
        </p:nvPicPr>
        <p:blipFill>
          <a:blip r:embed="rId3"/>
          <a:stretch>
            <a:fillRect/>
          </a:stretch>
        </p:blipFill>
        <p:spPr>
          <a:xfrm>
            <a:off x="7981999" y="7306"/>
            <a:ext cx="4094307" cy="1630395"/>
          </a:xfrm>
          <a:prstGeom prst="rect">
            <a:avLst/>
          </a:prstGeom>
        </p:spPr>
      </p:pic>
      <p:sp>
        <p:nvSpPr>
          <p:cNvPr id="8" name="圆角矩形 7"/>
          <p:cNvSpPr/>
          <p:nvPr/>
        </p:nvSpPr>
        <p:spPr>
          <a:xfrm>
            <a:off x="2295945" y="1561367"/>
            <a:ext cx="3110943"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第一个土地法</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9" name="圆角矩形 8"/>
          <p:cNvSpPr/>
          <p:nvPr/>
        </p:nvSpPr>
        <p:spPr>
          <a:xfrm>
            <a:off x="2295945" y="2802367"/>
            <a:ext cx="3110942"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保护了中农的利益</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0" name="圆角矩形 9"/>
          <p:cNvSpPr/>
          <p:nvPr/>
        </p:nvSpPr>
        <p:spPr>
          <a:xfrm>
            <a:off x="2295945" y="4006556"/>
            <a:ext cx="3110942"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smtClean="0">
                <a:solidFill>
                  <a:prstClr val="black"/>
                </a:solidFill>
                <a:latin typeface="黑体" panose="02010609060101010101" pitchFamily="49" charset="-122"/>
                <a:ea typeface="黑体" panose="02010609060101010101" pitchFamily="49" charset="-122"/>
                <a:cs typeface="黑体" panose="02010609060101010101" pitchFamily="49" charset="-122"/>
              </a:rPr>
              <a:t>没收一切土地”</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1" name="圆角矩形 10"/>
          <p:cNvSpPr/>
          <p:nvPr/>
        </p:nvSpPr>
        <p:spPr>
          <a:xfrm>
            <a:off x="2295945" y="5247556"/>
            <a:ext cx="3110942"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“没收一切公共土地及地主阶级的土地”</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3" name="圆角矩形 12"/>
          <p:cNvSpPr/>
          <p:nvPr/>
        </p:nvSpPr>
        <p:spPr>
          <a:xfrm>
            <a:off x="7710021" y="2620088"/>
            <a:ext cx="2146853"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“兴国土地法”</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4" name="圆角矩形 13"/>
          <p:cNvSpPr/>
          <p:nvPr/>
        </p:nvSpPr>
        <p:spPr>
          <a:xfrm>
            <a:off x="7710021" y="4206812"/>
            <a:ext cx="2146853"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井冈山土地法</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30534437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4461" y="388234"/>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pic>
        <p:nvPicPr>
          <p:cNvPr id="6" name="图片 5"/>
          <p:cNvPicPr>
            <a:picLocks noChangeAspect="1"/>
          </p:cNvPicPr>
          <p:nvPr/>
        </p:nvPicPr>
        <p:blipFill>
          <a:blip r:embed="rId3"/>
          <a:stretch>
            <a:fillRect/>
          </a:stretch>
        </p:blipFill>
        <p:spPr>
          <a:xfrm>
            <a:off x="7981999" y="7306"/>
            <a:ext cx="4094307" cy="1630395"/>
          </a:xfrm>
          <a:prstGeom prst="rect">
            <a:avLst/>
          </a:prstGeom>
        </p:spPr>
      </p:pic>
      <p:sp>
        <p:nvSpPr>
          <p:cNvPr id="8" name="圆角矩形 7"/>
          <p:cNvSpPr/>
          <p:nvPr/>
        </p:nvSpPr>
        <p:spPr>
          <a:xfrm>
            <a:off x="2295945" y="1561367"/>
            <a:ext cx="3110943"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第一个土地法</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9" name="圆角矩形 8"/>
          <p:cNvSpPr/>
          <p:nvPr/>
        </p:nvSpPr>
        <p:spPr>
          <a:xfrm>
            <a:off x="2295945" y="2802367"/>
            <a:ext cx="3110942"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保护了</a:t>
            </a:r>
            <a:r>
              <a:rPr kumimoji="1" lang="zh-CN" altLang="en-US" sz="2400" smtClean="0">
                <a:solidFill>
                  <a:prstClr val="black"/>
                </a:solidFill>
                <a:latin typeface="黑体" panose="02010609060101010101" pitchFamily="49" charset="-122"/>
                <a:ea typeface="黑体" panose="02010609060101010101" pitchFamily="49" charset="-122"/>
                <a:cs typeface="黑体" panose="02010609060101010101" pitchFamily="49" charset="-122"/>
              </a:rPr>
              <a:t>中农的利益</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0" name="圆角矩形 9"/>
          <p:cNvSpPr/>
          <p:nvPr/>
        </p:nvSpPr>
        <p:spPr>
          <a:xfrm>
            <a:off x="2295945" y="4006556"/>
            <a:ext cx="3110942"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smtClean="0">
                <a:solidFill>
                  <a:prstClr val="black"/>
                </a:solidFill>
                <a:latin typeface="黑体" panose="02010609060101010101" pitchFamily="49" charset="-122"/>
                <a:ea typeface="黑体" panose="02010609060101010101" pitchFamily="49" charset="-122"/>
                <a:cs typeface="黑体" panose="02010609060101010101" pitchFamily="49" charset="-122"/>
              </a:rPr>
              <a:t>没收一切土地”</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1" name="圆角矩形 10"/>
          <p:cNvSpPr/>
          <p:nvPr/>
        </p:nvSpPr>
        <p:spPr>
          <a:xfrm>
            <a:off x="2295945" y="5247556"/>
            <a:ext cx="3110942"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“没收一切公共土地及地主阶级的土地”</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3" name="圆角矩形 12"/>
          <p:cNvSpPr/>
          <p:nvPr/>
        </p:nvSpPr>
        <p:spPr>
          <a:xfrm>
            <a:off x="7710021" y="2620088"/>
            <a:ext cx="2146853"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“兴国土地法”</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4" name="圆角矩形 13"/>
          <p:cNvSpPr/>
          <p:nvPr/>
        </p:nvSpPr>
        <p:spPr>
          <a:xfrm>
            <a:off x="7710021" y="4206812"/>
            <a:ext cx="2146853"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井冈山土地法</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cxnSp>
        <p:nvCxnSpPr>
          <p:cNvPr id="4" name="直线连接符 3"/>
          <p:cNvCxnSpPr>
            <a:stCxn id="8" idx="3"/>
            <a:endCxn id="14" idx="1"/>
          </p:cNvCxnSpPr>
          <p:nvPr/>
        </p:nvCxnSpPr>
        <p:spPr>
          <a:xfrm>
            <a:off x="5406888" y="1936270"/>
            <a:ext cx="2303133" cy="264544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a:stCxn id="9" idx="3"/>
            <a:endCxn id="13" idx="1"/>
          </p:cNvCxnSpPr>
          <p:nvPr/>
        </p:nvCxnSpPr>
        <p:spPr>
          <a:xfrm flipV="1">
            <a:off x="5406887" y="2994991"/>
            <a:ext cx="2303134" cy="18227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a:endCxn id="14" idx="1"/>
          </p:cNvCxnSpPr>
          <p:nvPr/>
        </p:nvCxnSpPr>
        <p:spPr>
          <a:xfrm>
            <a:off x="5406887" y="4381459"/>
            <a:ext cx="2303134" cy="20025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线连接符 16"/>
          <p:cNvCxnSpPr>
            <a:endCxn id="13" idx="1"/>
          </p:cNvCxnSpPr>
          <p:nvPr/>
        </p:nvCxnSpPr>
        <p:spPr>
          <a:xfrm flipV="1">
            <a:off x="5406888" y="2994991"/>
            <a:ext cx="2303133" cy="262098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83410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6165" y="1388604"/>
            <a:ext cx="11234530" cy="4987141"/>
          </a:xfrm>
        </p:spPr>
        <p:txBody>
          <a:bodyPr>
            <a:norm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1.</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从</a:t>
            </a:r>
            <a:r>
              <a:rPr lang="en-US" altLang="zh-CN" sz="2400" dirty="0">
                <a:latin typeface="黑体" panose="02010609060101010101" pitchFamily="49" charset="-122"/>
                <a:ea typeface="黑体" panose="02010609060101010101" pitchFamily="49" charset="-122"/>
                <a:cs typeface="黑体" panose="02010609060101010101" pitchFamily="49" charset="-122"/>
              </a:rPr>
              <a:t>1930</a:t>
            </a:r>
            <a:r>
              <a:rPr lang="zh-CN" altLang="zh-CN" sz="2400" dirty="0">
                <a:latin typeface="黑体" panose="02010609060101010101" pitchFamily="49" charset="-122"/>
                <a:ea typeface="黑体" panose="02010609060101010101" pitchFamily="49" charset="-122"/>
                <a:cs typeface="黑体" panose="02010609060101010101" pitchFamily="49" charset="-122"/>
              </a:rPr>
              <a:t>年到</a:t>
            </a:r>
            <a:r>
              <a:rPr lang="en-US" altLang="zh-CN" sz="2400" dirty="0">
                <a:latin typeface="黑体" panose="02010609060101010101" pitchFamily="49" charset="-122"/>
                <a:ea typeface="黑体" panose="02010609060101010101" pitchFamily="49" charset="-122"/>
                <a:cs typeface="黑体" panose="02010609060101010101" pitchFamily="49" charset="-122"/>
              </a:rPr>
              <a:t>1931</a:t>
            </a:r>
            <a:r>
              <a:rPr lang="zh-CN" altLang="zh-CN" sz="2400" dirty="0">
                <a:latin typeface="黑体" panose="02010609060101010101" pitchFamily="49" charset="-122"/>
                <a:ea typeface="黑体" panose="02010609060101010101" pitchFamily="49" charset="-122"/>
                <a:cs typeface="黑体" panose="02010609060101010101" pitchFamily="49" charset="-122"/>
              </a:rPr>
              <a:t>年，红一方面军在三次反“围剿”斗争胜利的基础上</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开辟了（</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 </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endParaRPr lang="zh-CN"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zh-CN" sz="2400" dirty="0">
                <a:latin typeface="黑体" panose="02010609060101010101" pitchFamily="49" charset="-122"/>
                <a:ea typeface="黑体" panose="02010609060101010101" pitchFamily="49" charset="-122"/>
                <a:cs typeface="黑体" panose="02010609060101010101" pitchFamily="49" charset="-122"/>
              </a:rPr>
              <a:t>．鄂豫皖革命根据地</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．左右江革命根据地</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zh-CN" sz="2400" dirty="0">
                <a:latin typeface="黑体" panose="02010609060101010101" pitchFamily="49" charset="-122"/>
                <a:ea typeface="黑体" panose="02010609060101010101" pitchFamily="49" charset="-122"/>
                <a:cs typeface="黑体" panose="02010609060101010101" pitchFamily="49" charset="-122"/>
              </a:rPr>
              <a:t>．湘鄂西革命根据地</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zh-CN" sz="2400" dirty="0">
                <a:latin typeface="黑体" panose="02010609060101010101" pitchFamily="49" charset="-122"/>
                <a:ea typeface="黑体" panose="02010609060101010101" pitchFamily="49" charset="-122"/>
                <a:cs typeface="黑体" panose="02010609060101010101" pitchFamily="49" charset="-122"/>
              </a:rPr>
              <a:t>．中央革命根据地</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2672256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中国革命的新道路</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70607" y="942413"/>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国民党在全国的统治和中间党派的政治主张</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38719" y="3137776"/>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中国共产党对革命道路的艰苦探索</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6" name="圆角矩形 5"/>
          <p:cNvSpPr/>
          <p:nvPr/>
        </p:nvSpPr>
        <p:spPr>
          <a:xfrm>
            <a:off x="2538718"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第三节：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中国革命在探索中曲折前进</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7" name="左大括号 6"/>
          <p:cNvSpPr/>
          <p:nvPr/>
        </p:nvSpPr>
        <p:spPr>
          <a:xfrm>
            <a:off x="6190613" y="2623450"/>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508946" y="2350532"/>
            <a:ext cx="2935574" cy="78724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土地革命战争的兴起和人民军队的建立</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0" name="圆角矩形 9"/>
          <p:cNvSpPr/>
          <p:nvPr/>
        </p:nvSpPr>
        <p:spPr>
          <a:xfrm>
            <a:off x="6508946" y="4319835"/>
            <a:ext cx="2935574" cy="78724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农村包围城市，武装夺取政权道路的开辟</a:t>
            </a:r>
            <a:endParaRPr lang="zh-CN" altLang="en-US"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837973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6165" y="1388604"/>
            <a:ext cx="11234530" cy="4987141"/>
          </a:xfrm>
        </p:spPr>
        <p:txBody>
          <a:bodyPr>
            <a:norm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1.</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从</a:t>
            </a:r>
            <a:r>
              <a:rPr lang="en-US" altLang="zh-CN" sz="2400" dirty="0">
                <a:latin typeface="黑体" panose="02010609060101010101" pitchFamily="49" charset="-122"/>
                <a:ea typeface="黑体" panose="02010609060101010101" pitchFamily="49" charset="-122"/>
                <a:cs typeface="黑体" panose="02010609060101010101" pitchFamily="49" charset="-122"/>
              </a:rPr>
              <a:t>1930</a:t>
            </a:r>
            <a:r>
              <a:rPr lang="zh-CN" altLang="zh-CN" sz="2400" dirty="0">
                <a:latin typeface="黑体" panose="02010609060101010101" pitchFamily="49" charset="-122"/>
                <a:ea typeface="黑体" panose="02010609060101010101" pitchFamily="49" charset="-122"/>
                <a:cs typeface="黑体" panose="02010609060101010101" pitchFamily="49" charset="-122"/>
              </a:rPr>
              <a:t>年到</a:t>
            </a:r>
            <a:r>
              <a:rPr lang="en-US" altLang="zh-CN" sz="2400" dirty="0">
                <a:latin typeface="黑体" panose="02010609060101010101" pitchFamily="49" charset="-122"/>
                <a:ea typeface="黑体" panose="02010609060101010101" pitchFamily="49" charset="-122"/>
                <a:cs typeface="黑体" panose="02010609060101010101" pitchFamily="49" charset="-122"/>
              </a:rPr>
              <a:t>1931</a:t>
            </a:r>
            <a:r>
              <a:rPr lang="zh-CN" altLang="zh-CN" sz="2400" dirty="0">
                <a:latin typeface="黑体" panose="02010609060101010101" pitchFamily="49" charset="-122"/>
                <a:ea typeface="黑体" panose="02010609060101010101" pitchFamily="49" charset="-122"/>
                <a:cs typeface="黑体" panose="02010609060101010101" pitchFamily="49" charset="-122"/>
              </a:rPr>
              <a:t>年，红一方面军在三次反“围剿”斗争胜利的基础上</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开辟了（</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 </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endParaRPr lang="zh-CN"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zh-CN" sz="2400" dirty="0">
                <a:latin typeface="黑体" panose="02010609060101010101" pitchFamily="49" charset="-122"/>
                <a:ea typeface="黑体" panose="02010609060101010101" pitchFamily="49" charset="-122"/>
                <a:cs typeface="黑体" panose="02010609060101010101" pitchFamily="49" charset="-122"/>
              </a:rPr>
              <a:t>．鄂豫皖革命根据地</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．左右江革命根据地</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zh-CN" sz="2400" dirty="0">
                <a:latin typeface="黑体" panose="02010609060101010101" pitchFamily="49" charset="-122"/>
                <a:ea typeface="黑体" panose="02010609060101010101" pitchFamily="49" charset="-122"/>
                <a:cs typeface="黑体" panose="02010609060101010101" pitchFamily="49" charset="-122"/>
              </a:rPr>
              <a:t>．湘鄂西革命根据地</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zh-CN" sz="2400" dirty="0">
                <a:latin typeface="黑体" panose="02010609060101010101" pitchFamily="49" charset="-122"/>
                <a:ea typeface="黑体" panose="02010609060101010101" pitchFamily="49" charset="-122"/>
                <a:cs typeface="黑体" panose="02010609060101010101" pitchFamily="49" charset="-122"/>
              </a:rPr>
              <a:t>．中央革命根据地</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29032009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6165" y="1388604"/>
            <a:ext cx="11234530" cy="4987141"/>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1928</a:t>
            </a:r>
            <a:r>
              <a:rPr lang="zh-CN" altLang="zh-CN" sz="2400" dirty="0">
                <a:latin typeface="黑体" panose="02010609060101010101" pitchFamily="49" charset="-122"/>
                <a:ea typeface="黑体" panose="02010609060101010101" pitchFamily="49" charset="-122"/>
                <a:cs typeface="黑体" panose="02010609060101010101" pitchFamily="49" charset="-122"/>
              </a:rPr>
              <a:t>年，毛泽东主持制定的中国共产党历史上第一个土地法是（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  </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endParaRPr lang="zh-CN"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zh-CN" sz="2400" dirty="0">
                <a:latin typeface="黑体" panose="02010609060101010101" pitchFamily="49" charset="-122"/>
                <a:ea typeface="黑体" panose="02010609060101010101" pitchFamily="49" charset="-122"/>
                <a:cs typeface="黑体" panose="02010609060101010101" pitchFamily="49" charset="-122"/>
              </a:rPr>
              <a:t>《井冈山土地法》</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《兴国土地法》</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zh-CN" sz="2400" dirty="0">
                <a:latin typeface="黑体" panose="02010609060101010101" pitchFamily="49" charset="-122"/>
                <a:ea typeface="黑体" panose="02010609060101010101" pitchFamily="49" charset="-122"/>
                <a:cs typeface="黑体" panose="02010609060101010101" pitchFamily="49" charset="-122"/>
              </a:rPr>
              <a:t>《关于清算、减租及土地问题的指示》</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zh-CN" sz="2400" dirty="0">
                <a:latin typeface="黑体" panose="02010609060101010101" pitchFamily="49" charset="-122"/>
                <a:ea typeface="黑体" panose="02010609060101010101" pitchFamily="49" charset="-122"/>
                <a:cs typeface="黑体" panose="02010609060101010101" pitchFamily="49" charset="-122"/>
              </a:rPr>
              <a:t>《中国土地法大纲》</a:t>
            </a: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8494263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6165" y="1388604"/>
            <a:ext cx="11234530" cy="4987141"/>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1928</a:t>
            </a:r>
            <a:r>
              <a:rPr lang="zh-CN" altLang="zh-CN" sz="2400" dirty="0">
                <a:latin typeface="黑体" panose="02010609060101010101" pitchFamily="49" charset="-122"/>
                <a:ea typeface="黑体" panose="02010609060101010101" pitchFamily="49" charset="-122"/>
                <a:cs typeface="黑体" panose="02010609060101010101" pitchFamily="49" charset="-122"/>
              </a:rPr>
              <a:t>年，毛泽东主持制定的中国共产党历史上第一个土地法是（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  </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endParaRPr lang="zh-CN"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zh-CN" sz="2400" dirty="0">
                <a:latin typeface="黑体" panose="02010609060101010101" pitchFamily="49" charset="-122"/>
                <a:ea typeface="黑体" panose="02010609060101010101" pitchFamily="49" charset="-122"/>
                <a:cs typeface="黑体" panose="02010609060101010101" pitchFamily="49" charset="-122"/>
              </a:rPr>
              <a:t>《井冈山土地法》</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《兴国土地法》</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zh-CN" sz="2400" dirty="0">
                <a:latin typeface="黑体" panose="02010609060101010101" pitchFamily="49" charset="-122"/>
                <a:ea typeface="黑体" panose="02010609060101010101" pitchFamily="49" charset="-122"/>
                <a:cs typeface="黑体" panose="02010609060101010101" pitchFamily="49" charset="-122"/>
              </a:rPr>
              <a:t>《关于清算、减租及土地问题的指示》</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zh-CN" sz="2400" dirty="0">
                <a:latin typeface="黑体" panose="02010609060101010101" pitchFamily="49" charset="-122"/>
                <a:ea typeface="黑体" panose="02010609060101010101" pitchFamily="49" charset="-122"/>
                <a:cs typeface="黑体" panose="02010609060101010101" pitchFamily="49" charset="-122"/>
              </a:rPr>
              <a:t>《中国土地法大纲》</a:t>
            </a: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34072199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中国革命的新道路</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70607" y="942413"/>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国民党在全国的统治和中间党派的政治主张</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38719" y="3137776"/>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中国共产党对革命道路的艰苦探索</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6" name="圆角矩形 5"/>
          <p:cNvSpPr/>
          <p:nvPr/>
        </p:nvSpPr>
        <p:spPr>
          <a:xfrm>
            <a:off x="2538719" y="5304038"/>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第三节：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中国革命在探索中曲折前进</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7" name="左大括号 6"/>
          <p:cNvSpPr/>
          <p:nvPr/>
        </p:nvSpPr>
        <p:spPr>
          <a:xfrm>
            <a:off x="6181053" y="4639314"/>
            <a:ext cx="17043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429152" y="4510636"/>
            <a:ext cx="2608831" cy="651703"/>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土地革命战争的发展</a:t>
            </a:r>
            <a:endParaRPr lang="en-US" altLang="zh-CN" sz="2000" dirty="0" smtClean="0">
              <a:solidFill>
                <a:prstClr val="white"/>
              </a:solidFill>
              <a:latin typeface="黑体" panose="02010609060101010101" pitchFamily="49" charset="-122"/>
              <a:ea typeface="黑体" panose="02010609060101010101" pitchFamily="49" charset="-122"/>
            </a:endParaRPr>
          </a:p>
          <a:p>
            <a:pPr algn="ctr"/>
            <a:r>
              <a:rPr lang="zh-CN" altLang="en-US" sz="2000" dirty="0" smtClean="0">
                <a:solidFill>
                  <a:prstClr val="white"/>
                </a:solidFill>
                <a:latin typeface="黑体" panose="02010609060101010101" pitchFamily="49" charset="-122"/>
                <a:ea typeface="黑体" panose="02010609060101010101" pitchFamily="49" charset="-122"/>
              </a:rPr>
              <a:t>及其挫折</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15" name="圆角矩形 14"/>
          <p:cNvSpPr/>
          <p:nvPr/>
        </p:nvSpPr>
        <p:spPr>
          <a:xfrm>
            <a:off x="6429152" y="5240946"/>
            <a:ext cx="2608831" cy="6517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遵义会议与中国</a:t>
            </a:r>
            <a:r>
              <a:rPr lang="zh-CN" altLang="en-US" sz="2000" dirty="0" smtClean="0">
                <a:solidFill>
                  <a:prstClr val="black"/>
                </a:solidFill>
                <a:latin typeface="黑体" panose="02010609060101010101" pitchFamily="49" charset="-122"/>
                <a:ea typeface="黑体" panose="02010609060101010101" pitchFamily="49" charset="-122"/>
              </a:rPr>
              <a:t>革的</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历史性转折</a:t>
            </a:r>
          </a:p>
        </p:txBody>
      </p:sp>
      <p:sp>
        <p:nvSpPr>
          <p:cNvPr id="16" name="圆角矩形 15"/>
          <p:cNvSpPr/>
          <p:nvPr/>
        </p:nvSpPr>
        <p:spPr>
          <a:xfrm>
            <a:off x="6429151" y="6039542"/>
            <a:ext cx="2608831" cy="6517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红军三大主力部队胜利</a:t>
            </a:r>
            <a:r>
              <a:rPr lang="zh-CN" altLang="en-US" sz="2000" dirty="0" smtClean="0">
                <a:solidFill>
                  <a:prstClr val="black"/>
                </a:solidFill>
                <a:latin typeface="黑体" panose="02010609060101010101" pitchFamily="49" charset="-122"/>
                <a:ea typeface="黑体" panose="02010609060101010101" pitchFamily="49" charset="-122"/>
              </a:rPr>
              <a:t>完成长征</a:t>
            </a:r>
            <a:endParaRPr lang="en-US" altLang="zh-CN" sz="2000" dirty="0">
              <a:solidFill>
                <a:prstClr val="black"/>
              </a:solidFill>
              <a:latin typeface="黑体" panose="02010609060101010101" pitchFamily="49" charset="-122"/>
              <a:ea typeface="黑体" panose="02010609060101010101" pitchFamily="49" charset="-122"/>
            </a:endParaRPr>
          </a:p>
        </p:txBody>
      </p:sp>
      <p:sp>
        <p:nvSpPr>
          <p:cNvPr id="17" name="左大括号 16"/>
          <p:cNvSpPr/>
          <p:nvPr/>
        </p:nvSpPr>
        <p:spPr>
          <a:xfrm>
            <a:off x="9115650" y="4007468"/>
            <a:ext cx="174124" cy="155932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21" name="圆角矩形 20"/>
          <p:cNvSpPr/>
          <p:nvPr/>
        </p:nvSpPr>
        <p:spPr>
          <a:xfrm>
            <a:off x="9289774" y="3841124"/>
            <a:ext cx="2338086" cy="6517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农村革命</a:t>
            </a:r>
            <a:r>
              <a:rPr lang="zh-CN" altLang="en-US" sz="2000" smtClean="0">
                <a:solidFill>
                  <a:prstClr val="black"/>
                </a:solidFill>
                <a:latin typeface="黑体" panose="02010609060101010101" pitchFamily="49" charset="-122"/>
                <a:ea typeface="黑体" panose="02010609060101010101" pitchFamily="49" charset="-122"/>
              </a:rPr>
              <a:t>根据地的建设</a:t>
            </a:r>
            <a:endParaRPr lang="en-US" altLang="zh-CN" sz="2000" dirty="0" smtClean="0">
              <a:solidFill>
                <a:prstClr val="black"/>
              </a:solidFill>
              <a:latin typeface="黑体" panose="02010609060101010101" pitchFamily="49" charset="-122"/>
              <a:ea typeface="黑体" panose="02010609060101010101" pitchFamily="49" charset="-122"/>
            </a:endParaRPr>
          </a:p>
        </p:txBody>
      </p:sp>
      <p:sp>
        <p:nvSpPr>
          <p:cNvPr id="22" name="圆角矩形 21"/>
          <p:cNvSpPr/>
          <p:nvPr/>
        </p:nvSpPr>
        <p:spPr>
          <a:xfrm>
            <a:off x="9289774" y="4978186"/>
            <a:ext cx="2338086" cy="6517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土地革命的严重</a:t>
            </a:r>
            <a:endParaRPr lang="en-US" altLang="zh-CN" sz="2000" dirty="0" smtClean="0">
              <a:solidFill>
                <a:prstClr val="black"/>
              </a:solidFill>
              <a:latin typeface="黑体" panose="02010609060101010101" pitchFamily="49" charset="-122"/>
              <a:ea typeface="黑体" panose="02010609060101010101" pitchFamily="49" charset="-122"/>
            </a:endParaRPr>
          </a:p>
          <a:p>
            <a:pPr algn="ctr"/>
            <a:r>
              <a:rPr lang="zh-CN" altLang="en-US" sz="2000" dirty="0" smtClean="0">
                <a:solidFill>
                  <a:prstClr val="black"/>
                </a:solidFill>
                <a:latin typeface="黑体" panose="02010609060101010101" pitchFamily="49" charset="-122"/>
                <a:ea typeface="黑体" panose="02010609060101010101" pitchFamily="49" charset="-122"/>
              </a:rPr>
              <a:t>挫折</a:t>
            </a:r>
            <a:endParaRPr lang="en-US" altLang="zh-CN" sz="2000" dirty="0" smtClean="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388023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4272" y="386512"/>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692664" y="1216200"/>
            <a:ext cx="11919856" cy="4747278"/>
          </a:xfrm>
        </p:spPr>
        <p:txBody>
          <a:bodyPr>
            <a:normAutofit/>
          </a:bodyPr>
          <a:lstStyle/>
          <a:p>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土地</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革命战争的发展及其挫折</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ct val="0"/>
              </a:spcBef>
            </a:pPr>
            <a:r>
              <a:rPr lang="zh-CN" altLang="en-US"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农村</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革命根据地的</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建设：</a:t>
            </a:r>
            <a:r>
              <a:rPr lang="zh-CN" altLang="en-US" sz="28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政治</a:t>
            </a:r>
            <a:r>
              <a:rPr lang="en-US" altLang="zh-CN"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经济</a:t>
            </a:r>
            <a:r>
              <a:rPr lang="en-US" altLang="zh-CN"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文化</a:t>
            </a: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spcBef>
                <a:spcPts val="0"/>
              </a:spcBef>
            </a:pPr>
            <a:r>
              <a:rPr lang="en-US" altLang="zh-CN" b="1"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1</a:t>
            </a:r>
            <a:r>
              <a:rPr lang="en-US" altLang="zh-CN"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政治</a:t>
            </a:r>
            <a:r>
              <a:rPr lang="zh-CN" altLang="en-US"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建设</a:t>
            </a:r>
            <a:endParaRPr lang="en-US" altLang="zh-CN"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lvl="0"/>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中华苏维埃第一次全国</a:t>
            </a:r>
            <a:r>
              <a:rPr lang="zh-CN" altLang="en-US"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代表大会</a:t>
            </a:r>
            <a:endParaRPr lang="en-US" altLang="zh-CN"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lvl="0"/>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时间：</a:t>
            </a:r>
            <a:r>
              <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1931</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11</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月</a:t>
            </a:r>
            <a:r>
              <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a:t>
            </a:r>
            <a:r>
              <a:rPr lang="en-US" altLang="zh-CN"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a:t>
            </a:r>
          </a:p>
          <a:p>
            <a:pPr lvl="0"/>
            <a:r>
              <a:rPr lang="zh-CN" altLang="en-US"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地点</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：江西</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瑞金</a:t>
            </a: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lvl="0">
              <a:spcBef>
                <a:spcPts val="0"/>
              </a:spcBef>
            </a:pP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成果：宣告了中华苏维埃共和国临时中央政府的</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成立，并成立</a:t>
            </a:r>
            <a:r>
              <a:rPr lang="zh-CN" altLang="en-US"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工农兵代表大会制度</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lvl="0">
              <a:spcBef>
                <a:spcPts val="0"/>
              </a:spcBef>
            </a:pP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a:t>
            </a:r>
            <a:r>
              <a:rPr lang="en-US" altLang="zh-CN"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a:t>
            </a:r>
            <a:r>
              <a:rPr lang="zh-CN" altLang="en-US"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毛</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泽东</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当选为中央执行委员会</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主席</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lvl="0">
              <a:spcBef>
                <a:spcPts val="0"/>
              </a:spcBef>
            </a:pP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lvl="0">
              <a:spcBef>
                <a:spcPts val="0"/>
              </a:spcBef>
            </a:pP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p:txBody>
      </p:sp>
      <p:pic>
        <p:nvPicPr>
          <p:cNvPr id="4" name="图片 3"/>
          <p:cNvPicPr>
            <a:picLocks noChangeAspect="1"/>
          </p:cNvPicPr>
          <p:nvPr/>
        </p:nvPicPr>
        <p:blipFill>
          <a:blip r:embed="rId3"/>
          <a:stretch>
            <a:fillRect/>
          </a:stretch>
        </p:blipFill>
        <p:spPr>
          <a:xfrm>
            <a:off x="8156124" y="0"/>
            <a:ext cx="3935379" cy="1470991"/>
          </a:xfrm>
          <a:prstGeom prst="rect">
            <a:avLst/>
          </a:prstGeom>
        </p:spPr>
      </p:pic>
    </p:spTree>
    <p:extLst>
      <p:ext uri="{BB962C8B-B14F-4D97-AF65-F5344CB8AC3E}">
        <p14:creationId xmlns:p14="http://schemas.microsoft.com/office/powerpoint/2010/main" val="37236680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4022" y="404882"/>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514675" y="1155878"/>
            <a:ext cx="11394295" cy="5453048"/>
          </a:xfrm>
        </p:spPr>
        <p:txBody>
          <a:bodyPr>
            <a:normAutofit/>
          </a:bodyPr>
          <a:lstStyle/>
          <a:p>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土地革命战争的发展及其挫折</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ct val="0"/>
              </a:spcBef>
            </a:pP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农村革命根据地的建设：政治</a:t>
            </a:r>
            <a:r>
              <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经济</a:t>
            </a:r>
            <a:r>
              <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文化</a:t>
            </a:r>
            <a:endParaRPr lang="zh-CN" altLang="en-US" sz="2800" b="1" dirty="0" smtClean="0">
              <a:sym typeface="微软雅黑" panose="020B0503020204020204" pitchFamily="34" charset="-122"/>
            </a:endParaRPr>
          </a:p>
          <a:p>
            <a:pPr>
              <a:lnSpc>
                <a:spcPct val="200000"/>
              </a:lnSpc>
              <a:spcBef>
                <a:spcPts val="0"/>
              </a:spcBef>
            </a:pPr>
            <a:r>
              <a:rPr lang="en-US" altLang="zh-CN"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经济</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建设</a:t>
            </a:r>
            <a:endPar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spcBef>
                <a:spcPts val="0"/>
              </a:spcBef>
            </a:pPr>
            <a:r>
              <a:rPr lang="zh-CN" altLang="en-US"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大力</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发展农业生产，是根据地经济建设头等重要的任务</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a:r>
            <a:b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br>
            <a:r>
              <a:rPr lang="en-US" altLang="zh-CN"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3</a:t>
            </a:r>
            <a:r>
              <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文化建设</a:t>
            </a: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nSpc>
                <a:spcPct val="200000"/>
              </a:lnSpc>
              <a:spcBef>
                <a:spcPts val="0"/>
              </a:spcBef>
            </a:pPr>
            <a:r>
              <a:rPr lang="en-US" altLang="zh-CN"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a:t>
            </a:r>
            <a:r>
              <a:rPr lang="zh-CN" altLang="zh-CN"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普遍</a:t>
            </a:r>
            <a:r>
              <a:rPr lang="zh-CN"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建立了各种夜校、半日制学校、补习学校或</a:t>
            </a:r>
            <a:r>
              <a:rPr lang="zh-CN" altLang="zh-CN"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识字班</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r>
              <a:rPr lang="zh-CN" altLang="zh-CN"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还</a:t>
            </a:r>
            <a:r>
              <a:rPr lang="zh-CN"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创办了干部教育</a:t>
            </a:r>
            <a:r>
              <a:rPr lang="zh-CN" altLang="zh-CN"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机构</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p>
          <a:p>
            <a:pPr algn="ctr">
              <a:spcBef>
                <a:spcPts val="0"/>
              </a:spcBef>
            </a:pPr>
            <a:endParaRPr lang="en-US" altLang="zh-CN"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spcBef>
                <a:spcPts val="0"/>
              </a:spcBef>
            </a:pPr>
            <a:endPar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spcBef>
                <a:spcPts val="0"/>
              </a:spcBef>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成为新民主主义性质的人民共和国的雏形</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p>
        </p:txBody>
      </p:sp>
      <p:pic>
        <p:nvPicPr>
          <p:cNvPr id="6" name="图片 5"/>
          <p:cNvPicPr>
            <a:picLocks noChangeAspect="1"/>
          </p:cNvPicPr>
          <p:nvPr/>
        </p:nvPicPr>
        <p:blipFill>
          <a:blip r:embed="rId2"/>
          <a:stretch>
            <a:fillRect/>
          </a:stretch>
        </p:blipFill>
        <p:spPr>
          <a:xfrm>
            <a:off x="8156124" y="0"/>
            <a:ext cx="3935379" cy="1470991"/>
          </a:xfrm>
          <a:prstGeom prst="rect">
            <a:avLst/>
          </a:prstGeom>
        </p:spPr>
      </p:pic>
    </p:spTree>
    <p:extLst>
      <p:ext uri="{BB962C8B-B14F-4D97-AF65-F5344CB8AC3E}">
        <p14:creationId xmlns:p14="http://schemas.microsoft.com/office/powerpoint/2010/main" val="66232460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3974" y="458756"/>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286958" y="1392490"/>
            <a:ext cx="10515600" cy="1549493"/>
          </a:xfrm>
        </p:spPr>
        <p:txBody>
          <a:bodyPr>
            <a:normAutofit/>
          </a:bodyPr>
          <a:lstStyle/>
          <a:p>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土地</a:t>
            </a:r>
            <a:r>
              <a:rPr lang="zh-CN"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革命战争的严重</a:t>
            </a:r>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挫折</a:t>
            </a:r>
            <a:endPar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20</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世纪</a:t>
            </a: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30</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年代党内发生的三次</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“左”倾错误</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pic>
        <p:nvPicPr>
          <p:cNvPr id="5"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1774" y="2008594"/>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4"/>
          <a:stretch>
            <a:fillRect/>
          </a:stretch>
        </p:blipFill>
        <p:spPr>
          <a:xfrm>
            <a:off x="7938052" y="3956"/>
            <a:ext cx="4126947" cy="1542597"/>
          </a:xfrm>
          <a:prstGeom prst="rect">
            <a:avLst/>
          </a:prstGeom>
        </p:spPr>
      </p:pic>
      <p:graphicFrame>
        <p:nvGraphicFramePr>
          <p:cNvPr id="6" name="表格 5"/>
          <p:cNvGraphicFramePr>
            <a:graphicFrameLocks noGrp="1"/>
          </p:cNvGraphicFramePr>
          <p:nvPr/>
        </p:nvGraphicFramePr>
        <p:xfrm>
          <a:off x="2348947" y="2941983"/>
          <a:ext cx="8014252" cy="3543629"/>
        </p:xfrm>
        <a:graphic>
          <a:graphicData uri="http://schemas.openxmlformats.org/drawingml/2006/table">
            <a:tbl>
              <a:tblPr firstRow="1" bandRow="1">
                <a:tableStyleId>{5C22544A-7EE6-4342-B048-85BDC9FD1C3A}</a:tableStyleId>
              </a:tblPr>
              <a:tblGrid>
                <a:gridCol w="2633871"/>
                <a:gridCol w="2451652"/>
                <a:gridCol w="2928729"/>
              </a:tblGrid>
              <a:tr h="395342">
                <a:tc>
                  <a:txBody>
                    <a:bodyPr/>
                    <a:lstStyle/>
                    <a:p>
                      <a:pPr algn="ctr"/>
                      <a:r>
                        <a:rPr lang="zh-CN" altLang="en-US" dirty="0" smtClean="0">
                          <a:latin typeface="黑体" panose="02010609060101010101" pitchFamily="49" charset="-122"/>
                          <a:ea typeface="黑体" panose="02010609060101010101" pitchFamily="49" charset="-122"/>
                          <a:cs typeface="黑体" panose="02010609060101010101" pitchFamily="49" charset="-122"/>
                        </a:rPr>
                        <a:t>时间</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50000"/>
                      </a:schemeClr>
                    </a:solidFill>
                  </a:tcPr>
                </a:tc>
                <a:tc>
                  <a:txBody>
                    <a:bodyPr/>
                    <a:lstStyle/>
                    <a:p>
                      <a:pPr algn="ctr"/>
                      <a:r>
                        <a:rPr lang="zh-CN" altLang="en-US" dirty="0" smtClean="0">
                          <a:latin typeface="黑体" panose="02010609060101010101" pitchFamily="49" charset="-122"/>
                          <a:ea typeface="黑体" panose="02010609060101010101" pitchFamily="49" charset="-122"/>
                          <a:cs typeface="黑体" panose="02010609060101010101" pitchFamily="49" charset="-122"/>
                        </a:rPr>
                        <a:t>代表</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50000"/>
                      </a:schemeClr>
                    </a:solidFill>
                  </a:tcPr>
                </a:tc>
                <a:tc>
                  <a:txBody>
                    <a:bodyPr/>
                    <a:lstStyle/>
                    <a:p>
                      <a:pPr algn="ctr"/>
                      <a:r>
                        <a:rPr lang="zh-CN" altLang="en-US" dirty="0" smtClean="0">
                          <a:latin typeface="黑体" panose="02010609060101010101" pitchFamily="49" charset="-122"/>
                          <a:ea typeface="黑体" panose="02010609060101010101" pitchFamily="49" charset="-122"/>
                          <a:cs typeface="黑体" panose="02010609060101010101" pitchFamily="49" charset="-122"/>
                        </a:rPr>
                        <a:t>特点</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50000"/>
                      </a:schemeClr>
                    </a:solidFill>
                  </a:tcPr>
                </a:tc>
              </a:tr>
              <a:tr h="1141909">
                <a:tc>
                  <a:txBody>
                    <a:bodyPr/>
                    <a:lstStyle/>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r>
                        <a:rPr lang="en-US" altLang="zh-CN"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1927</a:t>
                      </a:r>
                      <a:r>
                        <a:rPr lang="zh-CN" altLang="en-US"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11</a:t>
                      </a:r>
                      <a:r>
                        <a:rPr lang="zh-CN" altLang="en-US"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月至</a:t>
                      </a:r>
                      <a:r>
                        <a:rPr lang="en-US" altLang="zh-CN"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1928</a:t>
                      </a:r>
                      <a:r>
                        <a:rPr lang="zh-CN" altLang="en-US"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4</a:t>
                      </a:r>
                      <a:r>
                        <a:rPr lang="zh-CN" altLang="en-US"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algn="ctr"/>
                      <a:endParaRPr lang="en-US" altLang="zh-CN" sz="1800" b="0" dirty="0" smtClean="0">
                        <a:solidFill>
                          <a:schemeClr val="dk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ctr"/>
                      <a:r>
                        <a:rPr lang="zh-CN" altLang="en-US" sz="1800" b="1"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瞿秋白</a:t>
                      </a:r>
                      <a:endParaRPr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algn="ctr"/>
                      <a:r>
                        <a:rPr lang="zh-CN" altLang="en-US" sz="18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“左”倾</a:t>
                      </a:r>
                      <a:r>
                        <a:rPr lang="zh-CN" altLang="en-US" sz="1800" b="1"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盲动</a:t>
                      </a:r>
                      <a:r>
                        <a:rPr lang="zh-CN" altLang="en-US" sz="18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错误 </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r>
              <a:tr h="1003189">
                <a:tc>
                  <a:txBody>
                    <a:bodyPr/>
                    <a:lstStyle/>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r>
                        <a:rPr lang="en-US" altLang="zh-CN"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1930</a:t>
                      </a:r>
                      <a:r>
                        <a:rPr lang="zh-CN" altLang="en-US"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6</a:t>
                      </a:r>
                      <a:r>
                        <a:rPr lang="zh-CN" altLang="en-US"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月至</a:t>
                      </a:r>
                      <a:r>
                        <a:rPr lang="en-US" altLang="zh-CN"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9</a:t>
                      </a:r>
                      <a:r>
                        <a:rPr lang="zh-CN" altLang="en-US"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algn="ctr"/>
                      <a:r>
                        <a:rPr lang="zh-CN" altLang="en-US" sz="1800" b="1"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李立三</a:t>
                      </a:r>
                      <a:endParaRPr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algn="ctr"/>
                      <a:r>
                        <a:rPr lang="zh-CN" altLang="en-US" sz="18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“左”倾</a:t>
                      </a:r>
                      <a:r>
                        <a:rPr lang="zh-CN" altLang="en-US" sz="1800" b="1"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冒险主义</a:t>
                      </a:r>
                      <a:endParaRPr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r>
              <a:tr h="1003189">
                <a:tc>
                  <a:txBody>
                    <a:bodyPr/>
                    <a:lstStyle/>
                    <a:p>
                      <a:pPr algn="ctr"/>
                      <a:endParaRPr lang="en-US" altLang="zh-CN"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ctr"/>
                      <a:r>
                        <a:rPr lang="en-US" altLang="zh-CN"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1931</a:t>
                      </a:r>
                      <a:r>
                        <a:rPr lang="zh-CN" altLang="en-US"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月至</a:t>
                      </a:r>
                      <a:r>
                        <a:rPr lang="en-US" altLang="zh-CN"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1935</a:t>
                      </a:r>
                      <a:r>
                        <a:rPr lang="zh-CN" altLang="en-US"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sz="18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ctr"/>
                      <a:r>
                        <a:rPr lang="zh-CN" altLang="en-US" sz="18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陈绍禹（</a:t>
                      </a:r>
                      <a:r>
                        <a:rPr lang="zh-CN" altLang="en-US" sz="18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王明</a:t>
                      </a:r>
                      <a:r>
                        <a:rPr lang="zh-CN" altLang="en-US" sz="18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sz="18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0" marR="0" lvl="1" indent="0" algn="ctr" defTabSz="914400" rtl="0" eaLnBrk="1" fontAlgn="auto" latinLnBrk="0" hangingPunct="1">
                        <a:lnSpc>
                          <a:spcPct val="100000"/>
                        </a:lnSpc>
                        <a:spcBef>
                          <a:spcPts val="0"/>
                        </a:spcBef>
                        <a:spcAft>
                          <a:spcPts val="0"/>
                        </a:spcAft>
                        <a:buClrTx/>
                        <a:buSzTx/>
                        <a:buFontTx/>
                        <a:buNone/>
                        <a:defRPr/>
                      </a:pPr>
                      <a:r>
                        <a:rPr lang="zh-CN" altLang="en-US" sz="18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“左”倾</a:t>
                      </a:r>
                      <a:r>
                        <a:rPr lang="zh-CN" altLang="en-US" sz="18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教条主义</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（主要）</a:t>
                      </a:r>
                      <a:endParaRPr lang="en-US" altLang="zh-CN"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ct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r>
            </a:tbl>
          </a:graphicData>
        </a:graphic>
      </p:graphicFrame>
    </p:spTree>
    <p:extLst>
      <p:ext uri="{BB962C8B-B14F-4D97-AF65-F5344CB8AC3E}">
        <p14:creationId xmlns:p14="http://schemas.microsoft.com/office/powerpoint/2010/main" val="282055098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3974" y="458756"/>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286958" y="1392490"/>
            <a:ext cx="10515600" cy="1549493"/>
          </a:xfrm>
        </p:spPr>
        <p:txBody>
          <a:bodyPr>
            <a:normAutofit/>
          </a:bodyPr>
          <a:lstStyle/>
          <a:p>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土地</a:t>
            </a:r>
            <a:r>
              <a:rPr lang="zh-CN"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革命战争的严重</a:t>
            </a:r>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挫折</a:t>
            </a:r>
            <a:endPar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20</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世纪</a:t>
            </a: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30</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年代党内发生的三</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次</a:t>
            </a:r>
            <a:r>
              <a:rPr lang="zh-CN" altLang="en-US" sz="2400"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sz="2400"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倾</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错误</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pic>
        <p:nvPicPr>
          <p:cNvPr id="5"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1774" y="2008594"/>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3"/>
          <a:stretch>
            <a:fillRect/>
          </a:stretch>
        </p:blipFill>
        <p:spPr>
          <a:xfrm>
            <a:off x="7938052" y="3956"/>
            <a:ext cx="4126947" cy="1542597"/>
          </a:xfrm>
          <a:prstGeom prst="rect">
            <a:avLst/>
          </a:prstGeom>
        </p:spPr>
      </p:pic>
      <p:graphicFrame>
        <p:nvGraphicFramePr>
          <p:cNvPr id="6" name="表格 5"/>
          <p:cNvGraphicFramePr>
            <a:graphicFrameLocks noGrp="1"/>
          </p:cNvGraphicFramePr>
          <p:nvPr/>
        </p:nvGraphicFramePr>
        <p:xfrm>
          <a:off x="2348947" y="2941983"/>
          <a:ext cx="8014252" cy="3543629"/>
        </p:xfrm>
        <a:graphic>
          <a:graphicData uri="http://schemas.openxmlformats.org/drawingml/2006/table">
            <a:tbl>
              <a:tblPr firstRow="1" bandRow="1">
                <a:tableStyleId>{5C22544A-7EE6-4342-B048-85BDC9FD1C3A}</a:tableStyleId>
              </a:tblPr>
              <a:tblGrid>
                <a:gridCol w="2633871"/>
                <a:gridCol w="2451652"/>
                <a:gridCol w="2928729"/>
              </a:tblGrid>
              <a:tr h="395342">
                <a:tc>
                  <a:txBody>
                    <a:bodyPr/>
                    <a:lstStyle/>
                    <a:p>
                      <a:pPr algn="ctr"/>
                      <a:r>
                        <a:rPr lang="zh-CN" altLang="en-US" dirty="0" smtClean="0">
                          <a:latin typeface="黑体" panose="02010609060101010101" pitchFamily="49" charset="-122"/>
                          <a:ea typeface="黑体" panose="02010609060101010101" pitchFamily="49" charset="-122"/>
                          <a:cs typeface="黑体" panose="02010609060101010101" pitchFamily="49" charset="-122"/>
                        </a:rPr>
                        <a:t>时间</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50000"/>
                      </a:schemeClr>
                    </a:solidFill>
                  </a:tcPr>
                </a:tc>
                <a:tc>
                  <a:txBody>
                    <a:bodyPr/>
                    <a:lstStyle/>
                    <a:p>
                      <a:pPr algn="ctr"/>
                      <a:r>
                        <a:rPr lang="zh-CN" altLang="en-US" dirty="0" smtClean="0">
                          <a:latin typeface="黑体" panose="02010609060101010101" pitchFamily="49" charset="-122"/>
                          <a:ea typeface="黑体" panose="02010609060101010101" pitchFamily="49" charset="-122"/>
                          <a:cs typeface="黑体" panose="02010609060101010101" pitchFamily="49" charset="-122"/>
                        </a:rPr>
                        <a:t>代表</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50000"/>
                      </a:schemeClr>
                    </a:solidFill>
                  </a:tcPr>
                </a:tc>
                <a:tc>
                  <a:txBody>
                    <a:bodyPr/>
                    <a:lstStyle/>
                    <a:p>
                      <a:pPr algn="ctr"/>
                      <a:r>
                        <a:rPr lang="zh-CN" altLang="en-US" dirty="0" smtClean="0">
                          <a:latin typeface="黑体" panose="02010609060101010101" pitchFamily="49" charset="-122"/>
                          <a:ea typeface="黑体" panose="02010609060101010101" pitchFamily="49" charset="-122"/>
                          <a:cs typeface="黑体" panose="02010609060101010101" pitchFamily="49" charset="-122"/>
                        </a:rPr>
                        <a:t>特点</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50000"/>
                      </a:schemeClr>
                    </a:solidFill>
                  </a:tcPr>
                </a:tc>
              </a:tr>
              <a:tr h="1141909">
                <a:tc>
                  <a:txBody>
                    <a:bodyPr/>
                    <a:lstStyle/>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r>
                        <a:rPr lang="en-US" altLang="zh-CN"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1927</a:t>
                      </a:r>
                      <a:r>
                        <a:rPr lang="zh-CN" altLang="en-US"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11</a:t>
                      </a:r>
                      <a:r>
                        <a:rPr lang="zh-CN" altLang="en-US"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月至</a:t>
                      </a:r>
                      <a:r>
                        <a:rPr lang="en-US" altLang="zh-CN"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1928</a:t>
                      </a:r>
                      <a:r>
                        <a:rPr lang="zh-CN" altLang="en-US"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4</a:t>
                      </a:r>
                      <a:r>
                        <a:rPr lang="zh-CN" altLang="en-US"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algn="ctr"/>
                      <a:endParaRPr lang="en-US" altLang="zh-CN" sz="1800" b="0" dirty="0" smtClean="0">
                        <a:solidFill>
                          <a:schemeClr val="dk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ctr"/>
                      <a:r>
                        <a:rPr lang="zh-CN" altLang="en-US" sz="1800" b="1"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瞿秋白</a:t>
                      </a:r>
                      <a:endParaRPr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algn="ctr"/>
                      <a:r>
                        <a:rPr lang="zh-CN" altLang="en-US" sz="18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“左”倾</a:t>
                      </a:r>
                      <a:r>
                        <a:rPr lang="zh-CN" altLang="en-US" sz="1800" b="1"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盲动</a:t>
                      </a:r>
                      <a:r>
                        <a:rPr lang="zh-CN" altLang="en-US" sz="18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错误 </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r>
              <a:tr h="1003189">
                <a:tc>
                  <a:txBody>
                    <a:bodyPr/>
                    <a:lstStyle/>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r>
                        <a:rPr lang="en-US" altLang="zh-CN"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1930</a:t>
                      </a:r>
                      <a:r>
                        <a:rPr lang="zh-CN" altLang="en-US"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6</a:t>
                      </a:r>
                      <a:r>
                        <a:rPr lang="zh-CN" altLang="en-US"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月至</a:t>
                      </a:r>
                      <a:r>
                        <a:rPr lang="en-US" altLang="zh-CN"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9</a:t>
                      </a:r>
                      <a:r>
                        <a:rPr lang="zh-CN" altLang="en-US"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algn="ctr"/>
                      <a:r>
                        <a:rPr lang="zh-CN" altLang="en-US" sz="1800" b="1"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李立三</a:t>
                      </a:r>
                      <a:endParaRPr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algn="ctr"/>
                      <a:r>
                        <a:rPr lang="zh-CN" altLang="en-US" sz="18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“左”倾</a:t>
                      </a:r>
                      <a:r>
                        <a:rPr lang="zh-CN" altLang="en-US" sz="1800" b="1"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冒险主义</a:t>
                      </a:r>
                      <a:endParaRPr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r>
              <a:tr h="1003189">
                <a:tc>
                  <a:txBody>
                    <a:bodyPr/>
                    <a:lstStyle/>
                    <a:p>
                      <a:pPr algn="ctr"/>
                      <a:endParaRPr lang="en-US" altLang="zh-CN"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ctr"/>
                      <a:r>
                        <a:rPr lang="en-US" altLang="zh-CN"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1931</a:t>
                      </a:r>
                      <a:r>
                        <a:rPr lang="zh-CN" altLang="en-US"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月至</a:t>
                      </a:r>
                      <a:r>
                        <a:rPr lang="en-US" altLang="zh-CN"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1935</a:t>
                      </a:r>
                      <a:r>
                        <a:rPr lang="zh-CN" altLang="en-US"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sz="18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ctr"/>
                      <a:r>
                        <a:rPr lang="zh-CN" altLang="en-US" sz="18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陈绍禹（</a:t>
                      </a:r>
                      <a:r>
                        <a:rPr lang="zh-CN" altLang="en-US" sz="18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王明</a:t>
                      </a:r>
                      <a:r>
                        <a:rPr lang="zh-CN" altLang="en-US" sz="18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sz="18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0" marR="0" lvl="1" indent="0" algn="ctr" defTabSz="914400" rtl="0" eaLnBrk="1" fontAlgn="auto" latinLnBrk="0" hangingPunct="1">
                        <a:lnSpc>
                          <a:spcPct val="100000"/>
                        </a:lnSpc>
                        <a:spcBef>
                          <a:spcPts val="0"/>
                        </a:spcBef>
                        <a:spcAft>
                          <a:spcPts val="0"/>
                        </a:spcAft>
                        <a:buClrTx/>
                        <a:buSzTx/>
                        <a:buFontTx/>
                        <a:buNone/>
                        <a:defRPr/>
                      </a:pPr>
                      <a:r>
                        <a:rPr lang="zh-CN" altLang="en-US" sz="18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“左”倾</a:t>
                      </a:r>
                      <a:r>
                        <a:rPr lang="zh-CN" altLang="en-US" sz="1800" b="1" u="sng" baseline="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（主要）</a:t>
                      </a:r>
                      <a:endParaRPr lang="en-US" altLang="zh-CN"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ct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r>
            </a:tbl>
          </a:graphicData>
        </a:graphic>
      </p:graphicFrame>
    </p:spTree>
    <p:extLst>
      <p:ext uri="{BB962C8B-B14F-4D97-AF65-F5344CB8AC3E}">
        <p14:creationId xmlns:p14="http://schemas.microsoft.com/office/powerpoint/2010/main" val="192266099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3974" y="458756"/>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286958" y="1392490"/>
            <a:ext cx="10515600" cy="1549493"/>
          </a:xfrm>
        </p:spPr>
        <p:txBody>
          <a:bodyPr>
            <a:normAutofit/>
          </a:bodyPr>
          <a:lstStyle/>
          <a:p>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土地</a:t>
            </a:r>
            <a:r>
              <a:rPr lang="zh-CN"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革命战争的严重</a:t>
            </a:r>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挫折</a:t>
            </a:r>
            <a:endPar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20</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世纪</a:t>
            </a: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30</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年代党内发生的三次</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“左”倾错误</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pic>
        <p:nvPicPr>
          <p:cNvPr id="5"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1774" y="2008594"/>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3"/>
          <a:stretch>
            <a:fillRect/>
          </a:stretch>
        </p:blipFill>
        <p:spPr>
          <a:xfrm>
            <a:off x="7938052" y="3956"/>
            <a:ext cx="4126947" cy="1542597"/>
          </a:xfrm>
          <a:prstGeom prst="rect">
            <a:avLst/>
          </a:prstGeom>
        </p:spPr>
      </p:pic>
      <p:graphicFrame>
        <p:nvGraphicFramePr>
          <p:cNvPr id="6" name="表格 5"/>
          <p:cNvGraphicFramePr>
            <a:graphicFrameLocks noGrp="1"/>
          </p:cNvGraphicFramePr>
          <p:nvPr/>
        </p:nvGraphicFramePr>
        <p:xfrm>
          <a:off x="2348947" y="2941983"/>
          <a:ext cx="8014252" cy="3543629"/>
        </p:xfrm>
        <a:graphic>
          <a:graphicData uri="http://schemas.openxmlformats.org/drawingml/2006/table">
            <a:tbl>
              <a:tblPr firstRow="1" bandRow="1">
                <a:tableStyleId>{5C22544A-7EE6-4342-B048-85BDC9FD1C3A}</a:tableStyleId>
              </a:tblPr>
              <a:tblGrid>
                <a:gridCol w="2633871"/>
                <a:gridCol w="2451652"/>
                <a:gridCol w="2928729"/>
              </a:tblGrid>
              <a:tr h="395342">
                <a:tc>
                  <a:txBody>
                    <a:bodyPr/>
                    <a:lstStyle/>
                    <a:p>
                      <a:pPr algn="ctr"/>
                      <a:r>
                        <a:rPr lang="zh-CN" altLang="en-US" dirty="0" smtClean="0">
                          <a:latin typeface="黑体" panose="02010609060101010101" pitchFamily="49" charset="-122"/>
                          <a:ea typeface="黑体" panose="02010609060101010101" pitchFamily="49" charset="-122"/>
                          <a:cs typeface="黑体" panose="02010609060101010101" pitchFamily="49" charset="-122"/>
                        </a:rPr>
                        <a:t>时间</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50000"/>
                      </a:schemeClr>
                    </a:solidFill>
                  </a:tcPr>
                </a:tc>
                <a:tc>
                  <a:txBody>
                    <a:bodyPr/>
                    <a:lstStyle/>
                    <a:p>
                      <a:pPr algn="ctr"/>
                      <a:r>
                        <a:rPr lang="zh-CN" altLang="en-US" dirty="0" smtClean="0">
                          <a:latin typeface="黑体" panose="02010609060101010101" pitchFamily="49" charset="-122"/>
                          <a:ea typeface="黑体" panose="02010609060101010101" pitchFamily="49" charset="-122"/>
                          <a:cs typeface="黑体" panose="02010609060101010101" pitchFamily="49" charset="-122"/>
                        </a:rPr>
                        <a:t>代表</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50000"/>
                      </a:schemeClr>
                    </a:solidFill>
                  </a:tcPr>
                </a:tc>
                <a:tc>
                  <a:txBody>
                    <a:bodyPr/>
                    <a:lstStyle/>
                    <a:p>
                      <a:pPr algn="ctr"/>
                      <a:r>
                        <a:rPr lang="zh-CN" altLang="en-US" dirty="0" smtClean="0">
                          <a:latin typeface="黑体" panose="02010609060101010101" pitchFamily="49" charset="-122"/>
                          <a:ea typeface="黑体" panose="02010609060101010101" pitchFamily="49" charset="-122"/>
                          <a:cs typeface="黑体" panose="02010609060101010101" pitchFamily="49" charset="-122"/>
                        </a:rPr>
                        <a:t>特点</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50000"/>
                      </a:schemeClr>
                    </a:solidFill>
                  </a:tcPr>
                </a:tc>
              </a:tr>
              <a:tr h="1141909">
                <a:tc>
                  <a:txBody>
                    <a:bodyPr/>
                    <a:lstStyle/>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r>
                        <a:rPr lang="en-US" altLang="zh-CN"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1927</a:t>
                      </a:r>
                      <a:r>
                        <a:rPr lang="zh-CN" altLang="en-US"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11</a:t>
                      </a:r>
                      <a:r>
                        <a:rPr lang="zh-CN" altLang="en-US"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月至</a:t>
                      </a:r>
                      <a:r>
                        <a:rPr lang="en-US" altLang="zh-CN"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1928</a:t>
                      </a:r>
                      <a:r>
                        <a:rPr lang="zh-CN" altLang="en-US"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4</a:t>
                      </a:r>
                      <a:r>
                        <a:rPr lang="zh-CN" altLang="en-US"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algn="ctr"/>
                      <a:endParaRPr lang="en-US" altLang="zh-CN" sz="1800" b="0" dirty="0" smtClean="0">
                        <a:solidFill>
                          <a:schemeClr val="dk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ctr"/>
                      <a:r>
                        <a:rPr lang="zh-CN" altLang="en-US" sz="1800" b="1"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瞿秋白</a:t>
                      </a:r>
                      <a:endParaRPr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algn="ctr"/>
                      <a:r>
                        <a:rPr lang="zh-CN" altLang="en-US" sz="18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“左”倾</a:t>
                      </a:r>
                      <a:r>
                        <a:rPr lang="zh-CN" altLang="en-US" sz="1800" b="1"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盲动</a:t>
                      </a:r>
                      <a:r>
                        <a:rPr lang="zh-CN" altLang="en-US" sz="18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错误 </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r>
              <a:tr h="1003189">
                <a:tc>
                  <a:txBody>
                    <a:bodyPr/>
                    <a:lstStyle/>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r>
                        <a:rPr lang="en-US" altLang="zh-CN"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1930</a:t>
                      </a:r>
                      <a:r>
                        <a:rPr lang="zh-CN" altLang="en-US"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6</a:t>
                      </a:r>
                      <a:r>
                        <a:rPr lang="zh-CN" altLang="en-US"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月至</a:t>
                      </a:r>
                      <a:r>
                        <a:rPr lang="en-US" altLang="zh-CN"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9</a:t>
                      </a:r>
                      <a:r>
                        <a:rPr lang="zh-CN" altLang="en-US"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algn="ctr"/>
                      <a:r>
                        <a:rPr lang="zh-CN" altLang="en-US" sz="1800" b="1"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李立三</a:t>
                      </a:r>
                      <a:endParaRPr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algn="ctr"/>
                      <a:r>
                        <a:rPr lang="zh-CN" altLang="en-US" sz="18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“左”倾</a:t>
                      </a:r>
                      <a:r>
                        <a:rPr lang="zh-CN" altLang="en-US" sz="1800" b="1"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冒险主义</a:t>
                      </a:r>
                      <a:endParaRPr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r>
              <a:tr h="1003189">
                <a:tc>
                  <a:txBody>
                    <a:bodyPr/>
                    <a:lstStyle/>
                    <a:p>
                      <a:pPr algn="ctr"/>
                      <a:endParaRPr lang="en-US" altLang="zh-CN"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ctr"/>
                      <a:r>
                        <a:rPr lang="en-US" altLang="zh-CN"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1931</a:t>
                      </a:r>
                      <a:r>
                        <a:rPr lang="zh-CN" altLang="en-US"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月至</a:t>
                      </a:r>
                      <a:r>
                        <a:rPr lang="en-US" altLang="zh-CN"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1935</a:t>
                      </a:r>
                      <a:r>
                        <a:rPr lang="zh-CN" altLang="en-US"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sz="18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sz="18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ctr"/>
                      <a:r>
                        <a:rPr lang="zh-CN" altLang="en-US" sz="18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陈绍禹（</a:t>
                      </a:r>
                      <a:r>
                        <a:rPr lang="zh-CN" altLang="en-US" sz="18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王明</a:t>
                      </a:r>
                      <a:r>
                        <a:rPr lang="zh-CN" altLang="en-US" sz="18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sz="18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0" marR="0" lvl="1" indent="0" algn="ctr" defTabSz="914400" rtl="0" eaLnBrk="1" fontAlgn="auto" latinLnBrk="0" hangingPunct="1">
                        <a:lnSpc>
                          <a:spcPct val="100000"/>
                        </a:lnSpc>
                        <a:spcBef>
                          <a:spcPts val="0"/>
                        </a:spcBef>
                        <a:spcAft>
                          <a:spcPts val="0"/>
                        </a:spcAft>
                        <a:buClrTx/>
                        <a:buSzTx/>
                        <a:buFontTx/>
                        <a:buNone/>
                        <a:defRPr/>
                      </a:pPr>
                      <a:r>
                        <a:rPr lang="zh-CN" altLang="en-US" sz="18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“左”倾</a:t>
                      </a:r>
                      <a:r>
                        <a:rPr lang="zh-CN" altLang="en-US" sz="18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教条主义</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（主要）</a:t>
                      </a:r>
                      <a:endParaRPr lang="en-US" altLang="zh-CN"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ct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r>
            </a:tbl>
          </a:graphicData>
        </a:graphic>
      </p:graphicFrame>
    </p:spTree>
    <p:extLst>
      <p:ext uri="{BB962C8B-B14F-4D97-AF65-F5344CB8AC3E}">
        <p14:creationId xmlns:p14="http://schemas.microsoft.com/office/powerpoint/2010/main" val="178680974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1695" y="1362100"/>
            <a:ext cx="10515600" cy="4987141"/>
          </a:xfrm>
        </p:spPr>
        <p:txBody>
          <a:bodyPr>
            <a:norm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1.1931</a:t>
            </a:r>
            <a:r>
              <a:rPr lang="zh-CN" altLang="zh-CN"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11</a:t>
            </a:r>
            <a:r>
              <a:rPr lang="zh-CN" altLang="zh-CN" sz="2400" dirty="0">
                <a:latin typeface="黑体" panose="02010609060101010101" pitchFamily="49" charset="-122"/>
                <a:ea typeface="黑体" panose="02010609060101010101" pitchFamily="49" charset="-122"/>
                <a:cs typeface="黑体" panose="02010609060101010101" pitchFamily="49" charset="-122"/>
              </a:rPr>
              <a:t>月，当选为中华苏维埃共和国中央执行委员会主席的是</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endParaRPr lang="zh-CN"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 </a:t>
            </a:r>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zh-CN" sz="2400" dirty="0">
                <a:latin typeface="黑体" panose="02010609060101010101" pitchFamily="49" charset="-122"/>
                <a:ea typeface="黑体" panose="02010609060101010101" pitchFamily="49" charset="-122"/>
                <a:cs typeface="黑体" panose="02010609060101010101" pitchFamily="49" charset="-122"/>
              </a:rPr>
              <a:t>．毛泽东</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．周恩来</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zh-CN" sz="2400" dirty="0">
                <a:latin typeface="黑体" panose="02010609060101010101" pitchFamily="49" charset="-122"/>
                <a:ea typeface="黑体" panose="02010609060101010101" pitchFamily="49" charset="-122"/>
                <a:cs typeface="黑体" panose="02010609060101010101" pitchFamily="49" charset="-122"/>
              </a:rPr>
              <a:t>．项英</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 </a:t>
            </a:r>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zh-CN" sz="2400" dirty="0">
                <a:latin typeface="黑体" panose="02010609060101010101" pitchFamily="49" charset="-122"/>
                <a:ea typeface="黑体" panose="02010609060101010101" pitchFamily="49" charset="-122"/>
                <a:cs typeface="黑体" panose="02010609060101010101" pitchFamily="49" charset="-122"/>
              </a:rPr>
              <a:t>．王稼祥</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4153884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中国革命的新道路</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70607" y="942413"/>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国民党在全国的统治和中间党派的政治主张</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38719" y="3137776"/>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中国共产党对革命道路的艰苦探索</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6" name="圆角矩形 5"/>
          <p:cNvSpPr/>
          <p:nvPr/>
        </p:nvSpPr>
        <p:spPr>
          <a:xfrm>
            <a:off x="2538718"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第三节：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中国革命在探索中曲折前进</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7" name="左大括号 6"/>
          <p:cNvSpPr/>
          <p:nvPr/>
        </p:nvSpPr>
        <p:spPr>
          <a:xfrm>
            <a:off x="6190613" y="2623450"/>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508946" y="2350532"/>
            <a:ext cx="2935574" cy="78724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土地革命战争的兴起和人民军队的建立</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0" name="圆角矩形 9"/>
          <p:cNvSpPr/>
          <p:nvPr/>
        </p:nvSpPr>
        <p:spPr>
          <a:xfrm>
            <a:off x="6508946" y="4319835"/>
            <a:ext cx="2935574" cy="78724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农村包围城市，武装夺取政权道路的开辟</a:t>
            </a:r>
            <a:endParaRPr lang="zh-CN" altLang="en-US"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1294435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1695" y="1362100"/>
            <a:ext cx="10515600" cy="4987141"/>
          </a:xfrm>
        </p:spPr>
        <p:txBody>
          <a:bodyPr>
            <a:norm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1.1931</a:t>
            </a:r>
            <a:r>
              <a:rPr lang="zh-CN" altLang="zh-CN"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11</a:t>
            </a:r>
            <a:r>
              <a:rPr lang="zh-CN" altLang="zh-CN" sz="2400" dirty="0">
                <a:latin typeface="黑体" panose="02010609060101010101" pitchFamily="49" charset="-122"/>
                <a:ea typeface="黑体" panose="02010609060101010101" pitchFamily="49" charset="-122"/>
                <a:cs typeface="黑体" panose="02010609060101010101" pitchFamily="49" charset="-122"/>
              </a:rPr>
              <a:t>月，当选为中华苏维埃共和国中央执行委员会主席的是</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a:t>
            </a:r>
            <a:endParaRPr lang="zh-CN"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 </a:t>
            </a:r>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zh-CN" sz="2400" dirty="0">
                <a:latin typeface="黑体" panose="02010609060101010101" pitchFamily="49" charset="-122"/>
                <a:ea typeface="黑体" panose="02010609060101010101" pitchFamily="49" charset="-122"/>
                <a:cs typeface="黑体" panose="02010609060101010101" pitchFamily="49" charset="-122"/>
              </a:rPr>
              <a:t>．毛泽东</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．周恩来</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zh-CN" sz="2400" dirty="0">
                <a:latin typeface="黑体" panose="02010609060101010101" pitchFamily="49" charset="-122"/>
                <a:ea typeface="黑体" panose="02010609060101010101" pitchFamily="49" charset="-122"/>
                <a:cs typeface="黑体" panose="02010609060101010101" pitchFamily="49" charset="-122"/>
              </a:rPr>
              <a:t>．项英</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 </a:t>
            </a:r>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zh-CN" sz="2400" dirty="0">
                <a:latin typeface="黑体" panose="02010609060101010101" pitchFamily="49" charset="-122"/>
                <a:ea typeface="黑体" panose="02010609060101010101" pitchFamily="49" charset="-122"/>
                <a:cs typeface="黑体" panose="02010609060101010101" pitchFamily="49" charset="-122"/>
              </a:rPr>
              <a:t>．王稼祥</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718400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1695" y="1362100"/>
            <a:ext cx="10515600" cy="4987141"/>
          </a:xfrm>
        </p:spPr>
        <p:txBody>
          <a:bodyPr>
            <a:norm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2.</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土地</a:t>
            </a:r>
            <a:r>
              <a:rPr lang="zh-CN" altLang="en-US" sz="2400" dirty="0">
                <a:latin typeface="黑体" panose="02010609060101010101" pitchFamily="49" charset="-122"/>
                <a:ea typeface="黑体" panose="02010609060101010101" pitchFamily="49" charset="-122"/>
                <a:cs typeface="黑体" panose="02010609060101010101" pitchFamily="49" charset="-122"/>
              </a:rPr>
              <a:t>革命战争前中期，中国共产党内出现的错误倾向主要有（      ）</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左倾</a:t>
            </a:r>
            <a:r>
              <a:rPr lang="zh-CN" altLang="en-US" sz="2400" dirty="0">
                <a:latin typeface="黑体" panose="02010609060101010101" pitchFamily="49" charset="-122"/>
                <a:ea typeface="黑体" panose="02010609060101010101" pitchFamily="49" charset="-122"/>
                <a:cs typeface="黑体" panose="02010609060101010101" pitchFamily="49" charset="-122"/>
              </a:rPr>
              <a:t>教条主义</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右倾</a:t>
            </a:r>
            <a:r>
              <a:rPr lang="zh-CN" altLang="en-US" sz="2400" dirty="0">
                <a:latin typeface="黑体" panose="02010609060101010101" pitchFamily="49" charset="-122"/>
                <a:ea typeface="黑体" panose="02010609060101010101" pitchFamily="49" charset="-122"/>
                <a:cs typeface="黑体" panose="02010609060101010101" pitchFamily="49" charset="-122"/>
              </a:rPr>
              <a:t>教条主义</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右倾</a:t>
            </a:r>
            <a:r>
              <a:rPr lang="zh-CN" altLang="en-US" sz="2400" dirty="0">
                <a:latin typeface="黑体" panose="02010609060101010101" pitchFamily="49" charset="-122"/>
                <a:ea typeface="黑体" panose="02010609060101010101" pitchFamily="49" charset="-122"/>
                <a:cs typeface="黑体" panose="02010609060101010101" pitchFamily="49" charset="-122"/>
              </a:rPr>
              <a:t>冒险主义</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右倾</a:t>
            </a:r>
            <a:r>
              <a:rPr lang="zh-CN" altLang="en-US" sz="2400" dirty="0">
                <a:latin typeface="黑体" panose="02010609060101010101" pitchFamily="49" charset="-122"/>
                <a:ea typeface="黑体" panose="02010609060101010101" pitchFamily="49" charset="-122"/>
                <a:cs typeface="黑体" panose="02010609060101010101" pitchFamily="49" charset="-122"/>
              </a:rPr>
              <a:t>盲动主义</a:t>
            </a: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30781648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1695" y="1362100"/>
            <a:ext cx="10515600" cy="4987141"/>
          </a:xfrm>
        </p:spPr>
        <p:txBody>
          <a:bodyPr>
            <a:norm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2.</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土地</a:t>
            </a:r>
            <a:r>
              <a:rPr lang="zh-CN" altLang="en-US" sz="2400" dirty="0">
                <a:latin typeface="黑体" panose="02010609060101010101" pitchFamily="49" charset="-122"/>
                <a:ea typeface="黑体" panose="02010609060101010101" pitchFamily="49" charset="-122"/>
                <a:cs typeface="黑体" panose="02010609060101010101" pitchFamily="49" charset="-122"/>
              </a:rPr>
              <a:t>革命战争前中期，中国共产党内出现的错误倾向主要有（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左倾</a:t>
            </a:r>
            <a:r>
              <a:rPr lang="zh-CN" altLang="en-US" sz="2400" dirty="0">
                <a:latin typeface="黑体" panose="02010609060101010101" pitchFamily="49" charset="-122"/>
                <a:ea typeface="黑体" panose="02010609060101010101" pitchFamily="49" charset="-122"/>
                <a:cs typeface="黑体" panose="02010609060101010101" pitchFamily="49" charset="-122"/>
              </a:rPr>
              <a:t>教条主义</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右倾</a:t>
            </a:r>
            <a:r>
              <a:rPr lang="zh-CN" altLang="en-US" sz="2400" dirty="0">
                <a:latin typeface="黑体" panose="02010609060101010101" pitchFamily="49" charset="-122"/>
                <a:ea typeface="黑体" panose="02010609060101010101" pitchFamily="49" charset="-122"/>
                <a:cs typeface="黑体" panose="02010609060101010101" pitchFamily="49" charset="-122"/>
              </a:rPr>
              <a:t>教条主义</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右倾</a:t>
            </a:r>
            <a:r>
              <a:rPr lang="zh-CN" altLang="en-US" sz="2400" dirty="0">
                <a:latin typeface="黑体" panose="02010609060101010101" pitchFamily="49" charset="-122"/>
                <a:ea typeface="黑体" panose="02010609060101010101" pitchFamily="49" charset="-122"/>
                <a:cs typeface="黑体" panose="02010609060101010101" pitchFamily="49" charset="-122"/>
              </a:rPr>
              <a:t>冒险主义</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右倾</a:t>
            </a:r>
            <a:r>
              <a:rPr lang="zh-CN" altLang="en-US" sz="2400" dirty="0">
                <a:latin typeface="黑体" panose="02010609060101010101" pitchFamily="49" charset="-122"/>
                <a:ea typeface="黑体" panose="02010609060101010101" pitchFamily="49" charset="-122"/>
                <a:cs typeface="黑体" panose="02010609060101010101" pitchFamily="49" charset="-122"/>
              </a:rPr>
              <a:t>盲动主义</a:t>
            </a: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638905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中国革命的新道路</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70607" y="942413"/>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国民党在全国的统治和中间党派的政治主张</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38719" y="3137776"/>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中国共产党对革命道路的艰苦探索</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6" name="圆角矩形 5"/>
          <p:cNvSpPr/>
          <p:nvPr/>
        </p:nvSpPr>
        <p:spPr>
          <a:xfrm>
            <a:off x="2538719" y="5304038"/>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第三节：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中国革命在探索中曲折前进</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7" name="左大括号 6"/>
          <p:cNvSpPr/>
          <p:nvPr/>
        </p:nvSpPr>
        <p:spPr>
          <a:xfrm>
            <a:off x="6181053" y="4639314"/>
            <a:ext cx="17043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429152" y="4510636"/>
            <a:ext cx="2608831" cy="6517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土地革命战争的发展</a:t>
            </a:r>
            <a:endParaRPr lang="en-US" altLang="zh-CN" sz="2000" dirty="0" smtClean="0">
              <a:solidFill>
                <a:prstClr val="black"/>
              </a:solidFill>
              <a:latin typeface="黑体" panose="02010609060101010101" pitchFamily="49" charset="-122"/>
              <a:ea typeface="黑体" panose="02010609060101010101" pitchFamily="49" charset="-122"/>
            </a:endParaRPr>
          </a:p>
          <a:p>
            <a:pPr algn="ctr"/>
            <a:r>
              <a:rPr lang="zh-CN" altLang="en-US" sz="2000" dirty="0" smtClean="0">
                <a:solidFill>
                  <a:prstClr val="black"/>
                </a:solidFill>
                <a:latin typeface="黑体" panose="02010609060101010101" pitchFamily="49" charset="-122"/>
                <a:ea typeface="黑体" panose="02010609060101010101" pitchFamily="49" charset="-122"/>
              </a:rPr>
              <a:t>及其挫折</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5" name="圆角矩形 14"/>
          <p:cNvSpPr/>
          <p:nvPr/>
        </p:nvSpPr>
        <p:spPr>
          <a:xfrm>
            <a:off x="6429152" y="5240946"/>
            <a:ext cx="2608831" cy="651703"/>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遵义会议与中国</a:t>
            </a:r>
            <a:r>
              <a:rPr lang="zh-CN" altLang="en-US" sz="2000" dirty="0" smtClean="0">
                <a:solidFill>
                  <a:prstClr val="black"/>
                </a:solidFill>
                <a:latin typeface="黑体" panose="02010609060101010101" pitchFamily="49" charset="-122"/>
                <a:ea typeface="黑体" panose="02010609060101010101" pitchFamily="49" charset="-122"/>
              </a:rPr>
              <a:t>革的</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历史性转折</a:t>
            </a:r>
          </a:p>
        </p:txBody>
      </p:sp>
      <p:sp>
        <p:nvSpPr>
          <p:cNvPr id="16" name="圆角矩形 15"/>
          <p:cNvSpPr/>
          <p:nvPr/>
        </p:nvSpPr>
        <p:spPr>
          <a:xfrm>
            <a:off x="6429151" y="6039542"/>
            <a:ext cx="2608831" cy="6517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红军三大主力部队胜利</a:t>
            </a:r>
            <a:r>
              <a:rPr lang="zh-CN" altLang="en-US" sz="2000" dirty="0" smtClean="0">
                <a:solidFill>
                  <a:prstClr val="black"/>
                </a:solidFill>
                <a:latin typeface="黑体" panose="02010609060101010101" pitchFamily="49" charset="-122"/>
                <a:ea typeface="黑体" panose="02010609060101010101" pitchFamily="49" charset="-122"/>
              </a:rPr>
              <a:t>完成长征</a:t>
            </a:r>
            <a:endParaRPr lang="en-US" altLang="zh-CN" sz="2000" dirty="0">
              <a:solidFill>
                <a:prstClr val="black"/>
              </a:solidFill>
              <a:latin typeface="黑体" panose="02010609060101010101" pitchFamily="49" charset="-122"/>
              <a:ea typeface="黑体" panose="02010609060101010101" pitchFamily="49" charset="-122"/>
            </a:endParaRPr>
          </a:p>
        </p:txBody>
      </p:sp>
      <p:sp>
        <p:nvSpPr>
          <p:cNvPr id="17" name="左大括号 16"/>
          <p:cNvSpPr/>
          <p:nvPr/>
        </p:nvSpPr>
        <p:spPr>
          <a:xfrm>
            <a:off x="9060791" y="4787132"/>
            <a:ext cx="174124" cy="155932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21" name="圆角矩形 20"/>
          <p:cNvSpPr/>
          <p:nvPr/>
        </p:nvSpPr>
        <p:spPr>
          <a:xfrm>
            <a:off x="9267117" y="4589243"/>
            <a:ext cx="2338086" cy="6517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中央红军实施战略大转移</a:t>
            </a:r>
            <a:endParaRPr lang="en-US" altLang="zh-CN" sz="2000" dirty="0" smtClean="0">
              <a:solidFill>
                <a:prstClr val="black"/>
              </a:solidFill>
              <a:latin typeface="黑体" panose="02010609060101010101" pitchFamily="49" charset="-122"/>
              <a:ea typeface="黑体" panose="02010609060101010101" pitchFamily="49" charset="-122"/>
            </a:endParaRPr>
          </a:p>
        </p:txBody>
      </p:sp>
      <p:sp>
        <p:nvSpPr>
          <p:cNvPr id="22" name="圆角矩形 21"/>
          <p:cNvSpPr/>
          <p:nvPr/>
        </p:nvSpPr>
        <p:spPr>
          <a:xfrm>
            <a:off x="9267117" y="5892649"/>
            <a:ext cx="2338086" cy="6517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遵义会议的顺利</a:t>
            </a:r>
            <a:endParaRPr lang="en-US" altLang="zh-CN" sz="2000" dirty="0" smtClean="0">
              <a:solidFill>
                <a:prstClr val="black"/>
              </a:solidFill>
              <a:latin typeface="黑体" panose="02010609060101010101" pitchFamily="49" charset="-122"/>
              <a:ea typeface="黑体" panose="02010609060101010101" pitchFamily="49" charset="-122"/>
            </a:endParaRPr>
          </a:p>
          <a:p>
            <a:pPr algn="ctr"/>
            <a:r>
              <a:rPr lang="zh-CN" altLang="en-US" sz="2000" dirty="0" smtClean="0">
                <a:solidFill>
                  <a:prstClr val="black"/>
                </a:solidFill>
                <a:latin typeface="黑体" panose="02010609060101010101" pitchFamily="49" charset="-122"/>
                <a:ea typeface="黑体" panose="02010609060101010101" pitchFamily="49" charset="-122"/>
              </a:rPr>
              <a:t>召开</a:t>
            </a:r>
            <a:endParaRPr lang="en-US" altLang="zh-CN" sz="2000" dirty="0" smtClean="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3075470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7713" y="41807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113052" y="1407585"/>
            <a:ext cx="10515600" cy="4513481"/>
          </a:xfrm>
        </p:spPr>
        <p:txBody>
          <a:bodyPr>
            <a:normAutofit/>
          </a:bodyPr>
          <a:lstStyle/>
          <a:p>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遵义</a:t>
            </a:r>
            <a:r>
              <a:rPr lang="zh-CN"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会议与中国革命的历史性转折 </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中央</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红军实施战略大</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转移</a:t>
            </a:r>
            <a:endPar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nSpc>
                <a:spcPct val="200000"/>
              </a:lnSpc>
            </a:pP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nSpc>
                <a:spcPct val="200000"/>
              </a:lnSpc>
            </a:pPr>
            <a:r>
              <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a:t>
            </a:r>
            <a:r>
              <a:rPr lang="en-US" altLang="zh-CN" b="1" dirty="0">
                <a:solidFill>
                  <a:srgbClr val="C23C0D"/>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1934年10月</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，中央红军主力</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向西突围，开始长征。</a:t>
            </a: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endParaRPr lang="zh-CN" altLang="en-US" dirty="0">
              <a:latin typeface="黑体" panose="02010609060101010101" pitchFamily="49" charset="-122"/>
              <a:ea typeface="黑体" panose="02010609060101010101" pitchFamily="49" charset="-122"/>
              <a:cs typeface="黑体" panose="02010609060101010101" pitchFamily="49"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5805" y="2197461"/>
            <a:ext cx="4839335" cy="3467735"/>
          </a:xfrm>
          <a:prstGeom prst="rect">
            <a:avLst/>
          </a:prstGeom>
        </p:spPr>
      </p:pic>
      <p:pic>
        <p:nvPicPr>
          <p:cNvPr id="4" name="图片 3"/>
          <p:cNvPicPr>
            <a:picLocks noChangeAspect="1"/>
          </p:cNvPicPr>
          <p:nvPr/>
        </p:nvPicPr>
        <p:blipFill>
          <a:blip r:embed="rId4"/>
          <a:stretch>
            <a:fillRect/>
          </a:stretch>
        </p:blipFill>
        <p:spPr>
          <a:xfrm>
            <a:off x="7692591" y="-3595"/>
            <a:ext cx="4342549" cy="1779386"/>
          </a:xfrm>
          <a:prstGeom prst="rect">
            <a:avLst/>
          </a:prstGeom>
        </p:spPr>
      </p:pic>
    </p:spTree>
    <p:extLst>
      <p:ext uri="{BB962C8B-B14F-4D97-AF65-F5344CB8AC3E}">
        <p14:creationId xmlns:p14="http://schemas.microsoft.com/office/powerpoint/2010/main" val="26460219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4008" y="450979"/>
            <a:ext cx="10192076" cy="54405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203200" y="1578209"/>
            <a:ext cx="7193157" cy="5025209"/>
          </a:xfrm>
        </p:spPr>
        <p:txBody>
          <a:bodyPr>
            <a:normAutofit/>
          </a:bodyPr>
          <a:lstStyle/>
          <a:p>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遵义</a:t>
            </a:r>
            <a:r>
              <a:rPr lang="zh-CN"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会议的胜利</a:t>
            </a:r>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召开</a:t>
            </a:r>
            <a:endPar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时间：</a:t>
            </a:r>
            <a:r>
              <a:rPr lang="en-US" altLang="zh-CN"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1935</a:t>
            </a:r>
            <a:r>
              <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年1月15日至17</a:t>
            </a:r>
            <a:r>
              <a:rPr lang="en-US" altLang="zh-CN"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日</a:t>
            </a:r>
          </a:p>
          <a:p>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地点：遵义</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内容：</a:t>
            </a:r>
            <a:r>
              <a:rPr lang="en-US" altLang="zh-CN"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军事和组织</a:t>
            </a:r>
            <a:r>
              <a:rPr lang="en-US" altLang="zh-CN"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问题</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军事三人团：</a:t>
            </a:r>
            <a:r>
              <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毛泽东、周恩来、王稼祥</a:t>
            </a:r>
            <a:endParaRPr lang="en-US" altLang="zh-CN"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负责党中央： </a:t>
            </a:r>
            <a:r>
              <a:rPr lang="en-US" altLang="zh-CN"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张闻天</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marL="457200" indent="-457200"/>
            <a:endParaRPr lang="zh-CN" altLang="en-US" dirty="0">
              <a:latin typeface="黑体" panose="02010609060101010101" pitchFamily="49" charset="-122"/>
              <a:ea typeface="黑体" panose="02010609060101010101" pitchFamily="49" charset="-122"/>
              <a:cs typeface="黑体" panose="02010609060101010101" pitchFamily="49" charset="-122"/>
            </a:endParaRPr>
          </a:p>
        </p:txBody>
      </p:sp>
      <p:pic>
        <p:nvPicPr>
          <p:cNvPr id="4" name="图片 3"/>
          <p:cNvPicPr>
            <a:picLocks noChangeAspect="1"/>
          </p:cNvPicPr>
          <p:nvPr/>
        </p:nvPicPr>
        <p:blipFill rotWithShape="1">
          <a:blip r:embed="rId2"/>
          <a:srcRect t="2641"/>
          <a:stretch>
            <a:fillRect/>
          </a:stretch>
        </p:blipFill>
        <p:spPr>
          <a:xfrm>
            <a:off x="8344832" y="2968439"/>
            <a:ext cx="3713902" cy="3501005"/>
          </a:xfrm>
          <a:prstGeom prst="rect">
            <a:avLst/>
          </a:prstGeom>
        </p:spPr>
      </p:pic>
      <p:pic>
        <p:nvPicPr>
          <p:cNvPr id="5"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1309" y="1679073"/>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4"/>
          <a:stretch>
            <a:fillRect/>
          </a:stretch>
        </p:blipFill>
        <p:spPr>
          <a:xfrm>
            <a:off x="7692617" y="0"/>
            <a:ext cx="4366117" cy="1789043"/>
          </a:xfrm>
          <a:prstGeom prst="rect">
            <a:avLst/>
          </a:prstGeom>
        </p:spPr>
      </p:pic>
    </p:spTree>
    <p:extLst>
      <p:ext uri="{BB962C8B-B14F-4D97-AF65-F5344CB8AC3E}">
        <p14:creationId xmlns:p14="http://schemas.microsoft.com/office/powerpoint/2010/main" val="110761645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7713" y="41813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221214" y="1215874"/>
            <a:ext cx="11853644" cy="5268491"/>
          </a:xfrm>
        </p:spPr>
        <p:txBody>
          <a:bodyPr>
            <a:normAutofit/>
          </a:bodyPr>
          <a:lstStyle/>
          <a:p>
            <a:pPr>
              <a:lnSpc>
                <a:spcPct val="160000"/>
              </a:lnSpc>
            </a:pPr>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遵义</a:t>
            </a:r>
            <a:r>
              <a:rPr lang="zh-CN"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会议</a:t>
            </a:r>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的历史意义</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r>
            <a:b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b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三挽一转</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1200150" lvl="2" indent="-285750">
              <a:lnSpc>
                <a:spcPct val="160000"/>
              </a:lnSpc>
              <a:spcBef>
                <a:spcPts val="0"/>
              </a:spcBef>
              <a:buFont typeface="Arial" panose="020B0604020202020204" pitchFamily="34" charset="0"/>
              <a:buChar char="•"/>
            </a:pP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挽</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救</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了</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中国共产党</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1200150" lvl="2" indent="-285750">
              <a:lnSpc>
                <a:spcPct val="160000"/>
              </a:lnSpc>
              <a:spcBef>
                <a:spcPts val="0"/>
              </a:spcBef>
              <a:buFont typeface="Arial" panose="020B0604020202020204" pitchFamily="34" charset="0"/>
              <a:buChar char="•"/>
            </a:pP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挽</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救</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了</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中国工农红军</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1200150" lvl="2" indent="-285750">
              <a:lnSpc>
                <a:spcPct val="160000"/>
              </a:lnSpc>
              <a:spcBef>
                <a:spcPts val="0"/>
              </a:spcBef>
              <a:buFont typeface="Arial" panose="020B0604020202020204" pitchFamily="34" charset="0"/>
              <a:buChar char="•"/>
            </a:pP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挽</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救</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了中国</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革命</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1200150" lvl="2" indent="-285750">
              <a:lnSpc>
                <a:spcPct val="160000"/>
              </a:lnSpc>
              <a:spcBef>
                <a:spcPts val="0"/>
              </a:spcBef>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成为</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中国共产党历史上一个生死攸关的</a:t>
            </a:r>
            <a:r>
              <a:rPr lang="zh-CN" altLang="en-US"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转折点</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1200150" lvl="2" indent="-285750">
              <a:lnSpc>
                <a:spcPct val="160000"/>
              </a:lnSpc>
              <a:spcBef>
                <a:spcPts val="0"/>
              </a:spcBef>
              <a:buFont typeface="Arial" panose="020B0604020202020204" pitchFamily="34" charset="0"/>
              <a:buChar char="•"/>
            </a:pP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lnSpc>
                <a:spcPct val="160000"/>
              </a:lnSpc>
              <a:spcBef>
                <a:spcPts val="0"/>
              </a:spcBef>
            </a:pP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政治成熟</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lnSpc>
                <a:spcPct val="160000"/>
              </a:lnSpc>
              <a:spcBef>
                <a:spcPts val="0"/>
              </a:spcBef>
            </a:pP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标志</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着中国共产党</a:t>
            </a:r>
            <a:r>
              <a:rPr lang="en-US" altLang="zh-CN"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在政治上走向成熟</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证明</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中国共产党是具有</a:t>
            </a:r>
            <a:r>
              <a:rPr lang="en-US" altLang="zh-CN"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自我净化和自我发展</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的能力</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p>
          <a:p>
            <a:endParaRPr lang="zh-CN" altLang="en-US" dirty="0"/>
          </a:p>
        </p:txBody>
      </p:sp>
      <p:pic>
        <p:nvPicPr>
          <p:cNvPr id="4" name="Picture 4" descr="C:\Users\User\Documents\263EM\chuzi@sunlands.com\history\user\image\392ec2ab-2019-4ccf-8d21-3d0d42fddef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81261" y="1377367"/>
            <a:ext cx="1413661" cy="436741"/>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3"/>
          <a:stretch>
            <a:fillRect/>
          </a:stretch>
        </p:blipFill>
        <p:spPr>
          <a:xfrm>
            <a:off x="7692617" y="0"/>
            <a:ext cx="4366117" cy="1789043"/>
          </a:xfrm>
          <a:prstGeom prst="rect">
            <a:avLst/>
          </a:prstGeom>
        </p:spPr>
      </p:pic>
    </p:spTree>
    <p:extLst>
      <p:ext uri="{BB962C8B-B14F-4D97-AF65-F5344CB8AC3E}">
        <p14:creationId xmlns:p14="http://schemas.microsoft.com/office/powerpoint/2010/main" val="104827800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7713" y="41813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221214" y="1215874"/>
            <a:ext cx="11853644" cy="5268491"/>
          </a:xfrm>
        </p:spPr>
        <p:txBody>
          <a:bodyPr>
            <a:normAutofit/>
          </a:bodyPr>
          <a:lstStyle/>
          <a:p>
            <a:pPr>
              <a:lnSpc>
                <a:spcPct val="160000"/>
              </a:lnSpc>
            </a:pPr>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遵义</a:t>
            </a:r>
            <a:r>
              <a:rPr lang="zh-CN"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会议</a:t>
            </a:r>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的历史意义</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r>
            <a:b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b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1200150" lvl="2" indent="-285750">
              <a:lnSpc>
                <a:spcPct val="160000"/>
              </a:lnSpc>
              <a:spcBef>
                <a:spcPts val="0"/>
              </a:spcBef>
              <a:buFont typeface="Arial" panose="020B0604020202020204" pitchFamily="34" charset="0"/>
              <a:buChar char="•"/>
            </a:pP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挽</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救</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了</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中国</a:t>
            </a:r>
            <a:r>
              <a:rPr lang="zh-CN" altLang="en-US"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u="sng"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1200150" lvl="2" indent="-285750">
              <a:lnSpc>
                <a:spcPct val="160000"/>
              </a:lnSpc>
              <a:spcBef>
                <a:spcPts val="0"/>
              </a:spcBef>
              <a:buFont typeface="Arial" panose="020B0604020202020204" pitchFamily="34" charset="0"/>
              <a:buChar char="•"/>
            </a:pP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挽</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救</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了</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中国</a:t>
            </a:r>
            <a:r>
              <a:rPr lang="zh-CN" altLang="en-US"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1200150" lvl="2" indent="-285750">
              <a:lnSpc>
                <a:spcPct val="160000"/>
              </a:lnSpc>
              <a:spcBef>
                <a:spcPts val="0"/>
              </a:spcBef>
              <a:buFont typeface="Arial" panose="020B0604020202020204" pitchFamily="34" charset="0"/>
              <a:buChar char="•"/>
            </a:pP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挽</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救</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了</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中国</a:t>
            </a:r>
            <a:r>
              <a:rPr lang="zh-CN" altLang="en-US"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1200150" lvl="2" indent="-285750">
              <a:lnSpc>
                <a:spcPct val="160000"/>
              </a:lnSpc>
              <a:spcBef>
                <a:spcPts val="0"/>
              </a:spcBef>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成为</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中国共产党历史上一个生死攸关</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a:t>
            </a:r>
            <a:r>
              <a:rPr lang="zh-CN" altLang="en-US" u="sng"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u="sng" dirty="0" smtClean="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1200150" lvl="2" indent="-285750">
              <a:lnSpc>
                <a:spcPct val="160000"/>
              </a:lnSpc>
              <a:spcBef>
                <a:spcPts val="0"/>
              </a:spcBef>
              <a:buFont typeface="Arial" panose="020B0604020202020204" pitchFamily="34" charset="0"/>
              <a:buChar char="•"/>
            </a:pP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lnSpc>
                <a:spcPct val="160000"/>
              </a:lnSpc>
              <a:spcBef>
                <a:spcPts val="0"/>
              </a:spcBef>
            </a:pP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lnSpc>
                <a:spcPct val="160000"/>
              </a:lnSpc>
              <a:spcBef>
                <a:spcPts val="0"/>
              </a:spcBef>
            </a:pP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标志</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着中国共产党</a:t>
            </a:r>
            <a:r>
              <a:rPr lang="en-US" altLang="zh-CN"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在政治上走向成熟</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证明</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中国共产党是具有</a:t>
            </a:r>
            <a:r>
              <a:rPr lang="en-US" altLang="zh-CN"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自我净化和自我发展</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的能力</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p>
          <a:p>
            <a:endParaRPr lang="zh-CN" altLang="en-US" dirty="0"/>
          </a:p>
        </p:txBody>
      </p:sp>
      <p:pic>
        <p:nvPicPr>
          <p:cNvPr id="4" name="Picture 4" descr="C:\Users\User\Documents\263EM\chuzi@sunlands.com\history\user\image\392ec2ab-2019-4ccf-8d21-3d0d42fddef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81261" y="1377367"/>
            <a:ext cx="1413661" cy="436741"/>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3"/>
          <a:stretch>
            <a:fillRect/>
          </a:stretch>
        </p:blipFill>
        <p:spPr>
          <a:xfrm>
            <a:off x="7692617" y="0"/>
            <a:ext cx="4366117" cy="1789043"/>
          </a:xfrm>
          <a:prstGeom prst="rect">
            <a:avLst/>
          </a:prstGeom>
        </p:spPr>
      </p:pic>
    </p:spTree>
    <p:extLst>
      <p:ext uri="{BB962C8B-B14F-4D97-AF65-F5344CB8AC3E}">
        <p14:creationId xmlns:p14="http://schemas.microsoft.com/office/powerpoint/2010/main" val="171291067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7713" y="41813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221214" y="1215874"/>
            <a:ext cx="11853644" cy="5268491"/>
          </a:xfrm>
        </p:spPr>
        <p:txBody>
          <a:bodyPr>
            <a:normAutofit/>
          </a:bodyPr>
          <a:lstStyle/>
          <a:p>
            <a:pPr>
              <a:lnSpc>
                <a:spcPct val="160000"/>
              </a:lnSpc>
            </a:pPr>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遵义</a:t>
            </a:r>
            <a:r>
              <a:rPr lang="zh-CN"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会议</a:t>
            </a:r>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的历史意义</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r>
            <a:b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b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三挽一转</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1200150" lvl="2" indent="-285750">
              <a:lnSpc>
                <a:spcPct val="160000"/>
              </a:lnSpc>
              <a:spcBef>
                <a:spcPts val="0"/>
              </a:spcBef>
              <a:buFont typeface="Arial" panose="020B0604020202020204" pitchFamily="34" charset="0"/>
              <a:buChar char="•"/>
            </a:pP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挽</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救</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了</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中国共产党</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1200150" lvl="2" indent="-285750">
              <a:lnSpc>
                <a:spcPct val="160000"/>
              </a:lnSpc>
              <a:spcBef>
                <a:spcPts val="0"/>
              </a:spcBef>
              <a:buFont typeface="Arial" panose="020B0604020202020204" pitchFamily="34" charset="0"/>
              <a:buChar char="•"/>
            </a:pP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挽</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救</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了</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中国工农红军</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1200150" lvl="2" indent="-285750">
              <a:lnSpc>
                <a:spcPct val="160000"/>
              </a:lnSpc>
              <a:spcBef>
                <a:spcPts val="0"/>
              </a:spcBef>
              <a:buFont typeface="Arial" panose="020B0604020202020204" pitchFamily="34" charset="0"/>
              <a:buChar char="•"/>
            </a:pP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挽</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救</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了中国</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革命</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1200150" lvl="2" indent="-285750">
              <a:lnSpc>
                <a:spcPct val="160000"/>
              </a:lnSpc>
              <a:spcBef>
                <a:spcPts val="0"/>
              </a:spcBef>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成为</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中国共产党历史上一个生死攸关的</a:t>
            </a:r>
            <a:r>
              <a:rPr lang="zh-CN" altLang="en-US"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转折点</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1200150" lvl="2" indent="-285750">
              <a:lnSpc>
                <a:spcPct val="160000"/>
              </a:lnSpc>
              <a:spcBef>
                <a:spcPts val="0"/>
              </a:spcBef>
              <a:buFont typeface="Arial" panose="020B0604020202020204" pitchFamily="34" charset="0"/>
              <a:buChar char="•"/>
            </a:pP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lnSpc>
                <a:spcPct val="160000"/>
              </a:lnSpc>
              <a:spcBef>
                <a:spcPts val="0"/>
              </a:spcBef>
            </a:pP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政治成熟</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lnSpc>
                <a:spcPct val="160000"/>
              </a:lnSpc>
              <a:spcBef>
                <a:spcPts val="0"/>
              </a:spcBef>
            </a:pP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标志</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着中国共产党</a:t>
            </a:r>
            <a:r>
              <a:rPr lang="en-US" altLang="zh-CN"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在政治上走向成熟</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证明</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中国共产党是具有</a:t>
            </a:r>
            <a:r>
              <a:rPr lang="en-US" altLang="zh-CN"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自我净化和自我发展</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的能力</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p>
          <a:p>
            <a:endParaRPr lang="zh-CN" altLang="en-US" dirty="0"/>
          </a:p>
        </p:txBody>
      </p:sp>
      <p:pic>
        <p:nvPicPr>
          <p:cNvPr id="4" name="Picture 4" descr="C:\Users\User\Documents\263EM\chuzi@sunlands.com\history\user\image\392ec2ab-2019-4ccf-8d21-3d0d42fddef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81261" y="1377367"/>
            <a:ext cx="1413661" cy="436741"/>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3"/>
          <a:stretch>
            <a:fillRect/>
          </a:stretch>
        </p:blipFill>
        <p:spPr>
          <a:xfrm>
            <a:off x="7692617" y="0"/>
            <a:ext cx="4366117" cy="1789043"/>
          </a:xfrm>
          <a:prstGeom prst="rect">
            <a:avLst/>
          </a:prstGeom>
        </p:spPr>
      </p:pic>
    </p:spTree>
    <p:extLst>
      <p:ext uri="{BB962C8B-B14F-4D97-AF65-F5344CB8AC3E}">
        <p14:creationId xmlns:p14="http://schemas.microsoft.com/office/powerpoint/2010/main" val="190733646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71939" y="1309092"/>
            <a:ext cx="10515600" cy="4987141"/>
          </a:xfrm>
        </p:spPr>
        <p:txBody>
          <a:bodyPr>
            <a:norm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1.1935</a:t>
            </a:r>
            <a:r>
              <a:rPr lang="zh-CN" altLang="zh-CN"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zh-CN" sz="2400" dirty="0">
                <a:latin typeface="黑体" panose="02010609060101010101" pitchFamily="49" charset="-122"/>
                <a:ea typeface="黑体" panose="02010609060101010101" pitchFamily="49" charset="-122"/>
                <a:cs typeface="黑体" panose="02010609060101010101" pitchFamily="49" charset="-122"/>
              </a:rPr>
              <a:t>月，中国共产党召开的具有历史转折意义的会议</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是（</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endParaRPr lang="zh-CN"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zh-CN" sz="2400" dirty="0">
                <a:latin typeface="黑体" panose="02010609060101010101" pitchFamily="49" charset="-122"/>
                <a:ea typeface="黑体" panose="02010609060101010101" pitchFamily="49" charset="-122"/>
                <a:cs typeface="黑体" panose="02010609060101010101" pitchFamily="49" charset="-122"/>
              </a:rPr>
              <a:t>．八七会议</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．古田会议</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zh-CN" sz="2400" dirty="0">
                <a:latin typeface="黑体" panose="02010609060101010101" pitchFamily="49" charset="-122"/>
                <a:ea typeface="黑体" panose="02010609060101010101" pitchFamily="49" charset="-122"/>
                <a:cs typeface="黑体" panose="02010609060101010101" pitchFamily="49" charset="-122"/>
              </a:rPr>
              <a:t>．遵义会议</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zh-CN" sz="2400" dirty="0">
                <a:latin typeface="黑体" panose="02010609060101010101" pitchFamily="49" charset="-122"/>
                <a:ea typeface="黑体" panose="02010609060101010101" pitchFamily="49" charset="-122"/>
                <a:cs typeface="黑体" panose="02010609060101010101" pitchFamily="49" charset="-122"/>
              </a:rPr>
              <a:t>．洛川</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会议</a:t>
            </a:r>
            <a:endParaRPr lang="zh-CN"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2384513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中国革命的新道路</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70607" y="942413"/>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国民党在全国的统治和中间党派的政治主张</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38719" y="3137776"/>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中国共产党对革命道路的艰苦探索</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6" name="圆角矩形 5"/>
          <p:cNvSpPr/>
          <p:nvPr/>
        </p:nvSpPr>
        <p:spPr>
          <a:xfrm>
            <a:off x="2538718"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第三节：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中国革命在探索中曲折前进</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7" name="左大括号 6"/>
          <p:cNvSpPr/>
          <p:nvPr/>
        </p:nvSpPr>
        <p:spPr>
          <a:xfrm>
            <a:off x="6190613" y="2623450"/>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508946" y="2350532"/>
            <a:ext cx="2935574" cy="78724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土地革命战争的兴起和人民军队的建立</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0" name="圆角矩形 9"/>
          <p:cNvSpPr/>
          <p:nvPr/>
        </p:nvSpPr>
        <p:spPr>
          <a:xfrm>
            <a:off x="6508946" y="4319835"/>
            <a:ext cx="2935574" cy="78724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农村包围城市，武装夺取政权道路的开辟</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1" name="左大括号 10"/>
          <p:cNvSpPr/>
          <p:nvPr/>
        </p:nvSpPr>
        <p:spPr>
          <a:xfrm>
            <a:off x="9497221" y="1257079"/>
            <a:ext cx="250222" cy="302112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772103" y="1182488"/>
            <a:ext cx="1537253" cy="5349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南昌起义</a:t>
            </a:r>
            <a:endParaRPr kumimoji="1"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4" name="圆角矩形 13"/>
          <p:cNvSpPr/>
          <p:nvPr/>
        </p:nvSpPr>
        <p:spPr>
          <a:xfrm>
            <a:off x="9739442" y="1833274"/>
            <a:ext cx="1537253" cy="5349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八七会议</a:t>
            </a:r>
            <a:endParaRPr kumimoji="1"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5" name="圆角矩形 14"/>
          <p:cNvSpPr/>
          <p:nvPr/>
        </p:nvSpPr>
        <p:spPr>
          <a:xfrm>
            <a:off x="9739441" y="2466632"/>
            <a:ext cx="1537253" cy="5349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秋收起义</a:t>
            </a:r>
            <a:endParaRPr kumimoji="1"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6" name="圆角矩形 15"/>
          <p:cNvSpPr/>
          <p:nvPr/>
        </p:nvSpPr>
        <p:spPr>
          <a:xfrm>
            <a:off x="9747443" y="3099990"/>
            <a:ext cx="1537253" cy="5349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三湾改编</a:t>
            </a:r>
            <a:endParaRPr kumimoji="1"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7" name="圆角矩形 16"/>
          <p:cNvSpPr/>
          <p:nvPr/>
        </p:nvSpPr>
        <p:spPr>
          <a:xfrm>
            <a:off x="9762851" y="3817807"/>
            <a:ext cx="1791194" cy="5349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井冈山根据地</a:t>
            </a:r>
            <a:endParaRPr kumimoji="1"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22552817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71939" y="1309092"/>
            <a:ext cx="10515600" cy="4987141"/>
          </a:xfrm>
        </p:spPr>
        <p:txBody>
          <a:bodyPr>
            <a:norm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1.1935</a:t>
            </a:r>
            <a:r>
              <a:rPr lang="zh-CN" altLang="zh-CN"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zh-CN" sz="2400" dirty="0">
                <a:latin typeface="黑体" panose="02010609060101010101" pitchFamily="49" charset="-122"/>
                <a:ea typeface="黑体" panose="02010609060101010101" pitchFamily="49" charset="-122"/>
                <a:cs typeface="黑体" panose="02010609060101010101" pitchFamily="49" charset="-122"/>
              </a:rPr>
              <a:t>月，中国共产党召开的具有历史转折意义的会议</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是（</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endParaRPr lang="zh-CN"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zh-CN" sz="2400" dirty="0">
                <a:latin typeface="黑体" panose="02010609060101010101" pitchFamily="49" charset="-122"/>
                <a:ea typeface="黑体" panose="02010609060101010101" pitchFamily="49" charset="-122"/>
                <a:cs typeface="黑体" panose="02010609060101010101" pitchFamily="49" charset="-122"/>
              </a:rPr>
              <a:t>．八七会议</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．古田会议</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zh-CN" sz="2400" dirty="0">
                <a:latin typeface="黑体" panose="02010609060101010101" pitchFamily="49" charset="-122"/>
                <a:ea typeface="黑体" panose="02010609060101010101" pitchFamily="49" charset="-122"/>
                <a:cs typeface="黑体" panose="02010609060101010101" pitchFamily="49" charset="-122"/>
              </a:rPr>
              <a:t>．遵义会议</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zh-CN" sz="2400" dirty="0">
                <a:latin typeface="黑体" panose="02010609060101010101" pitchFamily="49" charset="-122"/>
                <a:ea typeface="黑体" panose="02010609060101010101" pitchFamily="49" charset="-122"/>
                <a:cs typeface="黑体" panose="02010609060101010101" pitchFamily="49" charset="-122"/>
              </a:rPr>
              <a:t>．洛川</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会议</a:t>
            </a:r>
            <a:endParaRPr lang="zh-CN"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30722207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71938" y="1362100"/>
            <a:ext cx="10942983" cy="4987141"/>
          </a:xfrm>
        </p:spPr>
        <p:txBody>
          <a:bodyPr>
            <a:norm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2.1935</a:t>
            </a:r>
            <a:r>
              <a:rPr lang="zh-CN" altLang="en-US"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en-US" sz="2400" dirty="0">
                <a:latin typeface="黑体" panose="02010609060101010101" pitchFamily="49" charset="-122"/>
                <a:ea typeface="黑体" panose="02010609060101010101" pitchFamily="49" charset="-122"/>
                <a:cs typeface="黑体" panose="02010609060101010101" pitchFamily="49" charset="-122"/>
              </a:rPr>
              <a:t>月，遵义会议集中全力解决了当时具有决定意义的</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问题（       </a:t>
            </a:r>
            <a:r>
              <a:rPr lang="zh-CN" altLang="en-US" sz="2400" dirty="0">
                <a:latin typeface="黑体" panose="02010609060101010101" pitchFamily="49" charset="-122"/>
                <a:ea typeface="黑体" panose="02010609060101010101" pitchFamily="49" charset="-122"/>
                <a:cs typeface="黑体" panose="02010609060101010101" pitchFamily="49" charset="-122"/>
              </a:rPr>
              <a:t>）</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军事</a:t>
            </a:r>
            <a:r>
              <a:rPr lang="zh-CN" altLang="en-US" sz="2400" dirty="0">
                <a:latin typeface="黑体" panose="02010609060101010101" pitchFamily="49" charset="-122"/>
                <a:ea typeface="黑体" panose="02010609060101010101" pitchFamily="49" charset="-122"/>
                <a:cs typeface="黑体" panose="02010609060101010101" pitchFamily="49" charset="-122"/>
              </a:rPr>
              <a:t>和政权问题</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分工</a:t>
            </a:r>
            <a:r>
              <a:rPr lang="zh-CN" altLang="en-US" sz="2400" dirty="0">
                <a:latin typeface="黑体" panose="02010609060101010101" pitchFamily="49" charset="-122"/>
                <a:ea typeface="黑体" panose="02010609060101010101" pitchFamily="49" charset="-122"/>
                <a:cs typeface="黑体" panose="02010609060101010101" pitchFamily="49" charset="-122"/>
              </a:rPr>
              <a:t>和组织问题</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军事</a:t>
            </a:r>
            <a:r>
              <a:rPr lang="zh-CN" altLang="en-US" sz="2400" dirty="0">
                <a:latin typeface="黑体" panose="02010609060101010101" pitchFamily="49" charset="-122"/>
                <a:ea typeface="黑体" panose="02010609060101010101" pitchFamily="49" charset="-122"/>
                <a:cs typeface="黑体" panose="02010609060101010101" pitchFamily="49" charset="-122"/>
              </a:rPr>
              <a:t>和组织问题</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战略</a:t>
            </a:r>
            <a:r>
              <a:rPr lang="zh-CN" altLang="en-US" sz="2400" dirty="0">
                <a:latin typeface="黑体" panose="02010609060101010101" pitchFamily="49" charset="-122"/>
                <a:ea typeface="黑体" panose="02010609060101010101" pitchFamily="49" charset="-122"/>
                <a:cs typeface="黑体" panose="02010609060101010101" pitchFamily="49" charset="-122"/>
              </a:rPr>
              <a:t>和军事问题</a:t>
            </a: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27319254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71938" y="1362100"/>
            <a:ext cx="10942983" cy="4987141"/>
          </a:xfrm>
        </p:spPr>
        <p:txBody>
          <a:bodyPr>
            <a:norm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2.1935</a:t>
            </a:r>
            <a:r>
              <a:rPr lang="zh-CN" altLang="en-US"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en-US" sz="2400" dirty="0">
                <a:latin typeface="黑体" panose="02010609060101010101" pitchFamily="49" charset="-122"/>
                <a:ea typeface="黑体" panose="02010609060101010101" pitchFamily="49" charset="-122"/>
                <a:cs typeface="黑体" panose="02010609060101010101" pitchFamily="49" charset="-122"/>
              </a:rPr>
              <a:t>月，遵义会议集中全力解决了当时具有决定意义的</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问题（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军事</a:t>
            </a:r>
            <a:r>
              <a:rPr lang="zh-CN" altLang="en-US" sz="2400" dirty="0">
                <a:latin typeface="黑体" panose="02010609060101010101" pitchFamily="49" charset="-122"/>
                <a:ea typeface="黑体" panose="02010609060101010101" pitchFamily="49" charset="-122"/>
                <a:cs typeface="黑体" panose="02010609060101010101" pitchFamily="49" charset="-122"/>
              </a:rPr>
              <a:t>和政权问题</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分工</a:t>
            </a:r>
            <a:r>
              <a:rPr lang="zh-CN" altLang="en-US" sz="2400" dirty="0">
                <a:latin typeface="黑体" panose="02010609060101010101" pitchFamily="49" charset="-122"/>
                <a:ea typeface="黑体" panose="02010609060101010101" pitchFamily="49" charset="-122"/>
                <a:cs typeface="黑体" panose="02010609060101010101" pitchFamily="49" charset="-122"/>
              </a:rPr>
              <a:t>和组织问题</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军事</a:t>
            </a:r>
            <a:r>
              <a:rPr lang="zh-CN" altLang="en-US" sz="2400" dirty="0">
                <a:latin typeface="黑体" panose="02010609060101010101" pitchFamily="49" charset="-122"/>
                <a:ea typeface="黑体" panose="02010609060101010101" pitchFamily="49" charset="-122"/>
                <a:cs typeface="黑体" panose="02010609060101010101" pitchFamily="49" charset="-122"/>
              </a:rPr>
              <a:t>和组织问题</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战略</a:t>
            </a:r>
            <a:r>
              <a:rPr lang="zh-CN" altLang="en-US" sz="2400" dirty="0">
                <a:latin typeface="黑体" panose="02010609060101010101" pitchFamily="49" charset="-122"/>
                <a:ea typeface="黑体" panose="02010609060101010101" pitchFamily="49" charset="-122"/>
                <a:cs typeface="黑体" panose="02010609060101010101" pitchFamily="49" charset="-122"/>
              </a:rPr>
              <a:t>和军事问题</a:t>
            </a: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34800121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中国革命的新道路</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70607" y="942413"/>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国民党在全国的统治和中间党派的政治主张</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38719" y="2907227"/>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中国共产党对革命道路的艰苦探索</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6" name="圆角矩形 5"/>
          <p:cNvSpPr/>
          <p:nvPr/>
        </p:nvSpPr>
        <p:spPr>
          <a:xfrm>
            <a:off x="2548123" y="4745913"/>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第三节：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中国革命在探索中曲折前进</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7" name="左大括号 6"/>
          <p:cNvSpPr/>
          <p:nvPr/>
        </p:nvSpPr>
        <p:spPr>
          <a:xfrm>
            <a:off x="6155995" y="4211835"/>
            <a:ext cx="17043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26427" y="3992731"/>
            <a:ext cx="2608831" cy="6517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土地革命战争的发展</a:t>
            </a:r>
            <a:endParaRPr lang="en-US" altLang="zh-CN" sz="2000" dirty="0" smtClean="0">
              <a:solidFill>
                <a:prstClr val="black"/>
              </a:solidFill>
              <a:latin typeface="黑体" panose="02010609060101010101" pitchFamily="49" charset="-122"/>
              <a:ea typeface="黑体" panose="02010609060101010101" pitchFamily="49" charset="-122"/>
            </a:endParaRPr>
          </a:p>
          <a:p>
            <a:pPr algn="ctr"/>
            <a:r>
              <a:rPr lang="zh-CN" altLang="en-US" sz="2000" dirty="0" smtClean="0">
                <a:solidFill>
                  <a:prstClr val="black"/>
                </a:solidFill>
                <a:latin typeface="黑体" panose="02010609060101010101" pitchFamily="49" charset="-122"/>
                <a:ea typeface="黑体" panose="02010609060101010101" pitchFamily="49" charset="-122"/>
              </a:rPr>
              <a:t>及其挫折</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5" name="圆角矩形 14"/>
          <p:cNvSpPr/>
          <p:nvPr/>
        </p:nvSpPr>
        <p:spPr>
          <a:xfrm>
            <a:off x="6351636" y="4930986"/>
            <a:ext cx="2608831" cy="6517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遵义会议与中国</a:t>
            </a:r>
            <a:r>
              <a:rPr lang="zh-CN" altLang="en-US" sz="2000" dirty="0" smtClean="0">
                <a:solidFill>
                  <a:prstClr val="black"/>
                </a:solidFill>
                <a:latin typeface="黑体" panose="02010609060101010101" pitchFamily="49" charset="-122"/>
                <a:ea typeface="黑体" panose="02010609060101010101" pitchFamily="49" charset="-122"/>
              </a:rPr>
              <a:t>革的</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历史性转折</a:t>
            </a:r>
          </a:p>
        </p:txBody>
      </p:sp>
      <p:sp>
        <p:nvSpPr>
          <p:cNvPr id="16" name="圆角矩形 15"/>
          <p:cNvSpPr/>
          <p:nvPr/>
        </p:nvSpPr>
        <p:spPr>
          <a:xfrm>
            <a:off x="6351636" y="5807269"/>
            <a:ext cx="2608831" cy="651703"/>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红军三大主力部队胜利</a:t>
            </a:r>
            <a:r>
              <a:rPr lang="zh-CN" altLang="en-US" sz="2000" dirty="0" smtClean="0">
                <a:solidFill>
                  <a:prstClr val="black"/>
                </a:solidFill>
                <a:latin typeface="黑体" panose="02010609060101010101" pitchFamily="49" charset="-122"/>
                <a:ea typeface="黑体" panose="02010609060101010101" pitchFamily="49" charset="-122"/>
              </a:rPr>
              <a:t>完成长征</a:t>
            </a:r>
            <a:endParaRPr lang="en-US" altLang="zh-CN" sz="2000" dirty="0">
              <a:solidFill>
                <a:prstClr val="black"/>
              </a:solidFill>
              <a:latin typeface="黑体" panose="02010609060101010101" pitchFamily="49" charset="-122"/>
              <a:ea typeface="黑体" panose="02010609060101010101" pitchFamily="49" charset="-122"/>
            </a:endParaRPr>
          </a:p>
        </p:txBody>
      </p:sp>
      <p:sp>
        <p:nvSpPr>
          <p:cNvPr id="17" name="左大括号 16"/>
          <p:cNvSpPr/>
          <p:nvPr/>
        </p:nvSpPr>
        <p:spPr>
          <a:xfrm>
            <a:off x="9005366" y="5256837"/>
            <a:ext cx="174124" cy="155932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21" name="圆角矩形 20"/>
          <p:cNvSpPr/>
          <p:nvPr/>
        </p:nvSpPr>
        <p:spPr>
          <a:xfrm>
            <a:off x="9224389" y="5155566"/>
            <a:ext cx="2338086" cy="6517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长征的顺利结束</a:t>
            </a:r>
            <a:endParaRPr lang="en-US" altLang="zh-CN" sz="2000" dirty="0" smtClean="0">
              <a:solidFill>
                <a:prstClr val="black"/>
              </a:solidFill>
              <a:latin typeface="黑体" panose="02010609060101010101" pitchFamily="49" charset="-122"/>
              <a:ea typeface="黑体" panose="02010609060101010101" pitchFamily="49" charset="-122"/>
            </a:endParaRPr>
          </a:p>
        </p:txBody>
      </p:sp>
      <p:sp>
        <p:nvSpPr>
          <p:cNvPr id="22" name="圆角矩形 21"/>
          <p:cNvSpPr/>
          <p:nvPr/>
        </p:nvSpPr>
        <p:spPr>
          <a:xfrm>
            <a:off x="9224389" y="6176169"/>
            <a:ext cx="2338086" cy="6517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长征的伟大意义</a:t>
            </a:r>
            <a:endParaRPr lang="en-US" altLang="zh-CN" sz="2000" dirty="0" smtClean="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9738108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7469" y="358193"/>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278297" y="1196412"/>
            <a:ext cx="11445144" cy="4236980"/>
          </a:xfrm>
        </p:spPr>
        <p:txBody>
          <a:bodyPr>
            <a:normAutofit/>
          </a:bodyPr>
          <a:lstStyle/>
          <a:p>
            <a:pPr>
              <a:spcBef>
                <a:spcPts val="0"/>
              </a:spcBef>
            </a:pPr>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红军</a:t>
            </a:r>
            <a:r>
              <a:rPr lang="zh-CN"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三大主力部队胜利完成</a:t>
            </a:r>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a:t>
            </a:r>
            <a:endPar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长征</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的胜利</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结束</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spcBef>
                <a:spcPts val="0"/>
              </a:spcBef>
            </a:pPr>
            <a:r>
              <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1935年10月</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，中央红军到达</a:t>
            </a: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陕北吴起镇</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，同十五军团会和</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1936年10月</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，红二、四</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rPr>
              <a:t>张国焘、徐向前</a:t>
            </a:r>
            <a:r>
              <a:rPr lang="en-US" altLang="zh-CN" dirty="0">
                <a:latin typeface="黑体" panose="02010609060101010101" pitchFamily="49" charset="-122"/>
                <a:ea typeface="黑体" panose="02010609060101010101" pitchFamily="49" charset="-122"/>
                <a:cs typeface="黑体" panose="02010609060101010101" pitchFamily="49"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方面军先后同红一方面军在</a:t>
            </a: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甘肃会宁、静宁将台堡</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会师，胜利结束长征</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p:txBody>
      </p:sp>
      <p:pic>
        <p:nvPicPr>
          <p:cNvPr id="5" name="图片 4"/>
          <p:cNvPicPr>
            <a:picLocks noChangeAspect="1"/>
          </p:cNvPicPr>
          <p:nvPr/>
        </p:nvPicPr>
        <p:blipFill>
          <a:blip r:embed="rId3"/>
          <a:stretch>
            <a:fillRect/>
          </a:stretch>
        </p:blipFill>
        <p:spPr>
          <a:xfrm>
            <a:off x="7474226" y="35914"/>
            <a:ext cx="4625008" cy="1511807"/>
          </a:xfrm>
          <a:prstGeom prst="rect">
            <a:avLst/>
          </a:prstGeom>
        </p:spPr>
      </p:pic>
    </p:spTree>
    <p:extLst>
      <p:ext uri="{BB962C8B-B14F-4D97-AF65-F5344CB8AC3E}">
        <p14:creationId xmlns:p14="http://schemas.microsoft.com/office/powerpoint/2010/main" val="5390492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7469" y="358193"/>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278297" y="1196412"/>
            <a:ext cx="11445144" cy="4236980"/>
          </a:xfrm>
        </p:spPr>
        <p:txBody>
          <a:bodyPr>
            <a:normAutofit/>
          </a:bodyPr>
          <a:lstStyle/>
          <a:p>
            <a:pPr>
              <a:spcBef>
                <a:spcPts val="0"/>
              </a:spcBef>
            </a:pPr>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红军</a:t>
            </a:r>
            <a:r>
              <a:rPr lang="zh-CN"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三大主力部队胜利完成</a:t>
            </a:r>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a:t>
            </a:r>
            <a:endPar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长征</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的胜利结束</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spcBef>
                <a:spcPts val="0"/>
              </a:spcBef>
            </a:pPr>
            <a:r>
              <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1935年10月</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，中央红军到达</a:t>
            </a: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陕北吴起镇</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，同十五军团会和</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1936年10月</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，红二、四</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rPr>
              <a:t>张国焘、徐向前</a:t>
            </a:r>
            <a:r>
              <a:rPr lang="en-US" altLang="zh-CN" dirty="0">
                <a:latin typeface="黑体" panose="02010609060101010101" pitchFamily="49" charset="-122"/>
                <a:ea typeface="黑体" panose="02010609060101010101" pitchFamily="49" charset="-122"/>
                <a:cs typeface="黑体" panose="02010609060101010101" pitchFamily="49"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方面军先后同红一方面军在</a:t>
            </a:r>
            <a:r>
              <a:rPr lang="en-US" altLang="zh-CN"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甘肃</a:t>
            </a:r>
            <a:r>
              <a:rPr lang="zh-CN" altLang="en-US"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会师</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，胜利结束长征</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p:txBody>
      </p:sp>
      <p:pic>
        <p:nvPicPr>
          <p:cNvPr id="5" name="图片 4"/>
          <p:cNvPicPr>
            <a:picLocks noChangeAspect="1"/>
          </p:cNvPicPr>
          <p:nvPr/>
        </p:nvPicPr>
        <p:blipFill>
          <a:blip r:embed="rId2"/>
          <a:stretch>
            <a:fillRect/>
          </a:stretch>
        </p:blipFill>
        <p:spPr>
          <a:xfrm>
            <a:off x="7474226" y="35914"/>
            <a:ext cx="4625008" cy="1511807"/>
          </a:xfrm>
          <a:prstGeom prst="rect">
            <a:avLst/>
          </a:prstGeom>
        </p:spPr>
      </p:pic>
    </p:spTree>
    <p:extLst>
      <p:ext uri="{BB962C8B-B14F-4D97-AF65-F5344CB8AC3E}">
        <p14:creationId xmlns:p14="http://schemas.microsoft.com/office/powerpoint/2010/main" val="364801270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7469" y="358193"/>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278297" y="1196412"/>
            <a:ext cx="11445144" cy="4236980"/>
          </a:xfrm>
        </p:spPr>
        <p:txBody>
          <a:bodyPr>
            <a:normAutofit/>
          </a:bodyPr>
          <a:lstStyle/>
          <a:p>
            <a:pPr>
              <a:spcBef>
                <a:spcPts val="0"/>
              </a:spcBef>
            </a:pPr>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红军</a:t>
            </a:r>
            <a:r>
              <a:rPr lang="zh-CN"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三大主力部队胜利完成</a:t>
            </a:r>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a:t>
            </a:r>
            <a:endPar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长征</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的胜利结束</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spcBef>
                <a:spcPts val="0"/>
              </a:spcBef>
            </a:pPr>
            <a:r>
              <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1935年10月</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，中央红军到达</a:t>
            </a: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陕北吴起镇</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，同十五军团会和</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1936年10月</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，红二、四</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rPr>
              <a:t>张国焘、徐向前</a:t>
            </a:r>
            <a:r>
              <a:rPr lang="en-US" altLang="zh-CN" dirty="0">
                <a:latin typeface="黑体" panose="02010609060101010101" pitchFamily="49" charset="-122"/>
                <a:ea typeface="黑体" panose="02010609060101010101" pitchFamily="49" charset="-122"/>
                <a:cs typeface="黑体" panose="02010609060101010101" pitchFamily="49"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方面军先后同红一方面军在</a:t>
            </a: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甘肃会宁、静宁将台堡</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会师，胜利结束长征</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p:txBody>
      </p:sp>
      <p:pic>
        <p:nvPicPr>
          <p:cNvPr id="5" name="图片 4"/>
          <p:cNvPicPr>
            <a:picLocks noChangeAspect="1"/>
          </p:cNvPicPr>
          <p:nvPr/>
        </p:nvPicPr>
        <p:blipFill>
          <a:blip r:embed="rId2"/>
          <a:stretch>
            <a:fillRect/>
          </a:stretch>
        </p:blipFill>
        <p:spPr>
          <a:xfrm>
            <a:off x="7474226" y="35914"/>
            <a:ext cx="4625008" cy="1511807"/>
          </a:xfrm>
          <a:prstGeom prst="rect">
            <a:avLst/>
          </a:prstGeom>
        </p:spPr>
      </p:pic>
    </p:spTree>
    <p:extLst>
      <p:ext uri="{BB962C8B-B14F-4D97-AF65-F5344CB8AC3E}">
        <p14:creationId xmlns:p14="http://schemas.microsoft.com/office/powerpoint/2010/main" val="192318192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7469" y="358193"/>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278297" y="1196412"/>
            <a:ext cx="11445144" cy="923936"/>
          </a:xfrm>
        </p:spPr>
        <p:txBody>
          <a:bodyPr>
            <a:normAutofit/>
          </a:bodyPr>
          <a:lstStyle/>
          <a:p>
            <a:pPr>
              <a:spcBef>
                <a:spcPts val="0"/>
              </a:spcBef>
            </a:pPr>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红军</a:t>
            </a:r>
            <a:r>
              <a:rPr lang="zh-CN"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三大主力部队胜利</a:t>
            </a:r>
            <a:r>
              <a:rPr lang="zh-CN" altLang="zh-CN" sz="240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完成</a:t>
            </a:r>
            <a:r>
              <a:rPr lang="zh-CN" altLang="zh-CN" sz="240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a:t>
            </a:r>
            <a:endPar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7474226" y="35914"/>
            <a:ext cx="4625008" cy="1511807"/>
          </a:xfrm>
          <a:prstGeom prst="rect">
            <a:avLst/>
          </a:prstGeom>
        </p:spPr>
      </p:pic>
      <p:sp>
        <p:nvSpPr>
          <p:cNvPr id="10" name="文本框 9"/>
          <p:cNvSpPr txBox="1"/>
          <p:nvPr/>
        </p:nvSpPr>
        <p:spPr>
          <a:xfrm>
            <a:off x="728868" y="4116742"/>
            <a:ext cx="1934817" cy="830997"/>
          </a:xfrm>
          <a:prstGeom prst="rect">
            <a:avLst/>
          </a:prstGeom>
          <a:noFill/>
        </p:spPr>
        <p:txBody>
          <a:bodyPr wrap="square" rtlCol="0">
            <a:spAutoFit/>
          </a:bodyPr>
          <a:lstStyle/>
          <a:p>
            <a:pPr algn="ct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1934</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10</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月</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ct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开始长征</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2" name="文本框 11"/>
          <p:cNvSpPr txBox="1"/>
          <p:nvPr/>
        </p:nvSpPr>
        <p:spPr>
          <a:xfrm>
            <a:off x="2869094" y="4116742"/>
            <a:ext cx="1934817" cy="830997"/>
          </a:xfrm>
          <a:prstGeom prst="rect">
            <a:avLst/>
          </a:prstGeom>
          <a:noFill/>
        </p:spPr>
        <p:txBody>
          <a:bodyPr wrap="square" rtlCol="0">
            <a:spAutoFit/>
          </a:bodyPr>
          <a:lstStyle/>
          <a:p>
            <a:pPr algn="ct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1935</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1</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月</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ct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遵义会议</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4" name="文本框 13"/>
          <p:cNvSpPr txBox="1"/>
          <p:nvPr/>
        </p:nvSpPr>
        <p:spPr>
          <a:xfrm>
            <a:off x="4843669" y="4116744"/>
            <a:ext cx="3816626" cy="830997"/>
          </a:xfrm>
          <a:prstGeom prst="rect">
            <a:avLst/>
          </a:prstGeom>
          <a:noFill/>
        </p:spPr>
        <p:txBody>
          <a:bodyPr wrap="square" rtlCol="0">
            <a:spAutoFit/>
          </a:bodyPr>
          <a:lstStyle/>
          <a:p>
            <a:pPr algn="ct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1935</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10</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月</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ct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中央红军到达陕北吴起镇</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6" name="文本框 15"/>
          <p:cNvSpPr txBox="1"/>
          <p:nvPr/>
        </p:nvSpPr>
        <p:spPr>
          <a:xfrm>
            <a:off x="8661124" y="4024410"/>
            <a:ext cx="2895601" cy="1015663"/>
          </a:xfrm>
          <a:prstGeom prst="rect">
            <a:avLst/>
          </a:prstGeom>
          <a:noFill/>
        </p:spPr>
        <p:txBody>
          <a:bodyPr wrap="square" rtlCol="0">
            <a:spAutoFit/>
          </a:bodyPr>
          <a:lstStyle/>
          <a:p>
            <a:pPr algn="ctr"/>
            <a:r>
              <a:rPr kumimoji="1"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1936</a:t>
            </a:r>
            <a:r>
              <a:rPr kumimoji="1"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kumimoji="1"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10</a:t>
            </a:r>
            <a:r>
              <a:rPr kumimoji="1"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月</a:t>
            </a:r>
            <a:endParaRPr kumimoji="1"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ctr"/>
            <a:r>
              <a:rPr kumimoji="1"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红二、四方面军与一方面军会师</a:t>
            </a:r>
            <a:r>
              <a:rPr kumimoji="1"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长征结束</a:t>
            </a:r>
            <a:endParaRPr kumimoji="1"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7" name="AutoShape 6"/>
          <p:cNvSpPr/>
          <p:nvPr/>
        </p:nvSpPr>
        <p:spPr bwMode="auto">
          <a:xfrm>
            <a:off x="957469" y="3372054"/>
            <a:ext cx="9706228" cy="91446"/>
          </a:xfrm>
          <a:custGeom>
            <a:avLst/>
            <a:gdLst>
              <a:gd name="T0" fmla="+- 0 17181 2040"/>
              <a:gd name="T1" fmla="*/ T0 w 15285"/>
              <a:gd name="T2" fmla="+- 0 7032 7032"/>
              <a:gd name="T3" fmla="*/ 7032 h 144"/>
              <a:gd name="T4" fmla="+- 0 17181 2040"/>
              <a:gd name="T5" fmla="*/ T4 w 15285"/>
              <a:gd name="T6" fmla="+- 0 7176 7032"/>
              <a:gd name="T7" fmla="*/ 7176 h 144"/>
              <a:gd name="T8" fmla="+- 0 17277 2040"/>
              <a:gd name="T9" fmla="*/ T8 w 15285"/>
              <a:gd name="T10" fmla="+- 0 7128 7032"/>
              <a:gd name="T11" fmla="*/ 7128 h 144"/>
              <a:gd name="T12" fmla="+- 0 17205 2040"/>
              <a:gd name="T13" fmla="*/ T12 w 15285"/>
              <a:gd name="T14" fmla="+- 0 7128 7032"/>
              <a:gd name="T15" fmla="*/ 7128 h 144"/>
              <a:gd name="T16" fmla="+- 0 17205 2040"/>
              <a:gd name="T17" fmla="*/ T16 w 15285"/>
              <a:gd name="T18" fmla="+- 0 7080 7032"/>
              <a:gd name="T19" fmla="*/ 7080 h 144"/>
              <a:gd name="T20" fmla="+- 0 17277 2040"/>
              <a:gd name="T21" fmla="*/ T20 w 15285"/>
              <a:gd name="T22" fmla="+- 0 7080 7032"/>
              <a:gd name="T23" fmla="*/ 7080 h 144"/>
              <a:gd name="T24" fmla="+- 0 17181 2040"/>
              <a:gd name="T25" fmla="*/ T24 w 15285"/>
              <a:gd name="T26" fmla="+- 0 7032 7032"/>
              <a:gd name="T27" fmla="*/ 7032 h 144"/>
              <a:gd name="T28" fmla="+- 0 17181 2040"/>
              <a:gd name="T29" fmla="*/ T28 w 15285"/>
              <a:gd name="T30" fmla="+- 0 7080 7032"/>
              <a:gd name="T31" fmla="*/ 7080 h 144"/>
              <a:gd name="T32" fmla="+- 0 2040 2040"/>
              <a:gd name="T33" fmla="*/ T32 w 15285"/>
              <a:gd name="T34" fmla="+- 0 7080 7032"/>
              <a:gd name="T35" fmla="*/ 7080 h 144"/>
              <a:gd name="T36" fmla="+- 0 2040 2040"/>
              <a:gd name="T37" fmla="*/ T36 w 15285"/>
              <a:gd name="T38" fmla="+- 0 7128 7032"/>
              <a:gd name="T39" fmla="*/ 7128 h 144"/>
              <a:gd name="T40" fmla="+- 0 17181 2040"/>
              <a:gd name="T41" fmla="*/ T40 w 15285"/>
              <a:gd name="T42" fmla="+- 0 7128 7032"/>
              <a:gd name="T43" fmla="*/ 7128 h 144"/>
              <a:gd name="T44" fmla="+- 0 17181 2040"/>
              <a:gd name="T45" fmla="*/ T44 w 15285"/>
              <a:gd name="T46" fmla="+- 0 7080 7032"/>
              <a:gd name="T47" fmla="*/ 7080 h 144"/>
              <a:gd name="T48" fmla="+- 0 17277 2040"/>
              <a:gd name="T49" fmla="*/ T48 w 15285"/>
              <a:gd name="T50" fmla="+- 0 7080 7032"/>
              <a:gd name="T51" fmla="*/ 7080 h 144"/>
              <a:gd name="T52" fmla="+- 0 17205 2040"/>
              <a:gd name="T53" fmla="*/ T52 w 15285"/>
              <a:gd name="T54" fmla="+- 0 7080 7032"/>
              <a:gd name="T55" fmla="*/ 7080 h 144"/>
              <a:gd name="T56" fmla="+- 0 17205 2040"/>
              <a:gd name="T57" fmla="*/ T56 w 15285"/>
              <a:gd name="T58" fmla="+- 0 7128 7032"/>
              <a:gd name="T59" fmla="*/ 7128 h 144"/>
              <a:gd name="T60" fmla="+- 0 17277 2040"/>
              <a:gd name="T61" fmla="*/ T60 w 15285"/>
              <a:gd name="T62" fmla="+- 0 7128 7032"/>
              <a:gd name="T63" fmla="*/ 7128 h 144"/>
              <a:gd name="T64" fmla="+- 0 17325 2040"/>
              <a:gd name="T65" fmla="*/ T64 w 15285"/>
              <a:gd name="T66" fmla="+- 0 7104 7032"/>
              <a:gd name="T67" fmla="*/ 7104 h 144"/>
              <a:gd name="T68" fmla="+- 0 17277 2040"/>
              <a:gd name="T69" fmla="*/ T68 w 15285"/>
              <a:gd name="T70" fmla="+- 0 7080 7032"/>
              <a:gd name="T71" fmla="*/ 7080 h 14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15285" h="144">
                <a:moveTo>
                  <a:pt x="15141" y="0"/>
                </a:moveTo>
                <a:lnTo>
                  <a:pt x="15141" y="144"/>
                </a:lnTo>
                <a:lnTo>
                  <a:pt x="15237" y="96"/>
                </a:lnTo>
                <a:lnTo>
                  <a:pt x="15165" y="96"/>
                </a:lnTo>
                <a:lnTo>
                  <a:pt x="15165" y="48"/>
                </a:lnTo>
                <a:lnTo>
                  <a:pt x="15237" y="48"/>
                </a:lnTo>
                <a:lnTo>
                  <a:pt x="15141" y="0"/>
                </a:lnTo>
                <a:close/>
                <a:moveTo>
                  <a:pt x="15141" y="48"/>
                </a:moveTo>
                <a:lnTo>
                  <a:pt x="0" y="48"/>
                </a:lnTo>
                <a:lnTo>
                  <a:pt x="0" y="96"/>
                </a:lnTo>
                <a:lnTo>
                  <a:pt x="15141" y="96"/>
                </a:lnTo>
                <a:lnTo>
                  <a:pt x="15141" y="48"/>
                </a:lnTo>
                <a:close/>
                <a:moveTo>
                  <a:pt x="15237" y="48"/>
                </a:moveTo>
                <a:lnTo>
                  <a:pt x="15165" y="48"/>
                </a:lnTo>
                <a:lnTo>
                  <a:pt x="15165" y="96"/>
                </a:lnTo>
                <a:lnTo>
                  <a:pt x="15237" y="96"/>
                </a:lnTo>
                <a:lnTo>
                  <a:pt x="15285" y="72"/>
                </a:lnTo>
                <a:lnTo>
                  <a:pt x="15237" y="48"/>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nvGrpSpPr>
          <p:cNvPr id="4" name="组 3"/>
          <p:cNvGrpSpPr/>
          <p:nvPr/>
        </p:nvGrpSpPr>
        <p:grpSpPr>
          <a:xfrm>
            <a:off x="1696277" y="3368244"/>
            <a:ext cx="190505" cy="543489"/>
            <a:chOff x="1696277" y="3368244"/>
            <a:chExt cx="190505" cy="543489"/>
          </a:xfrm>
        </p:grpSpPr>
        <p:pic>
          <p:nvPicPr>
            <p:cNvPr id="1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6277" y="3368244"/>
              <a:ext cx="190505" cy="1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AutoShape 16"/>
            <p:cNvSpPr/>
            <p:nvPr/>
          </p:nvSpPr>
          <p:spPr bwMode="auto">
            <a:xfrm>
              <a:off x="1753428" y="3528803"/>
              <a:ext cx="76202" cy="382930"/>
            </a:xfrm>
            <a:custGeom>
              <a:avLst/>
              <a:gdLst>
                <a:gd name="T0" fmla="+- 0 12488 12438"/>
                <a:gd name="T1" fmla="*/ T0 w 120"/>
                <a:gd name="T2" fmla="+- 0 7760 7278"/>
                <a:gd name="T3" fmla="*/ 7760 h 603"/>
                <a:gd name="T4" fmla="+- 0 12438 12438"/>
                <a:gd name="T5" fmla="*/ T4 w 120"/>
                <a:gd name="T6" fmla="+- 0 7760 7278"/>
                <a:gd name="T7" fmla="*/ 7760 h 603"/>
                <a:gd name="T8" fmla="+- 0 12498 12438"/>
                <a:gd name="T9" fmla="*/ T8 w 120"/>
                <a:gd name="T10" fmla="+- 0 7880 7278"/>
                <a:gd name="T11" fmla="*/ 7880 h 603"/>
                <a:gd name="T12" fmla="+- 0 12548 12438"/>
                <a:gd name="T13" fmla="*/ T12 w 120"/>
                <a:gd name="T14" fmla="+- 0 7780 7278"/>
                <a:gd name="T15" fmla="*/ 7780 h 603"/>
                <a:gd name="T16" fmla="+- 0 12488 12438"/>
                <a:gd name="T17" fmla="*/ T16 w 120"/>
                <a:gd name="T18" fmla="+- 0 7780 7278"/>
                <a:gd name="T19" fmla="*/ 7780 h 603"/>
                <a:gd name="T20" fmla="+- 0 12488 12438"/>
                <a:gd name="T21" fmla="*/ T20 w 120"/>
                <a:gd name="T22" fmla="+- 0 7760 7278"/>
                <a:gd name="T23" fmla="*/ 7760 h 603"/>
                <a:gd name="T24" fmla="+- 0 12508 12438"/>
                <a:gd name="T25" fmla="*/ T24 w 120"/>
                <a:gd name="T26" fmla="+- 0 7278 7278"/>
                <a:gd name="T27" fmla="*/ 7278 h 603"/>
                <a:gd name="T28" fmla="+- 0 12488 12438"/>
                <a:gd name="T29" fmla="*/ T28 w 120"/>
                <a:gd name="T30" fmla="+- 0 7278 7278"/>
                <a:gd name="T31" fmla="*/ 7278 h 603"/>
                <a:gd name="T32" fmla="+- 0 12488 12438"/>
                <a:gd name="T33" fmla="*/ T32 w 120"/>
                <a:gd name="T34" fmla="+- 0 7780 7278"/>
                <a:gd name="T35" fmla="*/ 7780 h 603"/>
                <a:gd name="T36" fmla="+- 0 12508 12438"/>
                <a:gd name="T37" fmla="*/ T36 w 120"/>
                <a:gd name="T38" fmla="+- 0 7780 7278"/>
                <a:gd name="T39" fmla="*/ 7780 h 603"/>
                <a:gd name="T40" fmla="+- 0 12508 12438"/>
                <a:gd name="T41" fmla="*/ T40 w 120"/>
                <a:gd name="T42" fmla="+- 0 7278 7278"/>
                <a:gd name="T43" fmla="*/ 7278 h 603"/>
                <a:gd name="T44" fmla="+- 0 12558 12438"/>
                <a:gd name="T45" fmla="*/ T44 w 120"/>
                <a:gd name="T46" fmla="+- 0 7760 7278"/>
                <a:gd name="T47" fmla="*/ 7760 h 603"/>
                <a:gd name="T48" fmla="+- 0 12508 12438"/>
                <a:gd name="T49" fmla="*/ T48 w 120"/>
                <a:gd name="T50" fmla="+- 0 7760 7278"/>
                <a:gd name="T51" fmla="*/ 7760 h 603"/>
                <a:gd name="T52" fmla="+- 0 12508 12438"/>
                <a:gd name="T53" fmla="*/ T52 w 120"/>
                <a:gd name="T54" fmla="+- 0 7780 7278"/>
                <a:gd name="T55" fmla="*/ 7780 h 603"/>
                <a:gd name="T56" fmla="+- 0 12548 12438"/>
                <a:gd name="T57" fmla="*/ T56 w 120"/>
                <a:gd name="T58" fmla="+- 0 7780 7278"/>
                <a:gd name="T59" fmla="*/ 7780 h 603"/>
                <a:gd name="T60" fmla="+- 0 12558 12438"/>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26" name="组 25"/>
          <p:cNvGrpSpPr/>
          <p:nvPr/>
        </p:nvGrpSpPr>
        <p:grpSpPr>
          <a:xfrm>
            <a:off x="3836503" y="3344081"/>
            <a:ext cx="190505" cy="543489"/>
            <a:chOff x="1696277" y="3368244"/>
            <a:chExt cx="190505" cy="543489"/>
          </a:xfrm>
        </p:grpSpPr>
        <p:pic>
          <p:nvPicPr>
            <p:cNvPr id="2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6277" y="3368244"/>
              <a:ext cx="190505" cy="1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AutoShape 16"/>
            <p:cNvSpPr/>
            <p:nvPr/>
          </p:nvSpPr>
          <p:spPr bwMode="auto">
            <a:xfrm>
              <a:off x="1753428" y="3528803"/>
              <a:ext cx="76202" cy="382930"/>
            </a:xfrm>
            <a:custGeom>
              <a:avLst/>
              <a:gdLst>
                <a:gd name="T0" fmla="+- 0 12488 12438"/>
                <a:gd name="T1" fmla="*/ T0 w 120"/>
                <a:gd name="T2" fmla="+- 0 7760 7278"/>
                <a:gd name="T3" fmla="*/ 7760 h 603"/>
                <a:gd name="T4" fmla="+- 0 12438 12438"/>
                <a:gd name="T5" fmla="*/ T4 w 120"/>
                <a:gd name="T6" fmla="+- 0 7760 7278"/>
                <a:gd name="T7" fmla="*/ 7760 h 603"/>
                <a:gd name="T8" fmla="+- 0 12498 12438"/>
                <a:gd name="T9" fmla="*/ T8 w 120"/>
                <a:gd name="T10" fmla="+- 0 7880 7278"/>
                <a:gd name="T11" fmla="*/ 7880 h 603"/>
                <a:gd name="T12" fmla="+- 0 12548 12438"/>
                <a:gd name="T13" fmla="*/ T12 w 120"/>
                <a:gd name="T14" fmla="+- 0 7780 7278"/>
                <a:gd name="T15" fmla="*/ 7780 h 603"/>
                <a:gd name="T16" fmla="+- 0 12488 12438"/>
                <a:gd name="T17" fmla="*/ T16 w 120"/>
                <a:gd name="T18" fmla="+- 0 7780 7278"/>
                <a:gd name="T19" fmla="*/ 7780 h 603"/>
                <a:gd name="T20" fmla="+- 0 12488 12438"/>
                <a:gd name="T21" fmla="*/ T20 w 120"/>
                <a:gd name="T22" fmla="+- 0 7760 7278"/>
                <a:gd name="T23" fmla="*/ 7760 h 603"/>
                <a:gd name="T24" fmla="+- 0 12508 12438"/>
                <a:gd name="T25" fmla="*/ T24 w 120"/>
                <a:gd name="T26" fmla="+- 0 7278 7278"/>
                <a:gd name="T27" fmla="*/ 7278 h 603"/>
                <a:gd name="T28" fmla="+- 0 12488 12438"/>
                <a:gd name="T29" fmla="*/ T28 w 120"/>
                <a:gd name="T30" fmla="+- 0 7278 7278"/>
                <a:gd name="T31" fmla="*/ 7278 h 603"/>
                <a:gd name="T32" fmla="+- 0 12488 12438"/>
                <a:gd name="T33" fmla="*/ T32 w 120"/>
                <a:gd name="T34" fmla="+- 0 7780 7278"/>
                <a:gd name="T35" fmla="*/ 7780 h 603"/>
                <a:gd name="T36" fmla="+- 0 12508 12438"/>
                <a:gd name="T37" fmla="*/ T36 w 120"/>
                <a:gd name="T38" fmla="+- 0 7780 7278"/>
                <a:gd name="T39" fmla="*/ 7780 h 603"/>
                <a:gd name="T40" fmla="+- 0 12508 12438"/>
                <a:gd name="T41" fmla="*/ T40 w 120"/>
                <a:gd name="T42" fmla="+- 0 7278 7278"/>
                <a:gd name="T43" fmla="*/ 7278 h 603"/>
                <a:gd name="T44" fmla="+- 0 12558 12438"/>
                <a:gd name="T45" fmla="*/ T44 w 120"/>
                <a:gd name="T46" fmla="+- 0 7760 7278"/>
                <a:gd name="T47" fmla="*/ 7760 h 603"/>
                <a:gd name="T48" fmla="+- 0 12508 12438"/>
                <a:gd name="T49" fmla="*/ T48 w 120"/>
                <a:gd name="T50" fmla="+- 0 7760 7278"/>
                <a:gd name="T51" fmla="*/ 7760 h 603"/>
                <a:gd name="T52" fmla="+- 0 12508 12438"/>
                <a:gd name="T53" fmla="*/ T52 w 120"/>
                <a:gd name="T54" fmla="+- 0 7780 7278"/>
                <a:gd name="T55" fmla="*/ 7780 h 603"/>
                <a:gd name="T56" fmla="+- 0 12548 12438"/>
                <a:gd name="T57" fmla="*/ T56 w 120"/>
                <a:gd name="T58" fmla="+- 0 7780 7278"/>
                <a:gd name="T59" fmla="*/ 7780 h 603"/>
                <a:gd name="T60" fmla="+- 0 12558 12438"/>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29" name="组 28"/>
          <p:cNvGrpSpPr/>
          <p:nvPr/>
        </p:nvGrpSpPr>
        <p:grpSpPr>
          <a:xfrm>
            <a:off x="6715537" y="3312183"/>
            <a:ext cx="190505" cy="543489"/>
            <a:chOff x="1696277" y="3368244"/>
            <a:chExt cx="190505" cy="543489"/>
          </a:xfrm>
        </p:grpSpPr>
        <p:pic>
          <p:nvPicPr>
            <p:cNvPr id="3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6277" y="3368244"/>
              <a:ext cx="190505" cy="1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AutoShape 16"/>
            <p:cNvSpPr/>
            <p:nvPr/>
          </p:nvSpPr>
          <p:spPr bwMode="auto">
            <a:xfrm>
              <a:off x="1753428" y="3528803"/>
              <a:ext cx="76202" cy="382930"/>
            </a:xfrm>
            <a:custGeom>
              <a:avLst/>
              <a:gdLst>
                <a:gd name="T0" fmla="+- 0 12488 12438"/>
                <a:gd name="T1" fmla="*/ T0 w 120"/>
                <a:gd name="T2" fmla="+- 0 7760 7278"/>
                <a:gd name="T3" fmla="*/ 7760 h 603"/>
                <a:gd name="T4" fmla="+- 0 12438 12438"/>
                <a:gd name="T5" fmla="*/ T4 w 120"/>
                <a:gd name="T6" fmla="+- 0 7760 7278"/>
                <a:gd name="T7" fmla="*/ 7760 h 603"/>
                <a:gd name="T8" fmla="+- 0 12498 12438"/>
                <a:gd name="T9" fmla="*/ T8 w 120"/>
                <a:gd name="T10" fmla="+- 0 7880 7278"/>
                <a:gd name="T11" fmla="*/ 7880 h 603"/>
                <a:gd name="T12" fmla="+- 0 12548 12438"/>
                <a:gd name="T13" fmla="*/ T12 w 120"/>
                <a:gd name="T14" fmla="+- 0 7780 7278"/>
                <a:gd name="T15" fmla="*/ 7780 h 603"/>
                <a:gd name="T16" fmla="+- 0 12488 12438"/>
                <a:gd name="T17" fmla="*/ T16 w 120"/>
                <a:gd name="T18" fmla="+- 0 7780 7278"/>
                <a:gd name="T19" fmla="*/ 7780 h 603"/>
                <a:gd name="T20" fmla="+- 0 12488 12438"/>
                <a:gd name="T21" fmla="*/ T20 w 120"/>
                <a:gd name="T22" fmla="+- 0 7760 7278"/>
                <a:gd name="T23" fmla="*/ 7760 h 603"/>
                <a:gd name="T24" fmla="+- 0 12508 12438"/>
                <a:gd name="T25" fmla="*/ T24 w 120"/>
                <a:gd name="T26" fmla="+- 0 7278 7278"/>
                <a:gd name="T27" fmla="*/ 7278 h 603"/>
                <a:gd name="T28" fmla="+- 0 12488 12438"/>
                <a:gd name="T29" fmla="*/ T28 w 120"/>
                <a:gd name="T30" fmla="+- 0 7278 7278"/>
                <a:gd name="T31" fmla="*/ 7278 h 603"/>
                <a:gd name="T32" fmla="+- 0 12488 12438"/>
                <a:gd name="T33" fmla="*/ T32 w 120"/>
                <a:gd name="T34" fmla="+- 0 7780 7278"/>
                <a:gd name="T35" fmla="*/ 7780 h 603"/>
                <a:gd name="T36" fmla="+- 0 12508 12438"/>
                <a:gd name="T37" fmla="*/ T36 w 120"/>
                <a:gd name="T38" fmla="+- 0 7780 7278"/>
                <a:gd name="T39" fmla="*/ 7780 h 603"/>
                <a:gd name="T40" fmla="+- 0 12508 12438"/>
                <a:gd name="T41" fmla="*/ T40 w 120"/>
                <a:gd name="T42" fmla="+- 0 7278 7278"/>
                <a:gd name="T43" fmla="*/ 7278 h 603"/>
                <a:gd name="T44" fmla="+- 0 12558 12438"/>
                <a:gd name="T45" fmla="*/ T44 w 120"/>
                <a:gd name="T46" fmla="+- 0 7760 7278"/>
                <a:gd name="T47" fmla="*/ 7760 h 603"/>
                <a:gd name="T48" fmla="+- 0 12508 12438"/>
                <a:gd name="T49" fmla="*/ T48 w 120"/>
                <a:gd name="T50" fmla="+- 0 7760 7278"/>
                <a:gd name="T51" fmla="*/ 7760 h 603"/>
                <a:gd name="T52" fmla="+- 0 12508 12438"/>
                <a:gd name="T53" fmla="*/ T52 w 120"/>
                <a:gd name="T54" fmla="+- 0 7780 7278"/>
                <a:gd name="T55" fmla="*/ 7780 h 603"/>
                <a:gd name="T56" fmla="+- 0 12548 12438"/>
                <a:gd name="T57" fmla="*/ T56 w 120"/>
                <a:gd name="T58" fmla="+- 0 7780 7278"/>
                <a:gd name="T59" fmla="*/ 7780 h 603"/>
                <a:gd name="T60" fmla="+- 0 12558 12438"/>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32" name="组 31"/>
          <p:cNvGrpSpPr/>
          <p:nvPr/>
        </p:nvGrpSpPr>
        <p:grpSpPr>
          <a:xfrm>
            <a:off x="9900203" y="3326362"/>
            <a:ext cx="190505" cy="543489"/>
            <a:chOff x="1696277" y="3368244"/>
            <a:chExt cx="190505" cy="543489"/>
          </a:xfrm>
        </p:grpSpPr>
        <p:pic>
          <p:nvPicPr>
            <p:cNvPr id="3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6277" y="3368244"/>
              <a:ext cx="190505" cy="1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AutoShape 16"/>
            <p:cNvSpPr/>
            <p:nvPr/>
          </p:nvSpPr>
          <p:spPr bwMode="auto">
            <a:xfrm>
              <a:off x="1753428" y="3528803"/>
              <a:ext cx="76202" cy="382930"/>
            </a:xfrm>
            <a:custGeom>
              <a:avLst/>
              <a:gdLst>
                <a:gd name="T0" fmla="+- 0 12488 12438"/>
                <a:gd name="T1" fmla="*/ T0 w 120"/>
                <a:gd name="T2" fmla="+- 0 7760 7278"/>
                <a:gd name="T3" fmla="*/ 7760 h 603"/>
                <a:gd name="T4" fmla="+- 0 12438 12438"/>
                <a:gd name="T5" fmla="*/ T4 w 120"/>
                <a:gd name="T6" fmla="+- 0 7760 7278"/>
                <a:gd name="T7" fmla="*/ 7760 h 603"/>
                <a:gd name="T8" fmla="+- 0 12498 12438"/>
                <a:gd name="T9" fmla="*/ T8 w 120"/>
                <a:gd name="T10" fmla="+- 0 7880 7278"/>
                <a:gd name="T11" fmla="*/ 7880 h 603"/>
                <a:gd name="T12" fmla="+- 0 12548 12438"/>
                <a:gd name="T13" fmla="*/ T12 w 120"/>
                <a:gd name="T14" fmla="+- 0 7780 7278"/>
                <a:gd name="T15" fmla="*/ 7780 h 603"/>
                <a:gd name="T16" fmla="+- 0 12488 12438"/>
                <a:gd name="T17" fmla="*/ T16 w 120"/>
                <a:gd name="T18" fmla="+- 0 7780 7278"/>
                <a:gd name="T19" fmla="*/ 7780 h 603"/>
                <a:gd name="T20" fmla="+- 0 12488 12438"/>
                <a:gd name="T21" fmla="*/ T20 w 120"/>
                <a:gd name="T22" fmla="+- 0 7760 7278"/>
                <a:gd name="T23" fmla="*/ 7760 h 603"/>
                <a:gd name="T24" fmla="+- 0 12508 12438"/>
                <a:gd name="T25" fmla="*/ T24 w 120"/>
                <a:gd name="T26" fmla="+- 0 7278 7278"/>
                <a:gd name="T27" fmla="*/ 7278 h 603"/>
                <a:gd name="T28" fmla="+- 0 12488 12438"/>
                <a:gd name="T29" fmla="*/ T28 w 120"/>
                <a:gd name="T30" fmla="+- 0 7278 7278"/>
                <a:gd name="T31" fmla="*/ 7278 h 603"/>
                <a:gd name="T32" fmla="+- 0 12488 12438"/>
                <a:gd name="T33" fmla="*/ T32 w 120"/>
                <a:gd name="T34" fmla="+- 0 7780 7278"/>
                <a:gd name="T35" fmla="*/ 7780 h 603"/>
                <a:gd name="T36" fmla="+- 0 12508 12438"/>
                <a:gd name="T37" fmla="*/ T36 w 120"/>
                <a:gd name="T38" fmla="+- 0 7780 7278"/>
                <a:gd name="T39" fmla="*/ 7780 h 603"/>
                <a:gd name="T40" fmla="+- 0 12508 12438"/>
                <a:gd name="T41" fmla="*/ T40 w 120"/>
                <a:gd name="T42" fmla="+- 0 7278 7278"/>
                <a:gd name="T43" fmla="*/ 7278 h 603"/>
                <a:gd name="T44" fmla="+- 0 12558 12438"/>
                <a:gd name="T45" fmla="*/ T44 w 120"/>
                <a:gd name="T46" fmla="+- 0 7760 7278"/>
                <a:gd name="T47" fmla="*/ 7760 h 603"/>
                <a:gd name="T48" fmla="+- 0 12508 12438"/>
                <a:gd name="T49" fmla="*/ T48 w 120"/>
                <a:gd name="T50" fmla="+- 0 7760 7278"/>
                <a:gd name="T51" fmla="*/ 7760 h 603"/>
                <a:gd name="T52" fmla="+- 0 12508 12438"/>
                <a:gd name="T53" fmla="*/ T52 w 120"/>
                <a:gd name="T54" fmla="+- 0 7780 7278"/>
                <a:gd name="T55" fmla="*/ 7780 h 603"/>
                <a:gd name="T56" fmla="+- 0 12548 12438"/>
                <a:gd name="T57" fmla="*/ T56 w 120"/>
                <a:gd name="T58" fmla="+- 0 7780 7278"/>
                <a:gd name="T59" fmla="*/ 7780 h 603"/>
                <a:gd name="T60" fmla="+- 0 12558 12438"/>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Tree>
    <p:extLst>
      <p:ext uri="{BB962C8B-B14F-4D97-AF65-F5344CB8AC3E}">
        <p14:creationId xmlns:p14="http://schemas.microsoft.com/office/powerpoint/2010/main" val="195150965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7469" y="358193"/>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707097" y="1465397"/>
            <a:ext cx="11016343" cy="4418568"/>
          </a:xfrm>
        </p:spPr>
        <p:txBody>
          <a:bodyPr>
            <a:normAutofit/>
          </a:bodyPr>
          <a:lstStyle/>
          <a:p>
            <a:pPr>
              <a:spcBef>
                <a:spcPts val="0"/>
              </a:spcBef>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长征的伟大意义</a:t>
            </a:r>
            <a:endPar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endParaRPr lang="zh-CN" altLang="en-US" dirty="0" smtClean="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转</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粉碎了国民党“围剿”红军、消灭革命力量的企图，</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是中国革命转危为安的</a:t>
            </a: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关键</a:t>
            </a:r>
            <a:endParaRPr lang="en-US" altLang="zh-CN"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西北</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：通过</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长征，把中国革命的</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大本营放在了西北</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，为</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迎接中国人民抗日救亡的新高潮</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准备条件</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锤</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保存并</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锤炼了中国革命的骨干</a:t>
            </a: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力量</a:t>
            </a:r>
            <a:endPar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精</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铸就了伟大的</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长征精神</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火</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播撒了</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革命的</a:t>
            </a: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火种</a:t>
            </a:r>
            <a:endPar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cs typeface="黑体" panose="02010609060101010101" pitchFamily="49" charset="-122"/>
            </a:endParaRPr>
          </a:p>
        </p:txBody>
      </p:sp>
      <p:sp>
        <p:nvSpPr>
          <p:cNvPr id="4" name="文本框 3"/>
          <p:cNvSpPr txBox="1"/>
          <p:nvPr/>
        </p:nvSpPr>
        <p:spPr>
          <a:xfrm>
            <a:off x="6841671" y="5093819"/>
            <a:ext cx="2340528" cy="461665"/>
          </a:xfrm>
          <a:prstGeom prst="rect">
            <a:avLst/>
          </a:prstGeom>
          <a:noFill/>
          <a:ln>
            <a:solidFill>
              <a:srgbClr val="C23C0D"/>
            </a:solidFill>
          </a:ln>
        </p:spPr>
        <p:txBody>
          <a:bodyPr wrap="square" rtlCol="0">
            <a:spAutoFit/>
          </a:bodyPr>
          <a:lstStyle/>
          <a:p>
            <a:r>
              <a:rPr lang="zh-CN" altLang="en-US" sz="2400" dirty="0" smtClean="0">
                <a:solidFill>
                  <a:srgbClr val="C23C0D"/>
                </a:solidFill>
                <a:latin typeface="方正清刻本悦宋简体" panose="02000000000000000000" pitchFamily="2" charset="-122"/>
                <a:ea typeface="方正清刻本悦宋简体" panose="02000000000000000000" pitchFamily="2" charset="-122"/>
              </a:rPr>
              <a:t>转西北，锤精火</a:t>
            </a:r>
          </a:p>
        </p:txBody>
      </p:sp>
      <p:pic>
        <p:nvPicPr>
          <p:cNvPr id="5" name="Picture 4" descr="C:\Users\User\Documents\263EM\chuzi@sunlands.com\history\user\image\392ec2ab-2019-4ccf-8d21-3d0d42fddef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5871" y="1580426"/>
            <a:ext cx="1413661" cy="436741"/>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3"/>
          <a:stretch>
            <a:fillRect/>
          </a:stretch>
        </p:blipFill>
        <p:spPr>
          <a:xfrm>
            <a:off x="7437242" y="69977"/>
            <a:ext cx="4620855" cy="1510449"/>
          </a:xfrm>
          <a:prstGeom prst="rect">
            <a:avLst/>
          </a:prstGeom>
        </p:spPr>
      </p:pic>
    </p:spTree>
    <p:extLst>
      <p:ext uri="{BB962C8B-B14F-4D97-AF65-F5344CB8AC3E}">
        <p14:creationId xmlns:p14="http://schemas.microsoft.com/office/powerpoint/2010/main" val="301526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7469" y="358193"/>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707097" y="1465397"/>
            <a:ext cx="11016343" cy="4418568"/>
          </a:xfrm>
        </p:spPr>
        <p:txBody>
          <a:bodyPr>
            <a:normAutofit/>
          </a:bodyPr>
          <a:lstStyle/>
          <a:p>
            <a:pPr>
              <a:spcBef>
                <a:spcPts val="0"/>
              </a:spcBef>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长征的伟大意义</a:t>
            </a:r>
            <a:endPar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endParaRPr lang="zh-CN" altLang="en-US" dirty="0" smtClean="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粉碎了国民党“围剿”红军、消灭革命力量的企图，</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是中国革命转危为安的</a:t>
            </a: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关键</a:t>
            </a:r>
            <a:endParaRPr lang="en-US" altLang="zh-CN"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：通过</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长征，把中国革命的</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大本营放在了西北</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，为</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迎接中国人民抗日救亡的新高潮</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准备条件</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保存并</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锤炼了中国革命的骨干</a:t>
            </a: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力量</a:t>
            </a:r>
            <a:endPar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铸就了伟大的</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长征精神</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播撒了</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革命的</a:t>
            </a: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火种</a:t>
            </a:r>
            <a:endPar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cs typeface="黑体" panose="02010609060101010101" pitchFamily="49" charset="-122"/>
            </a:endParaRPr>
          </a:p>
        </p:txBody>
      </p:sp>
      <p:sp>
        <p:nvSpPr>
          <p:cNvPr id="4" name="文本框 3"/>
          <p:cNvSpPr txBox="1"/>
          <p:nvPr/>
        </p:nvSpPr>
        <p:spPr>
          <a:xfrm>
            <a:off x="6841671" y="5093819"/>
            <a:ext cx="2340528" cy="461665"/>
          </a:xfrm>
          <a:prstGeom prst="rect">
            <a:avLst/>
          </a:prstGeom>
          <a:noFill/>
          <a:ln>
            <a:solidFill>
              <a:srgbClr val="C23C0D"/>
            </a:solidFill>
          </a:ln>
        </p:spPr>
        <p:txBody>
          <a:bodyPr wrap="square" rtlCol="0">
            <a:spAutoFit/>
          </a:bodyPr>
          <a:lstStyle/>
          <a:p>
            <a:r>
              <a:rPr lang="zh-CN" altLang="en-US" sz="2400" dirty="0" smtClean="0">
                <a:solidFill>
                  <a:srgbClr val="C23C0D"/>
                </a:solidFill>
                <a:latin typeface="方正清刻本悦宋简体" panose="02000000000000000000" pitchFamily="2" charset="-122"/>
                <a:ea typeface="方正清刻本悦宋简体" panose="02000000000000000000" pitchFamily="2" charset="-122"/>
              </a:rPr>
              <a:t>转西北，锤精火</a:t>
            </a:r>
          </a:p>
        </p:txBody>
      </p:sp>
      <p:pic>
        <p:nvPicPr>
          <p:cNvPr id="7" name="图片 6"/>
          <p:cNvPicPr>
            <a:picLocks noChangeAspect="1"/>
          </p:cNvPicPr>
          <p:nvPr/>
        </p:nvPicPr>
        <p:blipFill>
          <a:blip r:embed="rId2"/>
          <a:stretch>
            <a:fillRect/>
          </a:stretch>
        </p:blipFill>
        <p:spPr>
          <a:xfrm>
            <a:off x="7437242" y="69977"/>
            <a:ext cx="4620855" cy="1510449"/>
          </a:xfrm>
          <a:prstGeom prst="rect">
            <a:avLst/>
          </a:prstGeom>
        </p:spPr>
      </p:pic>
      <p:pic>
        <p:nvPicPr>
          <p:cNvPr id="8" name="Picture 4" descr="C:\Users\User\Documents\263EM\chuzi@sunlands.com\history\user\image\392ec2ab-2019-4ccf-8d21-3d0d42fddef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5871" y="1580426"/>
            <a:ext cx="1413661" cy="436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469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4218" y="351874"/>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sp>
        <p:nvSpPr>
          <p:cNvPr id="3" name="内容占位符 2"/>
          <p:cNvSpPr>
            <a:spLocks noGrp="1"/>
          </p:cNvSpPr>
          <p:nvPr>
            <p:ph idx="1"/>
          </p:nvPr>
        </p:nvSpPr>
        <p:spPr>
          <a:xfrm>
            <a:off x="798443" y="1105786"/>
            <a:ext cx="11212286" cy="5250564"/>
          </a:xfrm>
        </p:spPr>
        <p:txBody>
          <a:bodyPr>
            <a:normAutofit/>
          </a:bodyPr>
          <a:lstStyle/>
          <a:p>
            <a:pPr>
              <a:lnSpc>
                <a:spcPct val="200000"/>
              </a:lnSpc>
            </a:pPr>
            <a:r>
              <a:rPr lang="zh-CN" altLang="en-US" sz="2800" dirty="0" smtClean="0">
                <a:solidFill>
                  <a:srgbClr val="0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土地革命战争的兴起和人民军队的建立</a:t>
            </a:r>
            <a:endParaRPr lang="en-US" altLang="zh-CN" sz="2800" dirty="0" smtClean="0">
              <a:solidFill>
                <a:srgbClr val="0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nSpc>
                <a:spcPct val="200000"/>
              </a:lnSpc>
            </a:pP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NO.1 </a:t>
            </a:r>
            <a:r>
              <a:rPr lang="zh-CN" altLang="en-US"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南昌起义</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endPar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endParaRPr>
          </a:p>
          <a:p>
            <a:pPr>
              <a:lnSpc>
                <a:spcPct val="200000"/>
              </a:lnSpc>
            </a:pPr>
            <a:endParaRPr lang="en-US" altLang="zh-CN" sz="20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nSpc>
                <a:spcPct val="200000"/>
              </a:lnSpc>
            </a:pPr>
            <a:r>
              <a:rPr lang="zh-CN" altLang="en-US" b="1"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1927年8月1日</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周恩来、贺龙</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、叶挺、朱德、刘伯承等人，</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率领北伐军</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万多人在</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南昌起义</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p>
          <a:p>
            <a:pPr>
              <a:lnSpc>
                <a:spcPct val="200000"/>
              </a:lnSpc>
            </a:pP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zh-CN" altLang="en-US" dirty="0" smtClean="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pic>
        <p:nvPicPr>
          <p:cNvPr id="4"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9362" y="2170060"/>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4"/>
          <a:stretch>
            <a:fillRect/>
          </a:stretch>
        </p:blipFill>
        <p:spPr>
          <a:xfrm>
            <a:off x="8813353" y="41512"/>
            <a:ext cx="3378647" cy="2128548"/>
          </a:xfrm>
          <a:prstGeom prst="rect">
            <a:avLst/>
          </a:prstGeom>
        </p:spPr>
      </p:pic>
    </p:spTree>
    <p:extLst>
      <p:ext uri="{BB962C8B-B14F-4D97-AF65-F5344CB8AC3E}">
        <p14:creationId xmlns:p14="http://schemas.microsoft.com/office/powerpoint/2010/main" val="17886634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7469" y="358193"/>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707097" y="1465397"/>
            <a:ext cx="11016343" cy="4418568"/>
          </a:xfrm>
        </p:spPr>
        <p:txBody>
          <a:bodyPr>
            <a:normAutofit/>
          </a:bodyPr>
          <a:lstStyle/>
          <a:p>
            <a:pPr>
              <a:spcBef>
                <a:spcPts val="0"/>
              </a:spcBef>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长征的伟大意义</a:t>
            </a:r>
            <a:endPar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endParaRPr lang="zh-CN" altLang="en-US" dirty="0" smtClean="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转</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粉碎了国民党“围剿”红军、消灭革命力量的企图，</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是中国</a:t>
            </a: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革命</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的关键</a:t>
            </a:r>
            <a:endParaRPr lang="en-US" altLang="zh-CN"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西北</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：通过</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长征，把中国革命</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a:t>
            </a:r>
            <a:r>
              <a:rPr lang="zh-CN" altLang="en-US"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，为</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迎接中国人民抗日救亡的新高潮</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准备条件</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锤</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保存</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并</a:t>
            </a:r>
            <a:r>
              <a:rPr lang="zh-CN" altLang="en-US"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en-US" altLang="zh-CN"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精</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铸就了伟大</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火</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播撒</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了</a:t>
            </a:r>
            <a:r>
              <a:rPr lang="zh-CN" altLang="en-US"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cs typeface="黑体" panose="02010609060101010101" pitchFamily="49" charset="-122"/>
            </a:endParaRPr>
          </a:p>
        </p:txBody>
      </p:sp>
      <p:sp>
        <p:nvSpPr>
          <p:cNvPr id="4" name="文本框 3"/>
          <p:cNvSpPr txBox="1"/>
          <p:nvPr/>
        </p:nvSpPr>
        <p:spPr>
          <a:xfrm>
            <a:off x="6841671" y="5093819"/>
            <a:ext cx="2340528" cy="461665"/>
          </a:xfrm>
          <a:prstGeom prst="rect">
            <a:avLst/>
          </a:prstGeom>
          <a:noFill/>
          <a:ln>
            <a:solidFill>
              <a:srgbClr val="C23C0D"/>
            </a:solidFill>
          </a:ln>
        </p:spPr>
        <p:txBody>
          <a:bodyPr wrap="square" rtlCol="0">
            <a:spAutoFit/>
          </a:bodyPr>
          <a:lstStyle/>
          <a:p>
            <a:r>
              <a:rPr lang="zh-CN" altLang="en-US" sz="2400" dirty="0" smtClean="0">
                <a:solidFill>
                  <a:srgbClr val="C23C0D"/>
                </a:solidFill>
                <a:latin typeface="方正清刻本悦宋简体" panose="02000000000000000000" pitchFamily="2" charset="-122"/>
                <a:ea typeface="方正清刻本悦宋简体" panose="02000000000000000000" pitchFamily="2" charset="-122"/>
              </a:rPr>
              <a:t>转西北，锤精火</a:t>
            </a:r>
          </a:p>
        </p:txBody>
      </p:sp>
      <p:pic>
        <p:nvPicPr>
          <p:cNvPr id="7" name="图片 6"/>
          <p:cNvPicPr>
            <a:picLocks noChangeAspect="1"/>
          </p:cNvPicPr>
          <p:nvPr/>
        </p:nvPicPr>
        <p:blipFill>
          <a:blip r:embed="rId2"/>
          <a:stretch>
            <a:fillRect/>
          </a:stretch>
        </p:blipFill>
        <p:spPr>
          <a:xfrm>
            <a:off x="7437242" y="69977"/>
            <a:ext cx="4620855" cy="1510449"/>
          </a:xfrm>
          <a:prstGeom prst="rect">
            <a:avLst/>
          </a:prstGeom>
        </p:spPr>
      </p:pic>
      <p:pic>
        <p:nvPicPr>
          <p:cNvPr id="8" name="Picture 4" descr="C:\Users\User\Documents\263EM\chuzi@sunlands.com\history\user\image\392ec2ab-2019-4ccf-8d21-3d0d42fddef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5871" y="1580426"/>
            <a:ext cx="1413661" cy="436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844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7469" y="358193"/>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707097" y="1465397"/>
            <a:ext cx="11016343" cy="4418568"/>
          </a:xfrm>
        </p:spPr>
        <p:txBody>
          <a:bodyPr>
            <a:normAutofit/>
          </a:bodyPr>
          <a:lstStyle/>
          <a:p>
            <a:pPr>
              <a:spcBef>
                <a:spcPts val="0"/>
              </a:spcBef>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长征的伟大意义</a:t>
            </a:r>
            <a:endPar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endParaRPr lang="zh-CN" altLang="en-US" dirty="0" smtClean="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转</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粉碎了国民党“围剿”红军、消灭革命力量的企图，</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是中国革命转危为安的</a:t>
            </a: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关键</a:t>
            </a:r>
            <a:endParaRPr lang="en-US" altLang="zh-CN"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西北</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：通过</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长征，把中国革命的</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大本营放在了西北</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，为</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迎接中国人民抗日救亡的新高潮</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准备条件</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锤</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保存并</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锤炼了中国革命的骨干</a:t>
            </a: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力量</a:t>
            </a:r>
            <a:endPar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精</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铸就了伟大的</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长征精神</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火</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播撒了</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革命的</a:t>
            </a: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火种</a:t>
            </a:r>
            <a:endPar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cs typeface="黑体" panose="02010609060101010101" pitchFamily="49" charset="-122"/>
            </a:endParaRPr>
          </a:p>
        </p:txBody>
      </p:sp>
      <p:sp>
        <p:nvSpPr>
          <p:cNvPr id="4" name="文本框 3"/>
          <p:cNvSpPr txBox="1"/>
          <p:nvPr/>
        </p:nvSpPr>
        <p:spPr>
          <a:xfrm>
            <a:off x="6841671" y="5093819"/>
            <a:ext cx="2340528" cy="461665"/>
          </a:xfrm>
          <a:prstGeom prst="rect">
            <a:avLst/>
          </a:prstGeom>
          <a:noFill/>
          <a:ln>
            <a:solidFill>
              <a:srgbClr val="C23C0D"/>
            </a:solidFill>
          </a:ln>
        </p:spPr>
        <p:txBody>
          <a:bodyPr wrap="square" rtlCol="0">
            <a:spAutoFit/>
          </a:bodyPr>
          <a:lstStyle/>
          <a:p>
            <a:r>
              <a:rPr lang="zh-CN" altLang="en-US" sz="2400" dirty="0" smtClean="0">
                <a:solidFill>
                  <a:srgbClr val="C23C0D"/>
                </a:solidFill>
                <a:latin typeface="方正清刻本悦宋简体" panose="02000000000000000000" pitchFamily="2" charset="-122"/>
                <a:ea typeface="方正清刻本悦宋简体" panose="02000000000000000000" pitchFamily="2" charset="-122"/>
              </a:rPr>
              <a:t>转西北，锤精火</a:t>
            </a:r>
          </a:p>
        </p:txBody>
      </p:sp>
      <p:pic>
        <p:nvPicPr>
          <p:cNvPr id="5" name="Picture 4" descr="C:\Users\User\Documents\263EM\chuzi@sunlands.com\history\user\image\392ec2ab-2019-4ccf-8d21-3d0d42fddef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5871" y="1580426"/>
            <a:ext cx="1413661" cy="436741"/>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3"/>
          <a:stretch>
            <a:fillRect/>
          </a:stretch>
        </p:blipFill>
        <p:spPr>
          <a:xfrm>
            <a:off x="7437242" y="69977"/>
            <a:ext cx="4620855" cy="1510449"/>
          </a:xfrm>
          <a:prstGeom prst="rect">
            <a:avLst/>
          </a:prstGeom>
        </p:spPr>
      </p:pic>
    </p:spTree>
    <p:extLst>
      <p:ext uri="{BB962C8B-B14F-4D97-AF65-F5344CB8AC3E}">
        <p14:creationId xmlns:p14="http://schemas.microsoft.com/office/powerpoint/2010/main" val="2362452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毛</a:t>
            </a:r>
            <a:r>
              <a:rPr lang="zh-CN" altLang="en-US" sz="2400" dirty="0">
                <a:latin typeface="黑体" panose="02010609060101010101" pitchFamily="49" charset="-122"/>
                <a:ea typeface="黑体" panose="02010609060101010101" pitchFamily="49" charset="-122"/>
                <a:cs typeface="黑体" panose="02010609060101010101" pitchFamily="49" charset="-122"/>
              </a:rPr>
              <a:t>泽东率领的中央红军于</a:t>
            </a:r>
            <a:r>
              <a:rPr lang="en-US" altLang="zh-CN" sz="2400" dirty="0">
                <a:latin typeface="黑体" panose="02010609060101010101" pitchFamily="49" charset="-122"/>
                <a:ea typeface="黑体" panose="02010609060101010101" pitchFamily="49" charset="-122"/>
                <a:cs typeface="黑体" panose="02010609060101010101" pitchFamily="49" charset="-122"/>
              </a:rPr>
              <a:t>1935</a:t>
            </a:r>
            <a:r>
              <a:rPr lang="zh-CN" altLang="en-US"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6</a:t>
            </a:r>
            <a:r>
              <a:rPr lang="zh-CN" altLang="en-US" sz="2400" dirty="0">
                <a:latin typeface="黑体" panose="02010609060101010101" pitchFamily="49" charset="-122"/>
                <a:ea typeface="黑体" panose="02010609060101010101" pitchFamily="49" charset="-122"/>
                <a:cs typeface="黑体" panose="02010609060101010101" pitchFamily="49" charset="-122"/>
              </a:rPr>
              <a:t>月抵达四川懋功地区，同张国焘、徐向前等率领的另一支红军主力会师。张，徐二人率领的红军主力是</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endParaRPr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红一</a:t>
            </a:r>
            <a:r>
              <a:rPr lang="zh-CN" altLang="en-US" sz="2400" dirty="0">
                <a:latin typeface="黑体" panose="02010609060101010101" pitchFamily="49" charset="-122"/>
                <a:ea typeface="黑体" panose="02010609060101010101" pitchFamily="49" charset="-122"/>
                <a:cs typeface="黑体" panose="02010609060101010101" pitchFamily="49" charset="-122"/>
              </a:rPr>
              <a:t>方面军</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红二</a:t>
            </a:r>
            <a:r>
              <a:rPr lang="zh-CN" altLang="en-US" sz="2400" dirty="0">
                <a:latin typeface="黑体" panose="02010609060101010101" pitchFamily="49" charset="-122"/>
                <a:ea typeface="黑体" panose="02010609060101010101" pitchFamily="49" charset="-122"/>
                <a:cs typeface="黑体" panose="02010609060101010101" pitchFamily="49" charset="-122"/>
              </a:rPr>
              <a:t>方面军</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红</a:t>
            </a:r>
            <a:r>
              <a:rPr lang="zh-CN" altLang="en-US" sz="2400" dirty="0">
                <a:latin typeface="黑体" panose="02010609060101010101" pitchFamily="49" charset="-122"/>
                <a:ea typeface="黑体" panose="02010609060101010101" pitchFamily="49" charset="-122"/>
                <a:cs typeface="黑体" panose="02010609060101010101" pitchFamily="49" charset="-122"/>
              </a:rPr>
              <a:t>三方面军</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红四方面军</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a:t>
            </a:r>
            <a:r>
              <a:rPr lang="zh-CN" altLang="en-US" dirty="0" smtClean="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197610519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毛</a:t>
            </a:r>
            <a:r>
              <a:rPr lang="zh-CN" altLang="en-US" sz="2400" dirty="0">
                <a:latin typeface="黑体" panose="02010609060101010101" pitchFamily="49" charset="-122"/>
                <a:ea typeface="黑体" panose="02010609060101010101" pitchFamily="49" charset="-122"/>
                <a:cs typeface="黑体" panose="02010609060101010101" pitchFamily="49" charset="-122"/>
              </a:rPr>
              <a:t>泽东率领的中央红军于</a:t>
            </a:r>
            <a:r>
              <a:rPr lang="en-US" altLang="zh-CN" sz="2400" dirty="0">
                <a:latin typeface="黑体" panose="02010609060101010101" pitchFamily="49" charset="-122"/>
                <a:ea typeface="黑体" panose="02010609060101010101" pitchFamily="49" charset="-122"/>
                <a:cs typeface="黑体" panose="02010609060101010101" pitchFamily="49" charset="-122"/>
              </a:rPr>
              <a:t>1935</a:t>
            </a:r>
            <a:r>
              <a:rPr lang="zh-CN" altLang="en-US"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6</a:t>
            </a:r>
            <a:r>
              <a:rPr lang="zh-CN" altLang="en-US" sz="2400" dirty="0">
                <a:latin typeface="黑体" panose="02010609060101010101" pitchFamily="49" charset="-122"/>
                <a:ea typeface="黑体" panose="02010609060101010101" pitchFamily="49" charset="-122"/>
                <a:cs typeface="黑体" panose="02010609060101010101" pitchFamily="49" charset="-122"/>
              </a:rPr>
              <a:t>月抵达四川懋功地区，同张国焘、徐向前等率领的另一支红军主力会师。张，徐二人率领的红军主力是</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endParaRPr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红一</a:t>
            </a:r>
            <a:r>
              <a:rPr lang="zh-CN" altLang="en-US" sz="2400" dirty="0">
                <a:latin typeface="黑体" panose="02010609060101010101" pitchFamily="49" charset="-122"/>
                <a:ea typeface="黑体" panose="02010609060101010101" pitchFamily="49" charset="-122"/>
                <a:cs typeface="黑体" panose="02010609060101010101" pitchFamily="49" charset="-122"/>
              </a:rPr>
              <a:t>方面军</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红二</a:t>
            </a:r>
            <a:r>
              <a:rPr lang="zh-CN" altLang="en-US" sz="2400" dirty="0">
                <a:latin typeface="黑体" panose="02010609060101010101" pitchFamily="49" charset="-122"/>
                <a:ea typeface="黑体" panose="02010609060101010101" pitchFamily="49" charset="-122"/>
                <a:cs typeface="黑体" panose="02010609060101010101" pitchFamily="49" charset="-122"/>
              </a:rPr>
              <a:t>方面军</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红</a:t>
            </a:r>
            <a:r>
              <a:rPr lang="zh-CN" altLang="en-US" sz="2400" dirty="0">
                <a:latin typeface="黑体" panose="02010609060101010101" pitchFamily="49" charset="-122"/>
                <a:ea typeface="黑体" panose="02010609060101010101" pitchFamily="49" charset="-122"/>
                <a:cs typeface="黑体" panose="02010609060101010101" pitchFamily="49" charset="-122"/>
              </a:rPr>
              <a:t>三方面军</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红四方面军</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a:t>
            </a:r>
            <a:r>
              <a:rPr lang="zh-CN" altLang="en-US" dirty="0" smtClean="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165939197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2.1935</a:t>
            </a:r>
            <a:r>
              <a:rPr lang="zh-CN" altLang="zh-CN"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10</a:t>
            </a:r>
            <a:r>
              <a:rPr lang="zh-CN" altLang="zh-CN" sz="2400" dirty="0">
                <a:latin typeface="黑体" panose="02010609060101010101" pitchFamily="49" charset="-122"/>
                <a:ea typeface="黑体" panose="02010609060101010101" pitchFamily="49" charset="-122"/>
                <a:cs typeface="黑体" panose="02010609060101010101" pitchFamily="49" charset="-122"/>
              </a:rPr>
              <a:t>月，中央红军结束长征并同红十五军团胜利会师于（</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 </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endParaRPr lang="zh-CN"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zh-CN" sz="2400" dirty="0">
                <a:latin typeface="黑体" panose="02010609060101010101" pitchFamily="49" charset="-122"/>
                <a:ea typeface="黑体" panose="02010609060101010101" pitchFamily="49" charset="-122"/>
                <a:cs typeface="黑体" panose="02010609060101010101" pitchFamily="49" charset="-122"/>
              </a:rPr>
              <a:t>．四川懋功地区</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．西康甘孜地区</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zh-CN" sz="2400" dirty="0">
                <a:latin typeface="黑体" panose="02010609060101010101" pitchFamily="49" charset="-122"/>
                <a:ea typeface="黑体" panose="02010609060101010101" pitchFamily="49" charset="-122"/>
                <a:cs typeface="黑体" panose="02010609060101010101" pitchFamily="49" charset="-122"/>
              </a:rPr>
              <a:t>．甘肃会宁、静宁地区</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zh-CN" sz="2400" dirty="0">
                <a:latin typeface="黑体" panose="02010609060101010101" pitchFamily="49" charset="-122"/>
                <a:ea typeface="黑体" panose="02010609060101010101" pitchFamily="49" charset="-122"/>
                <a:cs typeface="黑体" panose="02010609060101010101" pitchFamily="49" charset="-122"/>
              </a:rPr>
              <a:t>．陕北吴起镇</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a:t>
            </a:r>
            <a:r>
              <a:rPr lang="zh-CN" altLang="en-US" dirty="0" smtClean="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381982495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2.1935</a:t>
            </a:r>
            <a:r>
              <a:rPr lang="zh-CN" altLang="zh-CN"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10</a:t>
            </a:r>
            <a:r>
              <a:rPr lang="zh-CN" altLang="zh-CN" sz="2400" dirty="0">
                <a:latin typeface="黑体" panose="02010609060101010101" pitchFamily="49" charset="-122"/>
                <a:ea typeface="黑体" panose="02010609060101010101" pitchFamily="49" charset="-122"/>
                <a:cs typeface="黑体" panose="02010609060101010101" pitchFamily="49" charset="-122"/>
              </a:rPr>
              <a:t>月，中央红军结束长征并同红十五军团胜利会师于（</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en-US" altLang="zh-CN" sz="2400" b="1" dirty="0">
                <a:solidFill>
                  <a:srgbClr val="C23C0D"/>
                </a:solidFill>
                <a:latin typeface="黑体" panose="02010609060101010101" pitchFamily="49" charset="-122"/>
                <a:ea typeface="黑体" panose="02010609060101010101" pitchFamily="49" charset="-122"/>
                <a:cs typeface="黑体" panose="02010609060101010101" pitchFamily="49" charset="-122"/>
              </a:rPr>
              <a:t>D</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 </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endParaRPr lang="zh-CN"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zh-CN" sz="2400" dirty="0">
                <a:latin typeface="黑体" panose="02010609060101010101" pitchFamily="49" charset="-122"/>
                <a:ea typeface="黑体" panose="02010609060101010101" pitchFamily="49" charset="-122"/>
                <a:cs typeface="黑体" panose="02010609060101010101" pitchFamily="49" charset="-122"/>
              </a:rPr>
              <a:t>．四川懋功地区</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．西康甘孜地区</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zh-CN" sz="2400" dirty="0">
                <a:latin typeface="黑体" panose="02010609060101010101" pitchFamily="49" charset="-122"/>
                <a:ea typeface="黑体" panose="02010609060101010101" pitchFamily="49" charset="-122"/>
                <a:cs typeface="黑体" panose="02010609060101010101" pitchFamily="49" charset="-122"/>
              </a:rPr>
              <a:t>．甘肃会宁、静宁地区</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zh-CN" sz="2400" dirty="0">
                <a:latin typeface="黑体" panose="02010609060101010101" pitchFamily="49" charset="-122"/>
                <a:ea typeface="黑体" panose="02010609060101010101" pitchFamily="49" charset="-122"/>
                <a:cs typeface="黑体" panose="02010609060101010101" pitchFamily="49" charset="-122"/>
              </a:rPr>
              <a:t>．陕北吴起镇</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a:t>
            </a:r>
            <a:r>
              <a:rPr lang="zh-CN" altLang="en-US" dirty="0" smtClean="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14508563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3.</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下列</a:t>
            </a:r>
            <a:r>
              <a:rPr lang="zh-CN" altLang="en-US" sz="2400" dirty="0">
                <a:latin typeface="黑体" panose="02010609060101010101" pitchFamily="49" charset="-122"/>
                <a:ea typeface="黑体" panose="02010609060101010101" pitchFamily="49" charset="-122"/>
                <a:cs typeface="黑体" panose="02010609060101010101" pitchFamily="49" charset="-122"/>
              </a:rPr>
              <a:t>选项中对于中国工农红军长征胜利的历史意义表述准确的是（ </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endParaRPr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长征</a:t>
            </a:r>
            <a:r>
              <a:rPr lang="zh-CN" altLang="en-US" sz="2400" dirty="0">
                <a:latin typeface="黑体" panose="02010609060101010101" pitchFamily="49" charset="-122"/>
                <a:ea typeface="黑体" panose="02010609060101010101" pitchFamily="49" charset="-122"/>
                <a:cs typeface="黑体" panose="02010609060101010101" pitchFamily="49" charset="-122"/>
              </a:rPr>
              <a:t>推翻了国民党的反动统治</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长征</a:t>
            </a:r>
            <a:r>
              <a:rPr lang="zh-CN" altLang="en-US" sz="2400" dirty="0">
                <a:latin typeface="黑体" panose="02010609060101010101" pitchFamily="49" charset="-122"/>
                <a:ea typeface="黑体" panose="02010609060101010101" pitchFamily="49" charset="-122"/>
                <a:cs typeface="黑体" panose="02010609060101010101" pitchFamily="49" charset="-122"/>
              </a:rPr>
              <a:t>保存并锤炼了中国革命的骨干力量</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长征</a:t>
            </a:r>
            <a:r>
              <a:rPr lang="zh-CN" altLang="en-US" sz="2400" dirty="0">
                <a:latin typeface="黑体" panose="02010609060101010101" pitchFamily="49" charset="-122"/>
                <a:ea typeface="黑体" panose="02010609060101010101" pitchFamily="49" charset="-122"/>
                <a:cs typeface="黑体" panose="02010609060101010101" pitchFamily="49" charset="-122"/>
              </a:rPr>
              <a:t>是中国新民主主义革命的开端</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长征</a:t>
            </a:r>
            <a:r>
              <a:rPr lang="zh-CN" altLang="en-US" sz="2400" dirty="0">
                <a:latin typeface="黑体" panose="02010609060101010101" pitchFamily="49" charset="-122"/>
                <a:ea typeface="黑体" panose="02010609060101010101" pitchFamily="49" charset="-122"/>
                <a:cs typeface="黑体" panose="02010609060101010101" pitchFamily="49" charset="-122"/>
              </a:rPr>
              <a:t>打响了武装反抗国民党反对统治的第一枪</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a:t>
            </a:r>
            <a:r>
              <a:rPr lang="zh-CN" altLang="en-US" dirty="0" smtClean="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42528364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3.</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下列</a:t>
            </a:r>
            <a:r>
              <a:rPr lang="zh-CN" altLang="en-US" sz="2400" dirty="0">
                <a:latin typeface="黑体" panose="02010609060101010101" pitchFamily="49" charset="-122"/>
                <a:ea typeface="黑体" panose="02010609060101010101" pitchFamily="49" charset="-122"/>
                <a:cs typeface="黑体" panose="02010609060101010101" pitchFamily="49" charset="-122"/>
              </a:rPr>
              <a:t>选项中对于中国工农红军长征胜利的历史意义表述准确的是（ </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endParaRPr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长征</a:t>
            </a:r>
            <a:r>
              <a:rPr lang="zh-CN" altLang="en-US" sz="2400" dirty="0">
                <a:latin typeface="黑体" panose="02010609060101010101" pitchFamily="49" charset="-122"/>
                <a:ea typeface="黑体" panose="02010609060101010101" pitchFamily="49" charset="-122"/>
                <a:cs typeface="黑体" panose="02010609060101010101" pitchFamily="49" charset="-122"/>
              </a:rPr>
              <a:t>推翻了国民党的反动统治</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长征</a:t>
            </a:r>
            <a:r>
              <a:rPr lang="zh-CN" altLang="en-US" sz="2400" dirty="0">
                <a:latin typeface="黑体" panose="02010609060101010101" pitchFamily="49" charset="-122"/>
                <a:ea typeface="黑体" panose="02010609060101010101" pitchFamily="49" charset="-122"/>
                <a:cs typeface="黑体" panose="02010609060101010101" pitchFamily="49" charset="-122"/>
              </a:rPr>
              <a:t>保存并锤炼了中国革命的骨干力量</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长征</a:t>
            </a:r>
            <a:r>
              <a:rPr lang="zh-CN" altLang="en-US" sz="2400" dirty="0">
                <a:latin typeface="黑体" panose="02010609060101010101" pitchFamily="49" charset="-122"/>
                <a:ea typeface="黑体" panose="02010609060101010101" pitchFamily="49" charset="-122"/>
                <a:cs typeface="黑体" panose="02010609060101010101" pitchFamily="49" charset="-122"/>
              </a:rPr>
              <a:t>是中国新民主主义革命的开端</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长征</a:t>
            </a:r>
            <a:r>
              <a:rPr lang="zh-CN" altLang="en-US" sz="2400" dirty="0">
                <a:latin typeface="黑体" panose="02010609060101010101" pitchFamily="49" charset="-122"/>
                <a:ea typeface="黑体" panose="02010609060101010101" pitchFamily="49" charset="-122"/>
                <a:cs typeface="黑体" panose="02010609060101010101" pitchFamily="49" charset="-122"/>
              </a:rPr>
              <a:t>打响了武装反抗国民党反对统治的第一枪</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a:t>
            </a:r>
            <a:r>
              <a:rPr lang="zh-CN" altLang="en-US" dirty="0" smtClean="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210285157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0679" y="1362102"/>
            <a:ext cx="11582399" cy="4987141"/>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4</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对于中国工农红军长征胜利的历史意义表述不准确的是（     </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它</a:t>
            </a:r>
            <a:r>
              <a:rPr lang="zh-CN" altLang="en-US" sz="2400" dirty="0">
                <a:latin typeface="黑体" panose="02010609060101010101" pitchFamily="49" charset="-122"/>
                <a:ea typeface="黑体" panose="02010609060101010101" pitchFamily="49" charset="-122"/>
                <a:cs typeface="黑体" panose="02010609060101010101" pitchFamily="49" charset="-122"/>
              </a:rPr>
              <a:t>粉碎了国民党“围剿”红军、消灭革命力量的企图，是中国革命转危为安的关键</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提</a:t>
            </a:r>
            <a:r>
              <a:rPr lang="zh-CN" altLang="en-US" sz="2400" dirty="0">
                <a:latin typeface="黑体" panose="02010609060101010101" pitchFamily="49" charset="-122"/>
                <a:ea typeface="黑体" panose="02010609060101010101" pitchFamily="49" charset="-122"/>
                <a:cs typeface="黑体" panose="02010609060101010101" pitchFamily="49" charset="-122"/>
              </a:rPr>
              <a:t>出抗日民族统一战线新政策</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长征</a:t>
            </a:r>
            <a:r>
              <a:rPr lang="zh-CN" altLang="en-US" sz="2400" dirty="0">
                <a:latin typeface="黑体" panose="02010609060101010101" pitchFamily="49" charset="-122"/>
                <a:ea typeface="黑体" panose="02010609060101010101" pitchFamily="49" charset="-122"/>
                <a:cs typeface="黑体" panose="02010609060101010101" pitchFamily="49" charset="-122"/>
              </a:rPr>
              <a:t>保存并锤炼了中国革命的骨干力量，这是党和红军极为宝贵的精华</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铸就</a:t>
            </a:r>
            <a:r>
              <a:rPr lang="zh-CN" altLang="en-US" sz="2400" dirty="0">
                <a:latin typeface="黑体" panose="02010609060101010101" pitchFamily="49" charset="-122"/>
                <a:ea typeface="黑体" panose="02010609060101010101" pitchFamily="49" charset="-122"/>
                <a:cs typeface="黑体" panose="02010609060101010101" pitchFamily="49" charset="-122"/>
              </a:rPr>
              <a:t>了伟大的长征精神</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a:t>
            </a:r>
            <a:r>
              <a:rPr lang="zh-CN" altLang="en-US" dirty="0" smtClean="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368693851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0679" y="1362102"/>
            <a:ext cx="11582399" cy="4987141"/>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4</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对于中国工农红军长征胜利的历史意义表述不准确的是（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endParaRPr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它</a:t>
            </a:r>
            <a:r>
              <a:rPr lang="zh-CN" altLang="en-US" sz="2400" dirty="0">
                <a:latin typeface="黑体" panose="02010609060101010101" pitchFamily="49" charset="-122"/>
                <a:ea typeface="黑体" panose="02010609060101010101" pitchFamily="49" charset="-122"/>
                <a:cs typeface="黑体" panose="02010609060101010101" pitchFamily="49" charset="-122"/>
              </a:rPr>
              <a:t>粉碎了国民党“围剿”红军、消灭革命力量的企图，是中国革命转危为安的关键</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提</a:t>
            </a:r>
            <a:r>
              <a:rPr lang="zh-CN" altLang="en-US" sz="2400" dirty="0">
                <a:latin typeface="黑体" panose="02010609060101010101" pitchFamily="49" charset="-122"/>
                <a:ea typeface="黑体" panose="02010609060101010101" pitchFamily="49" charset="-122"/>
                <a:cs typeface="黑体" panose="02010609060101010101" pitchFamily="49" charset="-122"/>
              </a:rPr>
              <a:t>出抗日民族统一战线新政策</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长征</a:t>
            </a:r>
            <a:r>
              <a:rPr lang="zh-CN" altLang="en-US" sz="2400" dirty="0">
                <a:latin typeface="黑体" panose="02010609060101010101" pitchFamily="49" charset="-122"/>
                <a:ea typeface="黑体" panose="02010609060101010101" pitchFamily="49" charset="-122"/>
                <a:cs typeface="黑体" panose="02010609060101010101" pitchFamily="49" charset="-122"/>
              </a:rPr>
              <a:t>保存并锤炼了中国革命的骨干力量，这是党和红军极为宝贵的精华</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铸就</a:t>
            </a:r>
            <a:r>
              <a:rPr lang="zh-CN" altLang="en-US" sz="2400" dirty="0">
                <a:latin typeface="黑体" panose="02010609060101010101" pitchFamily="49" charset="-122"/>
                <a:ea typeface="黑体" panose="02010609060101010101" pitchFamily="49" charset="-122"/>
                <a:cs typeface="黑体" panose="02010609060101010101" pitchFamily="49" charset="-122"/>
              </a:rPr>
              <a:t>了伟大的长征精神</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a:t>
            </a:r>
            <a:r>
              <a:rPr lang="zh-CN" altLang="en-US" dirty="0" smtClean="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1778353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4218" y="351874"/>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sp>
        <p:nvSpPr>
          <p:cNvPr id="3" name="内容占位符 2"/>
          <p:cNvSpPr>
            <a:spLocks noGrp="1"/>
          </p:cNvSpPr>
          <p:nvPr>
            <p:ph idx="1"/>
          </p:nvPr>
        </p:nvSpPr>
        <p:spPr>
          <a:xfrm>
            <a:off x="838200" y="1105786"/>
            <a:ext cx="11212286" cy="5250564"/>
          </a:xfrm>
        </p:spPr>
        <p:txBody>
          <a:bodyPr>
            <a:normAutofit/>
          </a:bodyPr>
          <a:lstStyle/>
          <a:p>
            <a:pPr>
              <a:lnSpc>
                <a:spcPct val="200000"/>
              </a:lnSpc>
            </a:pPr>
            <a:r>
              <a:rPr lang="zh-CN" altLang="en-US" sz="2800" dirty="0" smtClean="0">
                <a:solidFill>
                  <a:srgbClr val="0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土地革命战争的兴起和人民军队的建立</a:t>
            </a:r>
            <a:endParaRPr lang="en-US" altLang="zh-CN" sz="2800" dirty="0" smtClean="0">
              <a:solidFill>
                <a:srgbClr val="0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nSpc>
                <a:spcPct val="200000"/>
              </a:lnSpc>
            </a:pPr>
            <a:endParaRPr lang="en-US" altLang="zh-CN"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南昌起义</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的历史</a:t>
            </a: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a:t>
            </a:r>
            <a:endParaRPr lang="en-US" altLang="zh-CN"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它</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打响了武装反抗国民党反动统治的</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第一枪</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它</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成为共产党独立领导革命战争、创建人民军队和武装夺取政权的</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伟大开端</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b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br>
            <a:r>
              <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3.</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它</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揭开了土地革命战争的</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序幕</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zh-CN" altLang="en-US" dirty="0" smtClean="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pic>
        <p:nvPicPr>
          <p:cNvPr id="4"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7658" y="2743878"/>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4"/>
          <a:stretch>
            <a:fillRect/>
          </a:stretch>
        </p:blipFill>
        <p:spPr>
          <a:xfrm>
            <a:off x="8813353" y="41512"/>
            <a:ext cx="3378647" cy="2128548"/>
          </a:xfrm>
          <a:prstGeom prst="rect">
            <a:avLst/>
          </a:prstGeom>
        </p:spPr>
      </p:pic>
    </p:spTree>
    <p:extLst>
      <p:ext uri="{BB962C8B-B14F-4D97-AF65-F5344CB8AC3E}">
        <p14:creationId xmlns:p14="http://schemas.microsoft.com/office/powerpoint/2010/main" val="232585176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7226" y="365126"/>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会议记忆</a:t>
            </a:r>
          </a:p>
        </p:txBody>
      </p:sp>
      <p:sp>
        <p:nvSpPr>
          <p:cNvPr id="3" name="内容占位符 2"/>
          <p:cNvSpPr>
            <a:spLocks noGrp="1"/>
          </p:cNvSpPr>
          <p:nvPr>
            <p:ph idx="1"/>
          </p:nvPr>
        </p:nvSpPr>
        <p:spPr>
          <a:xfrm>
            <a:off x="838200" y="2338684"/>
            <a:ext cx="10515600" cy="2913254"/>
          </a:xfrm>
        </p:spPr>
        <p:txBody>
          <a:bodyPr>
            <a:normAutofit/>
          </a:bodyPr>
          <a:lstStyle/>
          <a:p>
            <a:r>
              <a:rPr lang="zh-CN" altLang="en-US" sz="2400" dirty="0">
                <a:latin typeface="黑体" panose="02010609060101010101" pitchFamily="49" charset="-122"/>
                <a:ea typeface="黑体" panose="02010609060101010101" pitchFamily="49" charset="-122"/>
                <a:cs typeface="黑体" panose="02010609060101010101" pitchFamily="49" charset="-122"/>
              </a:rPr>
              <a:t>一大党，二</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大纲。三</a:t>
            </a:r>
            <a:r>
              <a:rPr lang="zh-CN" altLang="en-US" sz="2400" dirty="0">
                <a:latin typeface="黑体" panose="02010609060101010101" pitchFamily="49" charset="-122"/>
                <a:ea typeface="黑体" panose="02010609060101010101" pitchFamily="49" charset="-122"/>
                <a:cs typeface="黑体" panose="02010609060101010101" pitchFamily="49" charset="-122"/>
              </a:rPr>
              <a:t>大联国搞合作，四</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大五大净瞎忙。</a:t>
            </a:r>
            <a:endParaRPr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cs typeface="黑体" panose="02010609060101010101" pitchFamily="49" charset="-122"/>
              </a:rPr>
              <a:t>八一</a:t>
            </a:r>
            <a:r>
              <a:rPr lang="zh-CN" altLang="en-US" sz="2400" dirty="0">
                <a:latin typeface="黑体" panose="02010609060101010101" pitchFamily="49" charset="-122"/>
                <a:ea typeface="黑体" panose="02010609060101010101" pitchFamily="49" charset="-122"/>
                <a:cs typeface="黑体" panose="02010609060101010101" pitchFamily="49" charset="-122"/>
              </a:rPr>
              <a:t>南昌第一枪 </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八七政权要靠</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枪。秋收</a:t>
            </a:r>
            <a:r>
              <a:rPr lang="zh-CN" altLang="en-US" sz="2400" dirty="0">
                <a:latin typeface="黑体" panose="02010609060101010101" pitchFamily="49" charset="-122"/>
                <a:ea typeface="黑体" panose="02010609060101010101" pitchFamily="49" charset="-122"/>
                <a:cs typeface="黑体" panose="02010609060101010101" pitchFamily="49" charset="-122"/>
              </a:rPr>
              <a:t>工农</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来战斗 </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三湾</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改编新军装。</a:t>
            </a:r>
            <a:endParaRPr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cs typeface="黑体" panose="02010609060101010101" pitchFamily="49" charset="-122"/>
              </a:rPr>
              <a:t>遵义生死转折点</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endParaRPr lang="zh-CN" altLang="en-US" dirty="0" smtClean="0"/>
          </a:p>
          <a:p>
            <a:r>
              <a:rPr lang="zh-CN" altLang="en-US" dirty="0" smtClean="0">
                <a:latin typeface="黑体" panose="02010609060101010101" pitchFamily="49" charset="-122"/>
                <a:ea typeface="黑体" panose="02010609060101010101" pitchFamily="49" charset="-122"/>
                <a:cs typeface="黑体" panose="02010609060101010101" pitchFamily="49" charset="-122"/>
              </a:rPr>
              <a:t>未完待续</a:t>
            </a:r>
            <a:r>
              <a:rPr lang="en-US" altLang="zh-CN" dirty="0" smtClean="0">
                <a:latin typeface="黑体" panose="02010609060101010101" pitchFamily="49" charset="-122"/>
                <a:ea typeface="黑体" panose="02010609060101010101" pitchFamily="49" charset="-122"/>
                <a:cs typeface="黑体" panose="02010609060101010101" pitchFamily="49"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28822720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中国近现代史纲要</a:t>
            </a:r>
          </a:p>
        </p:txBody>
      </p:sp>
      <p:sp>
        <p:nvSpPr>
          <p:cNvPr id="3" name="左大括号 2"/>
          <p:cNvSpPr/>
          <p:nvPr/>
        </p:nvSpPr>
        <p:spPr>
          <a:xfrm>
            <a:off x="2220385" y="539747"/>
            <a:ext cx="250223" cy="596227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141832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mtClean="0">
                <a:solidFill>
                  <a:schemeClr val="tx1"/>
                </a:solidFill>
                <a:latin typeface="黑体" panose="02010609060101010101" pitchFamily="49" charset="-122"/>
                <a:ea typeface="黑体" panose="02010609060101010101" pitchFamily="49" charset="-122"/>
                <a:sym typeface="+mn-ea"/>
              </a:rPr>
              <a:t>打天下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2" name="圆角矩形 21"/>
          <p:cNvSpPr/>
          <p:nvPr/>
        </p:nvSpPr>
        <p:spPr>
          <a:xfrm>
            <a:off x="2470608" y="492717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latin typeface="黑体" panose="02010609060101010101" pitchFamily="49" charset="-122"/>
                <a:ea typeface="黑体" panose="02010609060101010101" pitchFamily="49" charset="-122"/>
                <a:sym typeface="+mn-ea"/>
              </a:rPr>
              <a:t>守天下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4668657" y="616893"/>
            <a:ext cx="167532" cy="261800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左大括号 6"/>
          <p:cNvSpPr/>
          <p:nvPr/>
        </p:nvSpPr>
        <p:spPr>
          <a:xfrm>
            <a:off x="4627311" y="4178203"/>
            <a:ext cx="250223" cy="267979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4836189" y="738769"/>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诞生背景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圆角矩形 8"/>
          <p:cNvSpPr/>
          <p:nvPr/>
        </p:nvSpPr>
        <p:spPr>
          <a:xfrm>
            <a:off x="4836189" y="2647937"/>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我党诞生</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0" name="圆角矩形 9"/>
          <p:cNvSpPr/>
          <p:nvPr/>
        </p:nvSpPr>
        <p:spPr>
          <a:xfrm>
            <a:off x="4836189" y="4335293"/>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谋出路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1" name="圆角矩形 10"/>
          <p:cNvSpPr/>
          <p:nvPr/>
        </p:nvSpPr>
        <p:spPr>
          <a:xfrm>
            <a:off x="4836189" y="4983081"/>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走弯路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2" name="圆角矩形 11"/>
          <p:cNvSpPr/>
          <p:nvPr/>
        </p:nvSpPr>
        <p:spPr>
          <a:xfrm>
            <a:off x="4845549" y="5636598"/>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富强路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4856862" y="6310156"/>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新时代</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4" name="左大括号 13"/>
          <p:cNvSpPr/>
          <p:nvPr/>
        </p:nvSpPr>
        <p:spPr>
          <a:xfrm>
            <a:off x="6784014" y="166255"/>
            <a:ext cx="250223" cy="168024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5" name="左大括号 14"/>
          <p:cNvSpPr/>
          <p:nvPr/>
        </p:nvSpPr>
        <p:spPr>
          <a:xfrm>
            <a:off x="6784014" y="1925896"/>
            <a:ext cx="201508" cy="209782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7034237" y="166255"/>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第一章：反对外国侵略的斗争</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7061239" y="750726"/>
            <a:ext cx="347052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第二章：对国家出路的早期探索</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8" name="圆角矩形 17"/>
          <p:cNvSpPr/>
          <p:nvPr/>
        </p:nvSpPr>
        <p:spPr>
          <a:xfrm>
            <a:off x="7050233" y="1380840"/>
            <a:ext cx="3481530"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第三章：辛亥革命</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9" name="圆角矩形 18"/>
          <p:cNvSpPr/>
          <p:nvPr/>
        </p:nvSpPr>
        <p:spPr>
          <a:xfrm>
            <a:off x="7034237" y="1936573"/>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第四章：开天辟地的大事变</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0" name="圆角矩形 19"/>
          <p:cNvSpPr/>
          <p:nvPr/>
        </p:nvSpPr>
        <p:spPr>
          <a:xfrm>
            <a:off x="7034237" y="2542333"/>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第五章：中国革命的新道路</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1" name="圆角矩形 20"/>
          <p:cNvSpPr/>
          <p:nvPr/>
        </p:nvSpPr>
        <p:spPr>
          <a:xfrm>
            <a:off x="7034237" y="3119367"/>
            <a:ext cx="3497526"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bg1"/>
                </a:solidFill>
                <a:latin typeface="黑体" panose="02010609060101010101" pitchFamily="49" charset="-122"/>
                <a:ea typeface="黑体" panose="02010609060101010101" pitchFamily="49" charset="-122"/>
              </a:rPr>
              <a:t>第六章：中华民族的抗日战争</a:t>
            </a:r>
            <a:endParaRPr lang="zh-CN" altLang="en-US" dirty="0">
              <a:solidFill>
                <a:schemeClr val="bg1"/>
              </a:solidFill>
              <a:latin typeface="黑体" panose="02010609060101010101" pitchFamily="49" charset="-122"/>
              <a:ea typeface="黑体" panose="02010609060101010101" pitchFamily="49" charset="-122"/>
            </a:endParaRPr>
          </a:p>
        </p:txBody>
      </p:sp>
      <p:sp>
        <p:nvSpPr>
          <p:cNvPr id="23" name="圆角矩形 22"/>
          <p:cNvSpPr/>
          <p:nvPr/>
        </p:nvSpPr>
        <p:spPr>
          <a:xfrm>
            <a:off x="7034237" y="3680998"/>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第七章：为创建新中国而奋斗</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4" name="圆角矩形 23"/>
          <p:cNvSpPr/>
          <p:nvPr/>
        </p:nvSpPr>
        <p:spPr>
          <a:xfrm>
            <a:off x="7034235" y="4330345"/>
            <a:ext cx="4397703"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第八章：</a:t>
            </a:r>
            <a:r>
              <a:rPr lang="zh-CN" altLang="en-US" dirty="0">
                <a:solidFill>
                  <a:schemeClr val="tx1"/>
                </a:solidFill>
                <a:latin typeface="黑体" panose="02010609060101010101" pitchFamily="49" charset="-122"/>
                <a:ea typeface="黑体" panose="02010609060101010101" pitchFamily="49" charset="-122"/>
                <a:sym typeface="Arial" panose="020B0604020202020204" pitchFamily="34" charset="0"/>
              </a:rPr>
              <a:t>社会主义基本制度的全面确立 </a:t>
            </a:r>
          </a:p>
        </p:txBody>
      </p:sp>
      <p:sp>
        <p:nvSpPr>
          <p:cNvPr id="25" name="圆角矩形 24"/>
          <p:cNvSpPr/>
          <p:nvPr/>
        </p:nvSpPr>
        <p:spPr>
          <a:xfrm>
            <a:off x="7036493" y="5011463"/>
            <a:ext cx="4411442"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pPr>
            <a:r>
              <a:rPr lang="zh-CN" altLang="en-US" dirty="0" smtClean="0">
                <a:solidFill>
                  <a:schemeClr val="tx1"/>
                </a:solidFill>
                <a:latin typeface="黑体" panose="02010609060101010101" pitchFamily="49" charset="-122"/>
                <a:ea typeface="黑体" panose="02010609060101010101" pitchFamily="49" charset="-122"/>
              </a:rPr>
              <a:t>第九章：</a:t>
            </a:r>
            <a:r>
              <a:rPr lang="zh-CN" altLang="en-US" dirty="0">
                <a:solidFill>
                  <a:schemeClr val="tx1"/>
                </a:solidFill>
                <a:latin typeface="黑体" panose="02010609060101010101" pitchFamily="49" charset="-122"/>
                <a:ea typeface="黑体" panose="02010609060101010101" pitchFamily="49" charset="-122"/>
                <a:sym typeface="Arial" panose="020B0604020202020204" pitchFamily="34" charset="0"/>
              </a:rPr>
              <a:t>社会主义建设在探索中曲折发展 </a:t>
            </a:r>
          </a:p>
        </p:txBody>
      </p:sp>
      <p:sp>
        <p:nvSpPr>
          <p:cNvPr id="26" name="圆角矩形 25"/>
          <p:cNvSpPr/>
          <p:nvPr/>
        </p:nvSpPr>
        <p:spPr>
          <a:xfrm>
            <a:off x="7034237" y="5626613"/>
            <a:ext cx="4380777"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第十章：改革开放与</a:t>
            </a:r>
            <a:r>
              <a:rPr lang="zh-CN" altLang="en-US" smtClean="0">
                <a:solidFill>
                  <a:schemeClr val="tx1"/>
                </a:solidFill>
                <a:latin typeface="黑体" panose="02010609060101010101" pitchFamily="49" charset="-122"/>
                <a:ea typeface="黑体" panose="02010609060101010101" pitchFamily="49" charset="-122"/>
              </a:rPr>
              <a:t>现代化建设新时期</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7" name="圆角矩形 26"/>
          <p:cNvSpPr/>
          <p:nvPr/>
        </p:nvSpPr>
        <p:spPr>
          <a:xfrm>
            <a:off x="7034235" y="6310157"/>
            <a:ext cx="43807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第十一章：中国特色</a:t>
            </a:r>
            <a:r>
              <a:rPr lang="zh-CN" altLang="en-US" smtClean="0">
                <a:solidFill>
                  <a:schemeClr val="tx1"/>
                </a:solidFill>
                <a:latin typeface="黑体" panose="02010609060101010101" pitchFamily="49" charset="-122"/>
                <a:ea typeface="黑体" panose="02010609060101010101" pitchFamily="49" charset="-122"/>
              </a:rPr>
              <a:t>社会主义进入新时代</a:t>
            </a:r>
            <a:endParaRPr lang="zh-CN" altLang="en-US" dirty="0">
              <a:solidFill>
                <a:schemeClr val="tx1"/>
              </a:solidFill>
              <a:latin typeface="黑体" panose="02010609060101010101" pitchFamily="49" charset="-122"/>
              <a:ea typeface="黑体" panose="02010609060101010101" pitchFamily="49" charset="-122"/>
            </a:endParaRPr>
          </a:p>
        </p:txBody>
      </p:sp>
      <p:cxnSp>
        <p:nvCxnSpPr>
          <p:cNvPr id="28" name="直线连接符 27"/>
          <p:cNvCxnSpPr>
            <a:stCxn id="24" idx="1"/>
            <a:endCxn id="10" idx="3"/>
          </p:cNvCxnSpPr>
          <p:nvPr/>
        </p:nvCxnSpPr>
        <p:spPr>
          <a:xfrm flipH="1">
            <a:off x="6733309" y="4578948"/>
            <a:ext cx="300926" cy="4948"/>
          </a:xfrm>
          <a:prstGeom prst="line">
            <a:avLst/>
          </a:prstGeom>
        </p:spPr>
        <p:style>
          <a:lnRef idx="2">
            <a:schemeClr val="dk1"/>
          </a:lnRef>
          <a:fillRef idx="0">
            <a:schemeClr val="dk1"/>
          </a:fillRef>
          <a:effectRef idx="1">
            <a:schemeClr val="dk1"/>
          </a:effectRef>
          <a:fontRef idx="minor">
            <a:schemeClr val="tx1"/>
          </a:fontRef>
        </p:style>
      </p:cxnSp>
      <p:cxnSp>
        <p:nvCxnSpPr>
          <p:cNvPr id="41" name="直线连接符 40"/>
          <p:cNvCxnSpPr>
            <a:stCxn id="25" idx="1"/>
          </p:cNvCxnSpPr>
          <p:nvPr/>
        </p:nvCxnSpPr>
        <p:spPr>
          <a:xfrm flipH="1">
            <a:off x="6738091" y="5260066"/>
            <a:ext cx="298402" cy="0"/>
          </a:xfrm>
          <a:prstGeom prst="line">
            <a:avLst/>
          </a:prstGeom>
        </p:spPr>
        <p:style>
          <a:lnRef idx="2">
            <a:schemeClr val="dk1"/>
          </a:lnRef>
          <a:fillRef idx="0">
            <a:schemeClr val="dk1"/>
          </a:fillRef>
          <a:effectRef idx="1">
            <a:schemeClr val="dk1"/>
          </a:effectRef>
          <a:fontRef idx="minor">
            <a:schemeClr val="tx1"/>
          </a:fontRef>
        </p:style>
      </p:cxnSp>
      <p:cxnSp>
        <p:nvCxnSpPr>
          <p:cNvPr id="42" name="直线连接符 41"/>
          <p:cNvCxnSpPr>
            <a:stCxn id="26" idx="1"/>
          </p:cNvCxnSpPr>
          <p:nvPr/>
        </p:nvCxnSpPr>
        <p:spPr>
          <a:xfrm flipH="1" flipV="1">
            <a:off x="6738091" y="5866597"/>
            <a:ext cx="296146" cy="8619"/>
          </a:xfrm>
          <a:prstGeom prst="line">
            <a:avLst/>
          </a:prstGeom>
        </p:spPr>
        <p:style>
          <a:lnRef idx="2">
            <a:schemeClr val="dk1"/>
          </a:lnRef>
          <a:fillRef idx="0">
            <a:schemeClr val="dk1"/>
          </a:fillRef>
          <a:effectRef idx="1">
            <a:schemeClr val="dk1"/>
          </a:effectRef>
          <a:fontRef idx="minor">
            <a:schemeClr val="tx1"/>
          </a:fontRef>
        </p:style>
      </p:cxnSp>
      <p:cxnSp>
        <p:nvCxnSpPr>
          <p:cNvPr id="43" name="直线连接符 42"/>
          <p:cNvCxnSpPr/>
          <p:nvPr/>
        </p:nvCxnSpPr>
        <p:spPr>
          <a:xfrm flipH="1" flipV="1">
            <a:off x="6753982" y="6558758"/>
            <a:ext cx="280253" cy="2957"/>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90662745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33404" y="2986219"/>
            <a:ext cx="8109108" cy="830997"/>
          </a:xfrm>
          <a:prstGeom prst="rect">
            <a:avLst/>
          </a:prstGeom>
        </p:spPr>
        <p:txBody>
          <a:bodyPr wrap="square">
            <a:spAutoFit/>
          </a:bodyPr>
          <a:lstStyle/>
          <a:p>
            <a:pPr lvl="0" algn="ctr">
              <a:spcBef>
                <a:spcPct val="20000"/>
              </a:spcBef>
            </a:pPr>
            <a:r>
              <a:rPr lang="zh-CN" altLang="en-US" sz="4800" dirty="0" smtClean="0">
                <a:latin typeface="华文新魏" panose="02010800040101010101" pitchFamily="2" charset="-122"/>
                <a:ea typeface="华文新魏" panose="02010800040101010101" pitchFamily="2" charset="-122"/>
                <a:sym typeface="Palatino Linotype" panose="02040502050505030304" pitchFamily="18" charset="0"/>
              </a:rPr>
              <a:t>第六章   中华民族的抗日战争</a:t>
            </a:r>
            <a:endParaRPr lang="zh-CN" altLang="en-US" sz="4800" dirty="0">
              <a:solidFill>
                <a:srgbClr val="CC3300"/>
              </a:solidFill>
              <a:latin typeface="华文新魏" panose="02010800040101010101" pitchFamily="2" charset="-122"/>
              <a:ea typeface="华文新魏" panose="02010800040101010101" pitchFamily="2" charset="-122"/>
              <a:sym typeface="Palatino Linotype" panose="02040502050505030304" pitchFamily="18"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p>
          <a:p>
            <a:pPr algn="ctr"/>
            <a:r>
              <a:rPr lang="zh-CN" altLang="en-US" sz="2000" dirty="0">
                <a:solidFill>
                  <a:schemeClr val="tx1"/>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第五节：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14" name="圆角矩形 13"/>
          <p:cNvSpPr/>
          <p:nvPr/>
        </p:nvSpPr>
        <p:spPr>
          <a:xfrm>
            <a:off x="2436551" y="3160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第二、三、四节：</a:t>
            </a:r>
          </a:p>
          <a:p>
            <a:pPr algn="ctr"/>
            <a:r>
              <a:rPr lang="zh-CN" altLang="en-US" sz="20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战略的阶段和国共两党的抗争</a:t>
            </a:r>
            <a:endParaRPr lang="zh-CN" altLang="en-US" sz="2000"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834887"/>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黑体" panose="02010609060101010101" pitchFamily="49" charset="-122"/>
                <a:ea typeface="黑体" panose="02010609060101010101" pitchFamily="49" charset="-122"/>
                <a:sym typeface="+mn-ea"/>
              </a:rPr>
              <a:t>第一节：</a:t>
            </a:r>
          </a:p>
          <a:p>
            <a:pPr algn="ctr"/>
            <a:r>
              <a:rPr lang="zh-CN" altLang="en-US" sz="2000" dirty="0">
                <a:solidFill>
                  <a:schemeClr val="bg1"/>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第五节：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9551" y="297450"/>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9" name="圆角矩形 8"/>
          <p:cNvSpPr/>
          <p:nvPr/>
        </p:nvSpPr>
        <p:spPr>
          <a:xfrm>
            <a:off x="6304613" y="299544"/>
            <a:ext cx="2814336" cy="9249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日本灭亡中国的计划及实施</a:t>
            </a:r>
          </a:p>
        </p:txBody>
      </p:sp>
      <p:sp>
        <p:nvSpPr>
          <p:cNvPr id="10" name="圆角矩形 9"/>
          <p:cNvSpPr/>
          <p:nvPr/>
        </p:nvSpPr>
        <p:spPr>
          <a:xfrm>
            <a:off x="6304612" y="1462554"/>
            <a:ext cx="2814337" cy="9249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残暴的殖民统治和中华民族的深重灾难</a:t>
            </a:r>
          </a:p>
        </p:txBody>
      </p:sp>
      <p:sp>
        <p:nvSpPr>
          <p:cNvPr id="12" name="圆角矩形 11"/>
          <p:cNvSpPr/>
          <p:nvPr/>
        </p:nvSpPr>
        <p:spPr>
          <a:xfrm>
            <a:off x="2470608" y="3160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第二、三、四节：</a:t>
            </a:r>
          </a:p>
          <a:p>
            <a:pPr algn="ctr"/>
            <a:r>
              <a:rPr lang="zh-CN" altLang="en-US" sz="20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战略的阶段和国共两党的抗争</a:t>
            </a:r>
            <a:endParaRPr lang="zh-CN" altLang="en-US" sz="2000"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834887"/>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黑体" panose="02010609060101010101" pitchFamily="49" charset="-122"/>
                <a:ea typeface="黑体" panose="02010609060101010101" pitchFamily="49" charset="-122"/>
                <a:sym typeface="+mn-ea"/>
              </a:rPr>
              <a:t>第一节：</a:t>
            </a:r>
          </a:p>
          <a:p>
            <a:pPr algn="ctr"/>
            <a:r>
              <a:rPr lang="zh-CN" altLang="en-US" sz="2000" dirty="0">
                <a:solidFill>
                  <a:schemeClr val="bg1"/>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第五节：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9551" y="297450"/>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9" name="圆角矩形 8"/>
          <p:cNvSpPr/>
          <p:nvPr/>
        </p:nvSpPr>
        <p:spPr>
          <a:xfrm>
            <a:off x="6304613" y="299544"/>
            <a:ext cx="2814336" cy="924903"/>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日本灭亡中国的计划及实施</a:t>
            </a:r>
          </a:p>
        </p:txBody>
      </p:sp>
      <p:sp>
        <p:nvSpPr>
          <p:cNvPr id="10" name="圆角矩形 9"/>
          <p:cNvSpPr/>
          <p:nvPr/>
        </p:nvSpPr>
        <p:spPr>
          <a:xfrm>
            <a:off x="6304612" y="1462554"/>
            <a:ext cx="2814337" cy="9249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残暴的殖民统治和中华民族的深重灾难</a:t>
            </a:r>
          </a:p>
        </p:txBody>
      </p:sp>
      <p:sp>
        <p:nvSpPr>
          <p:cNvPr id="12" name="左大括号 11"/>
          <p:cNvSpPr/>
          <p:nvPr/>
        </p:nvSpPr>
        <p:spPr>
          <a:xfrm>
            <a:off x="9118950" y="120789"/>
            <a:ext cx="195062" cy="128240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圆角矩形 12"/>
          <p:cNvSpPr/>
          <p:nvPr/>
        </p:nvSpPr>
        <p:spPr>
          <a:xfrm>
            <a:off x="9314009" y="108588"/>
            <a:ext cx="2317425" cy="6623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从九一八事变到华北事变</a:t>
            </a:r>
          </a:p>
        </p:txBody>
      </p:sp>
      <p:sp>
        <p:nvSpPr>
          <p:cNvPr id="15" name="圆角矩形 14"/>
          <p:cNvSpPr/>
          <p:nvPr/>
        </p:nvSpPr>
        <p:spPr>
          <a:xfrm>
            <a:off x="9314010" y="834887"/>
            <a:ext cx="2317425" cy="70701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卢沟桥事变与日本的全面侵华战争</a:t>
            </a:r>
          </a:p>
        </p:txBody>
      </p:sp>
      <p:sp>
        <p:nvSpPr>
          <p:cNvPr id="17" name="圆角矩形 16"/>
          <p:cNvSpPr/>
          <p:nvPr/>
        </p:nvSpPr>
        <p:spPr>
          <a:xfrm>
            <a:off x="2470608" y="3160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第二、三、四节：</a:t>
            </a:r>
          </a:p>
          <a:p>
            <a:pPr algn="ctr"/>
            <a:r>
              <a:rPr lang="zh-CN" altLang="en-US" sz="20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战略的阶段和国共两党的抗争</a:t>
            </a:r>
            <a:endParaRPr lang="zh-CN" altLang="en-US" sz="2000"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834887"/>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黑体" panose="02010609060101010101" pitchFamily="49" charset="-122"/>
                <a:ea typeface="黑体" panose="02010609060101010101" pitchFamily="49" charset="-122"/>
                <a:sym typeface="+mn-ea"/>
              </a:rPr>
              <a:t>第一节：</a:t>
            </a:r>
          </a:p>
          <a:p>
            <a:pPr algn="ctr"/>
            <a:r>
              <a:rPr lang="zh-CN" altLang="en-US" sz="2000" dirty="0">
                <a:solidFill>
                  <a:schemeClr val="bg1"/>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第五节：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9551" y="297450"/>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9" name="圆角矩形 8"/>
          <p:cNvSpPr/>
          <p:nvPr/>
        </p:nvSpPr>
        <p:spPr>
          <a:xfrm>
            <a:off x="6304613" y="299544"/>
            <a:ext cx="2814336" cy="924903"/>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日本灭亡中国的计划及实施</a:t>
            </a:r>
          </a:p>
        </p:txBody>
      </p:sp>
      <p:sp>
        <p:nvSpPr>
          <p:cNvPr id="10" name="圆角矩形 9"/>
          <p:cNvSpPr/>
          <p:nvPr/>
        </p:nvSpPr>
        <p:spPr>
          <a:xfrm>
            <a:off x="6304612" y="1462554"/>
            <a:ext cx="2814337" cy="9249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残暴的殖民统治和中华民族的深重灾难</a:t>
            </a:r>
          </a:p>
        </p:txBody>
      </p:sp>
      <p:sp>
        <p:nvSpPr>
          <p:cNvPr id="12" name="左大括号 11"/>
          <p:cNvSpPr/>
          <p:nvPr/>
        </p:nvSpPr>
        <p:spPr>
          <a:xfrm>
            <a:off x="9118950" y="120789"/>
            <a:ext cx="195062" cy="128240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圆角矩形 12"/>
          <p:cNvSpPr/>
          <p:nvPr/>
        </p:nvSpPr>
        <p:spPr>
          <a:xfrm>
            <a:off x="9314009" y="108588"/>
            <a:ext cx="2317425" cy="6623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从九一八事变到华北事变</a:t>
            </a:r>
          </a:p>
        </p:txBody>
      </p:sp>
      <p:sp>
        <p:nvSpPr>
          <p:cNvPr id="15" name="圆角矩形 14"/>
          <p:cNvSpPr/>
          <p:nvPr/>
        </p:nvSpPr>
        <p:spPr>
          <a:xfrm>
            <a:off x="9314010" y="834887"/>
            <a:ext cx="2317425" cy="70701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卢沟桥事变与日本的全面侵华战争</a:t>
            </a:r>
          </a:p>
        </p:txBody>
      </p:sp>
      <p:sp>
        <p:nvSpPr>
          <p:cNvPr id="17" name="圆角矩形 16"/>
          <p:cNvSpPr/>
          <p:nvPr/>
        </p:nvSpPr>
        <p:spPr>
          <a:xfrm>
            <a:off x="2470608" y="3160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第二、三、四节：</a:t>
            </a:r>
          </a:p>
          <a:p>
            <a:pPr algn="ctr"/>
            <a:r>
              <a:rPr lang="zh-CN" altLang="en-US" sz="20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战略的阶段和国共两党的抗争</a:t>
            </a:r>
            <a:endParaRPr lang="zh-CN" altLang="en-US" sz="2000"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7222" y="466811"/>
            <a:ext cx="10192076" cy="544050"/>
          </a:xfrm>
        </p:spPr>
        <p:txBody>
          <a:bodyPr/>
          <a:lstStyle/>
          <a:p>
            <a:r>
              <a:rPr lang="zh-CN" altLang="en-US" sz="2400" dirty="0">
                <a:solidFill>
                  <a:schemeClr val="tx1"/>
                </a:solidFill>
              </a:rPr>
              <a:t>第一节  日本发动灭亡中国的</a:t>
            </a:r>
            <a:r>
              <a:rPr lang="zh-CN" altLang="en-US" sz="2400" dirty="0" smtClean="0">
                <a:solidFill>
                  <a:schemeClr val="tx1"/>
                </a:solidFill>
              </a:rPr>
              <a:t>侵略战争 </a:t>
            </a:r>
            <a:endParaRPr lang="zh-CN" altLang="en-US" sz="2400" dirty="0">
              <a:solidFill>
                <a:schemeClr val="tx1"/>
              </a:solidFill>
            </a:endParaRPr>
          </a:p>
        </p:txBody>
      </p:sp>
      <p:sp>
        <p:nvSpPr>
          <p:cNvPr id="3" name="内容占位符 2"/>
          <p:cNvSpPr>
            <a:spLocks noGrp="1"/>
          </p:cNvSpPr>
          <p:nvPr>
            <p:ph idx="1"/>
          </p:nvPr>
        </p:nvSpPr>
        <p:spPr>
          <a:xfrm>
            <a:off x="838200" y="1266533"/>
            <a:ext cx="4810246" cy="1214327"/>
          </a:xfrm>
        </p:spPr>
        <p:txBody>
          <a:bodyPr>
            <a:normAutofit/>
          </a:bodyPr>
          <a:lstStyle/>
          <a:p>
            <a:pPr>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日本灭亡中国的计划及实施</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zh-CN" dirty="0" smtClean="0">
                <a:latin typeface="黑体" panose="02010609060101010101" pitchFamily="49" charset="-122"/>
                <a:ea typeface="黑体" panose="02010609060101010101" pitchFamily="49" charset="-122"/>
                <a:sym typeface="微软雅黑" panose="020B0503020204020204" pitchFamily="34" charset="-122"/>
              </a:rPr>
              <a:t>从</a:t>
            </a:r>
            <a:r>
              <a:rPr lang="zh-CN" altLang="zh-CN" dirty="0">
                <a:latin typeface="黑体" panose="02010609060101010101" pitchFamily="49" charset="-122"/>
                <a:ea typeface="黑体" panose="02010609060101010101" pitchFamily="49" charset="-122"/>
                <a:sym typeface="微软雅黑" panose="020B0503020204020204" pitchFamily="34" charset="-122"/>
              </a:rPr>
              <a:t>九一八事变到华北</a:t>
            </a:r>
            <a:r>
              <a:rPr lang="zh-CN" altLang="zh-CN" dirty="0" smtClean="0">
                <a:latin typeface="黑体" panose="02010609060101010101" pitchFamily="49" charset="-122"/>
                <a:ea typeface="黑体" panose="02010609060101010101" pitchFamily="49" charset="-122"/>
                <a:sym typeface="微软雅黑" panose="020B0503020204020204" pitchFamily="34" charset="-122"/>
              </a:rPr>
              <a:t>事变</a:t>
            </a:r>
            <a:endParaRPr lang="zh-CN" altLang="zh-CN" dirty="0">
              <a:latin typeface="黑体" panose="02010609060101010101" pitchFamily="49" charset="-122"/>
              <a:ea typeface="黑体" panose="02010609060101010101" pitchFamily="49" charset="-122"/>
            </a:endParaRPr>
          </a:p>
        </p:txBody>
      </p:sp>
      <p:sp>
        <p:nvSpPr>
          <p:cNvPr id="5" name="MH_SubTitle_1"/>
          <p:cNvSpPr>
            <a:spLocks noChangeArrowheads="1"/>
          </p:cNvSpPr>
          <p:nvPr>
            <p:custDataLst>
              <p:tags r:id="rId1"/>
            </p:custDataLst>
          </p:nvPr>
        </p:nvSpPr>
        <p:spPr bwMode="gray">
          <a:xfrm>
            <a:off x="359200" y="2832423"/>
            <a:ext cx="1436044" cy="389326"/>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smtClean="0">
                <a:solidFill>
                  <a:srgbClr val="FFFFFF"/>
                </a:solidFill>
                <a:cs typeface="Arial" panose="020B0604020202020204" pitchFamily="34" charset="0"/>
              </a:rPr>
              <a:t>1868</a:t>
            </a:r>
            <a:endParaRPr lang="en-US" altLang="zh-CN" dirty="0">
              <a:solidFill>
                <a:srgbClr val="FFFFFF"/>
              </a:solidFill>
              <a:cs typeface="Arial" panose="020B0604020202020204" pitchFamily="34" charset="0"/>
            </a:endParaRPr>
          </a:p>
        </p:txBody>
      </p:sp>
      <p:sp>
        <p:nvSpPr>
          <p:cNvPr id="7" name="MH_SubTitle_2"/>
          <p:cNvSpPr>
            <a:spLocks noChangeArrowheads="1"/>
          </p:cNvSpPr>
          <p:nvPr>
            <p:custDataLst>
              <p:tags r:id="rId2"/>
            </p:custDataLst>
          </p:nvPr>
        </p:nvSpPr>
        <p:spPr bwMode="gray">
          <a:xfrm>
            <a:off x="359200" y="4188649"/>
            <a:ext cx="1436044" cy="389326"/>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smtClean="0">
                <a:solidFill>
                  <a:srgbClr val="FFFFFF"/>
                </a:solidFill>
                <a:cs typeface="Arial" panose="020B0604020202020204" pitchFamily="34" charset="0"/>
              </a:rPr>
              <a:t>1927</a:t>
            </a:r>
            <a:endParaRPr lang="en-US" altLang="zh-CN" dirty="0">
              <a:solidFill>
                <a:srgbClr val="FFFFFF"/>
              </a:solidFill>
              <a:cs typeface="Arial" panose="020B0604020202020204" pitchFamily="34" charset="0"/>
            </a:endParaRPr>
          </a:p>
        </p:txBody>
      </p:sp>
      <p:cxnSp>
        <p:nvCxnSpPr>
          <p:cNvPr id="12" name="MH_Other_5"/>
          <p:cNvCxnSpPr>
            <a:stCxn id="5" idx="2"/>
            <a:endCxn id="7" idx="0"/>
          </p:cNvCxnSpPr>
          <p:nvPr>
            <p:custDataLst>
              <p:tags r:id="rId3"/>
            </p:custDataLst>
          </p:nvPr>
        </p:nvCxnSpPr>
        <p:spPr>
          <a:xfrm>
            <a:off x="1077222" y="3221749"/>
            <a:ext cx="0" cy="966900"/>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sp>
        <p:nvSpPr>
          <p:cNvPr id="15" name="MH_Text_1"/>
          <p:cNvSpPr>
            <a:spLocks noChangeArrowheads="1"/>
          </p:cNvSpPr>
          <p:nvPr>
            <p:custDataLst>
              <p:tags r:id="rId4"/>
            </p:custDataLst>
          </p:nvPr>
        </p:nvSpPr>
        <p:spPr bwMode="auto">
          <a:xfrm>
            <a:off x="2164154" y="2585300"/>
            <a:ext cx="8891771" cy="83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dirty="0">
                <a:latin typeface="黑体" panose="02010609060101010101" pitchFamily="49" charset="-122"/>
                <a:ea typeface="黑体" panose="02010609060101010101" pitchFamily="49" charset="-122"/>
                <a:sym typeface="微软雅黑" panose="020B0503020204020204" pitchFamily="34" charset="-122"/>
              </a:rPr>
              <a:t>明治维新后，日本成为亚洲唯一的资本主义强国，推行“大陆政策</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p:txBody>
      </p:sp>
      <p:sp>
        <p:nvSpPr>
          <p:cNvPr id="16" name="MH_Text_2"/>
          <p:cNvSpPr>
            <a:spLocks noChangeArrowheads="1"/>
          </p:cNvSpPr>
          <p:nvPr>
            <p:custDataLst>
              <p:tags r:id="rId5"/>
            </p:custDataLst>
          </p:nvPr>
        </p:nvSpPr>
        <p:spPr bwMode="auto">
          <a:xfrm>
            <a:off x="2026367" y="4041028"/>
            <a:ext cx="9473662"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sym typeface="微软雅黑" panose="020B0503020204020204" pitchFamily="34" charset="-122"/>
              </a:rPr>
              <a:t>惟欲征服支那，必先征服满蒙；如欲征服世界，必先征服支那</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p:txBody>
      </p:sp>
      <p:grpSp>
        <p:nvGrpSpPr>
          <p:cNvPr id="6" name="组 5"/>
          <p:cNvGrpSpPr/>
          <p:nvPr/>
        </p:nvGrpSpPr>
        <p:grpSpPr>
          <a:xfrm>
            <a:off x="6929437" y="80670"/>
            <a:ext cx="5159197" cy="1448750"/>
            <a:chOff x="6304613" y="108588"/>
            <a:chExt cx="5326822" cy="1433312"/>
          </a:xfrm>
        </p:grpSpPr>
        <p:sp>
          <p:nvSpPr>
            <p:cNvPr id="10" name="圆角矩形 9"/>
            <p:cNvSpPr/>
            <p:nvPr/>
          </p:nvSpPr>
          <p:spPr>
            <a:xfrm>
              <a:off x="6304613" y="299544"/>
              <a:ext cx="2814336" cy="9249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日本灭亡中国的计划及实施</a:t>
              </a:r>
            </a:p>
          </p:txBody>
        </p:sp>
        <p:sp>
          <p:nvSpPr>
            <p:cNvPr id="11" name="左大括号 10"/>
            <p:cNvSpPr/>
            <p:nvPr/>
          </p:nvSpPr>
          <p:spPr>
            <a:xfrm>
              <a:off x="9118950" y="120789"/>
              <a:ext cx="195062" cy="128240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圆角矩形 12"/>
            <p:cNvSpPr/>
            <p:nvPr/>
          </p:nvSpPr>
          <p:spPr>
            <a:xfrm>
              <a:off x="9314009" y="108588"/>
              <a:ext cx="2317425" cy="6623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从九一八事变</a:t>
              </a:r>
              <a:r>
                <a:rPr lang="zh-CN" altLang="en-US" dirty="0" smtClean="0">
                  <a:solidFill>
                    <a:schemeClr val="bg1"/>
                  </a:solidFill>
                  <a:latin typeface="黑体" panose="02010609060101010101" pitchFamily="49" charset="-122"/>
                  <a:ea typeface="黑体" panose="02010609060101010101" pitchFamily="49" charset="-122"/>
                </a:rPr>
                <a:t>到</a:t>
              </a:r>
              <a:endParaRPr lang="en-US" altLang="zh-CN" dirty="0" smtClean="0">
                <a:solidFill>
                  <a:schemeClr val="bg1"/>
                </a:solidFill>
                <a:latin typeface="黑体" panose="02010609060101010101" pitchFamily="49" charset="-122"/>
                <a:ea typeface="黑体" panose="02010609060101010101" pitchFamily="49" charset="-122"/>
              </a:endParaRPr>
            </a:p>
            <a:p>
              <a:pPr algn="ctr"/>
              <a:r>
                <a:rPr lang="zh-CN" altLang="en-US" dirty="0" smtClean="0">
                  <a:solidFill>
                    <a:schemeClr val="bg1"/>
                  </a:solidFill>
                  <a:latin typeface="黑体" panose="02010609060101010101" pitchFamily="49" charset="-122"/>
                  <a:ea typeface="黑体" panose="02010609060101010101" pitchFamily="49" charset="-122"/>
                </a:rPr>
                <a:t>华北</a:t>
              </a:r>
              <a:r>
                <a:rPr lang="zh-CN" altLang="en-US" dirty="0">
                  <a:solidFill>
                    <a:schemeClr val="bg1"/>
                  </a:solidFill>
                  <a:latin typeface="黑体" panose="02010609060101010101" pitchFamily="49" charset="-122"/>
                  <a:ea typeface="黑体" panose="02010609060101010101" pitchFamily="49" charset="-122"/>
                </a:rPr>
                <a:t>事变</a:t>
              </a:r>
            </a:p>
          </p:txBody>
        </p:sp>
        <p:sp>
          <p:nvSpPr>
            <p:cNvPr id="14" name="圆角矩形 13"/>
            <p:cNvSpPr/>
            <p:nvPr/>
          </p:nvSpPr>
          <p:spPr>
            <a:xfrm>
              <a:off x="9314010" y="834887"/>
              <a:ext cx="2317425" cy="70701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卢沟桥事变与日本的全面侵华战争</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1573" y="419176"/>
            <a:ext cx="10192076" cy="544050"/>
          </a:xfrm>
        </p:spPr>
        <p:txBody>
          <a:bodyPr/>
          <a:lstStyle/>
          <a:p>
            <a:r>
              <a:rPr lang="zh-CN" altLang="en-US" sz="2400" dirty="0">
                <a:solidFill>
                  <a:schemeClr val="tx1"/>
                </a:solidFill>
              </a:rPr>
              <a:t>第一节  日本发动灭亡中国的侵略战争 </a:t>
            </a:r>
          </a:p>
        </p:txBody>
      </p:sp>
      <p:sp>
        <p:nvSpPr>
          <p:cNvPr id="5" name="MH_SubTitle_1"/>
          <p:cNvSpPr>
            <a:spLocks noChangeArrowheads="1"/>
          </p:cNvSpPr>
          <p:nvPr>
            <p:custDataLst>
              <p:tags r:id="rId1"/>
            </p:custDataLst>
          </p:nvPr>
        </p:nvSpPr>
        <p:spPr bwMode="gray">
          <a:xfrm>
            <a:off x="382326" y="2752522"/>
            <a:ext cx="2016925" cy="518720"/>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ym typeface="微软雅黑" panose="020B0503020204020204" pitchFamily="34" charset="-122"/>
              </a:rPr>
              <a:t>1931</a:t>
            </a:r>
            <a:r>
              <a:rPr lang="zh-CN" altLang="en-US" dirty="0">
                <a:sym typeface="微软雅黑" panose="020B0503020204020204" pitchFamily="34" charset="-122"/>
              </a:rPr>
              <a:t>年</a:t>
            </a:r>
            <a:r>
              <a:rPr lang="en-US" altLang="zh-CN" dirty="0">
                <a:sym typeface="微软雅黑" panose="020B0503020204020204" pitchFamily="34" charset="-122"/>
              </a:rPr>
              <a:t>9</a:t>
            </a:r>
            <a:r>
              <a:rPr lang="zh-CN" altLang="en-US" dirty="0">
                <a:sym typeface="微软雅黑" panose="020B0503020204020204" pitchFamily="34" charset="-122"/>
              </a:rPr>
              <a:t>月</a:t>
            </a:r>
            <a:r>
              <a:rPr lang="en-US" altLang="zh-CN" dirty="0">
                <a:sym typeface="微软雅黑" panose="020B0503020204020204" pitchFamily="34" charset="-122"/>
              </a:rPr>
              <a:t>18</a:t>
            </a:r>
            <a:r>
              <a:rPr lang="zh-CN" altLang="en-US" dirty="0">
                <a:sym typeface="微软雅黑" panose="020B0503020204020204" pitchFamily="34" charset="-122"/>
              </a:rPr>
              <a:t>日</a:t>
            </a:r>
            <a:endParaRPr lang="en-US" altLang="zh-CN" dirty="0">
              <a:solidFill>
                <a:srgbClr val="FFFFFF"/>
              </a:solidFill>
              <a:cs typeface="Arial" panose="020B0604020202020204" pitchFamily="34" charset="0"/>
            </a:endParaRPr>
          </a:p>
        </p:txBody>
      </p:sp>
      <p:sp>
        <p:nvSpPr>
          <p:cNvPr id="7" name="MH_SubTitle_2"/>
          <p:cNvSpPr>
            <a:spLocks noChangeArrowheads="1"/>
          </p:cNvSpPr>
          <p:nvPr>
            <p:custDataLst>
              <p:tags r:id="rId2"/>
            </p:custDataLst>
          </p:nvPr>
        </p:nvSpPr>
        <p:spPr bwMode="gray">
          <a:xfrm>
            <a:off x="382325" y="4071537"/>
            <a:ext cx="2016925" cy="518720"/>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ym typeface="微软雅黑" panose="020B0503020204020204" pitchFamily="34" charset="-122"/>
              </a:rPr>
              <a:t>1932</a:t>
            </a:r>
            <a:r>
              <a:rPr lang="zh-CN" altLang="en-US" dirty="0">
                <a:sym typeface="微软雅黑" panose="020B0503020204020204" pitchFamily="34" charset="-122"/>
              </a:rPr>
              <a:t>年</a:t>
            </a:r>
            <a:r>
              <a:rPr lang="en-US" altLang="zh-CN" dirty="0">
                <a:sym typeface="微软雅黑" panose="020B0503020204020204" pitchFamily="34" charset="-122"/>
              </a:rPr>
              <a:t>2</a:t>
            </a:r>
            <a:r>
              <a:rPr lang="zh-CN" altLang="en-US" dirty="0">
                <a:sym typeface="微软雅黑" panose="020B0503020204020204" pitchFamily="34" charset="-122"/>
              </a:rPr>
              <a:t>月</a:t>
            </a:r>
            <a:endParaRPr lang="en-US" altLang="zh-CN" dirty="0">
              <a:solidFill>
                <a:srgbClr val="FFFFFF"/>
              </a:solidFill>
              <a:cs typeface="Arial" panose="020B0604020202020204" pitchFamily="34" charset="0"/>
            </a:endParaRPr>
          </a:p>
        </p:txBody>
      </p:sp>
      <p:sp>
        <p:nvSpPr>
          <p:cNvPr id="9" name="MH_SubTitle_3"/>
          <p:cNvSpPr>
            <a:spLocks noChangeArrowheads="1"/>
          </p:cNvSpPr>
          <p:nvPr>
            <p:custDataLst>
              <p:tags r:id="rId3"/>
            </p:custDataLst>
          </p:nvPr>
        </p:nvSpPr>
        <p:spPr bwMode="gray">
          <a:xfrm>
            <a:off x="382326" y="5332563"/>
            <a:ext cx="2016925" cy="516532"/>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ym typeface="微软雅黑" panose="020B0503020204020204" pitchFamily="34" charset="-122"/>
              </a:rPr>
              <a:t>1935</a:t>
            </a:r>
            <a:r>
              <a:rPr lang="zh-CN" altLang="en-US" dirty="0">
                <a:sym typeface="微软雅黑" panose="020B0503020204020204" pitchFamily="34" charset="-122"/>
              </a:rPr>
              <a:t>年</a:t>
            </a:r>
            <a:endParaRPr lang="en-US" altLang="zh-CN" dirty="0">
              <a:solidFill>
                <a:srgbClr val="FFFFFF"/>
              </a:solidFill>
              <a:cs typeface="Arial" panose="020B0604020202020204" pitchFamily="34" charset="0"/>
            </a:endParaRPr>
          </a:p>
        </p:txBody>
      </p:sp>
      <p:cxnSp>
        <p:nvCxnSpPr>
          <p:cNvPr id="10" name="MH_Other_5"/>
          <p:cNvCxnSpPr>
            <a:stCxn id="5" idx="2"/>
            <a:endCxn id="7" idx="0"/>
          </p:cNvCxnSpPr>
          <p:nvPr>
            <p:custDataLst>
              <p:tags r:id="rId4"/>
            </p:custDataLst>
          </p:nvPr>
        </p:nvCxnSpPr>
        <p:spPr>
          <a:xfrm flipH="1">
            <a:off x="1390788" y="3271242"/>
            <a:ext cx="1" cy="800295"/>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cxnSp>
        <p:nvCxnSpPr>
          <p:cNvPr id="11" name="MH_Other_6"/>
          <p:cNvCxnSpPr>
            <a:stCxn id="7" idx="2"/>
            <a:endCxn id="9" idx="0"/>
          </p:cNvCxnSpPr>
          <p:nvPr>
            <p:custDataLst>
              <p:tags r:id="rId5"/>
            </p:custDataLst>
          </p:nvPr>
        </p:nvCxnSpPr>
        <p:spPr>
          <a:xfrm>
            <a:off x="1390788" y="4590257"/>
            <a:ext cx="1" cy="742306"/>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sp>
        <p:nvSpPr>
          <p:cNvPr id="12" name="MH_Text_1"/>
          <p:cNvSpPr>
            <a:spLocks noChangeArrowheads="1"/>
          </p:cNvSpPr>
          <p:nvPr>
            <p:custDataLst>
              <p:tags r:id="rId6"/>
            </p:custDataLst>
          </p:nvPr>
        </p:nvSpPr>
        <p:spPr bwMode="auto">
          <a:xfrm>
            <a:off x="2741364" y="2537120"/>
            <a:ext cx="8294066" cy="949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0"/>
              </a:spcBef>
            </a:pPr>
            <a:r>
              <a:rPr lang="zh-CN" altLang="en-US" smtClean="0">
                <a:latin typeface="黑体" panose="02010609060101010101" pitchFamily="49" charset="-122"/>
                <a:ea typeface="黑体" panose="02010609060101010101" pitchFamily="49" charset="-122"/>
                <a:sym typeface="微软雅黑" panose="020B0503020204020204" pitchFamily="34" charset="-122"/>
              </a:rPr>
              <a:t>日本</a:t>
            </a:r>
            <a:r>
              <a:rPr lang="zh-CN" altLang="en-US" dirty="0">
                <a:latin typeface="黑体" panose="02010609060101010101" pitchFamily="49" charset="-122"/>
                <a:ea typeface="黑体" panose="02010609060101010101" pitchFamily="49" charset="-122"/>
                <a:sym typeface="微软雅黑" panose="020B0503020204020204" pitchFamily="34" charset="-122"/>
              </a:rPr>
              <a:t>炸毁南满铁路沈阳段</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，反诬</a:t>
            </a:r>
            <a:r>
              <a:rPr lang="zh-CN" altLang="en-US" dirty="0">
                <a:latin typeface="黑体" panose="02010609060101010101" pitchFamily="49" charset="-122"/>
                <a:ea typeface="黑体" panose="02010609060101010101" pitchFamily="49" charset="-122"/>
                <a:sym typeface="微软雅黑" panose="020B0503020204020204" pitchFamily="34" charset="-122"/>
              </a:rPr>
              <a:t>中国军队所为，发动</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九一八事变</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这</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是日本开始侵华的标志</a:t>
            </a:r>
            <a:r>
              <a:rPr lang="zh-CN" altLang="en-US"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p:txBody>
      </p:sp>
      <p:sp>
        <p:nvSpPr>
          <p:cNvPr id="13" name="MH_Text_2"/>
          <p:cNvSpPr>
            <a:spLocks noChangeArrowheads="1"/>
          </p:cNvSpPr>
          <p:nvPr>
            <p:custDataLst>
              <p:tags r:id="rId7"/>
            </p:custDataLst>
          </p:nvPr>
        </p:nvSpPr>
        <p:spPr bwMode="auto">
          <a:xfrm>
            <a:off x="2745059" y="3964782"/>
            <a:ext cx="5103813"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0"/>
              </a:spcBef>
            </a:pPr>
            <a:r>
              <a:rPr lang="zh-CN" altLang="en-US" dirty="0">
                <a:latin typeface="黑体" panose="02010609060101010101" pitchFamily="49" charset="-122"/>
                <a:ea typeface="黑体" panose="02010609060101010101" pitchFamily="49" charset="-122"/>
                <a:sym typeface="微软雅黑" panose="020B0503020204020204" pitchFamily="34" charset="-122"/>
              </a:rPr>
              <a:t>中国东北全境沦陷</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p:txBody>
      </p:sp>
      <p:sp>
        <p:nvSpPr>
          <p:cNvPr id="14" name="MH_Text_3"/>
          <p:cNvSpPr>
            <a:spLocks noChangeArrowheads="1"/>
          </p:cNvSpPr>
          <p:nvPr>
            <p:custDataLst>
              <p:tags r:id="rId8"/>
            </p:custDataLst>
          </p:nvPr>
        </p:nvSpPr>
        <p:spPr bwMode="auto">
          <a:xfrm>
            <a:off x="2734651" y="4965751"/>
            <a:ext cx="8113377" cy="1250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0"/>
              </a:spcBef>
            </a:pPr>
            <a:r>
              <a:rPr lang="zh-CN" altLang="en-US" dirty="0">
                <a:latin typeface="黑体" panose="02010609060101010101" pitchFamily="49" charset="-122"/>
                <a:ea typeface="黑体" panose="02010609060101010101" pitchFamily="49" charset="-122"/>
                <a:sym typeface="微软雅黑" panose="020B0503020204020204" pitchFamily="34" charset="-122"/>
              </a:rPr>
              <a:t>日本在华北制造了一系列</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事端，提</a:t>
            </a:r>
            <a:r>
              <a:rPr lang="zh-CN" altLang="en-US" dirty="0">
                <a:latin typeface="黑体" panose="02010609060101010101" pitchFamily="49" charset="-122"/>
                <a:ea typeface="黑体" panose="02010609060101010101" pitchFamily="49" charset="-122"/>
                <a:sym typeface="微软雅黑" panose="020B0503020204020204" pitchFamily="34" charset="-122"/>
              </a:rPr>
              <a:t>出华北政权“特殊化”的要求</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这</a:t>
            </a:r>
            <a:r>
              <a:rPr lang="zh-CN" altLang="en-US" dirty="0">
                <a:latin typeface="黑体" panose="02010609060101010101" pitchFamily="49" charset="-122"/>
                <a:ea typeface="黑体" panose="02010609060101010101" pitchFamily="49" charset="-122"/>
                <a:sym typeface="微软雅黑" panose="020B0503020204020204" pitchFamily="34" charset="-122"/>
              </a:rPr>
              <a:t>一系列事件被称为</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华北事变</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0070C0"/>
                </a:solidFill>
                <a:latin typeface="黑体" panose="02010609060101010101" pitchFamily="49" charset="-122"/>
                <a:ea typeface="黑体" panose="02010609060101010101" pitchFamily="49" charset="-122"/>
              </a:rPr>
              <a:t> </a:t>
            </a:r>
            <a:endParaRPr lang="en-US" altLang="zh-CN" u="sng" dirty="0">
              <a:solidFill>
                <a:srgbClr val="0070C0"/>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7" name="内容占位符 2"/>
          <p:cNvSpPr txBox="1"/>
          <p:nvPr/>
        </p:nvSpPr>
        <p:spPr>
          <a:xfrm>
            <a:off x="829811" y="1155152"/>
            <a:ext cx="10515600" cy="1214327"/>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日本灭亡中国的计划及实施</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zh-CN" dirty="0" smtClean="0">
                <a:latin typeface="黑体" panose="02010609060101010101" pitchFamily="49" charset="-122"/>
                <a:ea typeface="黑体" panose="02010609060101010101" pitchFamily="49" charset="-122"/>
                <a:sym typeface="微软雅黑" panose="020B0503020204020204" pitchFamily="34" charset="-122"/>
              </a:rPr>
              <a:t>从九一八事变到华北事变</a:t>
            </a:r>
            <a:endParaRPr lang="zh-CN" altLang="zh-CN" dirty="0">
              <a:latin typeface="黑体" panose="02010609060101010101" pitchFamily="49" charset="-122"/>
              <a:ea typeface="黑体" panose="02010609060101010101" pitchFamily="49" charset="-122"/>
            </a:endParaRPr>
          </a:p>
        </p:txBody>
      </p:sp>
      <p:pic>
        <p:nvPicPr>
          <p:cNvPr id="1026" name="Picture 2" descr="C:\Users\User\Documents\263EM\chuzi@sunlands.com\history\user\image\0a2b8d88-43cd-46c8-836a-beea4a59c9d9.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275070" y="1637280"/>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组 15"/>
          <p:cNvGrpSpPr/>
          <p:nvPr/>
        </p:nvGrpSpPr>
        <p:grpSpPr>
          <a:xfrm>
            <a:off x="6929437" y="80670"/>
            <a:ext cx="5159197" cy="1448750"/>
            <a:chOff x="6304613" y="108588"/>
            <a:chExt cx="5326822" cy="1433312"/>
          </a:xfrm>
        </p:grpSpPr>
        <p:sp>
          <p:nvSpPr>
            <p:cNvPr id="18" name="圆角矩形 17"/>
            <p:cNvSpPr/>
            <p:nvPr/>
          </p:nvSpPr>
          <p:spPr>
            <a:xfrm>
              <a:off x="6304613" y="299544"/>
              <a:ext cx="2814336" cy="9249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日本灭亡中国的计划及实施</a:t>
              </a:r>
            </a:p>
          </p:txBody>
        </p:sp>
        <p:sp>
          <p:nvSpPr>
            <p:cNvPr id="19" name="左大括号 18"/>
            <p:cNvSpPr/>
            <p:nvPr/>
          </p:nvSpPr>
          <p:spPr>
            <a:xfrm>
              <a:off x="9118950" y="120789"/>
              <a:ext cx="195062" cy="128240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1" name="圆角矩形 20"/>
            <p:cNvSpPr/>
            <p:nvPr/>
          </p:nvSpPr>
          <p:spPr>
            <a:xfrm>
              <a:off x="9314009" y="108588"/>
              <a:ext cx="2317425" cy="6623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从九一八事变</a:t>
              </a:r>
              <a:r>
                <a:rPr lang="zh-CN" altLang="en-US" dirty="0" smtClean="0">
                  <a:solidFill>
                    <a:schemeClr val="bg1"/>
                  </a:solidFill>
                  <a:latin typeface="黑体" panose="02010609060101010101" pitchFamily="49" charset="-122"/>
                  <a:ea typeface="黑体" panose="02010609060101010101" pitchFamily="49" charset="-122"/>
                </a:rPr>
                <a:t>到</a:t>
              </a:r>
              <a:endParaRPr lang="en-US" altLang="zh-CN" dirty="0" smtClean="0">
                <a:solidFill>
                  <a:schemeClr val="bg1"/>
                </a:solidFill>
                <a:latin typeface="黑体" panose="02010609060101010101" pitchFamily="49" charset="-122"/>
                <a:ea typeface="黑体" panose="02010609060101010101" pitchFamily="49" charset="-122"/>
              </a:endParaRPr>
            </a:p>
            <a:p>
              <a:pPr algn="ctr"/>
              <a:r>
                <a:rPr lang="zh-CN" altLang="en-US" dirty="0" smtClean="0">
                  <a:solidFill>
                    <a:schemeClr val="bg1"/>
                  </a:solidFill>
                  <a:latin typeface="黑体" panose="02010609060101010101" pitchFamily="49" charset="-122"/>
                  <a:ea typeface="黑体" panose="02010609060101010101" pitchFamily="49" charset="-122"/>
                </a:rPr>
                <a:t>华北</a:t>
              </a:r>
              <a:r>
                <a:rPr lang="zh-CN" altLang="en-US" dirty="0">
                  <a:solidFill>
                    <a:schemeClr val="bg1"/>
                  </a:solidFill>
                  <a:latin typeface="黑体" panose="02010609060101010101" pitchFamily="49" charset="-122"/>
                  <a:ea typeface="黑体" panose="02010609060101010101" pitchFamily="49" charset="-122"/>
                </a:rPr>
                <a:t>事变</a:t>
              </a:r>
            </a:p>
          </p:txBody>
        </p:sp>
        <p:sp>
          <p:nvSpPr>
            <p:cNvPr id="22" name="圆角矩形 21"/>
            <p:cNvSpPr/>
            <p:nvPr/>
          </p:nvSpPr>
          <p:spPr>
            <a:xfrm>
              <a:off x="9314010" y="834887"/>
              <a:ext cx="2317425" cy="70701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卢沟桥事变与日本的全面侵华战争</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48339"/>
            <a:ext cx="10192076" cy="544050"/>
          </a:xfrm>
        </p:spPr>
        <p:txBody>
          <a:bodyPr/>
          <a:lstStyle/>
          <a:p>
            <a:r>
              <a:rPr lang="zh-CN" altLang="en-US" sz="2400" dirty="0">
                <a:solidFill>
                  <a:schemeClr val="tx1"/>
                </a:solidFill>
              </a:rPr>
              <a:t>第一节  日本发动灭亡中国的侵略战争 </a:t>
            </a:r>
          </a:p>
        </p:txBody>
      </p:sp>
      <p:sp>
        <p:nvSpPr>
          <p:cNvPr id="3" name="内容占位符 2"/>
          <p:cNvSpPr>
            <a:spLocks noGrp="1"/>
          </p:cNvSpPr>
          <p:nvPr>
            <p:ph idx="1"/>
          </p:nvPr>
        </p:nvSpPr>
        <p:spPr>
          <a:xfrm>
            <a:off x="838200" y="1179544"/>
            <a:ext cx="10515600" cy="1517055"/>
          </a:xfrm>
        </p:spPr>
        <p:txBody>
          <a:bodyPr>
            <a:normAutofit/>
          </a:bodyPr>
          <a:lstStyle/>
          <a:p>
            <a:pPr>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日本</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灭亡中国的计划及实施</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卢沟桥</a:t>
            </a:r>
            <a:r>
              <a:rPr lang="zh-CN" altLang="en-US" dirty="0">
                <a:latin typeface="黑体" panose="02010609060101010101" pitchFamily="49" charset="-122"/>
                <a:ea typeface="黑体" panose="02010609060101010101" pitchFamily="49" charset="-122"/>
                <a:sym typeface="微软雅黑" panose="020B0503020204020204" pitchFamily="34" charset="-122"/>
              </a:rPr>
              <a:t>事变与日本的全面</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侵华战争</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p:txBody>
      </p:sp>
      <p:sp>
        <p:nvSpPr>
          <p:cNvPr id="9" name="MH_SubTitle_3"/>
          <p:cNvSpPr>
            <a:spLocks noChangeArrowheads="1"/>
          </p:cNvSpPr>
          <p:nvPr>
            <p:custDataLst>
              <p:tags r:id="rId1"/>
            </p:custDataLst>
          </p:nvPr>
        </p:nvSpPr>
        <p:spPr bwMode="gray">
          <a:xfrm>
            <a:off x="999962" y="2883754"/>
            <a:ext cx="2016925" cy="516532"/>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ym typeface="微软雅黑" panose="020B0503020204020204" pitchFamily="34" charset="-122"/>
              </a:rPr>
              <a:t>1937</a:t>
            </a:r>
            <a:r>
              <a:rPr lang="zh-CN" altLang="en-US" dirty="0">
                <a:sym typeface="微软雅黑" panose="020B0503020204020204" pitchFamily="34" charset="-122"/>
              </a:rPr>
              <a:t>年</a:t>
            </a:r>
            <a:r>
              <a:rPr lang="en-US" altLang="zh-CN" dirty="0">
                <a:sym typeface="微软雅黑" panose="020B0503020204020204" pitchFamily="34" charset="-122"/>
              </a:rPr>
              <a:t>7</a:t>
            </a:r>
            <a:r>
              <a:rPr lang="zh-CN" altLang="en-US" dirty="0">
                <a:sym typeface="微软雅黑" panose="020B0503020204020204" pitchFamily="34" charset="-122"/>
              </a:rPr>
              <a:t>月</a:t>
            </a:r>
            <a:r>
              <a:rPr lang="en-US" altLang="zh-CN" dirty="0">
                <a:sym typeface="微软雅黑" panose="020B0503020204020204" pitchFamily="34" charset="-122"/>
              </a:rPr>
              <a:t>7</a:t>
            </a:r>
            <a:r>
              <a:rPr lang="zh-CN" altLang="en-US" dirty="0">
                <a:sym typeface="微软雅黑" panose="020B0503020204020204" pitchFamily="34" charset="-122"/>
              </a:rPr>
              <a:t>日</a:t>
            </a:r>
            <a:endParaRPr lang="en-US" altLang="zh-CN" dirty="0">
              <a:solidFill>
                <a:srgbClr val="FFFFFF"/>
              </a:solidFill>
              <a:cs typeface="Arial" panose="020B0604020202020204" pitchFamily="34" charset="0"/>
            </a:endParaRPr>
          </a:p>
        </p:txBody>
      </p:sp>
      <p:sp>
        <p:nvSpPr>
          <p:cNvPr id="14" name="MH_Text_3"/>
          <p:cNvSpPr>
            <a:spLocks noChangeArrowheads="1"/>
          </p:cNvSpPr>
          <p:nvPr>
            <p:custDataLst>
              <p:tags r:id="rId2"/>
            </p:custDataLst>
          </p:nvPr>
        </p:nvSpPr>
        <p:spPr bwMode="auto">
          <a:xfrm>
            <a:off x="3237090" y="2829282"/>
            <a:ext cx="7747324"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驻丰台日军借口一名士兵失踪，炮轰宛平城，挑起</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卢沟桥事变</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日本全面侵华的标志</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solidFill>
                <a:srgbClr val="0070C0"/>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8" name="MH_SubTitle_3"/>
          <p:cNvSpPr>
            <a:spLocks noChangeArrowheads="1"/>
          </p:cNvSpPr>
          <p:nvPr>
            <p:custDataLst>
              <p:tags r:id="rId3"/>
            </p:custDataLst>
          </p:nvPr>
        </p:nvSpPr>
        <p:spPr bwMode="gray">
          <a:xfrm>
            <a:off x="999962" y="4026544"/>
            <a:ext cx="2016925" cy="516532"/>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ym typeface="微软雅黑" panose="020B0503020204020204" pitchFamily="34" charset="-122"/>
              </a:rPr>
              <a:t>1938</a:t>
            </a:r>
            <a:r>
              <a:rPr lang="zh-CN" altLang="en-US" dirty="0">
                <a:sym typeface="微软雅黑" panose="020B0503020204020204" pitchFamily="34" charset="-122"/>
              </a:rPr>
              <a:t>年</a:t>
            </a:r>
            <a:r>
              <a:rPr lang="en-US" altLang="zh-CN" dirty="0">
                <a:sym typeface="微软雅黑" panose="020B0503020204020204" pitchFamily="34" charset="-122"/>
              </a:rPr>
              <a:t>10</a:t>
            </a:r>
            <a:r>
              <a:rPr lang="zh-CN" altLang="en-US" dirty="0">
                <a:sym typeface="微软雅黑" panose="020B0503020204020204" pitchFamily="34" charset="-122"/>
              </a:rPr>
              <a:t>月</a:t>
            </a:r>
            <a:endParaRPr lang="en-US" altLang="zh-CN" dirty="0">
              <a:solidFill>
                <a:srgbClr val="FFFFFF"/>
              </a:solidFill>
              <a:cs typeface="Arial" panose="020B0604020202020204" pitchFamily="34" charset="0"/>
            </a:endParaRPr>
          </a:p>
        </p:txBody>
      </p:sp>
      <p:cxnSp>
        <p:nvCxnSpPr>
          <p:cNvPr id="19" name="MH_Other_6"/>
          <p:cNvCxnSpPr/>
          <p:nvPr>
            <p:custDataLst>
              <p:tags r:id="rId4"/>
            </p:custDataLst>
          </p:nvPr>
        </p:nvCxnSpPr>
        <p:spPr>
          <a:xfrm>
            <a:off x="2031847" y="3454757"/>
            <a:ext cx="0" cy="418504"/>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sp>
        <p:nvSpPr>
          <p:cNvPr id="20" name="MH_Text_3"/>
          <p:cNvSpPr>
            <a:spLocks noChangeArrowheads="1"/>
          </p:cNvSpPr>
          <p:nvPr>
            <p:custDataLst>
              <p:tags r:id="rId5"/>
            </p:custDataLst>
          </p:nvPr>
        </p:nvSpPr>
        <p:spPr bwMode="auto">
          <a:xfrm>
            <a:off x="3237090" y="3587440"/>
            <a:ext cx="8492180" cy="1311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从</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正面战场的的战略性进攻转为“</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以华制华”、“以战养战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”，对国民党进行</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以诱降为主，军事打击为辅</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的方针</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sz="2000" dirty="0">
              <a:latin typeface="黑体" panose="02010609060101010101" pitchFamily="49" charset="-122"/>
              <a:ea typeface="黑体" panose="02010609060101010101" pitchFamily="49" charset="-122"/>
            </a:endParaRPr>
          </a:p>
        </p:txBody>
      </p:sp>
      <p:pic>
        <p:nvPicPr>
          <p:cNvPr id="21" name="Picture 2" descr="C:\Users\User\Documents\263EM\chuzi@sunlands.com\history\user\image\0a2b8d88-43cd-46c8-836a-beea4a59c9d9.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4566" y="1681381"/>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组 10"/>
          <p:cNvGrpSpPr/>
          <p:nvPr/>
        </p:nvGrpSpPr>
        <p:grpSpPr>
          <a:xfrm>
            <a:off x="6929437" y="80670"/>
            <a:ext cx="5159197" cy="1448750"/>
            <a:chOff x="6304613" y="108588"/>
            <a:chExt cx="5326822" cy="1433312"/>
          </a:xfrm>
        </p:grpSpPr>
        <p:sp>
          <p:nvSpPr>
            <p:cNvPr id="12" name="圆角矩形 11"/>
            <p:cNvSpPr/>
            <p:nvPr/>
          </p:nvSpPr>
          <p:spPr>
            <a:xfrm>
              <a:off x="6304613" y="299544"/>
              <a:ext cx="2814336" cy="9249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日本灭亡中国的计划及实施</a:t>
              </a:r>
            </a:p>
          </p:txBody>
        </p:sp>
        <p:sp>
          <p:nvSpPr>
            <p:cNvPr id="13" name="左大括号 12"/>
            <p:cNvSpPr/>
            <p:nvPr/>
          </p:nvSpPr>
          <p:spPr>
            <a:xfrm>
              <a:off x="9118950" y="120789"/>
              <a:ext cx="195062" cy="128240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9314009" y="108588"/>
              <a:ext cx="2317425" cy="6623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从九一八事变到华北事变</a:t>
              </a:r>
            </a:p>
          </p:txBody>
        </p:sp>
        <p:sp>
          <p:nvSpPr>
            <p:cNvPr id="17" name="圆角矩形 16"/>
            <p:cNvSpPr/>
            <p:nvPr/>
          </p:nvSpPr>
          <p:spPr>
            <a:xfrm>
              <a:off x="9314010" y="834887"/>
              <a:ext cx="2317425" cy="707013"/>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卢沟桥事变与日本的全面侵华战争</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0"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6"/>
</p:tagLst>
</file>

<file path=ppt/tags/tag11.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Text"/>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Text"/>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Text"/>
  <p:tag name="MH_ORDER" val="3"/>
</p:tagLst>
</file>

<file path=ppt/tags/tag14.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3"/>
</p:tagLst>
</file>

<file path=ppt/tags/tag15.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Text"/>
  <p:tag name="MH_ORDER" val="3"/>
</p:tagLst>
</file>

<file path=ppt/tags/tag16.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3"/>
</p:tagLst>
</file>

<file path=ppt/tags/tag17.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6"/>
</p:tagLst>
</file>

<file path=ppt/tags/tag18.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Text"/>
  <p:tag name="MH_ORDER" val="3"/>
</p:tagLst>
</file>

<file path=ppt/tags/tag2.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ags/tag4.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Text"/>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Text"/>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7034</Words>
  <Application>Microsoft Macintosh PowerPoint</Application>
  <PresentationFormat>宽屏</PresentationFormat>
  <Paragraphs>1161</Paragraphs>
  <Slides>113</Slides>
  <Notes>25</Notes>
  <HiddenSlides>0</HiddenSlides>
  <MMClips>0</MMClips>
  <ScaleCrop>false</ScaleCrop>
  <HeadingPairs>
    <vt:vector size="6" baseType="variant">
      <vt:variant>
        <vt:lpstr>已用的字体</vt:lpstr>
      </vt:variant>
      <vt:variant>
        <vt:i4>16</vt:i4>
      </vt:variant>
      <vt:variant>
        <vt:lpstr>主题</vt:lpstr>
      </vt:variant>
      <vt:variant>
        <vt:i4>3</vt:i4>
      </vt:variant>
      <vt:variant>
        <vt:lpstr>幻灯片标题</vt:lpstr>
      </vt:variant>
      <vt:variant>
        <vt:i4>113</vt:i4>
      </vt:variant>
    </vt:vector>
  </HeadingPairs>
  <TitlesOfParts>
    <vt:vector size="132" baseType="lpstr">
      <vt:lpstr>Calibri Light</vt:lpstr>
      <vt:lpstr>Palatino Linotype</vt:lpstr>
      <vt:lpstr>等线</vt:lpstr>
      <vt:lpstr>方正粗倩简体</vt:lpstr>
      <vt:lpstr>方正兰亭超细黑简体</vt:lpstr>
      <vt:lpstr>方正兰亭黑_GBK</vt:lpstr>
      <vt:lpstr>方正清刻本悦宋简体</vt:lpstr>
      <vt:lpstr>汉仪丫丫体简</vt:lpstr>
      <vt:lpstr>黑体</vt:lpstr>
      <vt:lpstr>华文行楷</vt:lpstr>
      <vt:lpstr>华文新魏</vt:lpstr>
      <vt:lpstr>思源黑体 CN Light</vt:lpstr>
      <vt:lpstr>宋体</vt:lpstr>
      <vt:lpstr>微软雅黑</vt:lpstr>
      <vt:lpstr>Arial</vt:lpstr>
      <vt:lpstr>Calibri</vt:lpstr>
      <vt:lpstr>Office 主题</vt:lpstr>
      <vt:lpstr>1_Office 主题</vt:lpstr>
      <vt:lpstr>2_Office 主题</vt:lpstr>
      <vt:lpstr>PowerPoint 演示文稿</vt:lpstr>
      <vt:lpstr>关于教材</vt:lpstr>
      <vt:lpstr>PowerPoint 演示文稿</vt:lpstr>
      <vt:lpstr>PowerPoint 演示文稿</vt:lpstr>
      <vt:lpstr>PowerPoint 演示文稿</vt:lpstr>
      <vt:lpstr>PowerPoint 演示文稿</vt:lpstr>
      <vt:lpstr>PowerPoint 演示文稿</vt:lpstr>
      <vt:lpstr>第二节 中国共产党的革命新道路的艰苦探索 </vt:lpstr>
      <vt:lpstr>第二节 中国共产党的革命新道路的艰苦探索 </vt:lpstr>
      <vt:lpstr>第二节 中国共产党的革命新道路的艰苦探索 </vt:lpstr>
      <vt:lpstr>第二节 中国共产党的革命新道路的艰苦探索 </vt:lpstr>
      <vt:lpstr>第二节 中国共产党的革命新道路的艰苦探索 </vt:lpstr>
      <vt:lpstr>第二节 中国共产党的革命新道路的艰苦探索 </vt:lpstr>
      <vt:lpstr>第二节 中国共产党的革命新道路的艰苦探索 </vt:lpstr>
      <vt:lpstr>第二节 中国共产党的革命新道路的艰苦探索 </vt:lpstr>
      <vt:lpstr>第二节 中国共产党的革命新道路的艰苦探索 </vt:lpstr>
      <vt:lpstr>第二节 中国共产党的革命新道路的艰苦探索 </vt:lpstr>
      <vt:lpstr>第二节 中国共产党的革命新道路的艰苦探索 </vt:lpstr>
      <vt:lpstr>第二节 中国共产党的革命新道路的艰苦探索 </vt:lpstr>
      <vt:lpstr>第二节 中国共产党的革命新道路的艰苦探索 </vt:lpstr>
      <vt:lpstr>第二节 中国共产党的革命新道路的艰苦探索 </vt:lpstr>
      <vt:lpstr>第二节 中国共产党的革命新道路的艰苦探索 </vt:lpstr>
      <vt:lpstr>第二节 中国共产党的革命新道路的艰苦探索 </vt:lpstr>
      <vt:lpstr>中国近现代史时间轴——新民主主义革命部分（1919 年——1949 年） </vt:lpstr>
      <vt:lpstr>中国近现代史时间轴——新民主主义革命部分（1919 年——1949 年） </vt:lpstr>
      <vt:lpstr>第二节 中国共产党的革命新道路的艰苦探索 </vt:lpstr>
      <vt:lpstr>第二节 中国共产党的革命新道路的艰苦探索 </vt:lpstr>
      <vt:lpstr>练一练</vt:lpstr>
      <vt:lpstr>练一练</vt:lpstr>
      <vt:lpstr>练一练</vt:lpstr>
      <vt:lpstr>练一练</vt:lpstr>
      <vt:lpstr>练一练</vt:lpstr>
      <vt:lpstr>练一练</vt:lpstr>
      <vt:lpstr>PowerPoint 演示文稿</vt:lpstr>
      <vt:lpstr>PowerPoint 演示文稿</vt:lpstr>
      <vt:lpstr>第二节 中国共产党的革命新道路的艰苦探索 </vt:lpstr>
      <vt:lpstr>第二节 中国共产党的革命新道路的艰苦探索 </vt:lpstr>
      <vt:lpstr>第二节 中国共产党的革命新道路的艰苦探索 </vt:lpstr>
      <vt:lpstr>连连看</vt:lpstr>
      <vt:lpstr>连连看</vt:lpstr>
      <vt:lpstr>练一练</vt:lpstr>
      <vt:lpstr>练一练</vt:lpstr>
      <vt:lpstr>练一练</vt:lpstr>
      <vt:lpstr>练一练</vt:lpstr>
      <vt:lpstr>第二节 中国共产党的革命新道路的艰苦探索 </vt:lpstr>
      <vt:lpstr>第二节 中国共产党的革命新道路的艰苦探索 </vt:lpstr>
      <vt:lpstr>第二节 中国共产党的革命新道路的艰苦探索 </vt:lpstr>
      <vt:lpstr>第二节 中国共产党的革命新道路的艰苦探索 </vt:lpstr>
      <vt:lpstr>练一练</vt:lpstr>
      <vt:lpstr>练一练</vt:lpstr>
      <vt:lpstr>练一练</vt:lpstr>
      <vt:lpstr>练一练</vt:lpstr>
      <vt:lpstr>PowerPoint 演示文稿</vt:lpstr>
      <vt:lpstr>第三节 中国革命在探索中曲折前进  </vt:lpstr>
      <vt:lpstr>第三节 中国革命在探索中曲折前进  </vt:lpstr>
      <vt:lpstr>第三节 中国革命在探索中曲折前进  </vt:lpstr>
      <vt:lpstr>第三节 中国革命在探索中曲折前进  </vt:lpstr>
      <vt:lpstr>第三节 中国革命在探索中曲折前进  </vt:lpstr>
      <vt:lpstr>练一练</vt:lpstr>
      <vt:lpstr>练一练</vt:lpstr>
      <vt:lpstr>练一练</vt:lpstr>
      <vt:lpstr>练一练</vt:lpstr>
      <vt:lpstr>PowerPoint 演示文稿</vt:lpstr>
      <vt:lpstr>第三节 中国革命在探索中曲折前进 </vt:lpstr>
      <vt:lpstr>第三节 中国革命在探索中曲折前进  </vt:lpstr>
      <vt:lpstr>第三节 中国革命在探索中曲折前进 </vt:lpstr>
      <vt:lpstr>第三节 中国革命在探索中曲折前进 </vt:lpstr>
      <vt:lpstr>第三节 中国革命在探索中曲折前进 </vt:lpstr>
      <vt:lpstr>练一练</vt:lpstr>
      <vt:lpstr>练一练</vt:lpstr>
      <vt:lpstr>练一练</vt:lpstr>
      <vt:lpstr>练一练</vt:lpstr>
      <vt:lpstr>PowerPoint 演示文稿</vt:lpstr>
      <vt:lpstr>第三节 中国革命在探索中曲折前进  </vt:lpstr>
      <vt:lpstr>第三节 中国革命在探索中曲折前进  </vt:lpstr>
      <vt:lpstr>第三节 中国革命在探索中曲折前进  </vt:lpstr>
      <vt:lpstr>第三节 中国革命在探索中曲折前进  </vt:lpstr>
      <vt:lpstr>第三节 中国革命在探索中曲折前进  </vt:lpstr>
      <vt:lpstr>第三节 中国革命在探索中曲折前进  </vt:lpstr>
      <vt:lpstr>第三节 中国革命在探索中曲折前进  </vt:lpstr>
      <vt:lpstr>第三节 中国革命在探索中曲折前进  </vt:lpstr>
      <vt:lpstr>练一练</vt:lpstr>
      <vt:lpstr>练一练</vt:lpstr>
      <vt:lpstr>练一练</vt:lpstr>
      <vt:lpstr>练一练</vt:lpstr>
      <vt:lpstr>练一练</vt:lpstr>
      <vt:lpstr>练一练</vt:lpstr>
      <vt:lpstr>练一练</vt:lpstr>
      <vt:lpstr>练一练</vt:lpstr>
      <vt:lpstr>会议记忆</vt:lpstr>
      <vt:lpstr>PowerPoint 演示文稿</vt:lpstr>
      <vt:lpstr>PowerPoint 演示文稿</vt:lpstr>
      <vt:lpstr>PowerPoint 演示文稿</vt:lpstr>
      <vt:lpstr>PowerPoint 演示文稿</vt:lpstr>
      <vt:lpstr>PowerPoint 演示文稿</vt:lpstr>
      <vt:lpstr>PowerPoint 演示文稿</vt:lpstr>
      <vt:lpstr>第一节  日本发动灭亡中国的侵略战争 </vt:lpstr>
      <vt:lpstr>第一节  日本发动灭亡中国的侵略战争 </vt:lpstr>
      <vt:lpstr>第一节  日本发动灭亡中国的侵略战争 </vt:lpstr>
      <vt:lpstr>PowerPoint 演示文稿</vt:lpstr>
      <vt:lpstr>PowerPoint 演示文稿</vt:lpstr>
      <vt:lpstr>第一节  日本发动灭亡中国的侵略战争 </vt:lpstr>
      <vt:lpstr>第一节  日本发动灭亡中国的侵略战争</vt:lpstr>
      <vt:lpstr>练一练</vt:lpstr>
      <vt:lpstr>练一练</vt:lpstr>
      <vt:lpstr>练一练</vt:lpstr>
      <vt:lpstr>练一练</vt:lpstr>
      <vt:lpstr>练一练</vt:lpstr>
      <vt:lpstr>练一练</vt:lpstr>
      <vt:lpstr>练一练</vt:lpstr>
      <vt:lpstr>练一练</vt:lpstr>
      <vt:lpstr>练一练</vt:lpstr>
      <vt:lpstr>练一练</vt:lpstr>
    </vt:vector>
  </TitlesOfParts>
  <Company>Sky123.Org</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WINDOWS7</dc:creator>
  <cp:lastModifiedBy>Microsoft Office 用户</cp:lastModifiedBy>
  <cp:revision>482</cp:revision>
  <dcterms:created xsi:type="dcterms:W3CDTF">2015-01-10T04:56:00Z</dcterms:created>
  <dcterms:modified xsi:type="dcterms:W3CDTF">2019-01-24T05:33:54Z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