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 id="2147483711" r:id="rId3"/>
    <p:sldMasterId id="2147483724" r:id="rId4"/>
    <p:sldMasterId id="2147483737" r:id="rId5"/>
    <p:sldMasterId id="2147483750" r:id="rId6"/>
    <p:sldMasterId id="2147483762" r:id="rId7"/>
  </p:sldMasterIdLst>
  <p:notesMasterIdLst>
    <p:notesMasterId r:id="rId108"/>
  </p:notesMasterIdLst>
  <p:sldIdLst>
    <p:sldId id="709" r:id="rId8"/>
    <p:sldId id="1008" r:id="rId9"/>
    <p:sldId id="1009" r:id="rId10"/>
    <p:sldId id="1010" r:id="rId11"/>
    <p:sldId id="912" r:id="rId12"/>
    <p:sldId id="913" r:id="rId13"/>
    <p:sldId id="914" r:id="rId14"/>
    <p:sldId id="915" r:id="rId15"/>
    <p:sldId id="916" r:id="rId16"/>
    <p:sldId id="917" r:id="rId17"/>
    <p:sldId id="918" r:id="rId18"/>
    <p:sldId id="919" r:id="rId19"/>
    <p:sldId id="920" r:id="rId20"/>
    <p:sldId id="921" r:id="rId21"/>
    <p:sldId id="922" r:id="rId22"/>
    <p:sldId id="923" r:id="rId23"/>
    <p:sldId id="924" r:id="rId24"/>
    <p:sldId id="925" r:id="rId25"/>
    <p:sldId id="926" r:id="rId26"/>
    <p:sldId id="927" r:id="rId27"/>
    <p:sldId id="928" r:id="rId28"/>
    <p:sldId id="929" r:id="rId29"/>
    <p:sldId id="930" r:id="rId30"/>
    <p:sldId id="931" r:id="rId31"/>
    <p:sldId id="932" r:id="rId32"/>
    <p:sldId id="933" r:id="rId33"/>
    <p:sldId id="934" r:id="rId34"/>
    <p:sldId id="935" r:id="rId35"/>
    <p:sldId id="936" r:id="rId36"/>
    <p:sldId id="937" r:id="rId37"/>
    <p:sldId id="938" r:id="rId38"/>
    <p:sldId id="939" r:id="rId39"/>
    <p:sldId id="940" r:id="rId40"/>
    <p:sldId id="941" r:id="rId41"/>
    <p:sldId id="942" r:id="rId42"/>
    <p:sldId id="943" r:id="rId43"/>
    <p:sldId id="944" r:id="rId44"/>
    <p:sldId id="945" r:id="rId45"/>
    <p:sldId id="946" r:id="rId46"/>
    <p:sldId id="947" r:id="rId47"/>
    <p:sldId id="948" r:id="rId48"/>
    <p:sldId id="949" r:id="rId49"/>
    <p:sldId id="950" r:id="rId50"/>
    <p:sldId id="951" r:id="rId51"/>
    <p:sldId id="952" r:id="rId52"/>
    <p:sldId id="953" r:id="rId53"/>
    <p:sldId id="954" r:id="rId54"/>
    <p:sldId id="955" r:id="rId55"/>
    <p:sldId id="956" r:id="rId56"/>
    <p:sldId id="957" r:id="rId57"/>
    <p:sldId id="958" r:id="rId58"/>
    <p:sldId id="959" r:id="rId59"/>
    <p:sldId id="960" r:id="rId60"/>
    <p:sldId id="961" r:id="rId61"/>
    <p:sldId id="962" r:id="rId62"/>
    <p:sldId id="963" r:id="rId63"/>
    <p:sldId id="964" r:id="rId64"/>
    <p:sldId id="965" r:id="rId65"/>
    <p:sldId id="966" r:id="rId66"/>
    <p:sldId id="967" r:id="rId67"/>
    <p:sldId id="968" r:id="rId68"/>
    <p:sldId id="969" r:id="rId69"/>
    <p:sldId id="970" r:id="rId70"/>
    <p:sldId id="971" r:id="rId71"/>
    <p:sldId id="972" r:id="rId72"/>
    <p:sldId id="973" r:id="rId73"/>
    <p:sldId id="974" r:id="rId74"/>
    <p:sldId id="975" r:id="rId75"/>
    <p:sldId id="976" r:id="rId76"/>
    <p:sldId id="977" r:id="rId77"/>
    <p:sldId id="978" r:id="rId78"/>
    <p:sldId id="979" r:id="rId79"/>
    <p:sldId id="980" r:id="rId80"/>
    <p:sldId id="981" r:id="rId81"/>
    <p:sldId id="982" r:id="rId82"/>
    <p:sldId id="983" r:id="rId83"/>
    <p:sldId id="984" r:id="rId84"/>
    <p:sldId id="985" r:id="rId85"/>
    <p:sldId id="986" r:id="rId86"/>
    <p:sldId id="987" r:id="rId87"/>
    <p:sldId id="988" r:id="rId88"/>
    <p:sldId id="989" r:id="rId89"/>
    <p:sldId id="990" r:id="rId90"/>
    <p:sldId id="991" r:id="rId91"/>
    <p:sldId id="992" r:id="rId92"/>
    <p:sldId id="993" r:id="rId93"/>
    <p:sldId id="994" r:id="rId94"/>
    <p:sldId id="995" r:id="rId95"/>
    <p:sldId id="996" r:id="rId96"/>
    <p:sldId id="997" r:id="rId97"/>
    <p:sldId id="998" r:id="rId98"/>
    <p:sldId id="999" r:id="rId99"/>
    <p:sldId id="1000" r:id="rId100"/>
    <p:sldId id="1001" r:id="rId101"/>
    <p:sldId id="1002" r:id="rId102"/>
    <p:sldId id="1003" r:id="rId103"/>
    <p:sldId id="1004" r:id="rId104"/>
    <p:sldId id="1005" r:id="rId105"/>
    <p:sldId id="1006" r:id="rId106"/>
    <p:sldId id="1007" r:id="rId10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09"/>
            <p14:sldId id="1008"/>
            <p14:sldId id="1009"/>
            <p14:sldId id="1010"/>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989"/>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8" autoAdjust="0"/>
    <p:restoredTop sz="93077"/>
  </p:normalViewPr>
  <p:slideViewPr>
    <p:cSldViewPr snapToGrid="0">
      <p:cViewPr>
        <p:scale>
          <a:sx n="109" d="100"/>
          <a:sy n="109" d="100"/>
        </p:scale>
        <p:origin x="-1736" y="-15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108" Type="http://schemas.openxmlformats.org/officeDocument/2006/relationships/notesMaster" Target="notesMasters/notesMaster1.xml"/><Relationship Id="rId109" Type="http://schemas.openxmlformats.org/officeDocument/2006/relationships/commentAuthors" Target="commentAuthors.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110" Type="http://schemas.openxmlformats.org/officeDocument/2006/relationships/presProps" Target="presProps.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11" Type="http://schemas.openxmlformats.org/officeDocument/2006/relationships/viewProps" Target="viewProps.xml"/><Relationship Id="rId112" Type="http://schemas.openxmlformats.org/officeDocument/2006/relationships/theme" Target="theme/theme1.xml"/><Relationship Id="rId113" Type="http://schemas.openxmlformats.org/officeDocument/2006/relationships/tableStyles" Target="tableStyles.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00" Type="http://schemas.openxmlformats.org/officeDocument/2006/relationships/slide" Target="slides/slide93.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5746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1394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89</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90</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91</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62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14318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81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57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614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18409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4350875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2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192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69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84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35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28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40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9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7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83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801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690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599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311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745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617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64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6970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211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34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4861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25358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789684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349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170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1968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702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0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536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0485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81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2902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677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40766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115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1294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7977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230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92958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166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9523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4421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1114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076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04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683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998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986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4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32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45190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715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587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721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0120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774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32973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5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6762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39833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theme" Target="../theme/theme6.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12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6095813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48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47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2"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0987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2844506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60878824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25.xml"/><Relationship Id="rId6" Type="http://schemas.openxmlformats.org/officeDocument/2006/relationships/image" Target="../media/image10.png"/><Relationship Id="rId7" Type="http://schemas.openxmlformats.org/officeDocument/2006/relationships/image" Target="../media/image11.jpeg"/><Relationship Id="rId1" Type="http://schemas.openxmlformats.org/officeDocument/2006/relationships/tags" Target="../tags/tag9.xml"/><Relationship Id="rId2" Type="http://schemas.openxmlformats.org/officeDocument/2006/relationships/tags" Target="../tags/tag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2.jpeg"/><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3.jpeg"/><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6.png"/><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Layout" Target="../slideLayouts/slideLayout25.xml"/><Relationship Id="rId1" Type="http://schemas.openxmlformats.org/officeDocument/2006/relationships/tags" Target="../tags/tag1.xml"/><Relationship Id="rId2" Type="http://schemas.openxmlformats.org/officeDocument/2006/relationships/tags" Target="../tags/tag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s>
</file>

<file path=ppt/slides/_rels/slide89.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slideLayout" Target="../slideLayouts/slideLayout72.xml"/><Relationship Id="rId7" Type="http://schemas.openxmlformats.org/officeDocument/2006/relationships/notesSlide" Target="../notesSlides/notesSlide2.xml"/><Relationship Id="rId8" Type="http://schemas.openxmlformats.org/officeDocument/2006/relationships/image" Target="../media/image9.png"/><Relationship Id="rId1" Type="http://schemas.openxmlformats.org/officeDocument/2006/relationships/tags" Target="../tags/tag13.xml"/><Relationship Id="rId2" Type="http://schemas.openxmlformats.org/officeDocument/2006/relationships/tags" Target="../tags/tag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slideLayout" Target="../slideLayouts/slideLayout72.xml"/><Relationship Id="rId7" Type="http://schemas.openxmlformats.org/officeDocument/2006/relationships/notesSlide" Target="../notesSlides/notesSlide3.xml"/><Relationship Id="rId8" Type="http://schemas.openxmlformats.org/officeDocument/2006/relationships/image" Target="../media/image9.png"/><Relationship Id="rId1" Type="http://schemas.openxmlformats.org/officeDocument/2006/relationships/tags" Target="../tags/tag18.xml"/><Relationship Id="rId2" Type="http://schemas.openxmlformats.org/officeDocument/2006/relationships/tags" Target="../tags/tag19.xml"/></Relationships>
</file>

<file path=ppt/slides/_rels/slide91.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slideLayout" Target="../slideLayouts/slideLayout72.xml"/><Relationship Id="rId7" Type="http://schemas.openxmlformats.org/officeDocument/2006/relationships/notesSlide" Target="../notesSlides/notesSlide4.xml"/><Relationship Id="rId8" Type="http://schemas.openxmlformats.org/officeDocument/2006/relationships/image" Target="../media/image9.png"/><Relationship Id="rId1" Type="http://schemas.openxmlformats.org/officeDocument/2006/relationships/tags" Target="../tags/tag23.xml"/><Relationship Id="rId2" Type="http://schemas.openxmlformats.org/officeDocument/2006/relationships/tags" Target="../tags/tag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标志着抗日运动新高潮到来的学生运动是（ </a:t>
            </a:r>
            <a:r>
              <a:rPr lang="en-US" altLang="zh-CN" sz="2400" b="1" dirty="0" smtClean="0">
                <a:solidFill>
                  <a:srgbClr val="C00000"/>
                </a:solidFill>
                <a:latin typeface="黑体" panose="02010609060101010101" pitchFamily="49" charset="-122"/>
                <a:ea typeface="黑体" panose="02010609060101010101" pitchFamily="49" charset="-122"/>
              </a:rPr>
              <a:t>A</a:t>
            </a:r>
            <a:r>
              <a:rPr lang="zh-CN" altLang="en-US" sz="2400" b="1"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一二九运动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一二三零运动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一二一运动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五二零运动</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5695458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srgbClr val="C00000"/>
                </a:solidFill>
                <a:latin typeface="黑体" panose="02010609060101010101" pitchFamily="49" charset="-122"/>
                <a:ea typeface="黑体" panose="02010609060101010101" pitchFamily="49" charset="-122"/>
              </a:rPr>
              <a:t>A</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a:t>
            </a:r>
            <a:r>
              <a:rPr lang="zh-CN" altLang="en-US" sz="2000" dirty="0" smtClean="0">
                <a:solidFill>
                  <a:prstClr val="black"/>
                </a:solidFill>
                <a:latin typeface="黑体" panose="02010609060101010101" pitchFamily="49" charset="-122"/>
                <a:ea typeface="黑体" panose="02010609060101010101" pitchFamily="49" charset="-122"/>
              </a:rPr>
              <a:t>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1238879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国共尝试第二次合作</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2433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237" y="482297"/>
            <a:ext cx="10192076" cy="544050"/>
          </a:xfrm>
        </p:spPr>
        <p:txBody>
          <a:bodyPr/>
          <a:lstStyle/>
          <a:p>
            <a:r>
              <a:rPr lang="zh-CN" altLang="en-US" sz="2400" dirty="0">
                <a:solidFill>
                  <a:schemeClr val="tx1"/>
                </a:solidFill>
              </a:rPr>
              <a:t>第二节  从局部抗战到全国性</a:t>
            </a:r>
            <a:r>
              <a:rPr lang="zh-CN" altLang="en-US" sz="2400" dirty="0" smtClean="0">
                <a:solidFill>
                  <a:schemeClr val="tx1"/>
                </a:solidFill>
              </a:rPr>
              <a:t>抗战</a:t>
            </a:r>
            <a:endParaRPr lang="zh-CN" altLang="en-US" sz="2400" dirty="0">
              <a:solidFill>
                <a:schemeClr val="tx1"/>
              </a:solidFill>
            </a:endParaRPr>
          </a:p>
        </p:txBody>
      </p:sp>
      <p:sp>
        <p:nvSpPr>
          <p:cNvPr id="3" name="内容占位符 2"/>
          <p:cNvSpPr>
            <a:spLocks noGrp="1"/>
          </p:cNvSpPr>
          <p:nvPr>
            <p:ph idx="1"/>
          </p:nvPr>
        </p:nvSpPr>
        <p:spPr>
          <a:xfrm>
            <a:off x="199506" y="1174255"/>
            <a:ext cx="11853950" cy="5459302"/>
          </a:xfrm>
        </p:spPr>
        <p:txBody>
          <a:bodyPr>
            <a:norm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西安</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事变及其和平</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解决</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1936</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，爱国将领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张学良、杨虎城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实行“兵谏”，发动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西安事变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西安事变和平解决，</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十年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内战的局面结束</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，国内和平基本实现</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133" y="1318613"/>
            <a:ext cx="1456703" cy="464399"/>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29463" y="86137"/>
            <a:ext cx="4912463" cy="2157413"/>
            <a:chOff x="2436551" y="2150088"/>
            <a:chExt cx="6931385" cy="3288109"/>
          </a:xfrm>
        </p:grpSpPr>
        <p:sp>
          <p:nvSpPr>
            <p:cNvPr id="7" name="左大括号 6"/>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圆角矩形 9"/>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1" name="圆角矩形 10"/>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国共尝试第二次</a:t>
              </a:r>
              <a:endParaRPr lang="en-US" altLang="zh-CN" sz="1600" dirty="0" smtClean="0">
                <a:solidFill>
                  <a:prstClr val="white"/>
                </a:solidFill>
                <a:latin typeface="黑体" panose="02010609060101010101" pitchFamily="49" charset="-122"/>
                <a:ea typeface="黑体" panose="02010609060101010101" pitchFamily="49" charset="-122"/>
              </a:endParaRPr>
            </a:p>
            <a:p>
              <a:pPr algn="ctr"/>
              <a:r>
                <a:rPr lang="zh-CN" altLang="en-US" sz="1600" dirty="0" smtClean="0">
                  <a:solidFill>
                    <a:prstClr val="white"/>
                  </a:solidFill>
                  <a:latin typeface="黑体" panose="02010609060101010101" pitchFamily="49" charset="-122"/>
                  <a:ea typeface="黑体" panose="02010609060101010101" pitchFamily="49" charset="-122"/>
                </a:rPr>
                <a:t>合作</a:t>
              </a:r>
              <a:endParaRPr lang="zh-CN" altLang="en-US" sz="16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730933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611" y="457692"/>
            <a:ext cx="10192076" cy="544050"/>
          </a:xfrm>
        </p:spPr>
        <p:txBody>
          <a:bodyPr/>
          <a:lstStyle/>
          <a:p>
            <a:r>
              <a:rPr lang="zh-CN" altLang="en-US" sz="2400" dirty="0">
                <a:solidFill>
                  <a:schemeClr val="tx1"/>
                </a:solidFill>
              </a:rPr>
              <a:t>第二节  从局部抗战到全国性</a:t>
            </a:r>
            <a:r>
              <a:rPr lang="zh-CN" altLang="en-US" sz="2400" dirty="0" smtClean="0">
                <a:solidFill>
                  <a:schemeClr val="tx1"/>
                </a:solidFill>
              </a:rPr>
              <a:t>抗战</a:t>
            </a:r>
            <a:endParaRPr lang="zh-CN" altLang="en-US" sz="2400" dirty="0">
              <a:solidFill>
                <a:schemeClr val="tx1"/>
              </a:solidFill>
            </a:endParaRPr>
          </a:p>
        </p:txBody>
      </p:sp>
      <p:sp>
        <p:nvSpPr>
          <p:cNvPr id="5" name="MH_SubTitle_1"/>
          <p:cNvSpPr>
            <a:spLocks noChangeArrowheads="1"/>
          </p:cNvSpPr>
          <p:nvPr>
            <p:custDataLst>
              <p:tags r:id="rId1"/>
            </p:custDataLst>
          </p:nvPr>
        </p:nvSpPr>
        <p:spPr bwMode="gray">
          <a:xfrm>
            <a:off x="721381" y="3928605"/>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a:t>
            </a:r>
            <a:r>
              <a:rPr lang="en-US" altLang="zh-CN" dirty="0" smtClean="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年9月</a:t>
            </a:r>
            <a:endPar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endParaRPr>
          </a:p>
        </p:txBody>
      </p:sp>
      <p:sp>
        <p:nvSpPr>
          <p:cNvPr id="12" name="MH_Text_1"/>
          <p:cNvSpPr>
            <a:spLocks noChangeArrowheads="1"/>
          </p:cNvSpPr>
          <p:nvPr>
            <p:custDataLst>
              <p:tags r:id="rId2"/>
            </p:custDataLst>
          </p:nvPr>
        </p:nvSpPr>
        <p:spPr bwMode="auto">
          <a:xfrm>
            <a:off x="2738306" y="3646869"/>
            <a:ext cx="8532206"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国共合作宣言</a:t>
            </a:r>
            <a:r>
              <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的发布，标志着第二次国共合作为主体的全国抗日民族统一战线的正式形成</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 name="矩形 25"/>
          <p:cNvSpPr/>
          <p:nvPr/>
        </p:nvSpPr>
        <p:spPr>
          <a:xfrm>
            <a:off x="595053" y="1243798"/>
            <a:ext cx="11392699" cy="507831"/>
          </a:xfrm>
          <a:prstGeom prst="rect">
            <a:avLst/>
          </a:prstGeom>
        </p:spPr>
        <p:txBody>
          <a:bodyPr wrap="square">
            <a:spAutoFit/>
          </a:bodyPr>
          <a:lstStyle/>
          <a:p>
            <a:pPr>
              <a:lnSpc>
                <a:spcPct val="150000"/>
              </a:lnSpc>
            </a:pPr>
            <a:r>
              <a:rPr lang="zh-CN"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第二</a:t>
            </a:r>
            <a:r>
              <a:rPr lang="zh-CN"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次国共合作正式形成，全国性抗战的</a:t>
            </a:r>
            <a:r>
              <a:rPr lang="zh-CN"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开始</a:t>
            </a:r>
            <a:endParaRPr lang="zh-CN" altLang="en-US"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1" name="图片 30"/>
          <p:cNvPicPr>
            <a:picLocks noChangeAspect="1"/>
          </p:cNvPicPr>
          <p:nvPr/>
        </p:nvPicPr>
        <p:blipFill>
          <a:blip r:embed="rId6"/>
          <a:stretch>
            <a:fillRect/>
          </a:stretch>
        </p:blipFill>
        <p:spPr>
          <a:xfrm>
            <a:off x="4639208" y="5031025"/>
            <a:ext cx="1652194" cy="1144377"/>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409" y="5076960"/>
            <a:ext cx="1652194" cy="1057404"/>
          </a:xfrm>
          <a:prstGeom prst="rect">
            <a:avLst/>
          </a:prstGeom>
        </p:spPr>
      </p:pic>
      <p:sp>
        <p:nvSpPr>
          <p:cNvPr id="10" name="MH_SubTitle_1"/>
          <p:cNvSpPr>
            <a:spLocks noChangeArrowheads="1"/>
          </p:cNvSpPr>
          <p:nvPr>
            <p:custDataLst>
              <p:tags r:id="rId3"/>
            </p:custDataLst>
          </p:nvPr>
        </p:nvSpPr>
        <p:spPr bwMode="gray">
          <a:xfrm>
            <a:off x="721381" y="2458368"/>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1937年8月</a:t>
            </a:r>
          </a:p>
        </p:txBody>
      </p:sp>
      <p:sp>
        <p:nvSpPr>
          <p:cNvPr id="11" name="MH_Text_1"/>
          <p:cNvSpPr>
            <a:spLocks noChangeArrowheads="1"/>
          </p:cNvSpPr>
          <p:nvPr>
            <p:custDataLst>
              <p:tags r:id="rId4"/>
            </p:custDataLst>
          </p:nvPr>
        </p:nvSpPr>
        <p:spPr bwMode="auto">
          <a:xfrm>
            <a:off x="2738306" y="2176632"/>
            <a:ext cx="9453694"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将红军主力改编为</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国民革命军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第八路军</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。总指挥：</a:t>
            </a:r>
            <a:r>
              <a:rPr lang="zh-CN" altLang="en-US" sz="2000" b="1"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朱德</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八路军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下辖三个师(115.120.129</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南方</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红军和游击队，改编为国民革命军新编第四军，叶挺任军长，项英任副</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军长</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4" name="组 13"/>
          <p:cNvGrpSpPr/>
          <p:nvPr/>
        </p:nvGrpSpPr>
        <p:grpSpPr>
          <a:xfrm>
            <a:off x="7129463" y="86137"/>
            <a:ext cx="4912463" cy="2157413"/>
            <a:chOff x="2436551" y="2150088"/>
            <a:chExt cx="6931385" cy="3288109"/>
          </a:xfrm>
        </p:grpSpPr>
        <p:sp>
          <p:nvSpPr>
            <p:cNvPr id="15" name="左大括号 1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8" name="圆角矩形 17"/>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9" name="圆角矩形 18"/>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国共尝试第二次</a:t>
              </a:r>
              <a:endParaRPr lang="en-US" altLang="zh-CN" sz="1600" dirty="0" smtClean="0">
                <a:solidFill>
                  <a:prstClr val="white"/>
                </a:solidFill>
                <a:latin typeface="黑体" panose="02010609060101010101" pitchFamily="49" charset="-122"/>
                <a:ea typeface="黑体" panose="02010609060101010101" pitchFamily="49" charset="-122"/>
              </a:endParaRPr>
            </a:p>
            <a:p>
              <a:pPr algn="ctr"/>
              <a:r>
                <a:rPr lang="zh-CN" altLang="en-US" sz="1600" dirty="0" smtClean="0">
                  <a:solidFill>
                    <a:prstClr val="white"/>
                  </a:solidFill>
                  <a:latin typeface="黑体" panose="02010609060101010101" pitchFamily="49" charset="-122"/>
                  <a:ea typeface="黑体" panose="02010609060101010101" pitchFamily="49" charset="-122"/>
                </a:rPr>
                <a:t>合作</a:t>
              </a:r>
              <a:endParaRPr lang="zh-CN" altLang="en-US" sz="1600" dirty="0">
                <a:solidFill>
                  <a:prstClr val="white"/>
                </a:solidFill>
                <a:latin typeface="黑体" panose="02010609060101010101" pitchFamily="49" charset="-122"/>
                <a:ea typeface="黑体" panose="02010609060101010101" pitchFamily="49" charset="-122"/>
              </a:endParaRPr>
            </a:p>
          </p:txBody>
        </p:sp>
        <p:sp>
          <p:nvSpPr>
            <p:cNvPr id="20" name="圆角矩形 19"/>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281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国民党的消极抗战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a:t>
            </a:r>
            <a:r>
              <a:rPr lang="zh-CN" altLang="en-US" sz="2000" dirty="0" smtClean="0">
                <a:solidFill>
                  <a:prstClr val="black"/>
                </a:solidFill>
                <a:latin typeface="黑体" panose="02010609060101010101" pitchFamily="49" charset="-122"/>
                <a:ea typeface="黑体" panose="02010609060101010101" pitchFamily="49" charset="-122"/>
              </a:rPr>
              <a:t>民主</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33190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国民党的消极抗战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a:t>
            </a:r>
            <a:r>
              <a:rPr lang="zh-CN" altLang="en-US" sz="2000" dirty="0" smtClean="0">
                <a:solidFill>
                  <a:prstClr val="black"/>
                </a:solidFill>
                <a:latin typeface="黑体" panose="02010609060101010101" pitchFamily="49" charset="-122"/>
                <a:ea typeface="黑体" panose="02010609060101010101" pitchFamily="49" charset="-122"/>
              </a:rPr>
              <a:t>民主</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1480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a:t>
            </a:r>
            <a:r>
              <a:rPr lang="zh-CN" altLang="en-US" sz="2000" dirty="0" smtClean="0">
                <a:solidFill>
                  <a:schemeClr val="tx1"/>
                </a:solidFill>
              </a:rPr>
              <a:t>运动</a:t>
            </a:r>
            <a:endParaRPr lang="zh-CN" altLang="en-US" sz="2000" dirty="0">
              <a:solidFill>
                <a:schemeClr val="tx1"/>
              </a:solidFill>
            </a:endParaRPr>
          </a:p>
        </p:txBody>
      </p:sp>
      <p:sp>
        <p:nvSpPr>
          <p:cNvPr id="3" name="内容占位符 2"/>
          <p:cNvSpPr>
            <a:spLocks noGrp="1"/>
          </p:cNvSpPr>
          <p:nvPr>
            <p:ph idx="1"/>
          </p:nvPr>
        </p:nvSpPr>
        <p:spPr>
          <a:xfrm>
            <a:off x="838200" y="1266534"/>
            <a:ext cx="10515600" cy="5000042"/>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rPr>
              <a:t>主要战役：</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rPr>
              <a:t>台儿庄大捷：</a:t>
            </a:r>
            <a:r>
              <a:rPr lang="zh-CN" altLang="en-US" sz="2000" dirty="0" smtClean="0">
                <a:solidFill>
                  <a:srgbClr val="C00000"/>
                </a:solidFill>
                <a:latin typeface="黑体" panose="02010609060101010101" pitchFamily="49" charset="-122"/>
                <a:ea typeface="黑体" panose="02010609060101010101" pitchFamily="49" charset="-122"/>
              </a:rPr>
              <a:t>李宗仁</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北平南苑战斗：</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佟麟阁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、赵登禹，阵亡</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淞</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沪</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会战：谢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晋元被上海市民誉为“八百壮士” </a:t>
            </a:r>
          </a:p>
          <a:p>
            <a:endParaRPr lang="en-US" altLang="zh-CN" sz="2000" dirty="0" smtClean="0">
              <a:latin typeface="黑体" panose="02010609060101010101" pitchFamily="49" charset="-122"/>
              <a:ea typeface="黑体" panose="02010609060101010101" pitchFamily="49" charset="-122"/>
            </a:endParaRPr>
          </a:p>
          <a:p>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649" y="2512503"/>
            <a:ext cx="2684162" cy="3754073"/>
          </a:xfrm>
          <a:prstGeom prst="rect">
            <a:avLst/>
          </a:prstGeom>
          <a:ln>
            <a:noFill/>
          </a:ln>
          <a:effectLst>
            <a:outerShdw blurRad="292100" dist="139700" dir="2700000" algn="tl" rotWithShape="0">
              <a:srgbClr val="333333">
                <a:alpha val="65000"/>
              </a:srgbClr>
            </a:outerShdw>
          </a:effectLst>
        </p:spPr>
      </p:pic>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37" y="144377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国民党正面战场的</a:t>
              </a:r>
              <a:endParaRPr lang="en-US" altLang="zh-CN" dirty="0" smtClean="0">
                <a:solidFill>
                  <a:prstClr val="white"/>
                </a:solidFill>
                <a:latin typeface="黑体" panose="02010609060101010101" pitchFamily="49" charset="-122"/>
                <a:ea typeface="黑体" panose="02010609060101010101" pitchFamily="49" charset="-122"/>
              </a:endParaRPr>
            </a:p>
            <a:p>
              <a:pPr algn="ctr"/>
              <a:r>
                <a:rPr lang="zh-CN" altLang="en-US" dirty="0" smtClean="0">
                  <a:solidFill>
                    <a:prstClr val="white"/>
                  </a:solidFill>
                  <a:latin typeface="黑体" panose="02010609060101010101" pitchFamily="49" charset="-122"/>
                  <a:ea typeface="黑体" panose="02010609060101010101" pitchFamily="49" charset="-122"/>
                </a:rPr>
                <a:t>主要战役</a:t>
              </a:r>
              <a:endParaRPr lang="zh-CN" altLang="en-US"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国民党军队在正面战场的主要战役</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a:t>
              </a:r>
              <a:r>
                <a:rPr lang="zh-CN" altLang="en-US" dirty="0" smtClean="0">
                  <a:solidFill>
                    <a:prstClr val="black"/>
                  </a:solidFill>
                  <a:latin typeface="黑体" panose="02010609060101010101" pitchFamily="49" charset="-122"/>
                  <a:ea typeface="黑体" panose="02010609060101010101" pitchFamily="49" charset="-122"/>
                </a:rPr>
                <a:t>民主</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55284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国民党的消极抗战</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大后方</a:t>
            </a:r>
            <a:r>
              <a:rPr lang="zh-CN" altLang="en-US" sz="2000" dirty="0">
                <a:solidFill>
                  <a:prstClr val="black"/>
                </a:solidFill>
                <a:latin typeface="黑体" panose="02010609060101010101" pitchFamily="49" charset="-122"/>
                <a:ea typeface="黑体" panose="02010609060101010101" pitchFamily="49" charset="-122"/>
              </a:rPr>
              <a:t>国统区的民主</a:t>
            </a:r>
            <a:r>
              <a:rPr lang="zh-CN" altLang="en-US" sz="2000" dirty="0" smtClean="0">
                <a:solidFill>
                  <a:prstClr val="black"/>
                </a:solidFill>
                <a:latin typeface="黑体" panose="02010609060101010101" pitchFamily="49" charset="-122"/>
                <a:ea typeface="黑体" panose="02010609060101010101" pitchFamily="49" charset="-122"/>
              </a:rPr>
              <a:t>运动及文化运动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9768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761" y="494334"/>
            <a:ext cx="10192076" cy="544050"/>
          </a:xfrm>
        </p:spPr>
        <p:txBody>
          <a:bodyPr vert="horz" lIns="91440" tIns="45720" rIns="91440" bIns="45720" rtlCol="0" anchor="ctr">
            <a:noAutofit/>
          </a:bodyPr>
          <a:lstStyle/>
          <a:p>
            <a:r>
              <a:rPr lang="zh-CN" altLang="en-US" sz="2400" dirty="0">
                <a:solidFill>
                  <a:schemeClr val="tx1"/>
                </a:solidFill>
              </a:rPr>
              <a:t>第三节 国民党的正面战场与大后方的抗日民主</a:t>
            </a:r>
            <a:r>
              <a:rPr lang="zh-CN" altLang="en-US" sz="2400" dirty="0" smtClean="0">
                <a:solidFill>
                  <a:schemeClr val="tx1"/>
                </a:solidFill>
              </a:rPr>
              <a:t>运动</a:t>
            </a:r>
            <a:endParaRPr lang="zh-CN" altLang="en-US" sz="2400" dirty="0">
              <a:solidFill>
                <a:schemeClr val="tx1"/>
              </a:solidFill>
            </a:endParaRPr>
          </a:p>
        </p:txBody>
      </p:sp>
      <p:sp>
        <p:nvSpPr>
          <p:cNvPr id="3" name="内容占位符 2"/>
          <p:cNvSpPr>
            <a:spLocks noGrp="1"/>
          </p:cNvSpPr>
          <p:nvPr>
            <p:ph idx="1"/>
          </p:nvPr>
        </p:nvSpPr>
        <p:spPr>
          <a:xfrm>
            <a:off x="605444" y="1116904"/>
            <a:ext cx="11215255" cy="5591466"/>
          </a:xfrm>
        </p:spPr>
        <p:txBody>
          <a:bodyPr>
            <a:normAutofit/>
          </a:bodyPr>
          <a:lstStyle/>
          <a:p>
            <a:pPr>
              <a:lnSpc>
                <a:spcPct val="250000"/>
              </a:lnSpc>
            </a:pPr>
            <a:r>
              <a:rPr lang="zh-CN" altLang="en-US" sz="2000" dirty="0" smtClean="0">
                <a:latin typeface="黑体" panose="02010609060101010101" pitchFamily="49" charset="-122"/>
                <a:ea typeface="黑体" panose="02010609060101010101" pitchFamily="49" charset="-122"/>
              </a:rPr>
              <a:t>国民党的消极抗战</a:t>
            </a: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50000"/>
              </a:lnSpc>
            </a:pPr>
            <a:r>
              <a:rPr lang="zh-CN" altLang="en-US" sz="2000" dirty="0" smtClean="0">
                <a:latin typeface="黑体" panose="02010609060101010101" pitchFamily="49" charset="-122"/>
                <a:ea typeface="黑体" panose="02010609060101010101" pitchFamily="49" charset="-122"/>
              </a:rPr>
              <a:t>日本主要策略：政治诱降为主，军事为辅</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2000" dirty="0" smtClean="0">
                <a:latin typeface="黑体" panose="02010609060101010101" pitchFamily="49" charset="-122"/>
                <a:ea typeface="黑体" panose="02010609060101010101" pitchFamily="49" charset="-122"/>
              </a:rPr>
              <a:t>国民党主要策略：</a:t>
            </a:r>
            <a:r>
              <a:rPr lang="zh-CN" altLang="en-US" sz="2000" dirty="0" smtClean="0">
                <a:solidFill>
                  <a:srgbClr val="C00000"/>
                </a:solidFill>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防共、限共、溶共、反共”</a:t>
            </a:r>
            <a:r>
              <a:rPr lang="zh-CN" altLang="en-US" sz="2000" dirty="0" smtClean="0">
                <a:latin typeface="黑体" panose="02010609060101010101" pitchFamily="49" charset="-122"/>
                <a:ea typeface="黑体" panose="02010609060101010101" pitchFamily="49" charset="-122"/>
              </a:rPr>
              <a:t>，由</a:t>
            </a:r>
            <a:r>
              <a:rPr lang="zh-CN" altLang="en-US" sz="2000" dirty="0" smtClean="0">
                <a:solidFill>
                  <a:srgbClr val="C00000"/>
                </a:solidFill>
                <a:latin typeface="黑体" panose="02010609060101010101" pitchFamily="49" charset="-122"/>
                <a:ea typeface="黑体" panose="02010609060101010101" pitchFamily="49" charset="-122"/>
              </a:rPr>
              <a:t>片面抗战</a:t>
            </a:r>
            <a:r>
              <a:rPr lang="zh-CN" altLang="en-US" sz="2000" dirty="0" smtClean="0">
                <a:latin typeface="黑体" panose="02010609060101010101" pitchFamily="49" charset="-122"/>
                <a:ea typeface="黑体" panose="02010609060101010101" pitchFamily="49" charset="-122"/>
              </a:rPr>
              <a:t>到</a:t>
            </a:r>
            <a:r>
              <a:rPr lang="zh-CN" altLang="en-US" sz="2000" dirty="0">
                <a:solidFill>
                  <a:srgbClr val="C00000"/>
                </a:solidFill>
                <a:latin typeface="黑体" panose="02010609060101010101" pitchFamily="49" charset="-122"/>
                <a:ea typeface="黑体" panose="02010609060101010101" pitchFamily="49" charset="-122"/>
              </a:rPr>
              <a:t>消极</a:t>
            </a:r>
            <a:r>
              <a:rPr lang="zh-CN" altLang="en-US" sz="2000" dirty="0" smtClean="0">
                <a:solidFill>
                  <a:srgbClr val="C00000"/>
                </a:solidFill>
                <a:latin typeface="黑体" panose="02010609060101010101" pitchFamily="49" charset="-122"/>
                <a:ea typeface="黑体" panose="02010609060101010101" pitchFamily="49" charset="-122"/>
              </a:rPr>
              <a:t>抗战</a:t>
            </a:r>
            <a:r>
              <a:rPr lang="zh-CN" altLang="en-US" sz="2000" dirty="0" smtClean="0">
                <a:latin typeface="黑体" panose="02010609060101010101" pitchFamily="49" charset="-122"/>
                <a:ea typeface="黑体" panose="02010609060101010101" pitchFamily="49" charset="-122"/>
              </a:rPr>
              <a:t>。</a:t>
            </a:r>
          </a:p>
          <a:p>
            <a:pPr>
              <a:lnSpc>
                <a:spcPct val="250000"/>
              </a:lnSpc>
            </a:pPr>
            <a:r>
              <a:rPr lang="en-US" altLang="zh-CN" sz="2000" dirty="0" smtClean="0">
                <a:solidFill>
                  <a:srgbClr val="C00000"/>
                </a:solidFill>
                <a:latin typeface="黑体" panose="02010609060101010101" pitchFamily="49" charset="-122"/>
                <a:ea typeface="黑体" panose="02010609060101010101" pitchFamily="49" charset="-122"/>
              </a:rPr>
              <a:t>1941</a:t>
            </a:r>
            <a:r>
              <a:rPr lang="zh-CN" altLang="en-US" sz="2000" dirty="0" smtClean="0">
                <a:solidFill>
                  <a:srgbClr val="C00000"/>
                </a:solidFill>
                <a:latin typeface="黑体" panose="02010609060101010101" pitchFamily="49" charset="-122"/>
                <a:ea typeface="黑体" panose="02010609060101010101" pitchFamily="49" charset="-122"/>
              </a:rPr>
              <a:t>年</a:t>
            </a:r>
            <a:r>
              <a:rPr lang="en-US" altLang="zh-CN" sz="2000" dirty="0" smtClean="0">
                <a:solidFill>
                  <a:srgbClr val="C00000"/>
                </a:solidFill>
                <a:latin typeface="黑体" panose="02010609060101010101" pitchFamily="49" charset="-122"/>
                <a:ea typeface="黑体" panose="02010609060101010101" pitchFamily="49" charset="-122"/>
              </a:rPr>
              <a:t>12</a:t>
            </a:r>
            <a:r>
              <a:rPr lang="zh-CN" altLang="en-US" sz="2000" dirty="0" smtClean="0">
                <a:solidFill>
                  <a:srgbClr val="C00000"/>
                </a:solidFill>
                <a:latin typeface="黑体" panose="02010609060101010101" pitchFamily="49" charset="-122"/>
                <a:ea typeface="黑体" panose="02010609060101010101" pitchFamily="49" charset="-122"/>
              </a:rPr>
              <a:t>月</a:t>
            </a:r>
            <a:r>
              <a:rPr lang="en-US" altLang="zh-CN" sz="2000" dirty="0" smtClean="0">
                <a:solidFill>
                  <a:srgbClr val="C00000"/>
                </a:solidFill>
                <a:latin typeface="黑体" panose="02010609060101010101" pitchFamily="49" charset="-122"/>
                <a:ea typeface="黑体" panose="02010609060101010101" pitchFamily="49" charset="-122"/>
              </a:rPr>
              <a:t>8</a:t>
            </a:r>
            <a:r>
              <a:rPr lang="zh-CN" altLang="en-US" sz="2000" dirty="0" smtClean="0">
                <a:solidFill>
                  <a:srgbClr val="C00000"/>
                </a:solidFill>
                <a:latin typeface="黑体" panose="02010609060101010101" pitchFamily="49" charset="-122"/>
                <a:ea typeface="黑体" panose="02010609060101010101" pitchFamily="49" charset="-122"/>
              </a:rPr>
              <a:t>日 </a:t>
            </a:r>
            <a:r>
              <a:rPr lang="zh-CN" altLang="en-US" sz="2000" dirty="0" smtClean="0">
                <a:latin typeface="黑体" panose="02010609060101010101" pitchFamily="49" charset="-122"/>
                <a:ea typeface="黑体" panose="02010609060101010101" pitchFamily="49" charset="-122"/>
              </a:rPr>
              <a:t>国民政府</a:t>
            </a:r>
            <a:r>
              <a:rPr lang="zh-CN" altLang="en-US" sz="2000" dirty="0">
                <a:latin typeface="黑体" panose="02010609060101010101" pitchFamily="49" charset="-122"/>
                <a:ea typeface="黑体" panose="02010609060101010101" pitchFamily="49" charset="-122"/>
              </a:rPr>
              <a:t>正式对日宣战</a:t>
            </a:r>
          </a:p>
          <a:p>
            <a:pPr>
              <a:lnSpc>
                <a:spcPct val="250000"/>
              </a:lnSpc>
            </a:pPr>
            <a:r>
              <a:rPr lang="zh-CN" altLang="en-US" sz="2000" dirty="0" smtClean="0">
                <a:latin typeface="黑体" panose="02010609060101010101" pitchFamily="49" charset="-122"/>
                <a:ea typeface="黑体" panose="02010609060101010101" pitchFamily="49" charset="-122"/>
              </a:rPr>
              <a:t>牺牲的将士：</a:t>
            </a:r>
            <a:r>
              <a:rPr lang="zh-CN" altLang="en-US" sz="2000" dirty="0" smtClean="0">
                <a:solidFill>
                  <a:srgbClr val="C00000"/>
                </a:solidFill>
                <a:latin typeface="黑体" panose="02010609060101010101" pitchFamily="49" charset="-122"/>
                <a:ea typeface="黑体" panose="02010609060101010101" pitchFamily="49" charset="-122"/>
              </a:rPr>
              <a:t>张</a:t>
            </a:r>
            <a:r>
              <a:rPr lang="zh-CN" altLang="en-US" sz="2000" dirty="0">
                <a:solidFill>
                  <a:srgbClr val="C00000"/>
                </a:solidFill>
                <a:latin typeface="黑体" panose="02010609060101010101" pitchFamily="49" charset="-122"/>
                <a:ea typeface="黑体" panose="02010609060101010101" pitchFamily="49" charset="-122"/>
              </a:rPr>
              <a:t>自忠</a:t>
            </a:r>
            <a:r>
              <a:rPr lang="zh-CN" altLang="en-US" sz="2000" dirty="0">
                <a:latin typeface="黑体" panose="02010609060101010101" pitchFamily="49" charset="-122"/>
                <a:ea typeface="黑体" panose="02010609060101010101" pitchFamily="49" charset="-122"/>
              </a:rPr>
              <a:t>在</a:t>
            </a:r>
            <a:r>
              <a:rPr lang="zh-CN" altLang="en-US" sz="2000" dirty="0">
                <a:solidFill>
                  <a:srgbClr val="C00000"/>
                </a:solidFill>
                <a:latin typeface="黑体" panose="02010609060101010101" pitchFamily="49" charset="-122"/>
                <a:ea typeface="黑体" panose="02010609060101010101" pitchFamily="49" charset="-122"/>
              </a:rPr>
              <a:t>枣宜会战</a:t>
            </a:r>
            <a:r>
              <a:rPr lang="zh-CN" altLang="en-US" sz="2000" dirty="0">
                <a:latin typeface="黑体" panose="02010609060101010101" pitchFamily="49" charset="-122"/>
                <a:ea typeface="黑体" panose="02010609060101010101" pitchFamily="49" charset="-122"/>
              </a:rPr>
              <a:t>中</a:t>
            </a:r>
            <a:r>
              <a:rPr lang="zh-CN" altLang="en-US" sz="2000" dirty="0" smtClean="0">
                <a:latin typeface="黑体" panose="02010609060101010101" pitchFamily="49" charset="-122"/>
                <a:ea typeface="黑体" panose="02010609060101010101" pitchFamily="49" charset="-122"/>
              </a:rPr>
              <a:t>殉国；</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1942</a:t>
            </a:r>
            <a:r>
              <a:rPr lang="zh-CN" altLang="en-US" sz="2000" dirty="0">
                <a:latin typeface="黑体" panose="02010609060101010101" pitchFamily="49" charset="-122"/>
                <a:ea typeface="黑体" panose="02010609060101010101" pitchFamily="49" charset="-122"/>
              </a:rPr>
              <a:t>年中国远征军入缅作战，</a:t>
            </a:r>
            <a:r>
              <a:rPr lang="zh-CN" altLang="en-US" sz="2000" dirty="0">
                <a:solidFill>
                  <a:srgbClr val="C00000"/>
                </a:solidFill>
                <a:latin typeface="黑体" panose="02010609060101010101" pitchFamily="49" charset="-122"/>
                <a:ea typeface="黑体" panose="02010609060101010101" pitchFamily="49" charset="-122"/>
              </a:rPr>
              <a:t>戴安澜</a:t>
            </a:r>
            <a:r>
              <a:rPr lang="zh-CN" altLang="en-US" sz="2000" dirty="0">
                <a:latin typeface="黑体" panose="02010609060101010101" pitchFamily="49" charset="-122"/>
                <a:ea typeface="黑体" panose="02010609060101010101" pitchFamily="49" charset="-122"/>
              </a:rPr>
              <a:t>师长在</a:t>
            </a:r>
            <a:r>
              <a:rPr lang="zh-CN" altLang="en-US" sz="2000" dirty="0">
                <a:solidFill>
                  <a:srgbClr val="C00000"/>
                </a:solidFill>
                <a:latin typeface="黑体" panose="02010609060101010101" pitchFamily="49" charset="-122"/>
                <a:ea typeface="黑体" panose="02010609060101010101" pitchFamily="49" charset="-122"/>
              </a:rPr>
              <a:t>缅北</a:t>
            </a:r>
            <a:r>
              <a:rPr lang="zh-CN" altLang="en-US" sz="2000" dirty="0" smtClean="0">
                <a:latin typeface="黑体" panose="02010609060101010101" pitchFamily="49" charset="-122"/>
                <a:ea typeface="黑体" panose="02010609060101010101" pitchFamily="49" charset="-122"/>
              </a:rPr>
              <a:t>殉国</a:t>
            </a:r>
            <a:endParaRPr lang="zh-CN" altLang="en-US" sz="2000" dirty="0">
              <a:latin typeface="黑体" panose="02010609060101010101" pitchFamily="49" charset="-122"/>
              <a:ea typeface="黑体" panose="02010609060101010101" pitchFamily="49" charset="-122"/>
            </a:endParaRPr>
          </a:p>
          <a:p>
            <a:pPr>
              <a:lnSpc>
                <a:spcPct val="250000"/>
              </a:lnSpc>
            </a:pPr>
            <a:endParaRPr lang="zh-CN" altLang="en-US" sz="2000" dirty="0">
              <a:latin typeface="黑体" panose="02010609060101010101" pitchFamily="49" charset="-122"/>
              <a:ea typeface="黑体" panose="02010609060101010101" pitchFamily="49" charset="-122"/>
            </a:endParaRPr>
          </a:p>
          <a:p>
            <a:pPr>
              <a:lnSpc>
                <a:spcPct val="250000"/>
              </a:lnSpc>
            </a:pPr>
            <a:endParaRPr lang="en-US" altLang="zh-CN" sz="2000" dirty="0" smtClean="0">
              <a:latin typeface="黑体" panose="02010609060101010101" pitchFamily="49" charset="-122"/>
              <a:ea typeface="黑体" panose="02010609060101010101" pitchFamily="49" charset="-122"/>
            </a:endParaRPr>
          </a:p>
          <a:p>
            <a:endParaRPr lang="zh-CN" altLang="en-US" dirty="0"/>
          </a:p>
          <a:p>
            <a:endParaRPr lang="en-US" altLang="zh-CN" dirty="0"/>
          </a:p>
          <a:p>
            <a:endParaRPr lang="zh-CN" altLang="en-US"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246" y="149138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国民党的消极抗战</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0" name="圆角矩形 9"/>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大后方</a:t>
              </a:r>
              <a:r>
                <a:rPr lang="zh-CN" altLang="en-US" dirty="0">
                  <a:solidFill>
                    <a:prstClr val="black"/>
                  </a:solidFill>
                  <a:latin typeface="黑体" panose="02010609060101010101" pitchFamily="49" charset="-122"/>
                  <a:ea typeface="黑体" panose="02010609060101010101" pitchFamily="49" charset="-122"/>
                </a:rPr>
                <a:t>国统区的民主</a:t>
              </a:r>
              <a:r>
                <a:rPr lang="zh-CN" altLang="en-US" dirty="0" smtClean="0">
                  <a:solidFill>
                    <a:prstClr val="black"/>
                  </a:solidFill>
                  <a:latin typeface="黑体" panose="02010609060101010101" pitchFamily="49" charset="-122"/>
                  <a:ea typeface="黑体" panose="02010609060101010101" pitchFamily="49" charset="-122"/>
                </a:rPr>
                <a:t>运动及文化运动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49732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6" y="469302"/>
            <a:ext cx="7059037" cy="544050"/>
          </a:xfrm>
        </p:spPr>
        <p:txBody>
          <a:bodyPr/>
          <a:lstStyle/>
          <a:p>
            <a:r>
              <a:rPr lang="zh-CN" altLang="en-US" sz="2400" dirty="0" smtClean="0">
                <a:solidFill>
                  <a:schemeClr val="tx1"/>
                </a:solidFill>
              </a:rPr>
              <a:t>第三节 国民党的正面战场与大后方的</a:t>
            </a:r>
            <a:r>
              <a:rPr lang="zh-CN" altLang="en-US" sz="2400" smtClean="0">
                <a:solidFill>
                  <a:schemeClr val="tx1"/>
                </a:solidFill>
              </a:rPr>
              <a:t>抗日民主运动  </a:t>
            </a:r>
            <a:endParaRPr lang="zh-CN" altLang="en-US" sz="2400" dirty="0">
              <a:solidFill>
                <a:schemeClr val="tx1"/>
              </a:solidFill>
            </a:endParaRPr>
          </a:p>
        </p:txBody>
      </p:sp>
      <p:sp>
        <p:nvSpPr>
          <p:cNvPr id="3" name="内容占位符 2"/>
          <p:cNvSpPr>
            <a:spLocks noGrp="1"/>
          </p:cNvSpPr>
          <p:nvPr>
            <p:ph idx="1"/>
          </p:nvPr>
        </p:nvSpPr>
        <p:spPr>
          <a:xfrm>
            <a:off x="416626" y="1704514"/>
            <a:ext cx="11775374" cy="4958291"/>
          </a:xfrm>
        </p:spPr>
        <p:txBody>
          <a:bodyPr>
            <a:normAutofit/>
          </a:bodyPr>
          <a:lstStyle/>
          <a:p>
            <a:pPr>
              <a:lnSpc>
                <a:spcPct val="200000"/>
              </a:lnSpc>
            </a:pP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击退</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国民党的反共</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摩擦</a:t>
            </a:r>
            <a:endParaRPr lang="en-US" altLang="zh-CN" sz="19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第一次</a:t>
            </a:r>
            <a:r>
              <a:rPr lang="zh-CN" altLang="en-US" sz="1900" dirty="0">
                <a:latin typeface="黑体" panose="02010609060101010101" pitchFamily="49" charset="-122"/>
                <a:ea typeface="黑体" panose="02010609060101010101" pitchFamily="49" charset="-122"/>
                <a:sym typeface="微软雅黑" panose="020B0503020204020204" pitchFamily="34" charset="-122"/>
              </a:rPr>
              <a:t>：</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1939</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年冬至</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春，第一次反共高潮，胡宗南部进攻陕甘宁边区，阎锡山进攻八路军。</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19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皖南事变</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，第二次反共高潮取消番号 </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smtClean="0">
                <a:latin typeface="楷体" panose="02010609060101010101" charset="-122"/>
                <a:ea typeface="楷体" panose="02010609060101010101" charset="-122"/>
                <a:cs typeface="楷体" panose="02010609060101010101" charset="-122"/>
                <a:sym typeface="微软雅黑" panose="020B0503020204020204" pitchFamily="34" charset="-122"/>
              </a:rPr>
              <a:t>（</a:t>
            </a:r>
            <a:r>
              <a:rPr lang="zh-CN" altLang="en-US" sz="1900" dirty="0">
                <a:latin typeface="楷体" panose="02010609060101010101" charset="-122"/>
                <a:ea typeface="楷体" panose="02010609060101010101" charset="-122"/>
                <a:cs typeface="楷体" panose="02010609060101010101" charset="-122"/>
              </a:rPr>
              <a:t>千古奇冤，江南一叶，同室操戈，相煎何急</a:t>
            </a:r>
            <a:r>
              <a:rPr lang="en-US" altLang="zh-CN" sz="1900" dirty="0">
                <a:latin typeface="楷体" panose="02010609060101010101" charset="-122"/>
                <a:ea typeface="楷体" panose="02010609060101010101" charset="-122"/>
                <a:cs typeface="楷体" panose="02010609060101010101" charset="-122"/>
              </a:rPr>
              <a:t>! </a:t>
            </a:r>
            <a:r>
              <a:rPr lang="zh-CN" altLang="en-US" sz="1900" dirty="0" smtClean="0">
                <a:latin typeface="楷体" panose="02010609060101010101" charset="-122"/>
                <a:ea typeface="楷体" panose="02010609060101010101" charset="-122"/>
                <a:cs typeface="楷体" panose="02010609060101010101" charset="-122"/>
              </a:rPr>
              <a:t>）</a:t>
            </a:r>
            <a:endParaRPr lang="en-US" altLang="zh-CN" sz="1900"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第三次：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1943</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，第三次反共高潮，被</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共产党及时揭露而被</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制止</a:t>
            </a:r>
            <a:endParaRPr lang="zh-CN" altLang="en-US" sz="19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32" y="3993106"/>
            <a:ext cx="1428750" cy="2095500"/>
          </a:xfrm>
          <a:prstGeom prst="rect">
            <a:avLst/>
          </a:prstGeom>
          <a:ln>
            <a:noFill/>
          </a:ln>
          <a:effectLst>
            <a:outerShdw blurRad="292100" dist="139700" dir="2700000" algn="tl" rotWithShape="0">
              <a:srgbClr val="333333">
                <a:alpha val="65000"/>
              </a:srgbClr>
            </a:outerShdw>
          </a:effec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538" y="342094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 13"/>
          <p:cNvGrpSpPr/>
          <p:nvPr/>
        </p:nvGrpSpPr>
        <p:grpSpPr>
          <a:xfrm>
            <a:off x="7415213" y="1"/>
            <a:ext cx="4776787" cy="2586038"/>
            <a:chOff x="6423209" y="2718874"/>
            <a:chExt cx="5768791" cy="3036732"/>
          </a:xfrm>
        </p:grpSpPr>
        <p:sp>
          <p:nvSpPr>
            <p:cNvPr id="15" name="圆角矩形 14"/>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6" name="左大括号 15"/>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7" name="圆角矩形 16"/>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国民党的消极抗战</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9" name="圆角矩形 18"/>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大后方</a:t>
              </a:r>
              <a:r>
                <a:rPr lang="zh-CN" altLang="en-US" dirty="0">
                  <a:solidFill>
                    <a:prstClr val="black"/>
                  </a:solidFill>
                  <a:latin typeface="黑体" panose="02010609060101010101" pitchFamily="49" charset="-122"/>
                  <a:ea typeface="黑体" panose="02010609060101010101" pitchFamily="49" charset="-122"/>
                </a:rPr>
                <a:t>国统区的民主</a:t>
              </a:r>
              <a:r>
                <a:rPr lang="zh-CN" altLang="en-US" dirty="0" smtClean="0">
                  <a:solidFill>
                    <a:prstClr val="black"/>
                  </a:solidFill>
                  <a:latin typeface="黑体" panose="02010609060101010101" pitchFamily="49" charset="-122"/>
                  <a:ea typeface="黑体" panose="02010609060101010101" pitchFamily="49" charset="-122"/>
                </a:rPr>
                <a:t>运动及文化运动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595625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838" y="1715892"/>
            <a:ext cx="6815926" cy="3850126"/>
          </a:xfrm>
        </p:spPr>
        <p:txBody>
          <a:bodyPr>
            <a:normAutofit/>
          </a:bodyPr>
          <a:lstStyle/>
          <a:p>
            <a:pPr>
              <a:lnSpc>
                <a:spcPct val="200000"/>
              </a:lnSpc>
            </a:pPr>
            <a:r>
              <a:rPr lang="en-US"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中国近现代史纲要</a:t>
            </a:r>
            <a:r>
              <a:rPr lang="en-US" altLang="zh-CN" sz="2000" dirty="0" smtClean="0">
                <a:latin typeface="黑体" panose="02010609060101010101" pitchFamily="49" charset="-122"/>
                <a:ea typeface="黑体" panose="02010609060101010101" pitchFamily="49" charset="-122"/>
              </a:rPr>
              <a:t>》</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思维导图，脉络明晰</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知识考点，重点分析</a:t>
            </a:r>
            <a:endParaRPr lang="en-US" altLang="zh-CN" sz="2000" dirty="0" smtClean="0">
              <a:latin typeface="黑体" panose="02010609060101010101" pitchFamily="49" charset="-122"/>
              <a:ea typeface="黑体" panose="02010609060101010101" pitchFamily="49" charset="-122"/>
            </a:endParaRP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历年真题，深度解析</a:t>
            </a:r>
          </a:p>
          <a:p>
            <a:pPr marL="285750" indent="-285750">
              <a:lnSpc>
                <a:spcPct val="200000"/>
              </a:lnSpc>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rPr>
              <a:t>考场演兵，巩固练习</a:t>
            </a:r>
          </a:p>
          <a:p>
            <a:pPr>
              <a:lnSpc>
                <a:spcPct val="200000"/>
              </a:lnSpc>
            </a:pPr>
            <a:endParaRPr lang="zh-CN" altLang="en-US" sz="2000" dirty="0"/>
          </a:p>
        </p:txBody>
      </p:sp>
      <p:sp>
        <p:nvSpPr>
          <p:cNvPr id="6" name="标题 1"/>
          <p:cNvSpPr>
            <a:spLocks noGrp="1"/>
          </p:cNvSpPr>
          <p:nvPr>
            <p:ph type="title"/>
          </p:nvPr>
        </p:nvSpPr>
        <p:spPr>
          <a:xfrm>
            <a:off x="1289957" y="429427"/>
            <a:ext cx="9301843" cy="544050"/>
          </a:xfrm>
        </p:spPr>
        <p:txBody>
          <a:bodyPr/>
          <a:lstStyle/>
          <a:p>
            <a:r>
              <a:rPr lang="zh-CN" altLang="en-US" sz="3600" dirty="0" smtClean="0">
                <a:solidFill>
                  <a:schemeClr val="tx1"/>
                </a:solidFill>
              </a:rPr>
              <a:t>关于教材</a:t>
            </a:r>
            <a:endParaRPr lang="zh-CN" altLang="en-US" sz="3600" dirty="0">
              <a:solidFill>
                <a:schemeClr val="tx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822" y="225331"/>
            <a:ext cx="5690560" cy="5690560"/>
          </a:xfrm>
          <a:prstGeom prst="rect">
            <a:avLst/>
          </a:prstGeom>
        </p:spPr>
      </p:pic>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56426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93175"/>
            <a:ext cx="10192076" cy="544050"/>
          </a:xfrm>
        </p:spPr>
        <p:txBody>
          <a:bodyPr vert="horz" lIns="91440" tIns="45720" rIns="91440" bIns="45720" rtlCol="0" anchor="ctr">
            <a:noAutofit/>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123853" y="1288164"/>
            <a:ext cx="11892742" cy="5350092"/>
          </a:xfrm>
        </p:spPr>
        <p:txBody>
          <a:bodyPr>
            <a:no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的抗日民主运动及抗日文化</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运动</a:t>
            </a:r>
            <a:r>
              <a:rPr lang="en-US" altLang="zh-CN" sz="2000" dirty="0" smtClean="0">
                <a:solidFill>
                  <a:srgbClr val="FF0000"/>
                </a:solidFill>
                <a:latin typeface="黑体" panose="02010609060101010101" pitchFamily="49" charset="-122"/>
                <a:ea typeface="黑体" panose="02010609060101010101" pitchFamily="49" charset="-122"/>
              </a:rPr>
              <a:t> </a:t>
            </a:r>
          </a:p>
          <a:p>
            <a:pPr>
              <a:lnSpc>
                <a:spcPct val="200000"/>
              </a:lnSpc>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的抗日民主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月在大后方抗日民主运动，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中国民主政团同盟成立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月于香港创办机关报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光明报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1944</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月，中共参政员林伯渠提出废除国民党一党专政、召开各党派会议、成立民主联合政府的主张。</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endParaRPr>
          </a:p>
        </p:txBody>
      </p:sp>
      <p:grpSp>
        <p:nvGrpSpPr>
          <p:cNvPr id="6" name="组 5"/>
          <p:cNvGrpSpPr/>
          <p:nvPr/>
        </p:nvGrpSpPr>
        <p:grpSpPr>
          <a:xfrm>
            <a:off x="7415213" y="1"/>
            <a:ext cx="4776787" cy="2586038"/>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大后方</a:t>
              </a:r>
              <a:r>
                <a:rPr lang="zh-CN" altLang="en-US" dirty="0">
                  <a:solidFill>
                    <a:prstClr val="white"/>
                  </a:solidFill>
                  <a:latin typeface="黑体" panose="02010609060101010101" pitchFamily="49" charset="-122"/>
                  <a:ea typeface="黑体" panose="02010609060101010101" pitchFamily="49" charset="-122"/>
                </a:rPr>
                <a:t>国统区的民主</a:t>
              </a:r>
              <a:r>
                <a:rPr lang="zh-CN" altLang="en-US" dirty="0" smtClean="0">
                  <a:solidFill>
                    <a:prstClr val="white"/>
                  </a:solidFill>
                  <a:latin typeface="黑体" panose="02010609060101010101" pitchFamily="49" charset="-122"/>
                  <a:ea typeface="黑体" panose="02010609060101010101" pitchFamily="49" charset="-122"/>
                </a:rPr>
                <a:t>运动及文化运动</a:t>
              </a:r>
              <a:endParaRPr lang="zh-CN" altLang="en-US"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6908675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462044" y="1549031"/>
            <a:ext cx="11267912" cy="4865818"/>
          </a:xfrm>
        </p:spPr>
        <p:txBody>
          <a:bodyPr>
            <a:normAutofit/>
          </a:bodyPr>
          <a:lstStyle/>
          <a:p>
            <a:pPr>
              <a:lnSpc>
                <a:spcPct val="200000"/>
              </a:lnSpc>
              <a:spcBef>
                <a:spcPts val="0"/>
              </a:spcBef>
            </a:pPr>
            <a:r>
              <a:rPr lang="zh-CN" altLang="zh-CN" sz="200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的抗战文化</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文化界</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“抗战、团结、民主”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为文艺创作的三大目标。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新华日报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群众</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周刊在重庆公开发行。</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北大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、清华、南开迁往昆明组成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西南联合大学</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，及其它一些学校一起为中华民族的独立和复兴坚持进行教学和开展科学研究工作</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spcBef>
                <a:spcPts val="0"/>
              </a:spcBef>
            </a:pPr>
            <a:endParaRPr lang="en-US" altLang="zh-CN" sz="2000" dirty="0" smtClean="0">
              <a:sym typeface="微软雅黑" panose="020B0503020204020204" pitchFamily="34" charset="-122"/>
            </a:endParaRPr>
          </a:p>
          <a:p>
            <a:pPr algn="ctr">
              <a:lnSpc>
                <a:spcPct val="200000"/>
              </a:lnSpc>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国民党统治区的抗日民主运动和进步文化工作，是全民族抗战中的一条重要的战线。</a:t>
            </a:r>
            <a:endParaRPr lang="zh-CN" altLang="en-US" sz="2000" dirty="0">
              <a:latin typeface="黑体" panose="02010609060101010101" pitchFamily="49" charset="-122"/>
              <a:ea typeface="黑体" panose="02010609060101010101" pitchFamily="49" charset="-122"/>
            </a:endParaRPr>
          </a:p>
        </p:txBody>
      </p:sp>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大后方</a:t>
              </a:r>
              <a:r>
                <a:rPr lang="zh-CN" altLang="en-US" dirty="0">
                  <a:solidFill>
                    <a:prstClr val="white"/>
                  </a:solidFill>
                  <a:latin typeface="黑体" panose="02010609060101010101" pitchFamily="49" charset="-122"/>
                  <a:ea typeface="黑体" panose="02010609060101010101" pitchFamily="49" charset="-122"/>
                </a:rPr>
                <a:t>国统区的民主</a:t>
              </a:r>
              <a:r>
                <a:rPr lang="zh-CN" altLang="en-US" dirty="0" smtClean="0">
                  <a:solidFill>
                    <a:prstClr val="white"/>
                  </a:solidFill>
                  <a:latin typeface="黑体" panose="02010609060101010101" pitchFamily="49" charset="-122"/>
                  <a:ea typeface="黑体" panose="02010609060101010101" pitchFamily="49" charset="-122"/>
                </a:rPr>
                <a:t>运动及文化运动</a:t>
              </a:r>
              <a:endParaRPr lang="zh-CN" altLang="en-US"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85847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smtClean="0">
              <a:solidFill>
                <a:prstClr val="black"/>
              </a:solidFill>
            </a:endParaRPr>
          </a:p>
          <a:p>
            <a:endParaRPr kumimoji="1" lang="zh-CN" altLang="en-US" kern="0" dirty="0">
              <a:solidFill>
                <a:prstClr val="black"/>
              </a:solidFill>
            </a:endParaRPr>
          </a:p>
        </p:txBody>
      </p:sp>
      <p:sp>
        <p:nvSpPr>
          <p:cNvPr id="5"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138936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smtClean="0">
              <a:solidFill>
                <a:prstClr val="black"/>
              </a:solidFill>
            </a:endParaRPr>
          </a:p>
          <a:p>
            <a:endParaRPr kumimoji="1" lang="zh-CN" altLang="en-US" kern="0" dirty="0">
              <a:solidFill>
                <a:prstClr val="black"/>
              </a:solidFill>
            </a:endParaRPr>
          </a:p>
        </p:txBody>
      </p:sp>
      <p:sp>
        <p:nvSpPr>
          <p:cNvPr id="10"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cxnSp>
        <p:nvCxnSpPr>
          <p:cNvPr id="6" name="直线连接符 5"/>
          <p:cNvCxnSpPr/>
          <p:nvPr/>
        </p:nvCxnSpPr>
        <p:spPr>
          <a:xfrm>
            <a:off x="3195095" y="2006316"/>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132640" y="3171500"/>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132640" y="1828800"/>
            <a:ext cx="4108290" cy="25318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132640" y="3094702"/>
            <a:ext cx="4108290" cy="24191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54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桂南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p:txBody>
      </p:sp>
    </p:spTree>
    <p:extLst>
      <p:ext uri="{BB962C8B-B14F-4D97-AF65-F5344CB8AC3E}">
        <p14:creationId xmlns:p14="http://schemas.microsoft.com/office/powerpoint/2010/main" val="3591574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桂南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p:txBody>
      </p:sp>
    </p:spTree>
    <p:extLst>
      <p:ext uri="{BB962C8B-B14F-4D97-AF65-F5344CB8AC3E}">
        <p14:creationId xmlns:p14="http://schemas.microsoft.com/office/powerpoint/2010/main" val="464859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进入相持阶段后，日本帝国主义对国民政府采取的策略是（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速战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速决，武力征服</a:t>
            </a:r>
          </a:p>
        </p:txBody>
      </p:sp>
    </p:spTree>
    <p:extLst>
      <p:ext uri="{BB962C8B-B14F-4D97-AF65-F5344CB8AC3E}">
        <p14:creationId xmlns:p14="http://schemas.microsoft.com/office/powerpoint/2010/main" val="256513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进入相持阶段后，日本帝国主义对国民政府采取的策略是（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速战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速决，武力征服</a:t>
            </a:r>
          </a:p>
        </p:txBody>
      </p:sp>
    </p:spTree>
    <p:extLst>
      <p:ext uri="{BB962C8B-B14F-4D97-AF65-F5344CB8AC3E}">
        <p14:creationId xmlns:p14="http://schemas.microsoft.com/office/powerpoint/2010/main" val="30645605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576581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891809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19458"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19459" name="TextBox 46"/>
          <p:cNvSpPr txBox="1">
            <a:spLocks noChangeArrowheads="1"/>
          </p:cNvSpPr>
          <p:nvPr/>
        </p:nvSpPr>
        <p:spPr bwMode="auto">
          <a:xfrm>
            <a:off x="6732589" y="676276"/>
            <a:ext cx="37814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打开京东</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2.搜索“尚德机构官方旗舰店”</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sym typeface="宋体" charset="-122"/>
              </a:rPr>
              <a:t>方法二：</a:t>
            </a:r>
            <a:endParaRPr lang="zh-CN" altLang="en-US">
              <a:solidFill>
                <a:srgbClr val="FF0000"/>
              </a:solidFill>
              <a:latin typeface="Arial" charset="0"/>
              <a:ea typeface="方正兰亭超细黑简体" charset="0"/>
            </a:endParaRP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1.</a:t>
            </a:r>
            <a:r>
              <a:rPr lang="zh-CN" altLang="en-US">
                <a:solidFill>
                  <a:srgbClr val="FF0000"/>
                </a:solidFill>
                <a:latin typeface="Arial" charset="0"/>
                <a:ea typeface="方正兰亭超细黑简体" charset="0"/>
                <a:sym typeface="宋体" charset="-122"/>
              </a:rPr>
              <a:t>将本页截图或者拍照</a:t>
            </a:r>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2.</a:t>
            </a:r>
            <a:r>
              <a:rPr lang="zh-CN" altLang="en-US">
                <a:solidFill>
                  <a:srgbClr val="FF0000"/>
                </a:solidFill>
                <a:latin typeface="Arial" charset="0"/>
                <a:ea typeface="方正兰亭超细黑简体" charset="0"/>
                <a:sym typeface="宋体" charset="-122"/>
              </a:rPr>
              <a:t>打开京东</a:t>
            </a:r>
            <a:r>
              <a:rPr lang="en-US" altLang="zh-CN">
                <a:solidFill>
                  <a:srgbClr val="FF0000"/>
                </a:solidFill>
                <a:latin typeface="Arial" charset="0"/>
                <a:ea typeface="方正兰亭超细黑简体" charset="0"/>
                <a:sym typeface="宋体" charset="-122"/>
              </a:rPr>
              <a:t>app</a:t>
            </a:r>
            <a:r>
              <a:rPr lang="zh-CN" altLang="en-US">
                <a:solidFill>
                  <a:srgbClr val="FF0000"/>
                </a:solidFill>
                <a:latin typeface="Arial" charset="0"/>
                <a:ea typeface="方正兰亭超细黑简体" charset="0"/>
                <a:sym typeface="宋体" charset="-122"/>
              </a:rPr>
              <a:t>，左上角扫一扫</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sym typeface="宋体" charset="-122"/>
              </a:rPr>
              <a:t>3.</a:t>
            </a:r>
            <a:r>
              <a:rPr lang="zh-CN" altLang="en-US">
                <a:solidFill>
                  <a:srgbClr val="FF0000"/>
                </a:solidFill>
                <a:latin typeface="Arial" charset="0"/>
                <a:ea typeface="方正兰亭超细黑简体" charset="0"/>
                <a:sym typeface="宋体" charset="-122"/>
              </a:rPr>
              <a:t>识别以下二维码</a:t>
            </a:r>
            <a:endParaRPr lang="en-US" altLang="zh-CN">
              <a:solidFill>
                <a:srgbClr val="FF0000"/>
              </a:solidFill>
              <a:latin typeface="Arial" charset="0"/>
              <a:ea typeface="方正兰亭超细黑简体" charset="0"/>
            </a:endParaRPr>
          </a:p>
        </p:txBody>
      </p:sp>
      <p:sp>
        <p:nvSpPr>
          <p:cNvPr id="19460" name="Text Placeholder 3"/>
          <p:cNvSpPr txBox="1">
            <a:spLocks noChangeArrowheads="1"/>
          </p:cNvSpPr>
          <p:nvPr/>
        </p:nvSpPr>
        <p:spPr bwMode="auto">
          <a:xfrm>
            <a:off x="6005514" y="2813050"/>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F0968D"/>
                </a:solidFill>
                <a:latin typeface="宋体" charset="-122"/>
              </a:rPr>
              <a:t>京东</a:t>
            </a:r>
          </a:p>
        </p:txBody>
      </p:sp>
      <p:sp>
        <p:nvSpPr>
          <p:cNvPr id="19461" name="矩形 7"/>
          <p:cNvSpPr>
            <a:spLocks noChangeArrowheads="1"/>
          </p:cNvSpPr>
          <p:nvPr/>
        </p:nvSpPr>
        <p:spPr bwMode="auto">
          <a:xfrm>
            <a:off x="2143125" y="114300"/>
            <a:ext cx="2336800" cy="2058988"/>
          </a:xfrm>
          <a:prstGeom prst="rect">
            <a:avLst/>
          </a:prstGeom>
          <a:blipFill dpi="0" rotWithShape="1">
            <a:blip r:embed="rId2"/>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2" name="矩形 8"/>
          <p:cNvSpPr>
            <a:spLocks noChangeArrowheads="1"/>
          </p:cNvSpPr>
          <p:nvPr/>
        </p:nvSpPr>
        <p:spPr bwMode="auto">
          <a:xfrm>
            <a:off x="2143125" y="4740275"/>
            <a:ext cx="2336800" cy="2057400"/>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9463" name="矩形 9"/>
          <p:cNvSpPr>
            <a:spLocks noChangeArrowheads="1"/>
          </p:cNvSpPr>
          <p:nvPr/>
        </p:nvSpPr>
        <p:spPr bwMode="auto">
          <a:xfrm>
            <a:off x="2143125" y="2400300"/>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6" name="右箭头 15"/>
          <p:cNvSpPr/>
          <p:nvPr/>
        </p:nvSpPr>
        <p:spPr>
          <a:xfrm>
            <a:off x="4838701" y="3105150"/>
            <a:ext cx="936625"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charset="0"/>
              <a:buNone/>
              <a:defRPr/>
            </a:pPr>
            <a:endParaRPr lang="zh-CN" altLang="en-US" noProof="1"/>
          </a:p>
        </p:txBody>
      </p:sp>
      <p:pic>
        <p:nvPicPr>
          <p:cNvPr id="19465"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5675" y="4044951"/>
            <a:ext cx="16764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6033951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云南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昆明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p:txBody>
      </p:sp>
    </p:spTree>
    <p:extLst>
      <p:ext uri="{BB962C8B-B14F-4D97-AF65-F5344CB8AC3E}">
        <p14:creationId xmlns:p14="http://schemas.microsoft.com/office/powerpoint/2010/main" val="19321598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云南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昆明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p:txBody>
      </p:sp>
    </p:spTree>
    <p:extLst>
      <p:ext uri="{BB962C8B-B14F-4D97-AF65-F5344CB8AC3E}">
        <p14:creationId xmlns:p14="http://schemas.microsoft.com/office/powerpoint/2010/main" val="1296016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、合作、抗战</a:t>
            </a:r>
          </a:p>
        </p:txBody>
      </p:sp>
    </p:spTree>
    <p:extLst>
      <p:ext uri="{BB962C8B-B14F-4D97-AF65-F5344CB8AC3E}">
        <p14:creationId xmlns:p14="http://schemas.microsoft.com/office/powerpoint/2010/main" val="26806253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、合作、抗战</a:t>
            </a:r>
          </a:p>
        </p:txBody>
      </p:sp>
    </p:spTree>
    <p:extLst>
      <p:ext uri="{BB962C8B-B14F-4D97-AF65-F5344CB8AC3E}">
        <p14:creationId xmlns:p14="http://schemas.microsoft.com/office/powerpoint/2010/main" val="3819490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7088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59462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910" y="458451"/>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265131" y="1002501"/>
            <a:ext cx="11077518" cy="5511172"/>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共产党抗日时期的指导方针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（一）制定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全面抗战路线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洛川</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会议</a:t>
            </a:r>
            <a:endParaRPr lang="en-US" altLang="zh-CN"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时间</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：1937年8月22日</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成果</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关于目前形势与党的任务的决定</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《抗日救国十大纲领》</a:t>
            </a:r>
            <a:r>
              <a:rPr lang="zh-CN" altLang="en-US" dirty="0">
                <a:latin typeface="黑体" panose="02010609060101010101" pitchFamily="49" charset="-122"/>
                <a:ea typeface="黑体" panose="02010609060101010101" pitchFamily="49" charset="-122"/>
                <a:sym typeface="微软雅黑" panose="020B0503020204020204" pitchFamily="34" charset="-122"/>
              </a:rPr>
              <a:t>，提出</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实行全</a:t>
            </a:r>
            <a:r>
              <a:rPr lang="zh-CN" altLang="en-US" dirty="0">
                <a:latin typeface="黑体" panose="02010609060101010101" pitchFamily="49" charset="-122"/>
                <a:ea typeface="黑体" panose="02010609060101010101" pitchFamily="49" charset="-122"/>
                <a:sym typeface="微软雅黑" panose="020B0503020204020204" pitchFamily="34" charset="-122"/>
              </a:rPr>
              <a:t>民族抗战的路线</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065" y="273107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275718" y="59309"/>
            <a:ext cx="4810711" cy="2240980"/>
            <a:chOff x="6498771" y="0"/>
            <a:chExt cx="5587657" cy="3036732"/>
          </a:xfrm>
        </p:grpSpPr>
        <p:sp>
          <p:nvSpPr>
            <p:cNvPr id="6" name="圆角矩形 5"/>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圆角矩形 8"/>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665821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290" y="458972"/>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349135" y="1266534"/>
            <a:ext cx="11554690" cy="5083932"/>
          </a:xfrm>
        </p:spPr>
        <p:txBody>
          <a:bodyPr>
            <a:noAutofit/>
          </a:bodyPr>
          <a:lstStyle/>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（二）</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持久</a:t>
            </a:r>
            <a:r>
              <a:rPr lang="zh-CN" altLang="zh-CN" sz="2000" dirty="0">
                <a:latin typeface="黑体" panose="02010609060101010101" pitchFamily="49" charset="-122"/>
                <a:ea typeface="黑体" panose="02010609060101010101" pitchFamily="49" charset="-122"/>
                <a:sym typeface="微软雅黑" panose="020B0503020204020204" pitchFamily="34" charset="-122"/>
              </a:rPr>
              <a:t>抗战的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理论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论持久战</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背景：全面抗战爆发后，国内“亡国论”和“速胜论”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5-6</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内容</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：抗战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将经过</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战略防御、战略相持、战略反攻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三个阶段</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其中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战略相持阶段</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是中国抗日战争取得最后胜利的最关键的阶段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9525" y="514035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39529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7" y="463804"/>
            <a:ext cx="717945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498765" y="1445284"/>
            <a:ext cx="11488188" cy="5357388"/>
          </a:xfrm>
        </p:spPr>
        <p:txBody>
          <a:bodyPr>
            <a:noAutofit/>
          </a:bodyPr>
          <a:lstStyle/>
          <a:p>
            <a:r>
              <a:rPr lang="zh-CN" altLang="en-US" sz="2000" dirty="0">
                <a:solidFill>
                  <a:srgbClr val="C00000"/>
                </a:solidFill>
                <a:latin typeface="黑体" panose="02010609060101010101" pitchFamily="49" charset="-122"/>
                <a:ea typeface="黑体" panose="02010609060101010101" pitchFamily="49" charset="-122"/>
              </a:rPr>
              <a:t>毛泽东如何论述抗日战争是持久战</a:t>
            </a:r>
            <a:r>
              <a:rPr lang="zh-CN" altLang="en-US" sz="2000" dirty="0" smtClean="0">
                <a:solidFill>
                  <a:srgbClr val="C00000"/>
                </a:solidFill>
                <a:latin typeface="黑体" panose="02010609060101010101" pitchFamily="49" charset="-122"/>
                <a:ea typeface="黑体" panose="02010609060101010101" pitchFamily="49" charset="-122"/>
              </a:rPr>
              <a:t>？</a:t>
            </a:r>
            <a:endParaRPr lang="zh-CN" altLang="en-US" sz="2000" dirty="0">
              <a:solidFill>
                <a:srgbClr val="C00000"/>
              </a:solidFill>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日双方互相矛盾的四个特点</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简答</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敌强我弱</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，敌小我大，敌退步我进步，敌寡助我多助</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）一方面，日本是强国，中国是弱国，强国弱国的对比，决定了抗日战争只能是持久战。 </a:t>
            </a: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）另一方面，日本是小国，发动的是退步的、野蛮的侵略战争，在国际上失道寡助；而中国是大国，进行的是进步的、正义的反侵略战争，在国际上得道多助</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总之</a:t>
            </a:r>
            <a:r>
              <a:rPr lang="zh-CN" altLang="en-US" sz="2000" dirty="0" smtClean="0">
                <a:latin typeface="黑体" panose="02010609060101010101" pitchFamily="49" charset="-122"/>
                <a:ea typeface="黑体" panose="02010609060101010101" pitchFamily="49" charset="-122"/>
              </a:rPr>
              <a:t>，最后胜利将</a:t>
            </a:r>
            <a:r>
              <a:rPr lang="zh-CN" altLang="en-US" sz="2000" dirty="0">
                <a:latin typeface="黑体" panose="02010609060101010101" pitchFamily="49" charset="-122"/>
                <a:ea typeface="黑体" panose="02010609060101010101" pitchFamily="49" charset="-122"/>
              </a:rPr>
              <a:t>是属于中国的</a:t>
            </a:r>
          </a:p>
        </p:txBody>
      </p:sp>
      <p:pic>
        <p:nvPicPr>
          <p:cNvPr id="4" name="Picture 2"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814" y="1558865"/>
            <a:ext cx="1254271" cy="3874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7275718" y="59309"/>
            <a:ext cx="4810711" cy="2240980"/>
            <a:chOff x="6498771" y="0"/>
            <a:chExt cx="5587657" cy="3036732"/>
          </a:xfrm>
        </p:grpSpPr>
        <p:sp>
          <p:nvSpPr>
            <p:cNvPr id="10" name="圆角矩形 9"/>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左大括号 10"/>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609795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统一战线</a:t>
            </a:r>
            <a:r>
              <a:rPr lang="en-US" altLang="zh-CN" sz="2000" dirty="0" smtClean="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总方针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（中心环节），</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争取中间势力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孤立顽固势力</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60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：工人、农民和城市小资产阶级。</a:t>
            </a:r>
          </a:p>
          <a:p>
            <a:pPr>
              <a:spcBef>
                <a:spcPts val="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中间势力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：民族资产阶级、开明绅士和地方实力派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以蒋介石集团为代表的抗日国民党亲英美派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，坚持</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联合又斗争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，斗争中做到</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有理</a:t>
            </a:r>
            <a:r>
              <a:rPr lang="zh-CN" altLang="en-US"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（自卫原则）、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有利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有节</a:t>
            </a:r>
            <a:r>
              <a:rPr lang="zh-CN" altLang="en-US" sz="2000" dirty="0">
                <a:latin typeface="黑体" panose="02010609060101010101" pitchFamily="49" charset="-122"/>
                <a:ea typeface="黑体" panose="02010609060101010101" pitchFamily="49" charset="-122"/>
                <a:sym typeface="微软雅黑" panose="020B0503020204020204" pitchFamily="34" charset="-122"/>
              </a:rPr>
              <a:t>（ 休战原则）。</a:t>
            </a:r>
          </a:p>
        </p:txBody>
      </p:sp>
      <p:pic>
        <p:nvPicPr>
          <p:cNvPr id="6"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9179" y="1662268"/>
            <a:ext cx="1500260" cy="453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70" y="5102439"/>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023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1"/>
          <p:cNvSpPr txBox="1">
            <a:spLocks noChangeArrowheads="1"/>
          </p:cNvSpPr>
          <p:nvPr/>
        </p:nvSpPr>
        <p:spPr bwMode="auto">
          <a:xfrm>
            <a:off x="1817688" y="1385889"/>
            <a:ext cx="927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en-US" altLang="zh-CN" sz="1200" b="1" i="1">
                <a:solidFill>
                  <a:srgbClr val="FFFFFF"/>
                </a:solidFill>
                <a:latin typeface="方正兰亭黑_GBK" charset="0"/>
                <a:ea typeface="方正兰亭黑_GBK" charset="0"/>
              </a:rPr>
              <a:t>4.</a:t>
            </a:r>
            <a:r>
              <a:rPr lang="zh-CN" altLang="en-US" sz="1200" b="1" i="1">
                <a:solidFill>
                  <a:srgbClr val="FFFFFF"/>
                </a:solidFill>
                <a:latin typeface="方正兰亭黑_GBK" charset="0"/>
                <a:ea typeface="方正兰亭黑_GBK" charset="0"/>
              </a:rPr>
              <a:t>购买渠道</a:t>
            </a:r>
          </a:p>
        </p:txBody>
      </p:sp>
      <p:sp>
        <p:nvSpPr>
          <p:cNvPr id="20482" name="文本框 54"/>
          <p:cNvSpPr txBox="1">
            <a:spLocks noChangeArrowheads="1"/>
          </p:cNvSpPr>
          <p:nvPr/>
        </p:nvSpPr>
        <p:spPr bwMode="auto">
          <a:xfrm>
            <a:off x="4064001" y="-1588"/>
            <a:ext cx="17113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sz="2000" b="1" i="1">
                <a:solidFill>
                  <a:srgbClr val="FFFFFF"/>
                </a:solidFill>
                <a:latin typeface="方正兰亭黑_GBK" charset="0"/>
                <a:ea typeface="方正兰亭黑_GBK" charset="0"/>
              </a:rPr>
              <a:t>竞争对手分析</a:t>
            </a:r>
          </a:p>
        </p:txBody>
      </p:sp>
      <p:sp>
        <p:nvSpPr>
          <p:cNvPr id="20483" name="TextBox 46"/>
          <p:cNvSpPr txBox="1">
            <a:spLocks noChangeArrowheads="1"/>
          </p:cNvSpPr>
          <p:nvPr/>
        </p:nvSpPr>
        <p:spPr bwMode="auto">
          <a:xfrm>
            <a:off x="6580189" y="684213"/>
            <a:ext cx="32416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r>
              <a:rPr lang="zh-CN" altLang="en-US">
                <a:solidFill>
                  <a:srgbClr val="FF0000"/>
                </a:solidFill>
                <a:latin typeface="Arial" charset="0"/>
                <a:ea typeface="方正兰亭超细黑简体" charset="0"/>
              </a:rPr>
              <a:t>方法一：</a:t>
            </a:r>
          </a:p>
          <a:p>
            <a:pPr eaLnBrk="1" hangingPunct="1"/>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打开微店</a:t>
            </a:r>
            <a:r>
              <a:rPr lang="en-US" altLang="zh-CN">
                <a:solidFill>
                  <a:srgbClr val="FF0000"/>
                </a:solidFill>
                <a:latin typeface="Arial" charset="0"/>
                <a:ea typeface="方正兰亭超细黑简体" charset="0"/>
              </a:rPr>
              <a:t>app</a:t>
            </a:r>
          </a:p>
          <a:p>
            <a:pPr eaLnBrk="1" hangingPunct="1"/>
            <a:r>
              <a:rPr lang="en-US" altLang="zh-CN">
                <a:solidFill>
                  <a:srgbClr val="FF0000"/>
                </a:solidFill>
                <a:latin typeface="Arial" charset="0"/>
                <a:ea typeface="方正兰亭超细黑简体" charset="0"/>
              </a:rPr>
              <a:t>2.搜索“尚德机构</a:t>
            </a:r>
            <a:r>
              <a:rPr lang="zh-CN" altLang="en-US">
                <a:solidFill>
                  <a:srgbClr val="FF0000"/>
                </a:solidFill>
                <a:latin typeface="Arial" charset="0"/>
                <a:ea typeface="方正兰亭超细黑简体" charset="0"/>
              </a:rPr>
              <a:t>学术中心</a:t>
            </a:r>
            <a:r>
              <a:rPr lang="en-US" altLang="zh-CN">
                <a:solidFill>
                  <a:srgbClr val="FF0000"/>
                </a:solidFill>
                <a:latin typeface="Arial" charset="0"/>
                <a:ea typeface="方正兰亭超细黑简体" charset="0"/>
              </a:rPr>
              <a:t>”</a:t>
            </a:r>
          </a:p>
          <a:p>
            <a:pPr eaLnBrk="1" hangingPunct="1"/>
            <a:endParaRPr lang="en-US" altLang="zh-CN">
              <a:solidFill>
                <a:srgbClr val="FF0000"/>
              </a:solidFill>
              <a:latin typeface="Arial" charset="0"/>
              <a:ea typeface="方正兰亭超细黑简体" charset="0"/>
            </a:endParaRPr>
          </a:p>
          <a:p>
            <a:pPr eaLnBrk="1" hangingPunct="1"/>
            <a:r>
              <a:rPr lang="zh-CN" altLang="en-US">
                <a:solidFill>
                  <a:srgbClr val="FF0000"/>
                </a:solidFill>
                <a:latin typeface="Arial" charset="0"/>
                <a:ea typeface="方正兰亭超细黑简体" charset="0"/>
              </a:rPr>
              <a:t>方法二：</a:t>
            </a:r>
          </a:p>
          <a:p>
            <a:pPr eaLnBrk="1" hangingPunct="1"/>
            <a:endParaRPr lang="zh-CN" altLang="en-US">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1.</a:t>
            </a:r>
            <a:r>
              <a:rPr lang="zh-CN" altLang="en-US">
                <a:solidFill>
                  <a:srgbClr val="FF0000"/>
                </a:solidFill>
                <a:latin typeface="Arial" charset="0"/>
                <a:ea typeface="方正兰亭超细黑简体" charset="0"/>
              </a:rPr>
              <a:t>将</a:t>
            </a:r>
            <a:r>
              <a:rPr lang="zh-CN" altLang="en-US">
                <a:solidFill>
                  <a:srgbClr val="FF0000"/>
                </a:solidFill>
                <a:latin typeface="Arial" charset="0"/>
                <a:ea typeface="方正兰亭超细黑简体" charset="0"/>
                <a:sym typeface="宋体" charset="-122"/>
              </a:rPr>
              <a:t>本页</a:t>
            </a:r>
            <a:r>
              <a:rPr lang="zh-CN" altLang="en-US">
                <a:solidFill>
                  <a:srgbClr val="FF0000"/>
                </a:solidFill>
                <a:latin typeface="Arial" charset="0"/>
                <a:ea typeface="方正兰亭超细黑简体" charset="0"/>
              </a:rPr>
              <a:t>截图或者拍照</a:t>
            </a:r>
          </a:p>
          <a:p>
            <a:pPr eaLnBrk="1" hangingPunct="1"/>
            <a:r>
              <a:rPr lang="en-US" altLang="zh-CN">
                <a:solidFill>
                  <a:srgbClr val="FF0000"/>
                </a:solidFill>
                <a:latin typeface="Arial" charset="0"/>
                <a:ea typeface="方正兰亭超细黑简体" charset="0"/>
              </a:rPr>
              <a:t>2.</a:t>
            </a:r>
            <a:r>
              <a:rPr lang="zh-CN" altLang="en-US">
                <a:solidFill>
                  <a:srgbClr val="FF0000"/>
                </a:solidFill>
                <a:latin typeface="Arial" charset="0"/>
                <a:ea typeface="方正兰亭超细黑简体" charset="0"/>
              </a:rPr>
              <a:t>打开微信</a:t>
            </a:r>
            <a:r>
              <a:rPr lang="en-US" altLang="zh-CN">
                <a:solidFill>
                  <a:srgbClr val="FF0000"/>
                </a:solidFill>
                <a:latin typeface="Arial" charset="0"/>
                <a:ea typeface="方正兰亭超细黑简体" charset="0"/>
              </a:rPr>
              <a:t>app</a:t>
            </a:r>
            <a:r>
              <a:rPr lang="zh-CN" altLang="en-US">
                <a:solidFill>
                  <a:srgbClr val="FF0000"/>
                </a:solidFill>
                <a:latin typeface="Arial" charset="0"/>
                <a:ea typeface="方正兰亭超细黑简体" charset="0"/>
              </a:rPr>
              <a:t>，发送照片</a:t>
            </a:r>
            <a:endParaRPr lang="en-US" altLang="zh-CN">
              <a:solidFill>
                <a:srgbClr val="FF0000"/>
              </a:solidFill>
              <a:latin typeface="Arial" charset="0"/>
              <a:ea typeface="方正兰亭超细黑简体" charset="0"/>
            </a:endParaRPr>
          </a:p>
          <a:p>
            <a:pPr eaLnBrk="1" hangingPunct="1"/>
            <a:r>
              <a:rPr lang="en-US" altLang="zh-CN">
                <a:solidFill>
                  <a:srgbClr val="FF0000"/>
                </a:solidFill>
                <a:latin typeface="Arial" charset="0"/>
                <a:ea typeface="方正兰亭超细黑简体" charset="0"/>
              </a:rPr>
              <a:t>3.</a:t>
            </a:r>
            <a:r>
              <a:rPr lang="zh-CN" altLang="en-US">
                <a:solidFill>
                  <a:srgbClr val="FF0000"/>
                </a:solidFill>
                <a:latin typeface="Arial" charset="0"/>
                <a:ea typeface="方正兰亭超细黑简体" charset="0"/>
              </a:rPr>
              <a:t>扫描识别以下二维码</a:t>
            </a:r>
            <a:endParaRPr lang="en-US" altLang="zh-CN">
              <a:solidFill>
                <a:srgbClr val="FF0000"/>
              </a:solidFill>
              <a:latin typeface="Arial" charset="0"/>
              <a:ea typeface="方正兰亭超细黑简体" charset="0"/>
            </a:endParaRPr>
          </a:p>
          <a:p>
            <a:pPr eaLnBrk="1" hangingPunct="1"/>
            <a:endParaRPr lang="en-US" altLang="zh-CN">
              <a:solidFill>
                <a:srgbClr val="FF0000"/>
              </a:solidFill>
              <a:latin typeface="Arial" charset="0"/>
              <a:ea typeface="方正兰亭超细黑简体" charset="0"/>
            </a:endParaRPr>
          </a:p>
        </p:txBody>
      </p:sp>
      <p:sp>
        <p:nvSpPr>
          <p:cNvPr id="20484" name="Text Placeholder 3"/>
          <p:cNvSpPr txBox="1">
            <a:spLocks noChangeArrowheads="1"/>
          </p:cNvSpPr>
          <p:nvPr/>
        </p:nvSpPr>
        <p:spPr bwMode="auto">
          <a:xfrm>
            <a:off x="5840414" y="2509838"/>
            <a:ext cx="5111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buFont typeface="Arial" charset="0"/>
              <a:defRPr>
                <a:solidFill>
                  <a:schemeClr val="tx1"/>
                </a:solidFill>
                <a:latin typeface="Century Schoolbook" charset="0"/>
                <a:ea typeface="宋体" charset="-122"/>
              </a:defRPr>
            </a:lvl1pPr>
            <a:lvl2pPr marL="742950" indent="-285750">
              <a:buFont typeface="Arial" charset="0"/>
              <a:defRPr>
                <a:solidFill>
                  <a:schemeClr val="tx1"/>
                </a:solidFill>
                <a:latin typeface="Century Schoolbook" charset="0"/>
                <a:ea typeface="宋体" charset="-122"/>
              </a:defRPr>
            </a:lvl2pPr>
            <a:lvl3pPr marL="1143000" indent="-228600">
              <a:buFont typeface="Arial" charset="0"/>
              <a:defRPr>
                <a:solidFill>
                  <a:schemeClr val="tx1"/>
                </a:solidFill>
                <a:latin typeface="Century Schoolbook" charset="0"/>
                <a:ea typeface="宋体" charset="-122"/>
              </a:defRPr>
            </a:lvl3pPr>
            <a:lvl4pPr marL="1600200" indent="-228600">
              <a:buFont typeface="Arial" charset="0"/>
              <a:defRPr>
                <a:solidFill>
                  <a:schemeClr val="tx1"/>
                </a:solidFill>
                <a:latin typeface="Century Schoolbook" charset="0"/>
                <a:ea typeface="宋体" charset="-122"/>
              </a:defRPr>
            </a:lvl4pPr>
            <a:lvl5pPr marL="2057400" indent="-228600">
              <a:buFont typeface="Arial" charset="0"/>
              <a:defRPr>
                <a:solidFill>
                  <a:schemeClr val="tx1"/>
                </a:solidFill>
                <a:latin typeface="Century Schoolbook" charset="0"/>
                <a:ea typeface="宋体" charset="-122"/>
              </a:defRPr>
            </a:lvl5pPr>
            <a:lvl6pPr marL="2514600" indent="-2286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pPr eaLnBrk="1" hangingPunct="1">
              <a:spcBef>
                <a:spcPct val="20000"/>
              </a:spcBef>
            </a:pPr>
            <a:r>
              <a:rPr lang="zh-CN" altLang="en-US" sz="4000" b="1">
                <a:solidFill>
                  <a:srgbClr val="88D0E0"/>
                </a:solidFill>
                <a:latin typeface="宋体" charset="-122"/>
              </a:rPr>
              <a:t>微信</a:t>
            </a:r>
          </a:p>
        </p:txBody>
      </p:sp>
      <p:pic>
        <p:nvPicPr>
          <p:cNvPr id="2048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314" y="3741738"/>
            <a:ext cx="26241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7"/>
          <p:cNvSpPr>
            <a:spLocks noChangeArrowheads="1"/>
          </p:cNvSpPr>
          <p:nvPr/>
        </p:nvSpPr>
        <p:spPr bwMode="auto">
          <a:xfrm>
            <a:off x="2143125" y="-1588"/>
            <a:ext cx="2336800" cy="2057401"/>
          </a:xfrm>
          <a:prstGeom prst="rect">
            <a:avLst/>
          </a:prstGeom>
          <a:blipFill dpi="0" rotWithShape="1">
            <a:blip r:embed="rId3"/>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7" name="矩形 8"/>
          <p:cNvSpPr>
            <a:spLocks noChangeArrowheads="1"/>
          </p:cNvSpPr>
          <p:nvPr/>
        </p:nvSpPr>
        <p:spPr bwMode="auto">
          <a:xfrm>
            <a:off x="2143125" y="4740275"/>
            <a:ext cx="2336800" cy="2057400"/>
          </a:xfrm>
          <a:prstGeom prst="rect">
            <a:avLst/>
          </a:prstGeom>
          <a:blipFill dpi="0" rotWithShape="1">
            <a:blip r:embed="rId4"/>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20488" name="矩形 9"/>
          <p:cNvSpPr>
            <a:spLocks noChangeArrowheads="1"/>
          </p:cNvSpPr>
          <p:nvPr/>
        </p:nvSpPr>
        <p:spPr bwMode="auto">
          <a:xfrm>
            <a:off x="2143125" y="2400300"/>
            <a:ext cx="2336800" cy="2057400"/>
          </a:xfrm>
          <a:prstGeom prst="rect">
            <a:avLst/>
          </a:prstGeom>
          <a:blipFill dpi="0" rotWithShape="1">
            <a:blip r:embed="rId5"/>
            <a:srcRect/>
            <a:stretch>
              <a:fillRect/>
            </a:stretch>
          </a:blipFill>
          <a:ln w="34925">
            <a:solidFill>
              <a:srgbClr val="EF968D"/>
            </a:solidFill>
            <a:round/>
            <a:headEnd/>
            <a:tailEnd/>
          </a:ln>
        </p:spPr>
        <p:txBody>
          <a:bodyPr/>
          <a:lstStyle>
            <a:lvl1pPr defTabSz="685800">
              <a:buFont typeface="Arial" charset="0"/>
              <a:defRPr>
                <a:solidFill>
                  <a:schemeClr val="tx1"/>
                </a:solidFill>
                <a:latin typeface="Century Schoolbook" charset="0"/>
                <a:ea typeface="宋体" charset="-122"/>
              </a:defRPr>
            </a:lvl1pPr>
            <a:lvl2pPr marL="742950" indent="-285750" defTabSz="685800">
              <a:buFont typeface="Arial" charset="0"/>
              <a:defRPr>
                <a:solidFill>
                  <a:schemeClr val="tx1"/>
                </a:solidFill>
                <a:latin typeface="Century Schoolbook" charset="0"/>
                <a:ea typeface="宋体" charset="-122"/>
              </a:defRPr>
            </a:lvl2pPr>
            <a:lvl3pPr marL="1143000" indent="-228600" defTabSz="685800">
              <a:buFont typeface="Arial" charset="0"/>
              <a:defRPr>
                <a:solidFill>
                  <a:schemeClr val="tx1"/>
                </a:solidFill>
                <a:latin typeface="Century Schoolbook" charset="0"/>
                <a:ea typeface="宋体" charset="-122"/>
              </a:defRPr>
            </a:lvl3pPr>
            <a:lvl4pPr marL="1600200" indent="-228600" defTabSz="685800">
              <a:buFont typeface="Arial" charset="0"/>
              <a:defRPr>
                <a:solidFill>
                  <a:schemeClr val="tx1"/>
                </a:solidFill>
                <a:latin typeface="Century Schoolbook" charset="0"/>
                <a:ea typeface="宋体" charset="-122"/>
              </a:defRPr>
            </a:lvl4pPr>
            <a:lvl5pPr marL="2057400" indent="-228600" defTabSz="685800">
              <a:buFont typeface="Arial" charset="0"/>
              <a:defRPr>
                <a:solidFill>
                  <a:schemeClr val="tx1"/>
                </a:solidFill>
                <a:latin typeface="Century Schoolbook" charset="0"/>
                <a:ea typeface="宋体" charset="-122"/>
              </a:defRPr>
            </a:lvl5pPr>
            <a:lvl6pPr marL="25146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6pPr>
            <a:lvl7pPr marL="29718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7pPr>
            <a:lvl8pPr marL="34290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8pPr>
            <a:lvl9pPr marL="3886200" indent="-228600" defTabSz="685800" eaLnBrk="0" fontAlgn="base" hangingPunct="0">
              <a:spcBef>
                <a:spcPct val="0"/>
              </a:spcBef>
              <a:spcAft>
                <a:spcPct val="0"/>
              </a:spcAft>
              <a:buFont typeface="Arial" charset="0"/>
              <a:defRPr>
                <a:solidFill>
                  <a:schemeClr val="tx1"/>
                </a:solidFill>
                <a:latin typeface="Century Schoolbook" charset="0"/>
                <a:ea typeface="宋体" charset="-122"/>
              </a:defRPr>
            </a:lvl9pPr>
          </a:lstStyle>
          <a:p>
            <a:endParaRPr lang="zh-CN" altLang="en-US" sz="1300">
              <a:latin typeface="Calibri" charset="0"/>
            </a:endParaRPr>
          </a:p>
        </p:txBody>
      </p:sp>
      <p:sp>
        <p:nvSpPr>
          <p:cNvPr id="17" name="右箭头 16"/>
          <p:cNvSpPr/>
          <p:nvPr/>
        </p:nvSpPr>
        <p:spPr>
          <a:xfrm>
            <a:off x="4838701" y="2913064"/>
            <a:ext cx="936625" cy="64928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fontAlgn="auto" hangingPunct="1">
              <a:buFont typeface="Arial" charset="0"/>
              <a:buNone/>
              <a:defRPr/>
            </a:pPr>
            <a:endParaRPr lang="zh-CN" altLang="en-US" noProof="1"/>
          </a:p>
        </p:txBody>
      </p:sp>
      <p:sp>
        <p:nvSpPr>
          <p:cNvPr id="11" name="圆角矩形 10"/>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Tree>
    <p:extLst>
      <p:ext uri="{BB962C8B-B14F-4D97-AF65-F5344CB8AC3E}">
        <p14:creationId xmlns:p14="http://schemas.microsoft.com/office/powerpoint/2010/main" val="32241129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统一战线</a:t>
            </a:r>
            <a:r>
              <a:rPr lang="en-US" altLang="zh-CN" sz="2000" dirty="0" smtClean="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立场：</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坚持</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统一战线中的独立自主原则</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buClr>
                <a:schemeClr val="hlink"/>
              </a:buClr>
              <a:buSzPct val="75000"/>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实质：坚持共产党在统一战线中的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领导权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971" y="166226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575285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0132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995" y="426439"/>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186167" y="1464679"/>
            <a:ext cx="11805732" cy="4866886"/>
          </a:xfrm>
        </p:spPr>
        <p:txBody>
          <a:bodyPr>
            <a:no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共产党的主要战役</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平型关大捷：</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1937</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，取得</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全民族抗战以来中国军队的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重大胜利，</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粉碎日军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不可战胜的神话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百团大战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：敌后战场的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重大战役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105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个团参加，破坏大量铁路公路，减轻正面战场的压力。</a:t>
            </a:r>
          </a:p>
          <a:p>
            <a:pPr marL="285750" indent="-285750">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5" y="150980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275718" y="59309"/>
            <a:ext cx="4810711" cy="2240980"/>
            <a:chOff x="6498771" y="0"/>
            <a:chExt cx="5587657" cy="3036732"/>
          </a:xfrm>
        </p:grpSpPr>
        <p:sp>
          <p:nvSpPr>
            <p:cNvPr id="7" name="圆角矩形 6"/>
            <p:cNvSpPr/>
            <p:nvPr/>
          </p:nvSpPr>
          <p:spPr>
            <a:xfrm>
              <a:off x="6498771" y="1087985"/>
              <a:ext cx="2852002" cy="9567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309" y="147568"/>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共产党的主要</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312293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8721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926" y="485473"/>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406022" y="1269338"/>
            <a:ext cx="11383883" cy="5291834"/>
          </a:xfrm>
        </p:spPr>
        <p:txBody>
          <a:bodyPr>
            <a:noAutofit/>
          </a:bodyPr>
          <a:lstStyle/>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3200" dirty="0" smtClean="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抗日根据地建设</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首要的、根本任务：加强</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政权</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民主集中制：在政权机关工作人员名额上实行“</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三三制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精兵简政”：1941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年实行的政策（</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李鼎铭</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9861781" y="4760097"/>
            <a:ext cx="2258060" cy="2040890"/>
          </a:xfrm>
          <a:prstGeom prst="rect">
            <a:avLst/>
          </a:prstGeom>
        </p:spPr>
      </p:pic>
      <p:pic>
        <p:nvPicPr>
          <p:cNvPr id="1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942" y="135696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174" y="-35672"/>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532440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6337" y="369355"/>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312197" y="985688"/>
            <a:ext cx="11680356" cy="5586562"/>
          </a:xfrm>
        </p:spPr>
        <p:txBody>
          <a:bodyPr>
            <a:no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政权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文化</a:t>
            </a:r>
            <a:r>
              <a:rPr lang="zh-CN" altLang="en-US" sz="3600" dirty="0" smtClean="0">
                <a:latin typeface="黑体" panose="02010609060101010101" pitchFamily="49" charset="-122"/>
                <a:ea typeface="黑体" panose="02010609060101010101" pitchFamily="49" charset="-122"/>
                <a:sym typeface="微软雅黑" panose="020B0503020204020204" pitchFamily="34" charset="-122"/>
              </a:rPr>
              <a:t>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经济建设</a:t>
            </a:r>
            <a:endParaRPr lang="zh-CN" altLang="zh-CN" sz="2000" dirty="0">
              <a:latin typeface="黑体" panose="02010609060101010101" pitchFamily="49" charset="-122"/>
              <a:ea typeface="黑体" panose="02010609060101010101" pitchFamily="49" charset="-122"/>
              <a:sym typeface="Verdana" panose="020B0604030504040204" pitchFamily="34" charset="0"/>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1940-1943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，抗日根据地出现了严重的经济困难。毛</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泽东号召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根据地军民“自己动手，丰衣足食”，</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减租减息</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大生产运动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著名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延安自然科学院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（中国共产党历史上第一个开展自然科学教学与研究的专门机构） </a:t>
            </a:r>
          </a:p>
          <a:p>
            <a:pPr>
              <a:lnSpc>
                <a:spcPct val="200000"/>
              </a:lnSpc>
            </a:pPr>
            <a:endParaRPr lang="zh-CN" altLang="en-US" sz="2000"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825" y="1135175"/>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7620238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届</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，武装斗争，党的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640071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30899" y="1282280"/>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新</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民主主义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理论，标志着</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946005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届</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，武装斗争，党的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32640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187556" y="1265606"/>
            <a:ext cx="11763348" cy="5035181"/>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二）延安整风运动，实事求是思想路线在全党的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确立</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整风运动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反对</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主观主义以整顿学风（最主要）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反对宗派主义以整顿党风、反对党八股以整顿文风。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党的七大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rPr>
              <a:t>七大老毛思想立</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137154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115174" y="0"/>
            <a:ext cx="4971053" cy="2564560"/>
            <a:chOff x="6494646" y="-35672"/>
            <a:chExt cx="5591582" cy="3036732"/>
          </a:xfrm>
        </p:grpSpPr>
        <p:sp>
          <p:nvSpPr>
            <p:cNvPr id="8" name="圆角矩形 7"/>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3721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378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smtClean="0">
                <a:solidFill>
                  <a:schemeClr val="tx1"/>
                </a:solidFill>
              </a:rPr>
              <a:t>连线</a:t>
            </a:r>
            <a:endParaRPr lang="zh-CN" altLang="en-US" sz="2400" dirty="0">
              <a:solidFill>
                <a:schemeClr val="tx1"/>
              </a:solidFill>
            </a:endParaRP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974031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smtClean="0">
                <a:solidFill>
                  <a:schemeClr val="tx1"/>
                </a:solidFill>
              </a:rPr>
              <a:t>连线</a:t>
            </a:r>
            <a:endParaRPr lang="zh-CN" altLang="en-US" sz="2400" dirty="0">
              <a:solidFill>
                <a:schemeClr val="tx1"/>
              </a:solidFill>
            </a:endParaRP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endCxn id="15" idx="1"/>
          </p:cNvCxnSpPr>
          <p:nvPr/>
        </p:nvCxnSpPr>
        <p:spPr>
          <a:xfrm>
            <a:off x="4143375" y="2614613"/>
            <a:ext cx="3038475"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4069555" y="2614613"/>
            <a:ext cx="3186113"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221956" y="5214938"/>
            <a:ext cx="3033712" cy="9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4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20657382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37028989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决战阶段</a:t>
            </a:r>
          </a:p>
        </p:txBody>
      </p:sp>
    </p:spTree>
    <p:extLst>
      <p:ext uri="{BB962C8B-B14F-4D97-AF65-F5344CB8AC3E}">
        <p14:creationId xmlns:p14="http://schemas.microsoft.com/office/powerpoint/2010/main" val="4147867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决战阶段</a:t>
            </a:r>
          </a:p>
        </p:txBody>
      </p:sp>
    </p:spTree>
    <p:extLst>
      <p:ext uri="{BB962C8B-B14F-4D97-AF65-F5344CB8AC3E}">
        <p14:creationId xmlns:p14="http://schemas.microsoft.com/office/powerpoint/2010/main" val="27588064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瓦窑堡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洛川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p:txBody>
      </p:sp>
    </p:spTree>
    <p:extLst>
      <p:ext uri="{BB962C8B-B14F-4D97-AF65-F5344CB8AC3E}">
        <p14:creationId xmlns:p14="http://schemas.microsoft.com/office/powerpoint/2010/main" val="1263885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瓦窑堡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洛川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p:txBody>
      </p:sp>
    </p:spTree>
    <p:extLst>
      <p:ext uri="{BB962C8B-B14F-4D97-AF65-F5344CB8AC3E}">
        <p14:creationId xmlns:p14="http://schemas.microsoft.com/office/powerpoint/2010/main" val="4178649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进步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中间</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势力是指大地主大资产阶级的抗日派，即以蒋介石集团为代表的国民党亲英美派</a:t>
            </a:r>
          </a:p>
        </p:txBody>
      </p:sp>
    </p:spTree>
    <p:extLst>
      <p:ext uri="{BB962C8B-B14F-4D97-AF65-F5344CB8AC3E}">
        <p14:creationId xmlns:p14="http://schemas.microsoft.com/office/powerpoint/2010/main" val="40743816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进步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中间</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势力是指大地主大资产阶级的抗日派，即以蒋介石集团为代表的国民党亲英美派</a:t>
            </a:r>
          </a:p>
        </p:txBody>
      </p:sp>
    </p:spTree>
    <p:extLst>
      <p:ext uri="{BB962C8B-B14F-4D97-AF65-F5344CB8AC3E}">
        <p14:creationId xmlns:p14="http://schemas.microsoft.com/office/powerpoint/2010/main" val="3312423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104" y="345059"/>
            <a:ext cx="10192076" cy="544050"/>
          </a:xfrm>
        </p:spPr>
        <p:txBody>
          <a:bodyPr/>
          <a:lstStyle/>
          <a:p>
            <a:r>
              <a:rPr lang="zh-CN" altLang="en-US" sz="2400" dirty="0" smtClean="0">
                <a:solidFill>
                  <a:schemeClr val="tx1"/>
                </a:solidFill>
              </a:rPr>
              <a:t>第二、</a:t>
            </a:r>
            <a:r>
              <a:rPr lang="zh-CN" altLang="en-US" sz="2400" dirty="0">
                <a:solidFill>
                  <a:schemeClr val="tx1"/>
                </a:solidFill>
              </a:rPr>
              <a:t>三、四</a:t>
            </a:r>
            <a:r>
              <a:rPr lang="zh-CN" altLang="en-US" sz="2400" dirty="0" smtClean="0">
                <a:solidFill>
                  <a:schemeClr val="tx1"/>
                </a:solidFill>
              </a:rPr>
              <a:t>节</a:t>
            </a: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国共</a:t>
            </a:r>
            <a:r>
              <a:rPr lang="zh-CN" altLang="en-US" sz="2400" dirty="0">
                <a:solidFill>
                  <a:schemeClr val="tx1"/>
                </a:solidFill>
              </a:rPr>
              <a:t>两党的抗争和战略三阶段</a:t>
            </a:r>
            <a:br>
              <a:rPr lang="zh-CN" altLang="en-US" sz="2400" dirty="0">
                <a:solidFill>
                  <a:schemeClr val="tx1"/>
                </a:solidFill>
              </a:rPr>
            </a:br>
            <a:endParaRPr lang="zh-CN" altLang="en-US" sz="2400" dirty="0">
              <a:solidFill>
                <a:schemeClr val="tx1"/>
              </a:solidFill>
            </a:endParaRPr>
          </a:p>
        </p:txBody>
      </p:sp>
      <p:sp>
        <p:nvSpPr>
          <p:cNvPr id="3" name="内容占位符 2"/>
          <p:cNvSpPr>
            <a:spLocks noGrp="1"/>
          </p:cNvSpPr>
          <p:nvPr>
            <p:ph idx="1"/>
          </p:nvPr>
        </p:nvSpPr>
        <p:spPr>
          <a:xfrm>
            <a:off x="1921719" y="1354185"/>
            <a:ext cx="4771139" cy="412952"/>
          </a:xfrm>
        </p:spPr>
        <p:txBody>
          <a:bodyPr>
            <a:noAutofit/>
          </a:bodyPr>
          <a:lstStyle/>
          <a:p>
            <a:pPr>
              <a:lnSpc>
                <a:spcPct val="100000"/>
              </a:lnSpc>
              <a:spcBef>
                <a:spcPts val="0"/>
              </a:spcBef>
            </a:pP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杨靖宇</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东北抗日联军</a:t>
            </a:r>
            <a:r>
              <a:rPr lang="zh-CN" altLang="en-US" dirty="0">
                <a:latin typeface="黑体" panose="02010609060101010101" pitchFamily="49" charset="-122"/>
                <a:ea typeface="黑体" panose="02010609060101010101" pitchFamily="49" charset="-122"/>
                <a:cs typeface="黑体" panose="02010609060101010101" pitchFamily="49" charset="-122"/>
              </a:rPr>
              <a:t>第一路军总</a:t>
            </a:r>
            <a:r>
              <a:rPr lang="zh-CN" altLang="en-US" dirty="0" smtClean="0">
                <a:latin typeface="黑体" panose="02010609060101010101" pitchFamily="49" charset="-122"/>
                <a:ea typeface="黑体" panose="02010609060101010101" pitchFamily="49" charset="-122"/>
                <a:cs typeface="黑体" panose="02010609060101010101" pitchFamily="49" charset="-122"/>
              </a:rPr>
              <a:t>指挥</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。共产党率领东北军队的英勇反抗</a:t>
            </a:r>
          </a:p>
        </p:txBody>
      </p:sp>
      <p:grpSp>
        <p:nvGrpSpPr>
          <p:cNvPr id="22" name="组合 21"/>
          <p:cNvGrpSpPr/>
          <p:nvPr/>
        </p:nvGrpSpPr>
        <p:grpSpPr>
          <a:xfrm>
            <a:off x="1625057" y="822149"/>
            <a:ext cx="461962" cy="5802521"/>
            <a:chOff x="705221" y="809183"/>
            <a:chExt cx="461962" cy="5802521"/>
          </a:xfrm>
          <a:solidFill>
            <a:srgbClr val="C00000"/>
          </a:solidFill>
        </p:grpSpPr>
        <p:cxnSp>
          <p:nvCxnSpPr>
            <p:cNvPr id="23" name="MH_Other_1"/>
            <p:cNvCxnSpPr/>
            <p:nvPr>
              <p:custDataLst>
                <p:tags r:id="rId6"/>
              </p:custDataLst>
            </p:nvPr>
          </p:nvCxnSpPr>
          <p:spPr>
            <a:xfrm flipH="1">
              <a:off x="936202" y="1292180"/>
              <a:ext cx="793" cy="4834940"/>
            </a:xfrm>
            <a:prstGeom prst="line">
              <a:avLst/>
            </a:prstGeom>
            <a:grp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MH_Other_2"/>
            <p:cNvSpPr/>
            <p:nvPr>
              <p:custDataLst>
                <p:tags r:id="rId7"/>
              </p:custDataLst>
            </p:nvPr>
          </p:nvSpPr>
          <p:spPr>
            <a:xfrm>
              <a:off x="705221" y="809183"/>
              <a:ext cx="461962" cy="461963"/>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defRPr/>
              </a:pPr>
              <a:r>
                <a:rPr lang="en-US" altLang="zh-CN" sz="1100" b="1" dirty="0" smtClean="0">
                  <a:solidFill>
                    <a:prstClr val="white"/>
                  </a:solidFill>
                  <a:latin typeface="Calibri"/>
                  <a:ea typeface="+mn-ea"/>
                  <a:cs typeface="Arial" panose="020B0604020202020204" pitchFamily="34" charset="0"/>
                </a:rPr>
                <a:t>1931</a:t>
              </a:r>
              <a:endParaRPr lang="zh-CN" altLang="en-US" sz="1100" b="1" dirty="0">
                <a:solidFill>
                  <a:prstClr val="white"/>
                </a:solidFill>
                <a:latin typeface="Calibri"/>
                <a:ea typeface="+mn-ea"/>
                <a:cs typeface="Arial" panose="020B0604020202020204" pitchFamily="34" charset="0"/>
              </a:endParaRPr>
            </a:p>
          </p:txBody>
        </p:sp>
        <p:sp>
          <p:nvSpPr>
            <p:cNvPr id="25" name="MH_Other_7"/>
            <p:cNvSpPr/>
            <p:nvPr>
              <p:custDataLst>
                <p:tags r:id="rId8"/>
              </p:custDataLst>
            </p:nvPr>
          </p:nvSpPr>
          <p:spPr>
            <a:xfrm>
              <a:off x="705221" y="6148154"/>
              <a:ext cx="461962" cy="463550"/>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100" b="1" dirty="0" smtClean="0">
                  <a:solidFill>
                    <a:prstClr val="white"/>
                  </a:solidFill>
                  <a:cs typeface="Arial" panose="020B0604020202020204" pitchFamily="34" charset="0"/>
                </a:rPr>
                <a:t>1935</a:t>
              </a:r>
              <a:endParaRPr lang="zh-CN" altLang="en-US" sz="1100" b="1" dirty="0">
                <a:solidFill>
                  <a:prstClr val="white"/>
                </a:solidFill>
                <a:cs typeface="Arial" panose="020B0604020202020204" pitchFamily="34" charset="0"/>
              </a:endParaRPr>
            </a:p>
          </p:txBody>
        </p:sp>
      </p:grpSp>
      <p:sp>
        <p:nvSpPr>
          <p:cNvPr id="26" name="MH_Other_3"/>
          <p:cNvSpPr/>
          <p:nvPr>
            <p:custDataLst>
              <p:tags r:id="rId1"/>
            </p:custDataLst>
          </p:nvPr>
        </p:nvSpPr>
        <p:spPr>
          <a:xfrm>
            <a:off x="1802856" y="1528496"/>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7" name="MH_Other_5"/>
          <p:cNvSpPr/>
          <p:nvPr>
            <p:custDataLst>
              <p:tags r:id="rId2"/>
            </p:custDataLst>
          </p:nvPr>
        </p:nvSpPr>
        <p:spPr>
          <a:xfrm>
            <a:off x="1813769" y="261275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8" name="MH_Other_6"/>
          <p:cNvSpPr/>
          <p:nvPr>
            <p:custDataLst>
              <p:tags r:id="rId3"/>
            </p:custDataLst>
          </p:nvPr>
        </p:nvSpPr>
        <p:spPr>
          <a:xfrm>
            <a:off x="1802063" y="4801765"/>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9" name="MH_Other_6"/>
          <p:cNvSpPr/>
          <p:nvPr>
            <p:custDataLst>
              <p:tags r:id="rId4"/>
            </p:custDataLst>
          </p:nvPr>
        </p:nvSpPr>
        <p:spPr>
          <a:xfrm>
            <a:off x="1802856" y="373612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0" name="MH_Other_6"/>
          <p:cNvSpPr/>
          <p:nvPr>
            <p:custDataLst>
              <p:tags r:id="rId5"/>
            </p:custDataLst>
          </p:nvPr>
        </p:nvSpPr>
        <p:spPr>
          <a:xfrm>
            <a:off x="1802856" y="5904012"/>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1" name="TextBox 30"/>
          <p:cNvSpPr txBox="1"/>
          <p:nvPr/>
        </p:nvSpPr>
        <p:spPr>
          <a:xfrm>
            <a:off x="672079" y="1397805"/>
            <a:ext cx="850341" cy="369332"/>
          </a:xfrm>
          <a:prstGeom prst="rect">
            <a:avLst/>
          </a:prstGeom>
          <a:noFill/>
        </p:spPr>
        <p:txBody>
          <a:bodyPr wrap="square" rtlCol="0">
            <a:spAutoFit/>
          </a:bodyPr>
          <a:lstStyle/>
          <a:p>
            <a:r>
              <a:rPr lang="en-US" altLang="zh-CN" dirty="0" smtClean="0">
                <a:solidFill>
                  <a:prstClr val="black"/>
                </a:solidFill>
              </a:rPr>
              <a:t>1932.2</a:t>
            </a:r>
            <a:endParaRPr lang="zh-CN" altLang="en-US" dirty="0">
              <a:solidFill>
                <a:prstClr val="black"/>
              </a:solidFill>
            </a:endParaRPr>
          </a:p>
        </p:txBody>
      </p:sp>
      <p:sp>
        <p:nvSpPr>
          <p:cNvPr id="32" name="TextBox 31"/>
          <p:cNvSpPr txBox="1"/>
          <p:nvPr/>
        </p:nvSpPr>
        <p:spPr>
          <a:xfrm>
            <a:off x="672079" y="2482062"/>
            <a:ext cx="850341" cy="369332"/>
          </a:xfrm>
          <a:prstGeom prst="rect">
            <a:avLst/>
          </a:prstGeom>
          <a:noFill/>
        </p:spPr>
        <p:txBody>
          <a:bodyPr wrap="square" rtlCol="0">
            <a:spAutoFit/>
          </a:bodyPr>
          <a:lstStyle/>
          <a:p>
            <a:r>
              <a:rPr lang="en-US" altLang="zh-CN" dirty="0" smtClean="0">
                <a:solidFill>
                  <a:prstClr val="black"/>
                </a:solidFill>
              </a:rPr>
              <a:t>1933.5</a:t>
            </a:r>
            <a:endParaRPr lang="zh-CN" altLang="en-US" dirty="0">
              <a:solidFill>
                <a:prstClr val="black"/>
              </a:solidFill>
            </a:endParaRPr>
          </a:p>
        </p:txBody>
      </p:sp>
      <p:sp>
        <p:nvSpPr>
          <p:cNvPr id="33" name="矩形 32"/>
          <p:cNvSpPr/>
          <p:nvPr/>
        </p:nvSpPr>
        <p:spPr>
          <a:xfrm>
            <a:off x="1921719" y="2343562"/>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冯玉祥和吉鸿昌</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在张家口成立了</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察哈尔民众抗日同盟军</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，并谋求同共产党合作。</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 name="TextBox 33"/>
          <p:cNvSpPr txBox="1"/>
          <p:nvPr/>
        </p:nvSpPr>
        <p:spPr>
          <a:xfrm>
            <a:off x="672079" y="3605432"/>
            <a:ext cx="1055613" cy="369332"/>
          </a:xfrm>
          <a:prstGeom prst="rect">
            <a:avLst/>
          </a:prstGeom>
          <a:noFill/>
        </p:spPr>
        <p:txBody>
          <a:bodyPr wrap="square" rtlCol="0">
            <a:spAutoFit/>
          </a:bodyPr>
          <a:lstStyle/>
          <a:p>
            <a:r>
              <a:rPr lang="en-US" altLang="zh-CN" dirty="0" smtClean="0">
                <a:solidFill>
                  <a:prstClr val="black"/>
                </a:solidFill>
              </a:rPr>
              <a:t>1933.11</a:t>
            </a:r>
            <a:endParaRPr lang="zh-CN" altLang="en-US" dirty="0">
              <a:solidFill>
                <a:prstClr val="black"/>
              </a:solidFill>
            </a:endParaRPr>
          </a:p>
        </p:txBody>
      </p:sp>
      <p:sp>
        <p:nvSpPr>
          <p:cNvPr id="36" name="矩形 35"/>
          <p:cNvSpPr/>
          <p:nvPr/>
        </p:nvSpPr>
        <p:spPr>
          <a:xfrm>
            <a:off x="1921719" y="3466932"/>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在福州发动抗日反蒋事变的国民党爱国将领是</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蔡廷锴、蒋光鼐</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，又称“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福建事变</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7" name="TextBox 36"/>
          <p:cNvSpPr txBox="1"/>
          <p:nvPr/>
        </p:nvSpPr>
        <p:spPr>
          <a:xfrm>
            <a:off x="672079" y="4671074"/>
            <a:ext cx="1055613" cy="338554"/>
          </a:xfrm>
          <a:prstGeom prst="rect">
            <a:avLst/>
          </a:prstGeom>
          <a:noFill/>
        </p:spPr>
        <p:txBody>
          <a:bodyPr wrap="square" rtlCol="0">
            <a:spAutoFit/>
          </a:bodyPr>
          <a:lstStyle/>
          <a:p>
            <a:r>
              <a:rPr lang="en-US" altLang="zh-CN" sz="1600" dirty="0" smtClean="0">
                <a:solidFill>
                  <a:prstClr val="black"/>
                </a:solidFill>
              </a:rPr>
              <a:t>1935.12.9</a:t>
            </a:r>
            <a:endParaRPr lang="zh-CN" altLang="en-US" sz="1600" dirty="0">
              <a:solidFill>
                <a:prstClr val="black"/>
              </a:solidFill>
            </a:endParaRPr>
          </a:p>
        </p:txBody>
      </p:sp>
      <p:sp>
        <p:nvSpPr>
          <p:cNvPr id="38" name="矩形 37"/>
          <p:cNvSpPr/>
          <p:nvPr/>
        </p:nvSpPr>
        <p:spPr>
          <a:xfrm>
            <a:off x="1921719" y="4478599"/>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一二</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九运动</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促进了中华民族的觉醒，</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标志着中国人民抗日救亡运动新高潮的到来。</a:t>
            </a:r>
          </a:p>
        </p:txBody>
      </p:sp>
      <p:sp>
        <p:nvSpPr>
          <p:cNvPr id="39" name="TextBox 38"/>
          <p:cNvSpPr txBox="1"/>
          <p:nvPr/>
        </p:nvSpPr>
        <p:spPr>
          <a:xfrm>
            <a:off x="672079" y="5788710"/>
            <a:ext cx="1055613" cy="369332"/>
          </a:xfrm>
          <a:prstGeom prst="rect">
            <a:avLst/>
          </a:prstGeom>
          <a:noFill/>
        </p:spPr>
        <p:txBody>
          <a:bodyPr wrap="square" rtlCol="0">
            <a:spAutoFit/>
          </a:bodyPr>
          <a:lstStyle/>
          <a:p>
            <a:r>
              <a:rPr lang="en-US" altLang="zh-CN" dirty="0" smtClean="0">
                <a:solidFill>
                  <a:prstClr val="black"/>
                </a:solidFill>
              </a:rPr>
              <a:t>1935.12</a:t>
            </a:r>
            <a:endParaRPr lang="zh-CN" altLang="en-US" dirty="0">
              <a:solidFill>
                <a:prstClr val="black"/>
              </a:solidFill>
            </a:endParaRPr>
          </a:p>
        </p:txBody>
      </p:sp>
      <p:sp>
        <p:nvSpPr>
          <p:cNvPr id="40" name="矩形 39"/>
          <p:cNvSpPr/>
          <p:nvPr/>
        </p:nvSpPr>
        <p:spPr>
          <a:xfrm>
            <a:off x="1921719" y="5634821"/>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中共中央在陕北</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瓦窑堡</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召开政治局扩大会议，提出在抗日条件下与民族资产阶级重建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抗日民族统一战线</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的新政策</a:t>
            </a:r>
            <a:endParaRPr lang="zh-CN" altLang="en-US" dirty="0">
              <a:solidFill>
                <a:prstClr val="black"/>
              </a:solidFill>
            </a:endParaRPr>
          </a:p>
        </p:txBody>
      </p:sp>
      <p:sp>
        <p:nvSpPr>
          <p:cNvPr id="41" name="TextBox 40"/>
          <p:cNvSpPr txBox="1"/>
          <p:nvPr/>
        </p:nvSpPr>
        <p:spPr>
          <a:xfrm>
            <a:off x="2296499" y="868464"/>
            <a:ext cx="3581788" cy="369332"/>
          </a:xfrm>
          <a:prstGeom prst="rect">
            <a:avLst/>
          </a:prstGeom>
          <a:solidFill>
            <a:srgbClr val="C00000"/>
          </a:solidFill>
        </p:spPr>
        <p:txBody>
          <a:bodyPr wrap="square" rtlCol="0">
            <a:spAutoFit/>
          </a:bodyPr>
          <a:lstStyle/>
          <a:p>
            <a:r>
              <a:rPr lang="zh-CN" altLang="en-US" dirty="0" smtClean="0">
                <a:solidFill>
                  <a:prstClr val="white"/>
                </a:solidFill>
                <a:latin typeface="黑体" panose="02010609060101010101" pitchFamily="49" charset="-122"/>
                <a:ea typeface="黑体" panose="02010609060101010101" pitchFamily="49" charset="-122"/>
              </a:rPr>
              <a:t>抗战早期以共产党为核心的反击</a:t>
            </a:r>
            <a:endParaRPr lang="zh-CN" altLang="en-US" dirty="0">
              <a:solidFill>
                <a:prstClr val="white"/>
              </a:solidFill>
              <a:latin typeface="黑体" panose="02010609060101010101" pitchFamily="49" charset="-122"/>
              <a:ea typeface="黑体" panose="02010609060101010101" pitchFamily="49" charset="-122"/>
            </a:endParaRPr>
          </a:p>
        </p:txBody>
      </p:sp>
      <p:grpSp>
        <p:nvGrpSpPr>
          <p:cNvPr id="4" name="组 3"/>
          <p:cNvGrpSpPr/>
          <p:nvPr/>
        </p:nvGrpSpPr>
        <p:grpSpPr>
          <a:xfrm>
            <a:off x="7129463" y="86137"/>
            <a:ext cx="4912463" cy="2157413"/>
            <a:chOff x="2436551" y="2150088"/>
            <a:chExt cx="6931385" cy="3288109"/>
          </a:xfrm>
        </p:grpSpPr>
        <p:sp>
          <p:nvSpPr>
            <p:cNvPr id="35" name="左大括号 3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2" name="圆角矩形 41"/>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4" name="圆角矩形 43"/>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45" name="圆角矩形 44"/>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国共尝试第二次</a:t>
              </a:r>
              <a:endParaRPr lang="en-US" altLang="zh-CN" sz="1600" dirty="0" smtClean="0">
                <a:solidFill>
                  <a:prstClr val="black"/>
                </a:solidFill>
                <a:latin typeface="黑体" panose="02010609060101010101" pitchFamily="49" charset="-122"/>
                <a:ea typeface="黑体" panose="02010609060101010101" pitchFamily="49" charset="-122"/>
              </a:endParaRPr>
            </a:p>
            <a:p>
              <a:pPr algn="ctr"/>
              <a:r>
                <a:rPr lang="zh-CN" altLang="en-US" sz="1600" dirty="0" smtClean="0">
                  <a:solidFill>
                    <a:prstClr val="black"/>
                  </a:solidFill>
                  <a:latin typeface="黑体" panose="02010609060101010101" pitchFamily="49" charset="-122"/>
                  <a:ea typeface="黑体" panose="02010609060101010101" pitchFamily="49" charset="-122"/>
                </a:rPr>
                <a:t>合作</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6" name="圆角矩形 45"/>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640914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发展</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争取</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孤立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a:t>
            </a:r>
          </a:p>
        </p:txBody>
      </p:sp>
    </p:spTree>
    <p:extLst>
      <p:ext uri="{BB962C8B-B14F-4D97-AF65-F5344CB8AC3E}">
        <p14:creationId xmlns:p14="http://schemas.microsoft.com/office/powerpoint/2010/main" val="358693406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发展</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争取</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孤立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a:t>
            </a:r>
          </a:p>
        </p:txBody>
      </p:sp>
    </p:spTree>
    <p:extLst>
      <p:ext uri="{BB962C8B-B14F-4D97-AF65-F5344CB8AC3E}">
        <p14:creationId xmlns:p14="http://schemas.microsoft.com/office/powerpoint/2010/main" val="1148934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群众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140339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群众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6190591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党八股以整顿文风</a:t>
            </a:r>
          </a:p>
        </p:txBody>
      </p:sp>
    </p:spTree>
    <p:extLst>
      <p:ext uri="{BB962C8B-B14F-4D97-AF65-F5344CB8AC3E}">
        <p14:creationId xmlns:p14="http://schemas.microsoft.com/office/powerpoint/2010/main" val="3393550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党八股以整顿文风</a:t>
            </a:r>
          </a:p>
        </p:txBody>
      </p:sp>
    </p:spTree>
    <p:extLst>
      <p:ext uri="{BB962C8B-B14F-4D97-AF65-F5344CB8AC3E}">
        <p14:creationId xmlns:p14="http://schemas.microsoft.com/office/powerpoint/2010/main" val="5622881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5125" y="2428789"/>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20" name="左大括号 19"/>
          <p:cNvSpPr/>
          <p:nvPr/>
        </p:nvSpPr>
        <p:spPr>
          <a:xfrm>
            <a:off x="2220386" y="108010"/>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2436551" y="108010"/>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504664"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3" name="圆角矩形 22"/>
          <p:cNvSpPr/>
          <p:nvPr/>
        </p:nvSpPr>
        <p:spPr>
          <a:xfrm>
            <a:off x="2447385" y="243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国民党的正面战场与大后方的抗日民主运动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2470607" y="359727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第四节：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中国共产党成为抗日战争的中流砥柱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5" name="左大括号 24"/>
          <p:cNvSpPr/>
          <p:nvPr/>
        </p:nvSpPr>
        <p:spPr>
          <a:xfrm>
            <a:off x="6139087"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30" name="圆角矩形 29"/>
          <p:cNvSpPr/>
          <p:nvPr/>
        </p:nvSpPr>
        <p:spPr>
          <a:xfrm>
            <a:off x="2436551" y="1271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从局部抗战到全国性抗战 </a:t>
            </a:r>
          </a:p>
        </p:txBody>
      </p:sp>
      <p:sp>
        <p:nvSpPr>
          <p:cNvPr id="31" name="圆角矩形 30"/>
          <p:cNvSpPr/>
          <p:nvPr/>
        </p:nvSpPr>
        <p:spPr>
          <a:xfrm>
            <a:off x="6369540" y="3970932"/>
            <a:ext cx="3064064" cy="69646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抗日战争的胜利</a:t>
            </a:r>
          </a:p>
        </p:txBody>
      </p:sp>
      <p:sp>
        <p:nvSpPr>
          <p:cNvPr id="33" name="圆角矩形 32"/>
          <p:cNvSpPr/>
          <p:nvPr/>
        </p:nvSpPr>
        <p:spPr>
          <a:xfrm>
            <a:off x="6369540"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意义</a:t>
            </a:r>
            <a:r>
              <a:rPr lang="zh-CN" altLang="en-US" sz="2000" dirty="0">
                <a:solidFill>
                  <a:prstClr val="black"/>
                </a:solidFill>
                <a:latin typeface="黑体" panose="02010609060101010101" pitchFamily="49" charset="-122"/>
                <a:ea typeface="黑体" panose="02010609060101010101" pitchFamily="49" charset="-122"/>
              </a:rPr>
              <a:t>及原因</a:t>
            </a:r>
          </a:p>
        </p:txBody>
      </p:sp>
      <p:sp>
        <p:nvSpPr>
          <p:cNvPr id="34" name="圆角矩形 33"/>
          <p:cNvSpPr/>
          <p:nvPr/>
        </p:nvSpPr>
        <p:spPr>
          <a:xfrm>
            <a:off x="6388359" y="5809925"/>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中国的抗战在世界反法西斯战争中的地位</a:t>
            </a:r>
          </a:p>
        </p:txBody>
      </p:sp>
    </p:spTree>
    <p:extLst>
      <p:ext uri="{BB962C8B-B14F-4D97-AF65-F5344CB8AC3E}">
        <p14:creationId xmlns:p14="http://schemas.microsoft.com/office/powerpoint/2010/main" val="15587117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135" y="471505"/>
            <a:ext cx="4781015" cy="544050"/>
          </a:xfrm>
        </p:spPr>
        <p:txBody>
          <a:bodyPr/>
          <a:lstStyle/>
          <a:p>
            <a:r>
              <a:rPr lang="zh-CN" altLang="en-US" sz="2400" dirty="0">
                <a:solidFill>
                  <a:schemeClr val="tx1"/>
                </a:solidFill>
              </a:rPr>
              <a:t>第五节  抗日战争的胜利</a:t>
            </a:r>
            <a:r>
              <a:rPr lang="zh-CN" altLang="en-US" sz="2400">
                <a:solidFill>
                  <a:schemeClr val="tx1"/>
                </a:solidFill>
              </a:rPr>
              <a:t>及其</a:t>
            </a:r>
            <a:r>
              <a:rPr lang="zh-CN" altLang="en-US" sz="2400" smtClean="0">
                <a:solidFill>
                  <a:schemeClr val="tx1"/>
                </a:solidFill>
              </a:rPr>
              <a:t>意义</a:t>
            </a:r>
            <a:endParaRPr lang="zh-CN" altLang="en-US" sz="2400" dirty="0">
              <a:solidFill>
                <a:schemeClr val="tx1"/>
              </a:solidFill>
            </a:endParaRPr>
          </a:p>
        </p:txBody>
      </p:sp>
      <p:sp>
        <p:nvSpPr>
          <p:cNvPr id="5" name="内容占位符 2"/>
          <p:cNvSpPr txBox="1"/>
          <p:nvPr/>
        </p:nvSpPr>
        <p:spPr>
          <a:xfrm>
            <a:off x="803246" y="1090855"/>
            <a:ext cx="10515600" cy="156692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prstClr val="black"/>
                </a:solidFill>
                <a:latin typeface="黑体" panose="02010609060101010101" pitchFamily="49" charset="-122"/>
                <a:ea typeface="黑体" panose="02010609060101010101" pitchFamily="49" charset="-122"/>
              </a:rPr>
              <a:t>抗日战争的胜利</a:t>
            </a:r>
            <a:endParaRPr lang="en-US" altLang="zh-CN" sz="2000" dirty="0" smtClean="0">
              <a:solidFill>
                <a:prstClr val="black"/>
              </a:solidFill>
              <a:latin typeface="黑体" panose="02010609060101010101" pitchFamily="49" charset="-122"/>
              <a:ea typeface="黑体" panose="02010609060101010101" pitchFamily="49" charset="-122"/>
            </a:endParaRPr>
          </a:p>
          <a:p>
            <a:r>
              <a:rPr lang="zh-CN" altLang="en-US" b="1" dirty="0">
                <a:solidFill>
                  <a:srgbClr val="C23C0D"/>
                </a:solidFill>
                <a:latin typeface="黑体" panose="02010609060101010101" pitchFamily="49" charset="-122"/>
                <a:ea typeface="黑体" panose="02010609060101010101" pitchFamily="49" charset="-122"/>
              </a:rPr>
              <a:t>9月3日</a:t>
            </a:r>
            <a:r>
              <a:rPr lang="zh-CN" altLang="en-US" dirty="0" smtClean="0">
                <a:solidFill>
                  <a:prstClr val="black"/>
                </a:solidFill>
                <a:latin typeface="黑体" panose="02010609060101010101" pitchFamily="49" charset="-122"/>
                <a:ea typeface="黑体" panose="02010609060101010101" pitchFamily="49" charset="-122"/>
              </a:rPr>
              <a:t>为中国人民抗战胜利纪念日。</a:t>
            </a:r>
            <a:r>
              <a:rPr lang="zh-CN" altLang="en-US" b="1" dirty="0">
                <a:solidFill>
                  <a:srgbClr val="C23C0D"/>
                </a:solidFill>
                <a:latin typeface="黑体" panose="02010609060101010101" pitchFamily="49" charset="-122"/>
                <a:ea typeface="黑体" panose="02010609060101010101" pitchFamily="49" charset="-122"/>
              </a:rPr>
              <a:t>台湾回归</a:t>
            </a:r>
            <a:r>
              <a:rPr lang="zh-CN" altLang="en-US" dirty="0" smtClean="0">
                <a:solidFill>
                  <a:prstClr val="black"/>
                </a:solidFill>
                <a:latin typeface="黑体" panose="02010609060101010101" pitchFamily="49" charset="-122"/>
                <a:ea typeface="黑体" panose="02010609060101010101" pitchFamily="49" charset="-122"/>
              </a:rPr>
              <a:t>代表抗战完全胜利的重要标志。</a:t>
            </a:r>
            <a:endParaRPr lang="zh-CN" altLang="en-US" sz="1600" dirty="0">
              <a:solidFill>
                <a:prstClr val="black"/>
              </a:solidFill>
              <a:latin typeface="等线" panose="02010600030101010101" pitchFamily="2" charset="-122"/>
              <a:ea typeface="等线" panose="02010600030101010101" pitchFamily="2"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799" y="1194625"/>
            <a:ext cx="1421349" cy="45312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34"/>
          <p:cNvCxnSpPr/>
          <p:nvPr/>
        </p:nvCxnSpPr>
        <p:spPr>
          <a:xfrm flipV="1">
            <a:off x="781050" y="3414395"/>
            <a:ext cx="10944225" cy="19050"/>
          </a:xfrm>
          <a:prstGeom prst="straightConnector1">
            <a:avLst/>
          </a:prstGeom>
          <a:noFill/>
          <a:ln w="28575" cap="flat" cmpd="sng" algn="ctr">
            <a:solidFill>
              <a:srgbClr val="C23C0D"/>
            </a:solidFill>
            <a:prstDash val="solid"/>
            <a:miter lim="800000"/>
            <a:tailEnd type="arrow"/>
          </a:ln>
          <a:effectLst/>
        </p:spPr>
      </p:cxnSp>
      <p:grpSp>
        <p:nvGrpSpPr>
          <p:cNvPr id="36" name="组合 35"/>
          <p:cNvGrpSpPr/>
          <p:nvPr/>
        </p:nvGrpSpPr>
        <p:grpSpPr>
          <a:xfrm>
            <a:off x="1381760" y="3335655"/>
            <a:ext cx="9665401" cy="194945"/>
            <a:chOff x="2626" y="5261"/>
            <a:chExt cx="13782" cy="307"/>
          </a:xfrm>
        </p:grpSpPr>
        <p:sp>
          <p:nvSpPr>
            <p:cNvPr id="37" name="等腰三角形 36"/>
            <p:cNvSpPr/>
            <p:nvPr/>
          </p:nvSpPr>
          <p:spPr>
            <a:xfrm rot="10800000">
              <a:off x="4241"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8" name="等腰三角形 37"/>
            <p:cNvSpPr/>
            <p:nvPr/>
          </p:nvSpPr>
          <p:spPr>
            <a:xfrm rot="10800000">
              <a:off x="6049"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9" name="等腰三角形 38"/>
            <p:cNvSpPr/>
            <p:nvPr/>
          </p:nvSpPr>
          <p:spPr>
            <a:xfrm rot="10800000">
              <a:off x="7716"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0" name="等腰三角形 39"/>
            <p:cNvSpPr/>
            <p:nvPr/>
          </p:nvSpPr>
          <p:spPr>
            <a:xfrm rot="10800000">
              <a:off x="9163"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1" name="等腰三角形 40"/>
            <p:cNvSpPr/>
            <p:nvPr/>
          </p:nvSpPr>
          <p:spPr>
            <a:xfrm rot="10800000">
              <a:off x="10770"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2" name="等腰三角形 41"/>
            <p:cNvSpPr/>
            <p:nvPr/>
          </p:nvSpPr>
          <p:spPr>
            <a:xfrm rot="10800000">
              <a:off x="12670"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3" name="等腰三角形 42"/>
            <p:cNvSpPr/>
            <p:nvPr/>
          </p:nvSpPr>
          <p:spPr>
            <a:xfrm rot="10800000">
              <a:off x="14225"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4" name="等腰三角形 43"/>
            <p:cNvSpPr/>
            <p:nvPr/>
          </p:nvSpPr>
          <p:spPr>
            <a:xfrm rot="10800000">
              <a:off x="16063"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5" name="等腰三角形 44"/>
            <p:cNvSpPr/>
            <p:nvPr/>
          </p:nvSpPr>
          <p:spPr>
            <a:xfrm rot="10800000">
              <a:off x="2626"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grpSp>
      <p:sp>
        <p:nvSpPr>
          <p:cNvPr id="46" name="文本框 19"/>
          <p:cNvSpPr txBox="1"/>
          <p:nvPr/>
        </p:nvSpPr>
        <p:spPr>
          <a:xfrm>
            <a:off x="787940" y="3604895"/>
            <a:ext cx="10489025" cy="2130425"/>
          </a:xfrm>
          <a:prstGeom prst="rect">
            <a:avLst/>
          </a:prstGeom>
          <a:noFill/>
        </p:spPr>
        <p:txBody>
          <a:bodyPr vert="eaVert" wrap="square" rtlCol="0">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日本在台湾签署受降书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日本签署投降书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日本天皇宣布</a:t>
            </a: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无条件投降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毛泽东发表《对日寇的最后一战》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苏联对日宣战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美国投放原子弹</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中美英《波茨坦公告》督促日本投降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德国投降，欧洲战场胜利</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正面局部进攻</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p:txBody>
      </p:sp>
      <p:sp>
        <p:nvSpPr>
          <p:cNvPr id="47" name="文本框 21"/>
          <p:cNvSpPr txBox="1"/>
          <p:nvPr/>
        </p:nvSpPr>
        <p:spPr>
          <a:xfrm>
            <a:off x="1084522" y="2966322"/>
            <a:ext cx="13226901" cy="369332"/>
          </a:xfrm>
          <a:prstGeom prst="rect">
            <a:avLst/>
          </a:prstGeom>
          <a:noFill/>
        </p:spPr>
        <p:txBody>
          <a:bodyPr wrap="square" rtlCol="0">
            <a:spAutoFit/>
          </a:bodyPr>
          <a:lstStyle/>
          <a:p>
            <a:r>
              <a:rPr lang="en-US" altLang="zh-CN" dirty="0" smtClean="0">
                <a:solidFill>
                  <a:prstClr val="black"/>
                </a:solidFill>
                <a:latin typeface="黑体" panose="02010609060101010101" pitchFamily="49" charset="-122"/>
                <a:ea typeface="黑体" panose="02010609060101010101" pitchFamily="49" charset="-122"/>
              </a:rPr>
              <a:t>1945    1945.5    1945.7.26    1945.8   1945.8  1945.8.9   1945.8.15   1945.9.2  1945.10.25</a:t>
            </a:r>
            <a:endParaRPr lang="en-US" altLang="zh-CN" dirty="0">
              <a:solidFill>
                <a:prstClr val="black"/>
              </a:solidFill>
              <a:latin typeface="黑体" panose="02010609060101010101" pitchFamily="49" charset="-122"/>
              <a:ea typeface="黑体" panose="02010609060101010101" pitchFamily="49" charset="-122"/>
            </a:endParaRPr>
          </a:p>
        </p:txBody>
      </p:sp>
      <p:grpSp>
        <p:nvGrpSpPr>
          <p:cNvPr id="19" name="组 18"/>
          <p:cNvGrpSpPr/>
          <p:nvPr/>
        </p:nvGrpSpPr>
        <p:grpSpPr>
          <a:xfrm>
            <a:off x="6076874" y="0"/>
            <a:ext cx="6037711" cy="1713688"/>
            <a:chOff x="2523483" y="3970932"/>
            <a:chExt cx="6928940" cy="2535460"/>
          </a:xfrm>
        </p:grpSpPr>
        <p:sp>
          <p:nvSpPr>
            <p:cNvPr id="20" name="圆角矩形 19"/>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1" name="左大括号 20"/>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2" name="圆角矩形 21"/>
            <p:cNvSpPr/>
            <p:nvPr/>
          </p:nvSpPr>
          <p:spPr>
            <a:xfrm>
              <a:off x="6388359" y="3970932"/>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抗日战争的胜利</a:t>
              </a:r>
            </a:p>
          </p:txBody>
        </p:sp>
        <p:sp>
          <p:nvSpPr>
            <p:cNvPr id="23" name="圆角矩形 22"/>
            <p:cNvSpPr/>
            <p:nvPr/>
          </p:nvSpPr>
          <p:spPr>
            <a:xfrm>
              <a:off x="6388359" y="4894356"/>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意义</a:t>
              </a:r>
              <a:r>
                <a:rPr lang="zh-CN" altLang="en-US" dirty="0">
                  <a:solidFill>
                    <a:prstClr val="black"/>
                  </a:solidFill>
                  <a:latin typeface="黑体" panose="02010609060101010101" pitchFamily="49" charset="-122"/>
                  <a:ea typeface="黑体" panose="02010609060101010101" pitchFamily="49" charset="-122"/>
                </a:rPr>
                <a:t>及原因</a:t>
              </a:r>
            </a:p>
          </p:txBody>
        </p:sp>
        <p:sp>
          <p:nvSpPr>
            <p:cNvPr id="24" name="圆角矩形 23"/>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24082837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465" y="452276"/>
            <a:ext cx="5322048" cy="544050"/>
          </a:xfrm>
        </p:spPr>
        <p:txBody>
          <a:bodyPr/>
          <a:lstStyle/>
          <a:p>
            <a:r>
              <a:rPr lang="zh-CN" altLang="en-US" sz="2400" dirty="0">
                <a:solidFill>
                  <a:schemeClr val="tx1"/>
                </a:solidFill>
              </a:rPr>
              <a:t>第五节  抗日战争的胜利及其</a:t>
            </a:r>
            <a:r>
              <a:rPr lang="zh-CN" altLang="en-US" sz="2400" dirty="0" smtClean="0">
                <a:solidFill>
                  <a:schemeClr val="tx1"/>
                </a:solidFill>
              </a:rPr>
              <a:t>意义</a:t>
            </a:r>
            <a:endParaRPr lang="zh-CN" altLang="en-US" sz="2400" dirty="0">
              <a:solidFill>
                <a:schemeClr val="tx1"/>
              </a:solidFill>
            </a:endParaRPr>
          </a:p>
        </p:txBody>
      </p:sp>
      <p:sp>
        <p:nvSpPr>
          <p:cNvPr id="3" name="内容占位符 2"/>
          <p:cNvSpPr>
            <a:spLocks noGrp="1"/>
          </p:cNvSpPr>
          <p:nvPr>
            <p:ph idx="1"/>
          </p:nvPr>
        </p:nvSpPr>
        <p:spPr>
          <a:xfrm>
            <a:off x="293913" y="1679946"/>
            <a:ext cx="11810999" cy="4351338"/>
          </a:xfrm>
        </p:spPr>
        <p:txBody>
          <a:bodyPr>
            <a:normAutofit/>
          </a:bodyPr>
          <a:lstStyle/>
          <a:p>
            <a:pPr>
              <a:lnSpc>
                <a:spcPct val="200000"/>
              </a:lnSpc>
              <a:spcBef>
                <a:spcPts val="0"/>
              </a:spcBef>
            </a:pPr>
            <a:r>
              <a:rPr lang="zh-CN" altLang="en-US" smtClean="0">
                <a:latin typeface="黑体" panose="02010609060101010101" pitchFamily="49" charset="-122"/>
                <a:ea typeface="黑体" panose="02010609060101010101" pitchFamily="49" charset="-122"/>
                <a:sym typeface="微软雅黑" panose="020B0503020204020204" pitchFamily="34" charset="-122"/>
              </a:rPr>
              <a:t>意义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立碎觉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重新</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确立</a:t>
            </a:r>
            <a:r>
              <a:rPr lang="zh-CN" altLang="en-US" dirty="0">
                <a:latin typeface="黑体" panose="02010609060101010101" pitchFamily="49" charset="-122"/>
                <a:ea typeface="黑体" panose="02010609060101010101" pitchFamily="49" charset="-122"/>
                <a:sym typeface="微软雅黑" panose="020B0503020204020204" pitchFamily="34" charset="-122"/>
              </a:rPr>
              <a:t>了中国在世界上的大国地位，赢得了世界爱好和平人民的尊敬。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彻底</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粉碎</a:t>
            </a:r>
            <a:r>
              <a:rPr lang="zh-CN" altLang="en-US" dirty="0">
                <a:latin typeface="黑体" panose="02010609060101010101" pitchFamily="49" charset="-122"/>
                <a:ea typeface="黑体" panose="02010609060101010101" pitchFamily="49" charset="-122"/>
                <a:sym typeface="微软雅黑" panose="020B0503020204020204" pitchFamily="34" charset="-122"/>
              </a:rPr>
              <a:t>了日本军国主义殖民奴役中国的图谋，捍卫了中国的国家主权和领土完整，洗刷了民族耻辱</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促进了中华民族的</a:t>
            </a:r>
            <a:r>
              <a:rPr lang="zh-CN" altLang="en-US"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觉醒</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，开辟了中华民族伟大复兴的光明前景。</a:t>
            </a: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229" y="1790518"/>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意义</a:t>
              </a:r>
              <a:r>
                <a:rPr lang="zh-CN" altLang="en-US" dirty="0">
                  <a:solidFill>
                    <a:prstClr val="white"/>
                  </a:solidFill>
                  <a:latin typeface="黑体" panose="02010609060101010101" pitchFamily="49" charset="-122"/>
                  <a:ea typeface="黑体" panose="02010609060101010101" pitchFamily="49" charset="-122"/>
                </a:rPr>
                <a:t>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11293652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925" y="456381"/>
            <a:ext cx="4801650" cy="544050"/>
          </a:xfrm>
        </p:spPr>
        <p:txBody>
          <a:bodyPr/>
          <a:lstStyle/>
          <a:p>
            <a:r>
              <a:rPr lang="zh-CN" altLang="en-US" sz="2400" dirty="0">
                <a:solidFill>
                  <a:schemeClr val="tx1"/>
                </a:solidFill>
              </a:rPr>
              <a:t>第五节  抗日战争的胜利及其</a:t>
            </a:r>
            <a:r>
              <a:rPr lang="zh-CN" altLang="en-US" sz="2400" dirty="0" smtClean="0">
                <a:solidFill>
                  <a:schemeClr val="tx1"/>
                </a:solidFill>
              </a:rPr>
              <a:t>意义</a:t>
            </a:r>
            <a:endParaRPr lang="zh-CN" altLang="en-US" sz="2400" dirty="0">
              <a:solidFill>
                <a:schemeClr val="tx1"/>
              </a:solidFill>
            </a:endParaRPr>
          </a:p>
        </p:txBody>
      </p:sp>
      <p:sp>
        <p:nvSpPr>
          <p:cNvPr id="3" name="内容占位符 2"/>
          <p:cNvSpPr>
            <a:spLocks noGrp="1"/>
          </p:cNvSpPr>
          <p:nvPr>
            <p:ph idx="1"/>
          </p:nvPr>
        </p:nvSpPr>
        <p:spPr>
          <a:xfrm>
            <a:off x="457199" y="1108059"/>
            <a:ext cx="11513127" cy="5291834"/>
          </a:xfrm>
        </p:spPr>
        <p:txBody>
          <a:bodyPr>
            <a:normAutofit/>
          </a:bodyPr>
          <a:lstStyle/>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原因</a:t>
            </a:r>
            <a:r>
              <a:rPr lang="zh-CN" altLang="en-US" dirty="0">
                <a:latin typeface="黑体" panose="02010609060101010101" pitchFamily="49" charset="-122"/>
                <a:ea typeface="黑体" panose="02010609060101010101" pitchFamily="49" charset="-122"/>
                <a:sym typeface="微软雅黑" panose="020B0503020204020204" pitchFamily="34" charset="-122"/>
              </a:rPr>
              <a:t>（全世界爱党</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是中国人民抗日战争胜利的重要法宝</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b="1"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世界</a:t>
            </a:r>
            <a:r>
              <a:rPr lang="zh-CN" altLang="en-US" dirty="0">
                <a:latin typeface="黑体" panose="02010609060101010101" pitchFamily="49" charset="-122"/>
                <a:ea typeface="黑体" panose="02010609060101010101" pitchFamily="49" charset="-122"/>
                <a:sym typeface="微软雅黑" panose="020B0503020204020204" pitchFamily="34" charset="-122"/>
              </a:rPr>
              <a:t>所有爱好和平和正义的国家的支持，是中国人民抗日战争胜利的国际条件</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爱国主义</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为核心的伟大民族精神是中国人民抗日战争胜利的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决定</a:t>
            </a:r>
            <a:r>
              <a:rPr lang="zh-CN" altLang="en-US" dirty="0">
                <a:latin typeface="黑体" panose="02010609060101010101" pitchFamily="49" charset="-122"/>
                <a:ea typeface="黑体" panose="02010609060101010101" pitchFamily="49" charset="-122"/>
                <a:sym typeface="微软雅黑" panose="020B0503020204020204" pitchFamily="34" charset="-122"/>
              </a:rPr>
              <a:t>因素；</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共产党</a:t>
            </a:r>
            <a:r>
              <a:rPr lang="zh-CN" altLang="en-US" dirty="0">
                <a:latin typeface="黑体" panose="02010609060101010101" pitchFamily="49" charset="-122"/>
                <a:ea typeface="黑体" panose="02010609060101010101" pitchFamily="49" charset="-122"/>
                <a:sym typeface="微软雅黑" panose="020B0503020204020204" pitchFamily="34" charset="-122"/>
              </a:rPr>
              <a:t>的中流砥柱作用是中国人民抗日战争胜利的关键；</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620" y="188180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意义</a:t>
              </a:r>
              <a:r>
                <a:rPr lang="zh-CN" altLang="en-US" dirty="0">
                  <a:solidFill>
                    <a:prstClr val="white"/>
                  </a:solidFill>
                  <a:latin typeface="黑体" panose="02010609060101010101" pitchFamily="49" charset="-122"/>
                  <a:ea typeface="黑体" panose="02010609060101010101" pitchFamily="49" charset="-122"/>
                </a:rPr>
                <a:t>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39658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东北抗日联军中牺牲的爱国将领是（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杨靖宇</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张自忠</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戴安澜</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邓世昌</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33156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836" y="468550"/>
            <a:ext cx="10192076" cy="544050"/>
          </a:xfrm>
        </p:spPr>
        <p:txBody>
          <a:bodyPr/>
          <a:lstStyle/>
          <a:p>
            <a:r>
              <a:rPr lang="zh-CN" altLang="en-US" sz="2400" dirty="0">
                <a:solidFill>
                  <a:schemeClr val="tx1"/>
                </a:solidFill>
              </a:rPr>
              <a:t>第五节  抗日战争的胜利及其意义  </a:t>
            </a:r>
          </a:p>
        </p:txBody>
      </p:sp>
      <p:sp>
        <p:nvSpPr>
          <p:cNvPr id="3" name="内容占位符 2"/>
          <p:cNvSpPr>
            <a:spLocks noGrp="1"/>
          </p:cNvSpPr>
          <p:nvPr>
            <p:ph idx="1"/>
          </p:nvPr>
        </p:nvSpPr>
        <p:spPr>
          <a:xfrm>
            <a:off x="738446" y="1513618"/>
            <a:ext cx="11285232" cy="4351338"/>
          </a:xfrm>
        </p:spPr>
        <p:txBody>
          <a:bodyPr>
            <a:no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的抗战在世界反法西斯战争中的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地位</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成为联合国的创始国和五个常任理事国之一</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中国抗战是世界反法西斯战争的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主战场，</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减轻了其他战场的压力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为反法西斯国家提供了大量</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战略物资和军事</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情报</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smtClean="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5631189" y="1709067"/>
            <a:ext cx="1499746" cy="451143"/>
          </a:xfrm>
          <a:prstGeom prst="rect">
            <a:avLst/>
          </a:prstGeom>
        </p:spPr>
      </p:pic>
      <p:grpSp>
        <p:nvGrpSpPr>
          <p:cNvPr id="16" name="组 15"/>
          <p:cNvGrpSpPr/>
          <p:nvPr/>
        </p:nvGrpSpPr>
        <p:grpSpPr>
          <a:xfrm>
            <a:off x="6076874" y="0"/>
            <a:ext cx="6037711" cy="1713688"/>
            <a:chOff x="2523483" y="3970932"/>
            <a:chExt cx="6928940" cy="2535460"/>
          </a:xfrm>
        </p:grpSpPr>
        <p:sp>
          <p:nvSpPr>
            <p:cNvPr id="6" name="圆角矩形 5"/>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7" name="左大括号 6"/>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9" name="圆角矩形 8"/>
            <p:cNvSpPr/>
            <p:nvPr/>
          </p:nvSpPr>
          <p:spPr>
            <a:xfrm>
              <a:off x="6388359"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意义</a:t>
              </a:r>
              <a:r>
                <a:rPr lang="zh-CN" altLang="en-US" dirty="0">
                  <a:solidFill>
                    <a:prstClr val="black"/>
                  </a:solidFill>
                  <a:latin typeface="黑体" panose="02010609060101010101" pitchFamily="49" charset="-122"/>
                  <a:ea typeface="黑体" panose="02010609060101010101" pitchFamily="49" charset="-122"/>
                </a:rPr>
                <a:t>及原因</a:t>
              </a:r>
            </a:p>
          </p:txBody>
        </p:sp>
        <p:sp>
          <p:nvSpPr>
            <p:cNvPr id="10" name="圆角矩形 9"/>
            <p:cNvSpPr/>
            <p:nvPr/>
          </p:nvSpPr>
          <p:spPr>
            <a:xfrm>
              <a:off x="6388359" y="5809925"/>
              <a:ext cx="3064064" cy="68963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7242688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朱德</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3656501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朱德</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2100424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世界</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9768762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世界</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8324699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349" y="489973"/>
            <a:ext cx="10192076" cy="544050"/>
          </a:xfrm>
        </p:spPr>
        <p:txBody>
          <a:bodyPr/>
          <a:lstStyle/>
          <a:p>
            <a:r>
              <a:rPr lang="zh-CN" altLang="en-US" dirty="0" smtClean="0">
                <a:solidFill>
                  <a:schemeClr val="tx1"/>
                </a:solidFill>
              </a:rPr>
              <a:t>会议记忆</a:t>
            </a:r>
            <a:endParaRPr lang="zh-CN" altLang="en-US" dirty="0">
              <a:solidFill>
                <a:schemeClr val="tx1"/>
              </a:solidFill>
            </a:endParaRPr>
          </a:p>
        </p:txBody>
      </p:sp>
      <p:sp>
        <p:nvSpPr>
          <p:cNvPr id="3" name="内容占位符 2"/>
          <p:cNvSpPr>
            <a:spLocks noGrp="1"/>
          </p:cNvSpPr>
          <p:nvPr>
            <p:ph idx="1"/>
          </p:nvPr>
        </p:nvSpPr>
        <p:spPr>
          <a:xfrm>
            <a:off x="1586345" y="2122554"/>
            <a:ext cx="9536084" cy="2913254"/>
          </a:xfrm>
        </p:spPr>
        <p:txBody>
          <a:bodyPr>
            <a:normAutofit/>
          </a:bodyPr>
          <a:lstStyle/>
          <a:p>
            <a:r>
              <a:rPr lang="zh-CN" altLang="en-US" sz="2000" dirty="0">
                <a:latin typeface="黑体" panose="02010609060101010101" pitchFamily="49" charset="-122"/>
                <a:ea typeface="黑体" panose="02010609060101010101" pitchFamily="49" charset="-122"/>
              </a:rPr>
              <a:t>一大党，二</a:t>
            </a:r>
            <a:r>
              <a:rPr lang="zh-CN" altLang="en-US" sz="2000" dirty="0" smtClean="0">
                <a:latin typeface="黑体" panose="02010609060101010101" pitchFamily="49" charset="-122"/>
                <a:ea typeface="黑体" panose="02010609060101010101" pitchFamily="49" charset="-122"/>
              </a:rPr>
              <a:t>大纲。三</a:t>
            </a:r>
            <a:r>
              <a:rPr lang="zh-CN" altLang="en-US" sz="2000" dirty="0">
                <a:latin typeface="黑体" panose="02010609060101010101" pitchFamily="49" charset="-122"/>
                <a:ea typeface="黑体" panose="02010609060101010101" pitchFamily="49" charset="-122"/>
              </a:rPr>
              <a:t>大联国搞合作，四</a:t>
            </a:r>
            <a:r>
              <a:rPr lang="zh-CN" altLang="en-US" sz="2000" dirty="0" smtClean="0">
                <a:latin typeface="黑体" panose="02010609060101010101" pitchFamily="49" charset="-122"/>
                <a:ea typeface="黑体" panose="02010609060101010101" pitchFamily="49" charset="-122"/>
              </a:rPr>
              <a:t>大五大净瞎忙。</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八一</a:t>
            </a:r>
            <a:r>
              <a:rPr lang="zh-CN" altLang="en-US" sz="2000" dirty="0">
                <a:latin typeface="黑体" panose="02010609060101010101" pitchFamily="49" charset="-122"/>
                <a:ea typeface="黑体" panose="02010609060101010101" pitchFamily="49" charset="-122"/>
              </a:rPr>
              <a:t>南昌第一枪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八七政权要靠</a:t>
            </a:r>
            <a:r>
              <a:rPr lang="zh-CN" altLang="en-US" sz="2000" dirty="0" smtClean="0">
                <a:latin typeface="黑体" panose="02010609060101010101" pitchFamily="49" charset="-122"/>
                <a:ea typeface="黑体" panose="02010609060101010101" pitchFamily="49" charset="-122"/>
              </a:rPr>
              <a:t>枪。秋收</a:t>
            </a:r>
            <a:r>
              <a:rPr lang="zh-CN" altLang="en-US" sz="2000" dirty="0">
                <a:latin typeface="黑体" panose="02010609060101010101" pitchFamily="49" charset="-122"/>
                <a:ea typeface="黑体" panose="02010609060101010101" pitchFamily="49" charset="-122"/>
              </a:rPr>
              <a:t>工农</a:t>
            </a:r>
            <a:r>
              <a:rPr lang="zh-CN" altLang="en-US" sz="2000" dirty="0" smtClean="0">
                <a:latin typeface="黑体" panose="02010609060101010101" pitchFamily="49" charset="-122"/>
                <a:ea typeface="黑体" panose="02010609060101010101" pitchFamily="49" charset="-122"/>
              </a:rPr>
              <a:t>来战斗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三湾</a:t>
            </a:r>
            <a:r>
              <a:rPr lang="zh-CN" altLang="en-US" sz="2000" dirty="0" smtClean="0">
                <a:latin typeface="黑体" panose="02010609060101010101" pitchFamily="49" charset="-122"/>
                <a:ea typeface="黑体" panose="02010609060101010101" pitchFamily="49" charset="-122"/>
              </a:rPr>
              <a:t>改编新军装。</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遵义生死转折点</a:t>
            </a:r>
            <a:r>
              <a:rPr lang="zh-CN" altLang="en-US" sz="2000" dirty="0">
                <a:latin typeface="黑体" panose="02010609060101010101" pitchFamily="49" charset="-122"/>
                <a:ea typeface="黑体" panose="02010609060101010101" pitchFamily="49" charset="-122"/>
              </a:rPr>
              <a:t>，瓦窑战线要</a:t>
            </a:r>
            <a:r>
              <a:rPr lang="zh-CN" altLang="en-US" sz="2000" dirty="0" smtClean="0">
                <a:latin typeface="黑体" panose="02010609060101010101" pitchFamily="49" charset="-122"/>
                <a:ea typeface="黑体" panose="02010609060101010101" pitchFamily="49" charset="-122"/>
              </a:rPr>
              <a:t>统一。洛</a:t>
            </a:r>
            <a:r>
              <a:rPr lang="zh-CN" altLang="en-US" sz="2000" dirty="0">
                <a:latin typeface="黑体" panose="02010609060101010101" pitchFamily="49" charset="-122"/>
                <a:ea typeface="黑体" panose="02010609060101010101" pitchFamily="49" charset="-122"/>
              </a:rPr>
              <a:t>川纲领有十条，七大老毛思想</a:t>
            </a:r>
            <a:r>
              <a:rPr lang="zh-CN" altLang="en-US" sz="2000" dirty="0" smtClean="0">
                <a:latin typeface="黑体" panose="02010609060101010101" pitchFamily="49" charset="-122"/>
                <a:ea typeface="黑体" panose="02010609060101010101" pitchFamily="49" charset="-122"/>
              </a:rPr>
              <a:t>立。</a:t>
            </a:r>
            <a:endParaRPr lang="en-US" altLang="zh-CN" sz="2000" dirty="0" smtClean="0">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未完待续</a:t>
            </a:r>
            <a:r>
              <a:rPr lang="en-US" altLang="zh-CN"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333587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诞生背景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我党诞生</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谋出路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走弯路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富强路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新时代</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第一章：反对外国侵略的斗争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第二章：对国家出路的早期探索</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第三章：辛亥革命</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第四章：开天辟地的大事变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第五章：中国革命的新道路</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第六章：中华民族的抗日战争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white"/>
                </a:solidFill>
                <a:latin typeface="黑体" panose="02010609060101010101" pitchFamily="49" charset="-122"/>
                <a:ea typeface="黑体" panose="02010609060101010101" pitchFamily="49" charset="-122"/>
              </a:rPr>
              <a:t>第七章：为创建新中国而奋斗</a:t>
            </a:r>
            <a:endParaRPr lang="zh-CN" altLang="en-US" dirty="0">
              <a:solidFill>
                <a:prstClr val="white"/>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第十章：改革开放与</a:t>
            </a:r>
            <a:r>
              <a:rPr lang="zh-CN" altLang="en-US" smtClean="0">
                <a:solidFill>
                  <a:prstClr val="black"/>
                </a:solidFill>
                <a:latin typeface="黑体" panose="02010609060101010101" pitchFamily="49" charset="-122"/>
                <a:ea typeface="黑体" panose="02010609060101010101" pitchFamily="49" charset="-122"/>
              </a:rPr>
              <a:t>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第十一章：中国特色</a:t>
            </a:r>
            <a:r>
              <a:rPr lang="zh-CN" altLang="en-US" smtClean="0">
                <a:solidFill>
                  <a:prstClr val="black"/>
                </a:solidFill>
                <a:latin typeface="黑体" panose="02010609060101010101" pitchFamily="49" charset="-122"/>
                <a:ea typeface="黑体" panose="02010609060101010101" pitchFamily="49" charset="-122"/>
              </a:rPr>
              <a:t>社会主义进入新时代</a:t>
            </a:r>
            <a:endParaRPr lang="zh-CN" altLang="en-US" dirty="0">
              <a:solidFill>
                <a:prstClr val="black"/>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706309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a:spcBef>
                <a:spcPct val="20000"/>
              </a:spcBef>
            </a:pPr>
            <a:r>
              <a:rPr lang="zh-CN" altLang="en-US" sz="4800" dirty="0" smtClean="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第七章   为创建新中国而奋斗</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11143791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Tree>
    <p:extLst>
      <p:ext uri="{BB962C8B-B14F-4D97-AF65-F5344CB8AC3E}">
        <p14:creationId xmlns:p14="http://schemas.microsoft.com/office/powerpoint/2010/main" val="33184497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抗战胜利后国际格局和国内形势</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争取和平、民主、团结</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35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东北抗日联军中牺牲的爱国将领是（   </a:t>
            </a:r>
            <a:r>
              <a:rPr lang="en-US" altLang="zh-CN" sz="2400" b="1" dirty="0" smtClean="0">
                <a:solidFill>
                  <a:srgbClr val="C00000"/>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b="1" dirty="0" smtClean="0">
                <a:solidFill>
                  <a:prstClr val="black"/>
                </a:solidFill>
                <a:latin typeface="黑体" panose="02010609060101010101" pitchFamily="49" charset="-122"/>
                <a:ea typeface="黑体" panose="02010609060101010101" pitchFamily="49" charset="-122"/>
              </a:rPr>
              <a:t>A.</a:t>
            </a:r>
            <a:r>
              <a:rPr lang="zh-CN" altLang="en-US" sz="2400" b="1" dirty="0" smtClean="0">
                <a:solidFill>
                  <a:prstClr val="black"/>
                </a:solidFill>
                <a:latin typeface="黑体" panose="02010609060101010101" pitchFamily="49" charset="-122"/>
                <a:ea typeface="黑体" panose="02010609060101010101" pitchFamily="49" charset="-122"/>
              </a:rPr>
              <a:t>杨靖宇</a:t>
            </a:r>
            <a:endParaRPr lang="en-US" altLang="zh-CN" sz="2400" b="1"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张自忠</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戴安澜</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邓世昌</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100433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抗战胜利后国际格局和</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国内形势</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争取和平、民主、团结</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左大括号 10"/>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国际格局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国内形势</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76798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333786" y="2098480"/>
            <a:ext cx="6617999" cy="2391459"/>
          </a:xfrm>
        </p:spPr>
        <p:txBody>
          <a:bodyPr numCol="1">
            <a:normAutofit/>
          </a:bodyPr>
          <a:lstStyle/>
          <a:p>
            <a:r>
              <a:rPr lang="zh-CN" altLang="en-US" dirty="0" smtClean="0">
                <a:latin typeface="黑体" panose="02010609060101010101" pitchFamily="49" charset="-122"/>
                <a:ea typeface="黑体" panose="02010609060101010101" pitchFamily="49" charset="-122"/>
              </a:rPr>
              <a:t>国际格局</a:t>
            </a:r>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以</a:t>
            </a:r>
            <a:r>
              <a:rPr lang="zh-CN" altLang="en-US" dirty="0">
                <a:solidFill>
                  <a:srgbClr val="C00000"/>
                </a:solidFill>
                <a:latin typeface="黑体" panose="02010609060101010101" pitchFamily="49" charset="-122"/>
                <a:ea typeface="黑体" panose="02010609060101010101" pitchFamily="49" charset="-122"/>
              </a:rPr>
              <a:t>美苏</a:t>
            </a:r>
            <a:r>
              <a:rPr lang="zh-CN" altLang="en-US" dirty="0">
                <a:latin typeface="黑体" panose="02010609060101010101" pitchFamily="49" charset="-122"/>
                <a:ea typeface="黑体" panose="02010609060101010101" pitchFamily="49" charset="-122"/>
              </a:rPr>
              <a:t>为首的帝国主义和社会主义两个阵营的对立</a:t>
            </a:r>
          </a:p>
          <a:p>
            <a:r>
              <a:rPr lang="zh-CN" altLang="en-US" dirty="0" smtClean="0">
                <a:latin typeface="黑体" panose="02010609060101010101" pitchFamily="49" charset="-122"/>
                <a:ea typeface="黑体" panose="02010609060101010101" pitchFamily="49" charset="-122"/>
              </a:rPr>
              <a:t>美国</a:t>
            </a:r>
            <a:r>
              <a:rPr lang="zh-CN" altLang="en-US" dirty="0">
                <a:latin typeface="黑体" panose="02010609060101010101" pitchFamily="49" charset="-122"/>
                <a:ea typeface="黑体" panose="02010609060101010101" pitchFamily="49" charset="-122"/>
              </a:rPr>
              <a:t>采取扶蒋反共政策。</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26144571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853" y="439257"/>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pic>
        <p:nvPicPr>
          <p:cNvPr id="4" name="图片 3"/>
          <p:cNvPicPr>
            <a:picLocks noChangeAspect="1"/>
          </p:cNvPicPr>
          <p:nvPr/>
        </p:nvPicPr>
        <p:blipFill>
          <a:blip r:embed="rId2"/>
          <a:stretch>
            <a:fillRect/>
          </a:stretch>
        </p:blipFill>
        <p:spPr>
          <a:xfrm>
            <a:off x="7584831" y="88412"/>
            <a:ext cx="4484565" cy="910071"/>
          </a:xfrm>
          <a:prstGeom prst="rect">
            <a:avLst/>
          </a:prstGeom>
        </p:spPr>
      </p:pic>
      <p:sp>
        <p:nvSpPr>
          <p:cNvPr id="5" name="文本框 4"/>
          <p:cNvSpPr txBox="1"/>
          <p:nvPr/>
        </p:nvSpPr>
        <p:spPr>
          <a:xfrm>
            <a:off x="703770" y="1334152"/>
            <a:ext cx="11230322" cy="3747180"/>
          </a:xfrm>
          <a:prstGeom prst="rect">
            <a:avLst/>
          </a:prstGeom>
          <a:noFill/>
        </p:spPr>
        <p:txBody>
          <a:bodyPr wrap="square" rtlCol="0" anchor="t">
            <a:spAutoFit/>
          </a:bodyPr>
          <a:lstStyle/>
          <a:p>
            <a:pPr>
              <a:lnSpc>
                <a:spcPct val="150000"/>
              </a:lnSpc>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国内形式</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a:lnSpc>
                <a:spcPct val="150000"/>
              </a:lnSpc>
            </a:pPr>
            <a:endParaRPr lang="zh-CN" altLang="en-US" dirty="0" smtClean="0">
              <a:solidFill>
                <a:srgbClr val="C00000"/>
              </a:solidFill>
              <a:latin typeface="黑体" panose="02010609060101010101" pitchFamily="49" charset="-122"/>
              <a:ea typeface="黑体" panose="02010609060101010101" pitchFamily="49" charset="-122"/>
              <a:sym typeface="+mn-ea"/>
            </a:endParaRPr>
          </a:p>
          <a:p>
            <a:pPr>
              <a:lnSpc>
                <a:spcPct val="150000"/>
              </a:lnSpc>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三</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种建国</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方案：</a:t>
            </a:r>
            <a:endPar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buFont typeface="Arial" panose="020B0604020202020204" pitchFamily="34" charset="0"/>
              <a:buNone/>
            </a:pP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地主阶级与买办性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的大资产阶级的建国方案。</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孙中山赢：代表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的建国方案。</a:t>
            </a:r>
            <a:r>
              <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行不通：帝国主义干涉和民族资产阶级的软弱性</a:t>
            </a:r>
            <a:r>
              <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无产阶级赢：</a:t>
            </a: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工人阶级</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、农民阶级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和城市</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小资产阶级建国</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方案</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smtClean="0">
                <a:solidFill>
                  <a:prstClr val="black"/>
                </a:solidFill>
                <a:latin typeface="黑体" panose="02010609060101010101" pitchFamily="49" charset="-122"/>
                <a:ea typeface="黑体" panose="02010609060101010101" pitchFamily="49" charset="-122"/>
              </a:rPr>
              <a:t>                </a:t>
            </a:r>
            <a:endParaRPr lang="zh-CN" altLang="en-US"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49630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胜利后的国际格局未出现的变化是（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帝国主义</a:t>
            </a:r>
            <a:r>
              <a:rPr lang="zh-CN" altLang="en-US" sz="2400" dirty="0">
                <a:solidFill>
                  <a:prstClr val="black"/>
                </a:solidFill>
                <a:latin typeface="黑体" panose="02010609060101010101" pitchFamily="49" charset="-122"/>
                <a:ea typeface="黑体" panose="02010609060101010101" pitchFamily="49" charset="-122"/>
              </a:rPr>
              <a:t>势力受到</a:t>
            </a:r>
            <a:r>
              <a:rPr lang="zh-CN" altLang="en-US" sz="2400" dirty="0" smtClean="0">
                <a:solidFill>
                  <a:prstClr val="black"/>
                </a:solidFill>
                <a:latin typeface="黑体" panose="02010609060101010101" pitchFamily="49" charset="-122"/>
                <a:ea typeface="黑体" panose="02010609060101010101" pitchFamily="49" charset="-122"/>
              </a:rPr>
              <a:t>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人民</a:t>
            </a:r>
            <a:r>
              <a:rPr lang="zh-CN" altLang="en-US" sz="2400" dirty="0">
                <a:solidFill>
                  <a:prstClr val="black"/>
                </a:solidFill>
                <a:latin typeface="黑体" panose="02010609060101010101" pitchFamily="49" charset="-122"/>
                <a:ea typeface="黑体" panose="02010609060101010101" pitchFamily="49" charset="-122"/>
              </a:rPr>
              <a:t>民主力量明显</a:t>
            </a:r>
            <a:r>
              <a:rPr lang="zh-CN" altLang="en-US" sz="2400" dirty="0" smtClean="0">
                <a:solidFill>
                  <a:prstClr val="black"/>
                </a:solidFill>
                <a:latin typeface="黑体" panose="02010609060101010101" pitchFamily="49" charset="-122"/>
                <a:ea typeface="黑体" panose="02010609060101010101" pitchFamily="49" charset="-122"/>
              </a:rPr>
              <a:t>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了美苏两极的政治</a:t>
            </a:r>
            <a:r>
              <a:rPr lang="zh-CN" altLang="en-US" sz="2400" dirty="0" smtClean="0">
                <a:solidFill>
                  <a:prstClr val="black"/>
                </a:solidFill>
                <a:latin typeface="黑体" panose="02010609060101010101" pitchFamily="49" charset="-122"/>
                <a:ea typeface="黑体" panose="02010609060101010101" pitchFamily="49" charset="-122"/>
              </a:rPr>
              <a:t>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了欧洲大国均势为中心的政治</a:t>
            </a:r>
            <a:r>
              <a:rPr lang="zh-CN" altLang="en-US" sz="2400" dirty="0" smtClean="0">
                <a:solidFill>
                  <a:prstClr val="black"/>
                </a:solidFill>
                <a:latin typeface="黑体" panose="02010609060101010101" pitchFamily="49" charset="-122"/>
                <a:ea typeface="黑体" panose="02010609060101010101" pitchFamily="49" charset="-122"/>
              </a:rPr>
              <a:t>格局</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0910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胜利后的国际格局未出现的变化是（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帝国主义</a:t>
            </a:r>
            <a:r>
              <a:rPr lang="zh-CN" altLang="en-US" sz="2400" dirty="0">
                <a:solidFill>
                  <a:prstClr val="black"/>
                </a:solidFill>
                <a:latin typeface="黑体" panose="02010609060101010101" pitchFamily="49" charset="-122"/>
                <a:ea typeface="黑体" panose="02010609060101010101" pitchFamily="49" charset="-122"/>
              </a:rPr>
              <a:t>势力受到</a:t>
            </a:r>
            <a:r>
              <a:rPr lang="zh-CN" altLang="en-US" sz="2400" dirty="0" smtClean="0">
                <a:solidFill>
                  <a:prstClr val="black"/>
                </a:solidFill>
                <a:latin typeface="黑体" panose="02010609060101010101" pitchFamily="49" charset="-122"/>
                <a:ea typeface="黑体" panose="02010609060101010101" pitchFamily="49" charset="-122"/>
              </a:rPr>
              <a:t>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人民</a:t>
            </a:r>
            <a:r>
              <a:rPr lang="zh-CN" altLang="en-US" sz="2400" dirty="0">
                <a:solidFill>
                  <a:prstClr val="black"/>
                </a:solidFill>
                <a:latin typeface="黑体" panose="02010609060101010101" pitchFamily="49" charset="-122"/>
                <a:ea typeface="黑体" panose="02010609060101010101" pitchFamily="49" charset="-122"/>
              </a:rPr>
              <a:t>民主力量明显</a:t>
            </a:r>
            <a:r>
              <a:rPr lang="zh-CN" altLang="en-US" sz="2400" dirty="0" smtClean="0">
                <a:solidFill>
                  <a:prstClr val="black"/>
                </a:solidFill>
                <a:latin typeface="黑体" panose="02010609060101010101" pitchFamily="49" charset="-122"/>
                <a:ea typeface="黑体" panose="02010609060101010101" pitchFamily="49" charset="-122"/>
              </a:rPr>
              <a:t>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了美苏两极的政治</a:t>
            </a:r>
            <a:r>
              <a:rPr lang="zh-CN" altLang="en-US" sz="2400" dirty="0" smtClean="0">
                <a:solidFill>
                  <a:prstClr val="black"/>
                </a:solidFill>
                <a:latin typeface="黑体" panose="02010609060101010101" pitchFamily="49" charset="-122"/>
                <a:ea typeface="黑体" panose="02010609060101010101" pitchFamily="49" charset="-122"/>
              </a:rPr>
              <a:t>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了欧洲大国均势为中心的政治</a:t>
            </a:r>
            <a:r>
              <a:rPr lang="zh-CN" altLang="en-US" sz="2400" dirty="0" smtClean="0">
                <a:solidFill>
                  <a:prstClr val="black"/>
                </a:solidFill>
                <a:latin typeface="黑体" panose="02010609060101010101" pitchFamily="49" charset="-122"/>
                <a:ea typeface="黑体" panose="02010609060101010101" pitchFamily="49" charset="-122"/>
              </a:rPr>
              <a:t>格局</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99265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胜利后，中国国内未出现的建国方案是（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地主阶级</a:t>
            </a:r>
            <a:r>
              <a:rPr lang="zh-CN" altLang="en-US" sz="2400" dirty="0">
                <a:solidFill>
                  <a:prstClr val="black"/>
                </a:solidFill>
                <a:latin typeface="黑体" panose="02010609060101010101" pitchFamily="49" charset="-122"/>
                <a:ea typeface="黑体" panose="02010609060101010101" pitchFamily="49" charset="-122"/>
              </a:rPr>
              <a:t>与买办性大资产阶级的建国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中产阶级</a:t>
            </a:r>
            <a:r>
              <a:rPr lang="zh-CN" altLang="en-US" sz="2400" dirty="0">
                <a:solidFill>
                  <a:prstClr val="black"/>
                </a:solidFill>
                <a:latin typeface="黑体" panose="02010609060101010101" pitchFamily="49" charset="-122"/>
                <a:ea typeface="黑体" panose="02010609060101010101" pitchFamily="49" charset="-122"/>
              </a:rPr>
              <a:t>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民族</a:t>
            </a:r>
            <a:r>
              <a:rPr lang="zh-CN" altLang="en-US" sz="2400" dirty="0">
                <a:solidFill>
                  <a:prstClr val="black"/>
                </a:solidFill>
                <a:latin typeface="黑体" panose="02010609060101010101" pitchFamily="49" charset="-122"/>
                <a:ea typeface="黑体" panose="02010609060101010101" pitchFamily="49" charset="-122"/>
              </a:rPr>
              <a:t>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工人阶级</a:t>
            </a:r>
            <a:r>
              <a:rPr lang="zh-CN" altLang="en-US" sz="2400" dirty="0">
                <a:solidFill>
                  <a:prstClr val="black"/>
                </a:solidFill>
                <a:latin typeface="黑体" panose="02010609060101010101" pitchFamily="49" charset="-122"/>
                <a:ea typeface="黑体" panose="02010609060101010101" pitchFamily="49" charset="-122"/>
              </a:rPr>
              <a:t>、农民阶级、城市小资产阶级的建国方案</a:t>
            </a:r>
          </a:p>
        </p:txBody>
      </p:sp>
    </p:spTree>
    <p:extLst>
      <p:ext uri="{BB962C8B-B14F-4D97-AF65-F5344CB8AC3E}">
        <p14:creationId xmlns:p14="http://schemas.microsoft.com/office/powerpoint/2010/main" val="1232210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胜利后，中国国内未出现的建国方案是（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地主阶级</a:t>
            </a:r>
            <a:r>
              <a:rPr lang="zh-CN" altLang="en-US" sz="2400" dirty="0">
                <a:solidFill>
                  <a:prstClr val="black"/>
                </a:solidFill>
                <a:latin typeface="黑体" panose="02010609060101010101" pitchFamily="49" charset="-122"/>
                <a:ea typeface="黑体" panose="02010609060101010101" pitchFamily="49" charset="-122"/>
              </a:rPr>
              <a:t>与买办性大资产阶级的建国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中产阶级</a:t>
            </a:r>
            <a:r>
              <a:rPr lang="zh-CN" altLang="en-US" sz="2400" dirty="0">
                <a:solidFill>
                  <a:prstClr val="black"/>
                </a:solidFill>
                <a:latin typeface="黑体" panose="02010609060101010101" pitchFamily="49" charset="-122"/>
                <a:ea typeface="黑体" panose="02010609060101010101" pitchFamily="49" charset="-122"/>
              </a:rPr>
              <a:t>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民族</a:t>
            </a:r>
            <a:r>
              <a:rPr lang="zh-CN" altLang="en-US" sz="2400" dirty="0">
                <a:solidFill>
                  <a:prstClr val="black"/>
                </a:solidFill>
                <a:latin typeface="黑体" panose="02010609060101010101" pitchFamily="49" charset="-122"/>
                <a:ea typeface="黑体" panose="02010609060101010101" pitchFamily="49" charset="-122"/>
              </a:rPr>
              <a:t>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工人阶级</a:t>
            </a:r>
            <a:r>
              <a:rPr lang="zh-CN" altLang="en-US" sz="2400" dirty="0">
                <a:solidFill>
                  <a:prstClr val="black"/>
                </a:solidFill>
                <a:latin typeface="黑体" panose="02010609060101010101" pitchFamily="49" charset="-122"/>
                <a:ea typeface="黑体" panose="02010609060101010101" pitchFamily="49" charset="-122"/>
              </a:rPr>
              <a:t>、农民阶级、城市小资产阶级的建国方案</a:t>
            </a:r>
          </a:p>
        </p:txBody>
      </p:sp>
    </p:spTree>
    <p:extLst>
      <p:ext uri="{BB962C8B-B14F-4D97-AF65-F5344CB8AC3E}">
        <p14:creationId xmlns:p14="http://schemas.microsoft.com/office/powerpoint/2010/main" val="3973483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a:t>
            </a:r>
            <a:r>
              <a:rPr lang="zh-CN" altLang="en-US" sz="2000" dirty="0" smtClean="0">
                <a:solidFill>
                  <a:prstClr val="black"/>
                </a:solidFill>
                <a:latin typeface="黑体" panose="02010609060101010101" pitchFamily="49" charset="-122"/>
                <a:ea typeface="黑体" panose="02010609060101010101" pitchFamily="49" charset="-122"/>
              </a:rPr>
              <a:t>和</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国内</a:t>
            </a:r>
            <a:r>
              <a:rPr lang="zh-CN" altLang="en-US" sz="2000" dirty="0">
                <a:solidFill>
                  <a:prstClr val="black"/>
                </a:solidFill>
                <a:latin typeface="黑体" panose="02010609060101010101" pitchFamily="49" charset="-122"/>
                <a:ea typeface="黑体" panose="02010609060101010101" pitchFamily="49" charset="-122"/>
              </a:rPr>
              <a:t>形势</a:t>
            </a:r>
          </a:p>
        </p:txBody>
      </p:sp>
      <p:sp>
        <p:nvSpPr>
          <p:cNvPr id="9" name="圆角矩形 8"/>
          <p:cNvSpPr/>
          <p:nvPr/>
        </p:nvSpPr>
        <p:spPr>
          <a:xfrm>
            <a:off x="6304612" y="104635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左大括号 10"/>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国民党的破坏</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3263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668" y="465203"/>
            <a:ext cx="5720655" cy="544050"/>
          </a:xfrm>
        </p:spPr>
        <p:txBody>
          <a:bodyPr/>
          <a:lstStyle/>
          <a:p>
            <a:r>
              <a:rPr lang="zh-CN" altLang="en-US" sz="2400" dirty="0">
                <a:solidFill>
                  <a:schemeClr val="tx1"/>
                </a:solidFill>
              </a:rPr>
              <a:t>第一节 从争取和平民主到进行自卫战争  </a:t>
            </a:r>
          </a:p>
        </p:txBody>
      </p:sp>
      <p:sp>
        <p:nvSpPr>
          <p:cNvPr id="3" name="内容占位符 2"/>
          <p:cNvSpPr>
            <a:spLocks noGrp="1"/>
          </p:cNvSpPr>
          <p:nvPr>
            <p:ph idx="1"/>
          </p:nvPr>
        </p:nvSpPr>
        <p:spPr>
          <a:xfrm>
            <a:off x="571030" y="1474456"/>
            <a:ext cx="11329035" cy="4222959"/>
          </a:xfrm>
        </p:spPr>
        <p:txBody>
          <a:bodyPr>
            <a:normAutofit/>
          </a:bodyPr>
          <a:lstStyle/>
          <a:p>
            <a:pPr>
              <a:spcBef>
                <a:spcPts val="1000"/>
              </a:spcBef>
            </a:pPr>
            <a:r>
              <a:rPr lang="zh-CN" altLang="en-US" sz="2000" dirty="0" smtClean="0">
                <a:latin typeface="黑体" panose="02010609060101010101" pitchFamily="49" charset="-122"/>
                <a:ea typeface="黑体" panose="02010609060101010101" pitchFamily="49" charset="-122"/>
              </a:rPr>
              <a:t>共产党的努力</a:t>
            </a:r>
            <a:endParaRPr lang="en-US" altLang="zh-CN" sz="2000" dirty="0" smtClean="0">
              <a:latin typeface="黑体" panose="02010609060101010101" pitchFamily="49" charset="-122"/>
              <a:ea typeface="黑体" panose="02010609060101010101" pitchFamily="49" charset="-122"/>
            </a:endParaRPr>
          </a:p>
          <a:p>
            <a:pPr>
              <a:spcBef>
                <a:spcPts val="1000"/>
              </a:spcBef>
            </a:pPr>
            <a:endParaRPr lang="en-US" altLang="zh-CN" sz="2000" dirty="0" smtClean="0">
              <a:latin typeface="黑体" panose="02010609060101010101" pitchFamily="49" charset="-122"/>
              <a:ea typeface="黑体" panose="02010609060101010101" pitchFamily="49" charset="-122"/>
            </a:endParaRPr>
          </a:p>
          <a:p>
            <a:pPr>
              <a:spcBef>
                <a:spcPts val="1000"/>
              </a:spcBef>
            </a:pP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和平、民主、团结”方针的</a:t>
            </a:r>
            <a:r>
              <a:rPr lang="zh-CN" altLang="en-US" dirty="0" smtClean="0">
                <a:latin typeface="黑体" panose="02010609060101010101" pitchFamily="49" charset="-122"/>
                <a:ea typeface="黑体" panose="02010609060101010101" pitchFamily="49" charset="-122"/>
              </a:rPr>
              <a:t>制定</a:t>
            </a:r>
            <a:endParaRPr lang="zh-CN" altLang="en-US" dirty="0">
              <a:solidFill>
                <a:srgbClr val="FF0000"/>
              </a:solidFill>
              <a:latin typeface="黑体" panose="02010609060101010101" pitchFamily="49" charset="-122"/>
              <a:ea typeface="黑体" panose="02010609060101010101" pitchFamily="49" charset="-122"/>
            </a:endParaRPr>
          </a:p>
          <a:p>
            <a:pPr>
              <a:spcBef>
                <a:spcPts val="1000"/>
              </a:spcBef>
            </a:pPr>
            <a:r>
              <a:rPr lang="zh-CN" altLang="en-US"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  1945年8月25日</a:t>
            </a:r>
            <a:r>
              <a:rPr lang="zh-CN" altLang="en-US" dirty="0">
                <a:latin typeface="黑体" panose="02010609060101010101" pitchFamily="49" charset="-122"/>
                <a:ea typeface="黑体" panose="02010609060101010101" pitchFamily="49" charset="-122"/>
              </a:rPr>
              <a:t>，中共中央在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对目前时局的宣言</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中提出“</a:t>
            </a:r>
            <a:r>
              <a:rPr lang="zh-CN" altLang="en-US" b="1" dirty="0">
                <a:solidFill>
                  <a:srgbClr val="C00000"/>
                </a:solidFill>
                <a:latin typeface="黑体" panose="02010609060101010101" pitchFamily="49" charset="-122"/>
                <a:ea typeface="黑体" panose="02010609060101010101" pitchFamily="49" charset="-122"/>
              </a:rPr>
              <a:t>和平、民主、团结</a:t>
            </a:r>
            <a:r>
              <a:rPr lang="zh-CN" altLang="en-US" dirty="0">
                <a:latin typeface="黑体" panose="02010609060101010101" pitchFamily="49" charset="-122"/>
                <a:ea typeface="黑体" panose="02010609060101010101" pitchFamily="49" charset="-122"/>
              </a:rPr>
              <a:t>”的口号</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1000"/>
              </a:spcBef>
            </a:pP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重庆</a:t>
            </a:r>
            <a:r>
              <a:rPr lang="zh-CN" altLang="en-US" dirty="0">
                <a:latin typeface="黑体" panose="02010609060101010101" pitchFamily="49" charset="-122"/>
                <a:ea typeface="黑体" panose="02010609060101010101" pitchFamily="49" charset="-122"/>
              </a:rPr>
              <a:t>谈判和政治协商</a:t>
            </a:r>
            <a:r>
              <a:rPr lang="zh-CN" altLang="en-US" dirty="0" smtClean="0">
                <a:latin typeface="黑体" panose="02010609060101010101" pitchFamily="49" charset="-122"/>
                <a:ea typeface="黑体" panose="02010609060101010101" pitchFamily="49" charset="-122"/>
              </a:rPr>
              <a:t>会议</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1945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日签署</a:t>
            </a:r>
            <a:r>
              <a:rPr lang="zh-CN" altLang="en-US" b="1" dirty="0">
                <a:solidFill>
                  <a:srgbClr val="C00000"/>
                </a:solidFill>
                <a:latin typeface="黑体" panose="02010609060101010101" pitchFamily="49" charset="-122"/>
                <a:ea typeface="黑体" panose="02010609060101010101" pitchFamily="49" charset="-122"/>
              </a:rPr>
              <a:t>《政府与中共代表会谈纪要》</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双十协定</a:t>
            </a:r>
            <a:r>
              <a:rPr lang="zh-CN" altLang="en-US" dirty="0">
                <a:latin typeface="黑体" panose="02010609060101010101" pitchFamily="49" charset="-122"/>
                <a:ea typeface="黑体" panose="02010609060101010101" pitchFamily="49" charset="-122"/>
              </a:rPr>
              <a:t>），确认和平建国的基本方针。</a:t>
            </a:r>
          </a:p>
        </p:txBody>
      </p:sp>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203" y="154529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08984" y="93784"/>
            <a:ext cx="4677508" cy="1512109"/>
            <a:chOff x="6304612" y="521886"/>
            <a:chExt cx="5725177" cy="1517762"/>
          </a:xfrm>
        </p:grpSpPr>
        <p:sp>
          <p:nvSpPr>
            <p:cNvPr id="12" name="圆角矩形 11"/>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3" name="左大括号 12"/>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712364" y="521886"/>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共产党的努力</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国民党的破坏</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8844732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rPr>
              <a:t>校场口惨案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31689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标志着抗日运动新高潮到来的学生运动是（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一二九运动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一二三零运动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一二一运动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五二零运动</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46615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rPr>
              <a:t> </a:t>
            </a:r>
            <a:r>
              <a:rPr lang="zh-CN" altLang="en-US" sz="2000" b="1" u="sng" dirty="0" smtClean="0">
                <a:solidFill>
                  <a:prstClr val="white"/>
                </a:solidFill>
                <a:latin typeface="黑体" panose="02010609060101010101" pitchFamily="49" charset="-122"/>
                <a:ea typeface="黑体" panose="02010609060101010101" pitchFamily="49" charset="-122"/>
              </a:rPr>
              <a:t>     </a:t>
            </a:r>
            <a:r>
              <a:rPr lang="zh-CN" altLang="en-US" sz="2000" b="1" dirty="0" smtClean="0">
                <a:solidFill>
                  <a:prstClr val="white"/>
                </a:solidFill>
                <a:latin typeface="黑体" panose="02010609060101010101" pitchFamily="49" charset="-122"/>
                <a:ea typeface="黑体" panose="02010609060101010101" pitchFamily="49" charset="-122"/>
              </a:rPr>
              <a:t>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sym typeface="+mn-ea"/>
              </a:rPr>
              <a:t> </a:t>
            </a:r>
            <a:r>
              <a:rPr lang="zh-CN" altLang="en-US" sz="2000" b="1" u="sng" dirty="0" smtClean="0">
                <a:solidFill>
                  <a:prstClr val="white"/>
                </a:solidFill>
                <a:latin typeface="黑体" panose="02010609060101010101" pitchFamily="49" charset="-122"/>
                <a:ea typeface="黑体" panose="02010609060101010101" pitchFamily="49" charset="-122"/>
                <a:sym typeface="+mn-ea"/>
              </a:rPr>
              <a:t>    </a:t>
            </a:r>
            <a:r>
              <a:rPr lang="zh-CN" altLang="en-US" sz="2000" b="1" dirty="0" smtClean="0">
                <a:solidFill>
                  <a:prstClr val="white"/>
                </a:solidFill>
                <a:latin typeface="黑体" panose="02010609060101010101" pitchFamily="49" charset="-122"/>
                <a:ea typeface="黑体" panose="02010609060101010101" pitchFamily="49" charset="-122"/>
                <a:sym typeface="+mn-ea"/>
              </a:rPr>
              <a:t>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smtClean="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2926707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rPr>
              <a:t>校场口惨案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58766267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a:t>
            </a:r>
            <a:r>
              <a:rPr lang="zh-CN" altLang="en-US" sz="2000" dirty="0" smtClean="0">
                <a:solidFill>
                  <a:prstClr val="black"/>
                </a:solidFill>
                <a:latin typeface="黑体" panose="02010609060101010101" pitchFamily="49" charset="-122"/>
                <a:ea typeface="黑体" panose="02010609060101010101" pitchFamily="49" charset="-122"/>
              </a:rPr>
              <a:t>和</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国内</a:t>
            </a:r>
            <a:r>
              <a:rPr lang="zh-CN" altLang="en-US" sz="2000" dirty="0">
                <a:solidFill>
                  <a:prstClr val="black"/>
                </a:solidFill>
                <a:latin typeface="黑体" panose="02010609060101010101" pitchFamily="49" charset="-122"/>
                <a:ea typeface="黑体" panose="02010609060101010101" pitchFamily="49" charset="-122"/>
              </a:rPr>
              <a:t>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国民党发动内战</a:t>
            </a:r>
            <a:r>
              <a:rPr lang="zh-CN" altLang="en-US" sz="2000" dirty="0" smtClean="0">
                <a:solidFill>
                  <a:prstClr val="white"/>
                </a:solidFill>
                <a:latin typeface="黑体" panose="02010609060101010101" pitchFamily="49" charset="-122"/>
                <a:ea typeface="黑体" panose="02010609060101010101" pitchFamily="49" charset="-122"/>
              </a:rPr>
              <a:t>与粉碎</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国民党进攻</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左大括号 10"/>
          <p:cNvSpPr/>
          <p:nvPr/>
        </p:nvSpPr>
        <p:spPr>
          <a:xfrm>
            <a:off x="9389781" y="1368821"/>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53230" y="2194773"/>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53231" y="1394074"/>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国民党发动全面</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内战</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882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542259"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287538" y="1341228"/>
            <a:ext cx="11240298" cy="5357599"/>
          </a:xfrm>
        </p:spPr>
        <p:txBody>
          <a:bodyPr>
            <a:noAutofit/>
          </a:bodyPr>
          <a:lstStyle/>
          <a:p>
            <a:r>
              <a:rPr lang="zh-CN" altLang="en-US" dirty="0" smtClean="0">
                <a:latin typeface="黑体" panose="02010609060101010101" pitchFamily="49" charset="-122"/>
                <a:ea typeface="黑体" panose="02010609060101010101" pitchFamily="49" charset="-122"/>
              </a:rPr>
              <a:t>国民党</a:t>
            </a:r>
            <a:r>
              <a:rPr lang="zh-CN" altLang="en-US" dirty="0">
                <a:latin typeface="黑体" panose="02010609060101010101" pitchFamily="49" charset="-122"/>
                <a:ea typeface="黑体" panose="02010609060101010101" pitchFamily="49" charset="-122"/>
              </a:rPr>
              <a:t>发动全面</a:t>
            </a:r>
            <a:r>
              <a:rPr lang="zh-CN" altLang="en-US" dirty="0" smtClean="0">
                <a:latin typeface="黑体" panose="02010609060101010101" pitchFamily="49" charset="-122"/>
                <a:ea typeface="黑体" panose="02010609060101010101" pitchFamily="49" charset="-122"/>
              </a:rPr>
              <a:t>内战</a:t>
            </a:r>
            <a:endParaRPr lang="en-US" altLang="zh-CN"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内战爆发：</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smtClean="0">
                <a:latin typeface="黑体" panose="02010609060101010101" pitchFamily="49" charset="-122"/>
                <a:ea typeface="黑体" panose="02010609060101010101" pitchFamily="49" charset="-122"/>
              </a:rPr>
              <a:t>日</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事件：国民党</a:t>
            </a:r>
            <a:r>
              <a:rPr lang="zh-CN" altLang="en-US" dirty="0">
                <a:solidFill>
                  <a:srgbClr val="C00000"/>
                </a:solidFill>
                <a:latin typeface="黑体" panose="02010609060101010101" pitchFamily="49" charset="-122"/>
                <a:ea typeface="黑体" panose="02010609060101010101" pitchFamily="49" charset="-122"/>
              </a:rPr>
              <a:t>以大举围攻中原解放区</a:t>
            </a:r>
            <a:r>
              <a:rPr lang="zh-CN" altLang="en-US" dirty="0">
                <a:latin typeface="黑体" panose="02010609060101010101" pitchFamily="49" charset="-122"/>
                <a:ea typeface="黑体" panose="02010609060101010101" pitchFamily="49" charset="-122"/>
              </a:rPr>
              <a:t>为起点，挑起</a:t>
            </a:r>
            <a:r>
              <a:rPr lang="zh-CN" altLang="en-US" dirty="0" smtClean="0">
                <a:latin typeface="黑体" panose="02010609060101010101" pitchFamily="49" charset="-122"/>
                <a:ea typeface="黑体" panose="02010609060101010101" pitchFamily="49" charset="-122"/>
              </a:rPr>
              <a:t>了全国性</a:t>
            </a:r>
            <a:r>
              <a:rPr lang="zh-CN" altLang="en-US" dirty="0">
                <a:latin typeface="黑体" panose="02010609060101010101" pitchFamily="49" charset="-122"/>
                <a:ea typeface="黑体" panose="02010609060101010101" pitchFamily="49" charset="-122"/>
              </a:rPr>
              <a:t>内战</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国共关系彻底破裂：</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a:t>
            </a:r>
            <a:r>
              <a:rPr lang="zh-CN" altLang="en-US" dirty="0" smtClean="0">
                <a:latin typeface="黑体" panose="02010609060101010101" pitchFamily="49" charset="-122"/>
                <a:ea typeface="黑体" panose="02010609060101010101" pitchFamily="49" charset="-122"/>
              </a:rPr>
              <a:t>下旬</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事件：国民党</a:t>
            </a:r>
            <a:r>
              <a:rPr lang="zh-CN" altLang="en-US" dirty="0">
                <a:latin typeface="黑体" panose="02010609060101010101" pitchFamily="49" charset="-122"/>
                <a:ea typeface="黑体" panose="02010609060101010101" pitchFamily="49" charset="-122"/>
              </a:rPr>
              <a:t>限期令南京、上海、重庆等地</a:t>
            </a:r>
            <a:r>
              <a:rPr lang="zh-CN" altLang="en-US" dirty="0">
                <a:solidFill>
                  <a:srgbClr val="C00000"/>
                </a:solidFill>
                <a:latin typeface="黑体" panose="02010609060101010101" pitchFamily="49" charset="-122"/>
                <a:ea typeface="黑体" panose="02010609060101010101" pitchFamily="49" charset="-122"/>
              </a:rPr>
              <a:t>中共代表撤退</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763" y="145860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893168" y="105508"/>
            <a:ext cx="5159547" cy="1483736"/>
            <a:chOff x="6385350" y="156402"/>
            <a:chExt cx="5667366" cy="1432842"/>
          </a:xfrm>
        </p:grpSpPr>
        <p:sp>
          <p:nvSpPr>
            <p:cNvPr id="6" name="圆角矩形 5"/>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a:t>
              </a:r>
              <a:r>
                <a:rPr lang="zh-CN" altLang="en-US" sz="2000" dirty="0" smtClean="0">
                  <a:solidFill>
                    <a:prstClr val="black"/>
                  </a:solidFill>
                  <a:latin typeface="黑体" panose="02010609060101010101" pitchFamily="49" charset="-122"/>
                  <a:ea typeface="黑体" panose="02010609060101010101" pitchFamily="49" charset="-122"/>
                </a:rPr>
                <a:t>与粉碎国民党进攻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735291" y="982354"/>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735292" y="181655"/>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国民党发动全面</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内战</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1707321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778111"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471056" y="1418458"/>
            <a:ext cx="11720944" cy="3965858"/>
          </a:xfrm>
        </p:spPr>
        <p:txBody>
          <a:bodyPr>
            <a:noAutofit/>
          </a:bodyPr>
          <a:lstStyle/>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dirty="0">
                <a:latin typeface="黑体" panose="02010609060101010101" pitchFamily="49" charset="-122"/>
                <a:ea typeface="黑体" panose="02010609060101010101" pitchFamily="49" charset="-122"/>
              </a:rPr>
              <a:t>国民党</a:t>
            </a:r>
            <a:r>
              <a:rPr lang="zh-CN" altLang="en-US" sz="2000" dirty="0" smtClean="0">
                <a:latin typeface="黑体" panose="02010609060101010101" pitchFamily="49" charset="-122"/>
                <a:ea typeface="黑体" panose="02010609060101010101" pitchFamily="49" charset="-122"/>
              </a:rPr>
              <a:t>的进攻</a:t>
            </a:r>
            <a:endParaRPr lang="en-US" altLang="zh-CN" sz="2000" dirty="0" smtClean="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b="1" dirty="0" smtClean="0">
                <a:latin typeface="黑体" panose="02010609060101010101" pitchFamily="49" charset="-122"/>
                <a:ea typeface="黑体" panose="02010609060101010101" pitchFamily="49" charset="-122"/>
              </a:rPr>
              <a:t>全面</a:t>
            </a:r>
            <a:r>
              <a:rPr lang="zh-CN" altLang="en-US" sz="2000" dirty="0" smtClean="0">
                <a:latin typeface="黑体" panose="02010609060101010101" pitchFamily="49" charset="-122"/>
                <a:ea typeface="黑体" panose="02010609060101010101" pitchFamily="49" charset="-122"/>
              </a:rPr>
              <a:t>进攻：</a:t>
            </a:r>
            <a:r>
              <a:rPr lang="en-US" altLang="zh-CN" sz="2000" dirty="0" smtClean="0">
                <a:solidFill>
                  <a:srgbClr val="C00000"/>
                </a:solidFill>
                <a:latin typeface="黑体" panose="02010609060101010101" pitchFamily="49" charset="-122"/>
                <a:ea typeface="黑体" panose="02010609060101010101" pitchFamily="49" charset="-122"/>
              </a:rPr>
              <a:t>1947</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即粉碎了国民党军队的全面</a:t>
            </a:r>
            <a:r>
              <a:rPr lang="zh-CN" altLang="en-US" sz="2000" dirty="0" smtClean="0">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b="1" dirty="0" smtClean="0">
                <a:latin typeface="黑体" panose="02010609060101010101" pitchFamily="49" charset="-122"/>
                <a:ea typeface="黑体" panose="02010609060101010101" pitchFamily="49" charset="-122"/>
              </a:rPr>
              <a:t>重点</a:t>
            </a:r>
            <a:r>
              <a:rPr lang="zh-CN" altLang="en-US" sz="2000" dirty="0" smtClean="0">
                <a:latin typeface="黑体" panose="02010609060101010101" pitchFamily="49" charset="-122"/>
                <a:ea typeface="黑体" panose="02010609060101010101" pitchFamily="49" charset="-122"/>
              </a:rPr>
              <a:t>进攻：</a:t>
            </a:r>
            <a:r>
              <a:rPr lang="en-US" altLang="zh-CN" sz="2000" dirty="0" smtClean="0">
                <a:latin typeface="黑体" panose="02010609060101010101" pitchFamily="49" charset="-122"/>
                <a:ea typeface="黑体" panose="02010609060101010101" pitchFamily="49" charset="-122"/>
              </a:rPr>
              <a:t>1947</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月，基本粉碎了国民党军队对陕甘宁边区和</a:t>
            </a:r>
            <a:r>
              <a:rPr lang="zh-CN" altLang="en-US" sz="2000" dirty="0">
                <a:solidFill>
                  <a:srgbClr val="C00000"/>
                </a:solidFill>
                <a:latin typeface="黑体" panose="02010609060101010101" pitchFamily="49" charset="-122"/>
                <a:ea typeface="黑体" panose="02010609060101010101" pitchFamily="49" charset="-122"/>
              </a:rPr>
              <a:t>山东</a:t>
            </a:r>
            <a:r>
              <a:rPr lang="zh-CN" altLang="en-US" sz="2000" dirty="0">
                <a:latin typeface="黑体" panose="02010609060101010101" pitchFamily="49" charset="-122"/>
                <a:ea typeface="黑体" panose="02010609060101010101" pitchFamily="49" charset="-122"/>
              </a:rPr>
              <a:t>解放区的重点进攻。</a:t>
            </a: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002" y="2073239"/>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93168" y="105508"/>
            <a:ext cx="5159547" cy="1483736"/>
            <a:chOff x="6385350" y="156402"/>
            <a:chExt cx="5667366" cy="1432842"/>
          </a:xfrm>
        </p:grpSpPr>
        <p:sp>
          <p:nvSpPr>
            <p:cNvPr id="7" name="圆角矩形 6"/>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a:t>
              </a:r>
              <a:r>
                <a:rPr lang="zh-CN" altLang="en-US" sz="2000" dirty="0" smtClean="0">
                  <a:solidFill>
                    <a:prstClr val="black"/>
                  </a:solidFill>
                  <a:latin typeface="黑体" panose="02010609060101010101" pitchFamily="49" charset="-122"/>
                  <a:ea typeface="黑体" panose="02010609060101010101" pitchFamily="49" charset="-122"/>
                </a:rPr>
                <a:t>与粉碎国民党进攻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735291" y="982354"/>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粉碎国民党进攻</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735292" y="181655"/>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国民党发动全面</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内战</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779835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1.</a:t>
            </a:r>
            <a:r>
              <a:rPr lang="zh-CN" altLang="en-US" sz="2000" dirty="0" smtClean="0">
                <a:solidFill>
                  <a:prstClr val="black"/>
                </a:solidFill>
                <a:latin typeface="黑体" panose="02010609060101010101" pitchFamily="49" charset="-122"/>
                <a:ea typeface="黑体" panose="02010609060101010101" pitchFamily="49" charset="-122"/>
              </a:rPr>
              <a:t>抗日战争</a:t>
            </a:r>
            <a:r>
              <a:rPr lang="zh-CN" altLang="en-US" sz="2000" dirty="0">
                <a:solidFill>
                  <a:prstClr val="black"/>
                </a:solidFill>
                <a:latin typeface="黑体" panose="02010609060101010101" pitchFamily="49" charset="-122"/>
                <a:ea typeface="黑体" panose="02010609060101010101" pitchFamily="49" charset="-122"/>
              </a:rPr>
              <a:t>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A</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smtClean="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smtClean="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C</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smtClean="0">
                <a:solidFill>
                  <a:prstClr val="black"/>
                </a:solidFill>
                <a:latin typeface="黑体" panose="02010609060101010101" pitchFamily="49" charset="-122"/>
                <a:ea typeface="黑体" panose="02010609060101010101" pitchFamily="49" charset="-122"/>
              </a:rPr>
              <a:t>日</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60704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1.</a:t>
            </a:r>
            <a:r>
              <a:rPr lang="zh-CN" altLang="en-US" sz="2000" dirty="0" smtClean="0">
                <a:solidFill>
                  <a:prstClr val="black"/>
                </a:solidFill>
                <a:latin typeface="黑体" panose="02010609060101010101" pitchFamily="49" charset="-122"/>
                <a:ea typeface="黑体" panose="02010609060101010101" pitchFamily="49" charset="-122"/>
              </a:rPr>
              <a:t>抗日战争</a:t>
            </a:r>
            <a:r>
              <a:rPr lang="zh-CN" altLang="en-US" sz="2000" dirty="0">
                <a:solidFill>
                  <a:prstClr val="black"/>
                </a:solidFill>
                <a:latin typeface="黑体" panose="02010609060101010101" pitchFamily="49" charset="-122"/>
                <a:ea typeface="黑体" panose="02010609060101010101" pitchFamily="49" charset="-122"/>
              </a:rPr>
              <a:t>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smtClean="0">
                <a:solidFill>
                  <a:srgbClr val="C00000"/>
                </a:solidFill>
                <a:latin typeface="黑体" panose="02010609060101010101" pitchFamily="49" charset="-122"/>
                <a:ea typeface="黑体" panose="02010609060101010101" pitchFamily="49" charset="-122"/>
              </a:rPr>
              <a:t>C</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A</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smtClean="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smtClean="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C</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smtClean="0">
                <a:solidFill>
                  <a:prstClr val="black"/>
                </a:solidFill>
                <a:latin typeface="黑体" panose="02010609060101010101" pitchFamily="49" charset="-122"/>
                <a:ea typeface="黑体" panose="02010609060101010101" pitchFamily="49" charset="-122"/>
              </a:rPr>
              <a:t>日</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606883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a:t>
            </a:r>
            <a:r>
              <a:rPr lang="zh-CN" altLang="en-US" sz="2000" dirty="0" smtClean="0">
                <a:solidFill>
                  <a:prstClr val="black"/>
                </a:solidFill>
                <a:latin typeface="黑体" panose="02010609060101010101" pitchFamily="49" charset="-122"/>
                <a:ea typeface="黑体" panose="02010609060101010101" pitchFamily="49" charset="-122"/>
              </a:rPr>
              <a:t>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a:t>
            </a:r>
            <a:r>
              <a:rPr lang="zh-CN" altLang="en-US" sz="2000" dirty="0" smtClean="0">
                <a:solidFill>
                  <a:prstClr val="black"/>
                </a:solidFill>
                <a:latin typeface="黑体" panose="02010609060101010101" pitchFamily="49" charset="-122"/>
                <a:ea typeface="黑体" panose="02010609060101010101" pitchFamily="49" charset="-122"/>
              </a:rPr>
              <a:t>惨案</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37957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srgbClr val="C00000"/>
                </a:solidFill>
                <a:latin typeface="黑体" panose="02010609060101010101" pitchFamily="49" charset="-122"/>
                <a:ea typeface="黑体" panose="02010609060101010101" pitchFamily="49" charset="-122"/>
              </a:rPr>
              <a:t>B</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a:t>
            </a:r>
            <a:r>
              <a:rPr lang="zh-CN" altLang="en-US" sz="2000" dirty="0" smtClean="0">
                <a:solidFill>
                  <a:prstClr val="black"/>
                </a:solidFill>
                <a:latin typeface="黑体" panose="02010609060101010101" pitchFamily="49" charset="-122"/>
                <a:ea typeface="黑体" panose="02010609060101010101" pitchFamily="49" charset="-122"/>
              </a:rPr>
              <a:t>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a:t>
            </a:r>
            <a:r>
              <a:rPr lang="zh-CN" altLang="en-US" sz="2000" dirty="0" smtClean="0">
                <a:solidFill>
                  <a:prstClr val="black"/>
                </a:solidFill>
                <a:latin typeface="黑体" panose="02010609060101010101" pitchFamily="49" charset="-122"/>
                <a:ea typeface="黑体" panose="02010609060101010101" pitchFamily="49" charset="-122"/>
              </a:rPr>
              <a:t>惨案</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127053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a:t>
            </a:r>
            <a:r>
              <a:rPr lang="zh-CN" altLang="en-US" sz="2000" dirty="0" smtClean="0">
                <a:solidFill>
                  <a:prstClr val="black"/>
                </a:solidFill>
                <a:latin typeface="黑体" panose="02010609060101010101" pitchFamily="49" charset="-122"/>
                <a:ea typeface="黑体" panose="02010609060101010101" pitchFamily="49" charset="-122"/>
              </a:rPr>
              <a:t>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27281680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6502</Words>
  <Application>Microsoft Macintosh PowerPoint</Application>
  <PresentationFormat>宽屏</PresentationFormat>
  <Paragraphs>1233</Paragraphs>
  <Slides>100</Slides>
  <Notes>4</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100</vt:i4>
      </vt:variant>
    </vt:vector>
  </HeadingPairs>
  <TitlesOfParts>
    <vt:vector size="127" baseType="lpstr">
      <vt:lpstr>Calibri Light</vt:lpstr>
      <vt:lpstr>Palatino Linotype</vt:lpstr>
      <vt:lpstr>PMingLiU</vt:lpstr>
      <vt:lpstr>Verdana</vt:lpstr>
      <vt:lpstr>等线</vt:lpstr>
      <vt:lpstr>方正粗倩简体</vt:lpstr>
      <vt:lpstr>方正兰亭超细黑简体</vt:lpstr>
      <vt:lpstr>方正兰亭黑_GBK</vt:lpstr>
      <vt:lpstr>方正清刻本悦宋简体</vt:lpstr>
      <vt:lpstr>黑体</vt:lpstr>
      <vt:lpstr>华文行楷</vt:lpstr>
      <vt:lpstr>华文新魏</vt:lpstr>
      <vt:lpstr>楷体</vt:lpstr>
      <vt:lpstr>思源黑体 CN Light</vt:lpstr>
      <vt:lpstr>宋体</vt:lpstr>
      <vt:lpstr>微软雅黑</vt:lpstr>
      <vt:lpstr>幼圆</vt:lpstr>
      <vt:lpstr>Arial</vt:lpstr>
      <vt:lpstr>Calibri</vt:lpstr>
      <vt:lpstr>Wingdings</vt:lpstr>
      <vt:lpstr>1_Office 主题</vt:lpstr>
      <vt:lpstr>4_Office 主题</vt:lpstr>
      <vt:lpstr>5_Office 主题</vt:lpstr>
      <vt:lpstr>2_Office 主题</vt:lpstr>
      <vt:lpstr>3_Office 主题</vt:lpstr>
      <vt:lpstr>6_Office 主题</vt:lpstr>
      <vt:lpstr>7_Office 主题</vt:lpstr>
      <vt:lpstr>PowerPoint 演示文稿</vt:lpstr>
      <vt:lpstr>关于教材</vt:lpstr>
      <vt:lpstr>PowerPoint 演示文稿</vt:lpstr>
      <vt:lpstr>PowerPoint 演示文稿</vt:lpstr>
      <vt:lpstr>PowerPoint 演示文稿</vt:lpstr>
      <vt:lpstr>第二、三、四节  国共两党的抗争和战略三阶段 </vt:lpstr>
      <vt:lpstr>练一练</vt:lpstr>
      <vt:lpstr>练一练</vt:lpstr>
      <vt:lpstr>练一练</vt:lpstr>
      <vt:lpstr>练一练</vt:lpstr>
      <vt:lpstr>PowerPoint 演示文稿</vt:lpstr>
      <vt:lpstr>第二节  从局部抗战到全国性抗战</vt:lpstr>
      <vt:lpstr>第二节  从局部抗战到全国性抗战</vt:lpstr>
      <vt:lpstr>PowerPoint 演示文稿</vt:lpstr>
      <vt:lpstr>PowerPoint 演示文稿</vt:lpstr>
      <vt:lpstr>第三节 国民党的正面战场与大后方的抗日民主运动</vt:lpstr>
      <vt:lpstr>PowerPoint 演示文稿</vt:lpstr>
      <vt:lpstr>第三节 国民党的正面战场与大后方的抗日民主运动</vt:lpstr>
      <vt:lpstr>第三节 国民党的正面战场与大后方的抗日民主运动  </vt:lpstr>
      <vt:lpstr>第三节 国民党的正面战场与大后方的抗日民主运动  </vt:lpstr>
      <vt:lpstr>第三节 国民党的正面战场与大后方的抗日民主运动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第四节 中国共产党成为抗日战争的中流砥柱  </vt:lpstr>
      <vt:lpstr>第四节 中国共产党成为抗日战争的中流砥柱</vt:lpstr>
      <vt:lpstr>第四节 中国共产党成为抗日战争的中流砥柱</vt:lpstr>
      <vt:lpstr>第四节 中国共产党成为抗日战争的中流砥柱 </vt:lpstr>
      <vt:lpstr>第四节 中国共产党成为抗日战争的中流砥柱 </vt:lpstr>
      <vt:lpstr>PowerPoint 演示文稿</vt:lpstr>
      <vt:lpstr>第四节 中国共产党成为抗日战争的中流砥柱</vt:lpstr>
      <vt:lpstr>PowerPoint 演示文稿</vt:lpstr>
      <vt:lpstr>第四节 中国共产党成为抗日战争的中流砥柱  </vt:lpstr>
      <vt:lpstr>第四节 中国共产党成为抗日战争的中流砥柱</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vt:lpstr>
      <vt:lpstr>连线</vt:lpstr>
      <vt:lpstr>连线</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第五节  抗日战争的胜利及其意义</vt:lpstr>
      <vt:lpstr>第五节  抗日战争的胜利及其意义</vt:lpstr>
      <vt:lpstr>第五节  抗日战争的胜利及其意义</vt:lpstr>
      <vt:lpstr>第五节  抗日战争的胜利及其意义  </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PowerPoint 演示文稿</vt:lpstr>
      <vt:lpstr>第一节 从争取和平民主到进行自卫战争  </vt:lpstr>
      <vt:lpstr>第一节 从争取和平民主到进行自卫战争</vt:lpstr>
      <vt:lpstr>第一节 从争取和平民主到进行自卫战争</vt:lpstr>
      <vt:lpstr>第一节 从争取和平民主到进行自卫战争</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455</cp:revision>
  <dcterms:created xsi:type="dcterms:W3CDTF">2015-01-10T04:56:00Z</dcterms:created>
  <dcterms:modified xsi:type="dcterms:W3CDTF">2019-01-24T05:34:07Z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