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 id="2147483710" r:id="rId3"/>
    <p:sldMasterId id="2147483723" r:id="rId4"/>
    <p:sldMasterId id="2147483735" r:id="rId5"/>
    <p:sldMasterId id="2147483748" r:id="rId6"/>
  </p:sldMasterIdLst>
  <p:notesMasterIdLst>
    <p:notesMasterId r:id="rId103"/>
  </p:notesMasterIdLst>
  <p:sldIdLst>
    <p:sldId id="670" r:id="rId7"/>
    <p:sldId id="965" r:id="rId8"/>
    <p:sldId id="966" r:id="rId9"/>
    <p:sldId id="967" r:id="rId10"/>
    <p:sldId id="871" r:id="rId11"/>
    <p:sldId id="872" r:id="rId12"/>
    <p:sldId id="873" r:id="rId13"/>
    <p:sldId id="874" r:id="rId14"/>
    <p:sldId id="875" r:id="rId15"/>
    <p:sldId id="876" r:id="rId16"/>
    <p:sldId id="877" r:id="rId17"/>
    <p:sldId id="878" r:id="rId18"/>
    <p:sldId id="879" r:id="rId19"/>
    <p:sldId id="880" r:id="rId20"/>
    <p:sldId id="881" r:id="rId21"/>
    <p:sldId id="882" r:id="rId22"/>
    <p:sldId id="883" r:id="rId23"/>
    <p:sldId id="884" r:id="rId24"/>
    <p:sldId id="885" r:id="rId25"/>
    <p:sldId id="886" r:id="rId26"/>
    <p:sldId id="887" r:id="rId27"/>
    <p:sldId id="888" r:id="rId28"/>
    <p:sldId id="889" r:id="rId29"/>
    <p:sldId id="890" r:id="rId30"/>
    <p:sldId id="891" r:id="rId31"/>
    <p:sldId id="892" r:id="rId32"/>
    <p:sldId id="893" r:id="rId33"/>
    <p:sldId id="894" r:id="rId34"/>
    <p:sldId id="895" r:id="rId35"/>
    <p:sldId id="896" r:id="rId36"/>
    <p:sldId id="897" r:id="rId37"/>
    <p:sldId id="898" r:id="rId38"/>
    <p:sldId id="899" r:id="rId39"/>
    <p:sldId id="900" r:id="rId40"/>
    <p:sldId id="901" r:id="rId41"/>
    <p:sldId id="902" r:id="rId42"/>
    <p:sldId id="903" r:id="rId43"/>
    <p:sldId id="904" r:id="rId44"/>
    <p:sldId id="905" r:id="rId45"/>
    <p:sldId id="906" r:id="rId46"/>
    <p:sldId id="907" r:id="rId47"/>
    <p:sldId id="908" r:id="rId48"/>
    <p:sldId id="909" r:id="rId49"/>
    <p:sldId id="910" r:id="rId50"/>
    <p:sldId id="911" r:id="rId51"/>
    <p:sldId id="912" r:id="rId52"/>
    <p:sldId id="913" r:id="rId53"/>
    <p:sldId id="914" r:id="rId54"/>
    <p:sldId id="915" r:id="rId55"/>
    <p:sldId id="916" r:id="rId56"/>
    <p:sldId id="917" r:id="rId57"/>
    <p:sldId id="918" r:id="rId58"/>
    <p:sldId id="919" r:id="rId59"/>
    <p:sldId id="920" r:id="rId60"/>
    <p:sldId id="921" r:id="rId61"/>
    <p:sldId id="922" r:id="rId62"/>
    <p:sldId id="923" r:id="rId63"/>
    <p:sldId id="924" r:id="rId64"/>
    <p:sldId id="925" r:id="rId65"/>
    <p:sldId id="926" r:id="rId66"/>
    <p:sldId id="927" r:id="rId67"/>
    <p:sldId id="928" r:id="rId68"/>
    <p:sldId id="941" r:id="rId69"/>
    <p:sldId id="930" r:id="rId70"/>
    <p:sldId id="931" r:id="rId71"/>
    <p:sldId id="932" r:id="rId72"/>
    <p:sldId id="933" r:id="rId73"/>
    <p:sldId id="934" r:id="rId74"/>
    <p:sldId id="935" r:id="rId75"/>
    <p:sldId id="936" r:id="rId76"/>
    <p:sldId id="937" r:id="rId77"/>
    <p:sldId id="938" r:id="rId78"/>
    <p:sldId id="939" r:id="rId79"/>
    <p:sldId id="942" r:id="rId80"/>
    <p:sldId id="943" r:id="rId81"/>
    <p:sldId id="944" r:id="rId82"/>
    <p:sldId id="945" r:id="rId83"/>
    <p:sldId id="946" r:id="rId84"/>
    <p:sldId id="947" r:id="rId85"/>
    <p:sldId id="948" r:id="rId86"/>
    <p:sldId id="949" r:id="rId87"/>
    <p:sldId id="950" r:id="rId88"/>
    <p:sldId id="951" r:id="rId89"/>
    <p:sldId id="952" r:id="rId90"/>
    <p:sldId id="953" r:id="rId91"/>
    <p:sldId id="954" r:id="rId92"/>
    <p:sldId id="955" r:id="rId93"/>
    <p:sldId id="956" r:id="rId94"/>
    <p:sldId id="957" r:id="rId95"/>
    <p:sldId id="958" r:id="rId96"/>
    <p:sldId id="959" r:id="rId97"/>
    <p:sldId id="960" r:id="rId98"/>
    <p:sldId id="961" r:id="rId99"/>
    <p:sldId id="962" r:id="rId100"/>
    <p:sldId id="963" r:id="rId101"/>
    <p:sldId id="964" r:id="rId10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AE4AAA2-0FA5-4870-8DF6-6CC030187F8C}">
          <p14:sldIdLst>
            <p14:sldId id="670"/>
            <p14:sldId id="965"/>
            <p14:sldId id="966"/>
            <p14:sldId id="967"/>
            <p14:sldId id="871"/>
            <p14:sldId id="872"/>
            <p14:sldId id="873"/>
            <p14:sldId id="874"/>
            <p14:sldId id="875"/>
            <p14:sldId id="876"/>
            <p14:sldId id="877"/>
            <p14:sldId id="878"/>
            <p14:sldId id="879"/>
            <p14:sldId id="880"/>
            <p14:sldId id="881"/>
            <p14:sldId id="882"/>
            <p14:sldId id="883"/>
            <p14:sldId id="884"/>
            <p14:sldId id="885"/>
            <p14:sldId id="886"/>
            <p14:sldId id="887"/>
            <p14:sldId id="888"/>
            <p14:sldId id="889"/>
            <p14:sldId id="890"/>
            <p14:sldId id="891"/>
            <p14:sldId id="892"/>
            <p14:sldId id="893"/>
            <p14:sldId id="894"/>
            <p14:sldId id="895"/>
            <p14:sldId id="896"/>
            <p14:sldId id="897"/>
            <p14:sldId id="898"/>
            <p14:sldId id="899"/>
            <p14:sldId id="900"/>
            <p14:sldId id="901"/>
            <p14:sldId id="902"/>
            <p14:sldId id="903"/>
            <p14:sldId id="904"/>
            <p14:sldId id="905"/>
            <p14:sldId id="906"/>
            <p14:sldId id="907"/>
            <p14:sldId id="908"/>
            <p14:sldId id="909"/>
            <p14:sldId id="910"/>
            <p14:sldId id="911"/>
            <p14:sldId id="912"/>
            <p14:sldId id="913"/>
            <p14:sldId id="914"/>
            <p14:sldId id="915"/>
            <p14:sldId id="916"/>
            <p14:sldId id="917"/>
            <p14:sldId id="918"/>
            <p14:sldId id="919"/>
            <p14:sldId id="920"/>
            <p14:sldId id="921"/>
            <p14:sldId id="922"/>
            <p14:sldId id="923"/>
            <p14:sldId id="924"/>
            <p14:sldId id="925"/>
            <p14:sldId id="926"/>
            <p14:sldId id="927"/>
            <p14:sldId id="928"/>
            <p14:sldId id="941"/>
            <p14:sldId id="930"/>
            <p14:sldId id="931"/>
            <p14:sldId id="932"/>
            <p14:sldId id="933"/>
            <p14:sldId id="934"/>
            <p14:sldId id="935"/>
            <p14:sldId id="936"/>
            <p14:sldId id="937"/>
            <p14:sldId id="938"/>
            <p14:sldId id="939"/>
            <p14:sldId id="942"/>
            <p14:sldId id="943"/>
            <p14:sldId id="944"/>
            <p14:sldId id="945"/>
            <p14:sldId id="946"/>
            <p14:sldId id="947"/>
            <p14:sldId id="948"/>
            <p14:sldId id="949"/>
            <p14:sldId id="950"/>
            <p14:sldId id="951"/>
            <p14:sldId id="952"/>
            <p14:sldId id="953"/>
            <p14:sldId id="954"/>
            <p14:sldId id="955"/>
            <p14:sldId id="956"/>
            <p14:sldId id="957"/>
            <p14:sldId id="958"/>
            <p14:sldId id="959"/>
            <p14:sldId id="960"/>
            <p14:sldId id="961"/>
            <p14:sldId id="962"/>
            <p14:sldId id="963"/>
            <p14:sldId id="96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3F3F3"/>
    <a:srgbClr val="010101"/>
    <a:srgbClr val="000000"/>
    <a:srgbClr val="5F5D5E"/>
    <a:srgbClr val="0C0807"/>
    <a:srgbClr val="AD9370"/>
    <a:srgbClr val="090909"/>
    <a:srgbClr val="C9D3B0"/>
    <a:srgbClr val="7E3E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39" autoAdjust="0"/>
    <p:restoredTop sz="93076"/>
  </p:normalViewPr>
  <p:slideViewPr>
    <p:cSldViewPr snapToGrid="0">
      <p:cViewPr>
        <p:scale>
          <a:sx n="66" d="100"/>
          <a:sy n="66" d="100"/>
        </p:scale>
        <p:origin x="2648" y="13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notesMaster" Target="notesMasters/notesMaster1.xml"/><Relationship Id="rId104" Type="http://schemas.openxmlformats.org/officeDocument/2006/relationships/commentAuthors" Target="commentAuthors.xml"/><Relationship Id="rId105" Type="http://schemas.openxmlformats.org/officeDocument/2006/relationships/presProps" Target="presProps.xml"/><Relationship Id="rId106" Type="http://schemas.openxmlformats.org/officeDocument/2006/relationships/viewProps" Target="viewProps.xml"/><Relationship Id="rId107"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8"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100" Type="http://schemas.openxmlformats.org/officeDocument/2006/relationships/slide" Target="slides/slide94.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D7B41C-2517-4BF8-AD08-596BD1D5E37F}" type="datetimeFigureOut">
              <a:rPr lang="zh-CN" altLang="en-US" smtClean="0"/>
              <a:t>2019/1/24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6F6675-9CA1-4822-BCBC-3C14710B21BA}" type="slidenum">
              <a:rPr lang="zh-CN" altLang="en-US" smtClean="0"/>
              <a:t>‹#›</a:t>
            </a:fld>
            <a:endParaRPr lang="zh-CN" altLang="en-US"/>
          </a:p>
        </p:txBody>
      </p:sp>
    </p:spTree>
    <p:extLst>
      <p:ext uri="{BB962C8B-B14F-4D97-AF65-F5344CB8AC3E}">
        <p14:creationId xmlns:p14="http://schemas.microsoft.com/office/powerpoint/2010/main" val="1658909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22</a:t>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44</a:t>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63</a:t>
            </a:fld>
            <a:endParaRPr lang="zh-CN" altLang="en-US"/>
          </a:p>
        </p:txBody>
      </p:sp>
    </p:spTree>
    <p:extLst>
      <p:ext uri="{BB962C8B-B14F-4D97-AF65-F5344CB8AC3E}">
        <p14:creationId xmlns:p14="http://schemas.microsoft.com/office/powerpoint/2010/main" val="1259944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68</a:t>
            </a:fld>
            <a:endParaRPr lang="zh-CN" alt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69</a:t>
            </a:fld>
            <a:endParaRPr lang="zh-CN" alt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70</a:t>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59001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7753095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33604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183982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5014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1053606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31786157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52558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18756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558726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323603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51042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91589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64495" y="412152"/>
            <a:ext cx="10192076"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161231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822538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632474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084253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0436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617810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424358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436223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84151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875630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62572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861363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64495" y="412152"/>
            <a:ext cx="10192076"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1631937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3752617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65350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653700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789915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649474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795674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209417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591595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376651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2806699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3476599"/>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64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3488482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6833456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3198934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251773836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5424676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166931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0528577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273029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531644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92871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64495" y="412152"/>
            <a:ext cx="10192076"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6547843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4855126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2391776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8476163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7849930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1274598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2521804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30747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4507551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34997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4"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theme" Target="../theme/theme3.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6.xml"/><Relationship Id="rId12" Type="http://schemas.openxmlformats.org/officeDocument/2006/relationships/theme" Target="../theme/theme4.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theme" Target="../theme/theme5.xml"/><Relationship Id="rId14" Type="http://schemas.openxmlformats.org/officeDocument/2006/relationships/image" Target="../media/image1.png"/><Relationship Id="rId1" Type="http://schemas.openxmlformats.org/officeDocument/2006/relationships/slideLayout" Target="../slideLayouts/slideLayout47.xml"/><Relationship Id="rId2" Type="http://schemas.openxmlformats.org/officeDocument/2006/relationships/slideLayout" Target="../slideLayouts/slideLayout48.xml"/><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9.xml"/><Relationship Id="rId12" Type="http://schemas.openxmlformats.org/officeDocument/2006/relationships/theme" Target="../theme/theme6.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59.xml"/><Relationship Id="rId2" Type="http://schemas.openxmlformats.org/officeDocument/2006/relationships/slideLayout" Target="../slideLayouts/slideLayout60.xml"/><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pic>
        <p:nvPicPr>
          <p:cNvPr id="8" name="图片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070902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圆角矩形 12"/>
          <p:cNvSpPr/>
          <p:nvPr userDrawn="1"/>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方正粗倩简体" panose="03000509000000000000" pitchFamily="65" charset="-122"/>
              <a:ea typeface="方正粗倩简体" panose="03000509000000000000" pitchFamily="65" charset="-122"/>
            </a:endParaRPr>
          </a:p>
        </p:txBody>
      </p:sp>
      <p:pic>
        <p:nvPicPr>
          <p:cNvPr id="11" name="白色PNG.png" descr="白色PNG.png"/>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9164291" y="5239432"/>
            <a:ext cx="3514725"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extLst>
      <p:ext uri="{BB962C8B-B14F-4D97-AF65-F5344CB8AC3E}">
        <p14:creationId xmlns:p14="http://schemas.microsoft.com/office/powerpoint/2010/main" val="90431283"/>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圆角矩形 11"/>
          <p:cNvSpPr/>
          <p:nvPr userDrawn="1"/>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方正粗倩简体" panose="03000509000000000000" pitchFamily="65" charset="-122"/>
              <a:ea typeface="方正粗倩简体" panose="03000509000000000000" pitchFamily="65" charset="-122"/>
            </a:endParaRPr>
          </a:p>
        </p:txBody>
      </p:sp>
      <p:pic>
        <p:nvPicPr>
          <p:cNvPr id="10" name="白色PNG.png" descr="白色PNG.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945350" y="5348510"/>
            <a:ext cx="3514725"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extLst>
      <p:ext uri="{BB962C8B-B14F-4D97-AF65-F5344CB8AC3E}">
        <p14:creationId xmlns:p14="http://schemas.microsoft.com/office/powerpoint/2010/main" val="1358938964"/>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3846754"/>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圆角矩形 11"/>
          <p:cNvSpPr/>
          <p:nvPr userDrawn="1"/>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方正粗倩简体" panose="03000509000000000000" pitchFamily="65" charset="-122"/>
              <a:ea typeface="方正粗倩简体" panose="03000509000000000000" pitchFamily="65" charset="-122"/>
            </a:endParaRPr>
          </a:p>
        </p:txBody>
      </p:sp>
      <p:pic>
        <p:nvPicPr>
          <p:cNvPr id="10" name="白色PNG.png" descr="白色PNG.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945350" y="5348510"/>
            <a:ext cx="3514725"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extLst>
      <p:ext uri="{BB962C8B-B14F-4D97-AF65-F5344CB8AC3E}">
        <p14:creationId xmlns:p14="http://schemas.microsoft.com/office/powerpoint/2010/main" val="1796355623"/>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tags" Target="../tags/tag5.xml"/><Relationship Id="rId6" Type="http://schemas.openxmlformats.org/officeDocument/2006/relationships/tags" Target="../tags/tag6.xml"/><Relationship Id="rId7" Type="http://schemas.openxmlformats.org/officeDocument/2006/relationships/tags" Target="../tags/tag7.xml"/><Relationship Id="rId8" Type="http://schemas.openxmlformats.org/officeDocument/2006/relationships/slideLayout" Target="../slideLayouts/slideLayout25.xml"/><Relationship Id="rId9" Type="http://schemas.openxmlformats.org/officeDocument/2006/relationships/notesSlide" Target="../notesSlides/notesSlide1.xml"/><Relationship Id="rId10" Type="http://schemas.openxmlformats.org/officeDocument/2006/relationships/image" Target="../media/image10.png"/><Relationship Id="rId1" Type="http://schemas.openxmlformats.org/officeDocument/2006/relationships/tags" Target="../tags/tag1.xml"/><Relationship Id="rId2" Type="http://schemas.openxmlformats.org/officeDocument/2006/relationships/tags" Target="../tags/tag2.xml"/></Relationships>
</file>

<file path=ppt/slides/_rels/slide23.xml.rels><?xml version="1.0" encoding="UTF-8" standalone="yes"?>
<Relationships xmlns="http://schemas.openxmlformats.org/package/2006/relationships"><Relationship Id="rId3" Type="http://schemas.openxmlformats.org/officeDocument/2006/relationships/tags" Target="../tags/tag10.xml"/><Relationship Id="rId4" Type="http://schemas.openxmlformats.org/officeDocument/2006/relationships/slideLayout" Target="../slideLayouts/slideLayout25.xml"/><Relationship Id="rId5" Type="http://schemas.openxmlformats.org/officeDocument/2006/relationships/image" Target="../media/image10.png"/><Relationship Id="rId1" Type="http://schemas.openxmlformats.org/officeDocument/2006/relationships/tags" Target="../tags/tag8.xml"/><Relationship Id="rId2" Type="http://schemas.openxmlformats.org/officeDocument/2006/relationships/tags" Target="../tags/tag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jpeg"/><Relationship Id="rId1" Type="http://schemas.openxmlformats.org/officeDocument/2006/relationships/slideLayout" Target="../slideLayouts/slideLayout7.xml"/><Relationship Id="rId2" Type="http://schemas.openxmlformats.org/officeDocument/2006/relationships/image" Target="../media/image8.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3" Type="http://schemas.openxmlformats.org/officeDocument/2006/relationships/tags" Target="../tags/tag13.xml"/><Relationship Id="rId4" Type="http://schemas.openxmlformats.org/officeDocument/2006/relationships/tags" Target="../tags/tag14.xml"/><Relationship Id="rId5" Type="http://schemas.openxmlformats.org/officeDocument/2006/relationships/tags" Target="../tags/tag15.xml"/><Relationship Id="rId6" Type="http://schemas.openxmlformats.org/officeDocument/2006/relationships/tags" Target="../tags/tag16.xml"/><Relationship Id="rId7" Type="http://schemas.openxmlformats.org/officeDocument/2006/relationships/tags" Target="../tags/tag17.xml"/><Relationship Id="rId8" Type="http://schemas.openxmlformats.org/officeDocument/2006/relationships/tags" Target="../tags/tag18.xml"/><Relationship Id="rId9" Type="http://schemas.openxmlformats.org/officeDocument/2006/relationships/tags" Target="../tags/tag19.xml"/><Relationship Id="rId10" Type="http://schemas.openxmlformats.org/officeDocument/2006/relationships/slideLayout" Target="../slideLayouts/slideLayout25.xml"/><Relationship Id="rId11" Type="http://schemas.openxmlformats.org/officeDocument/2006/relationships/image" Target="../media/image10.png"/><Relationship Id="rId1" Type="http://schemas.openxmlformats.org/officeDocument/2006/relationships/tags" Target="../tags/tag11.xml"/><Relationship Id="rId2" Type="http://schemas.openxmlformats.org/officeDocument/2006/relationships/tags" Target="../tags/tag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1.png"/><Relationship Id="rId3" Type="http://schemas.openxmlformats.org/officeDocument/2006/relationships/image" Target="../media/image1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1.png"/><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1.png"/><Relationship Id="rId3" Type="http://schemas.openxmlformats.org/officeDocument/2006/relationships/image" Target="../media/image1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1.png"/><Relationship Id="rId3" Type="http://schemas.openxmlformats.org/officeDocument/2006/relationships/image" Target="../media/image1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1.png"/><Relationship Id="rId3" Type="http://schemas.openxmlformats.org/officeDocument/2006/relationships/image" Target="../media/image1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9.png"/><Relationship Id="rId3" Type="http://schemas.openxmlformats.org/officeDocument/2006/relationships/image" Target="../media/image10.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4.png"/><Relationship Id="rId1" Type="http://schemas.openxmlformats.org/officeDocument/2006/relationships/slideLayout" Target="../slideLayouts/slideLayout37.xml"/><Relationship Id="rId2" Type="http://schemas.openxmlformats.org/officeDocument/2006/relationships/notesSlide" Target="../notesSlides/notesSlide4.xml"/></Relationships>
</file>

<file path=ppt/slides/_rels/slide69.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4.png"/><Relationship Id="rId1" Type="http://schemas.openxmlformats.org/officeDocument/2006/relationships/slideLayout" Target="../slideLayouts/slideLayout37.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0.png"/></Relationships>
</file>

<file path=ppt/slides/_rels/slide70.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4.png"/><Relationship Id="rId1" Type="http://schemas.openxmlformats.org/officeDocument/2006/relationships/slideLayout" Target="../slideLayouts/slideLayout37.xml"/><Relationship Id="rId2" Type="http://schemas.openxmlformats.org/officeDocument/2006/relationships/notesSlide" Target="../notesSlides/notesSlide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11.png"/><Relationship Id="rId3" Type="http://schemas.openxmlformats.org/officeDocument/2006/relationships/image" Target="../media/image1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11.png"/><Relationship Id="rId3" Type="http://schemas.openxmlformats.org/officeDocument/2006/relationships/image" Target="../media/image15.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11.png"/><Relationship Id="rId3" Type="http://schemas.openxmlformats.org/officeDocument/2006/relationships/image" Target="../media/image1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image" Target="../media/image16.png"/><Relationship Id="rId3" Type="http://schemas.openxmlformats.org/officeDocument/2006/relationships/image" Target="../media/image10.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image" Target="../media/image10.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image" Target="../media/image10.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image" Target="../media/image10.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image" Target="../media/image10.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image" Target="../media/image10.png"/><Relationship Id="rId3" Type="http://schemas.openxmlformats.org/officeDocument/2006/relationships/image" Target="../media/image17.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78936" y="1597749"/>
            <a:ext cx="10046341" cy="1569660"/>
          </a:xfrm>
          <a:prstGeom prst="rect">
            <a:avLst/>
          </a:prstGeom>
        </p:spPr>
        <p:txBody>
          <a:bodyPr wrap="none">
            <a:spAutoFit/>
          </a:bodyPr>
          <a:lstStyle/>
          <a:p>
            <a:pPr algn="ctr"/>
            <a:r>
              <a:rPr lang="zh-CN" altLang="en-US" sz="9600" b="1" dirty="0">
                <a:solidFill>
                  <a:srgbClr val="E7E6E6">
                    <a:lumMod val="10000"/>
                  </a:srgb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中国近现代史纲要</a:t>
            </a:r>
          </a:p>
        </p:txBody>
      </p:sp>
      <p:sp>
        <p:nvSpPr>
          <p:cNvPr id="4" name="TextBox 3"/>
          <p:cNvSpPr txBox="1">
            <a:spLocks noChangeArrowheads="1"/>
          </p:cNvSpPr>
          <p:nvPr/>
        </p:nvSpPr>
        <p:spPr bwMode="auto">
          <a:xfrm>
            <a:off x="4360875" y="3888172"/>
            <a:ext cx="4175171" cy="1198880"/>
          </a:xfrm>
          <a:prstGeom prst="rect">
            <a:avLst/>
          </a:prstGeom>
          <a:noFill/>
          <a:ln w="9525">
            <a:noFill/>
            <a:miter lim="800000"/>
          </a:ln>
        </p:spPr>
        <p:txBody>
          <a:bodyPr wrap="square">
            <a:spAutoFit/>
          </a:bodyPr>
          <a:lstStyle/>
          <a:p>
            <a:pPr>
              <a:lnSpc>
                <a:spcPct val="150000"/>
              </a:lnSpc>
            </a:pPr>
            <a:r>
              <a:rPr lang="zh-CN" altLang="en-US" sz="2400" dirty="0" smtClean="0">
                <a:solidFill>
                  <a:srgbClr val="161616"/>
                </a:solidFill>
                <a:latin typeface="黑体" panose="02010609060101010101" pitchFamily="49" charset="-122"/>
                <a:ea typeface="黑体" panose="02010609060101010101" pitchFamily="49" charset="-122"/>
              </a:rPr>
              <a:t>   尚</a:t>
            </a:r>
            <a:r>
              <a:rPr lang="zh-CN" altLang="en-US" sz="2400" dirty="0">
                <a:solidFill>
                  <a:srgbClr val="161616"/>
                </a:solidFill>
                <a:latin typeface="黑体" panose="02010609060101010101" pitchFamily="49" charset="-122"/>
                <a:ea typeface="黑体" panose="02010609060101010101" pitchFamily="49" charset="-122"/>
              </a:rPr>
              <a:t>德机构 </a:t>
            </a:r>
            <a:r>
              <a:rPr lang="zh-CN" altLang="en-US" sz="2400" dirty="0" smtClean="0">
                <a:solidFill>
                  <a:srgbClr val="161616"/>
                </a:solidFill>
                <a:latin typeface="黑体" panose="02010609060101010101" pitchFamily="49" charset="-122"/>
                <a:ea typeface="黑体" panose="02010609060101010101" pitchFamily="49" charset="-122"/>
              </a:rPr>
              <a:t> 学术中心</a:t>
            </a:r>
            <a:endParaRPr lang="en-US" altLang="zh-CN" sz="2400" dirty="0">
              <a:solidFill>
                <a:srgbClr val="161616"/>
              </a:solidFill>
              <a:latin typeface="黑体" panose="02010609060101010101" pitchFamily="49" charset="-122"/>
              <a:ea typeface="黑体" panose="02010609060101010101" pitchFamily="49" charset="-122"/>
            </a:endParaRPr>
          </a:p>
          <a:p>
            <a:pPr>
              <a:lnSpc>
                <a:spcPct val="150000"/>
              </a:lnSpc>
            </a:pPr>
            <a:r>
              <a:rPr lang="zh-CN" altLang="en-US" sz="2400" dirty="0" smtClean="0">
                <a:solidFill>
                  <a:srgbClr val="161616"/>
                </a:solidFill>
                <a:latin typeface="黑体" panose="02010609060101010101" pitchFamily="49" charset="-122"/>
                <a:ea typeface="黑体" panose="02010609060101010101" pitchFamily="49" charset="-122"/>
              </a:rPr>
              <a:t>    主讲</a:t>
            </a:r>
            <a:r>
              <a:rPr lang="zh-CN" altLang="en-US" sz="2400" dirty="0">
                <a:solidFill>
                  <a:srgbClr val="161616"/>
                </a:solidFill>
                <a:latin typeface="黑体" panose="02010609060101010101" pitchFamily="49" charset="-122"/>
                <a:ea typeface="黑体" panose="02010609060101010101" pitchFamily="49" charset="-122"/>
              </a:rPr>
              <a:t>老师</a:t>
            </a:r>
            <a:r>
              <a:rPr lang="zh-CN" altLang="en-US" sz="2400" dirty="0" smtClean="0">
                <a:solidFill>
                  <a:srgbClr val="161616"/>
                </a:solidFill>
                <a:latin typeface="黑体" panose="02010609060101010101" pitchFamily="49" charset="-122"/>
                <a:ea typeface="黑体" panose="02010609060101010101" pitchFamily="49" charset="-122"/>
              </a:rPr>
              <a:t>：</a:t>
            </a:r>
            <a:endParaRPr lang="zh-CN" altLang="en-US" sz="2400" dirty="0">
              <a:solidFill>
                <a:srgbClr val="161616"/>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2.1947</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10</a:t>
            </a:r>
            <a:r>
              <a:rPr lang="zh-CN" altLang="en-US" sz="2400" dirty="0">
                <a:solidFill>
                  <a:prstClr val="black"/>
                </a:solidFill>
                <a:latin typeface="黑体" panose="02010609060101010101" pitchFamily="49" charset="-122"/>
                <a:ea typeface="黑体" panose="02010609060101010101" pitchFamily="49" charset="-122"/>
              </a:rPr>
              <a:t>月</a:t>
            </a:r>
            <a:r>
              <a:rPr lang="en-US" altLang="zh-CN" sz="2400" dirty="0">
                <a:solidFill>
                  <a:prstClr val="black"/>
                </a:solidFill>
                <a:latin typeface="黑体" panose="02010609060101010101" pitchFamily="49" charset="-122"/>
                <a:ea typeface="黑体" panose="02010609060101010101" pitchFamily="49" charset="-122"/>
              </a:rPr>
              <a:t>10</a:t>
            </a:r>
            <a:r>
              <a:rPr lang="zh-CN" altLang="en-US" sz="2400" dirty="0">
                <a:solidFill>
                  <a:prstClr val="black"/>
                </a:solidFill>
                <a:latin typeface="黑体" panose="02010609060101010101" pitchFamily="49" charset="-122"/>
                <a:ea typeface="黑体" panose="02010609060101010101" pitchFamily="49" charset="-122"/>
              </a:rPr>
              <a:t>日，</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中国人民解放军总部宣言</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正式提出的口号是（      </a:t>
            </a:r>
            <a:r>
              <a:rPr lang="zh-CN" altLang="en-US" sz="2400" dirty="0" smtClean="0">
                <a:solidFill>
                  <a:prstClr val="black"/>
                </a:solidFill>
                <a:latin typeface="黑体" panose="02010609060101010101" pitchFamily="49" charset="-122"/>
                <a:ea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和平、民主、</a:t>
            </a:r>
            <a:r>
              <a:rPr lang="zh-CN" altLang="en-US" sz="2400" dirty="0" smtClean="0">
                <a:solidFill>
                  <a:prstClr val="black"/>
                </a:solidFill>
                <a:latin typeface="黑体" panose="02010609060101010101" pitchFamily="49" charset="-122"/>
                <a:ea typeface="黑体" panose="02010609060101010101" pitchFamily="49" charset="-122"/>
              </a:rPr>
              <a:t>团结</a:t>
            </a:r>
          </a:p>
          <a:p>
            <a:r>
              <a:rPr lang="zh-CN" altLang="en-US" sz="2400" dirty="0">
                <a:solidFill>
                  <a:prstClr val="black"/>
                </a:solidFill>
                <a:latin typeface="黑体" panose="02010609060101010101" pitchFamily="49" charset="-122"/>
                <a:ea typeface="黑体" panose="02010609060101010101" pitchFamily="49" charset="-122"/>
              </a:rPr>
              <a:t>	               </a:t>
            </a:r>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打倒蒋介石，解放全</a:t>
            </a:r>
            <a:r>
              <a:rPr lang="zh-CN" altLang="en-US" sz="2400" dirty="0" smtClean="0">
                <a:solidFill>
                  <a:prstClr val="black"/>
                </a:solidFill>
                <a:latin typeface="黑体" panose="02010609060101010101" pitchFamily="49" charset="-122"/>
                <a:ea typeface="黑体" panose="02010609060101010101" pitchFamily="49" charset="-122"/>
              </a:rPr>
              <a:t>中国</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将革命进行到底	</a:t>
            </a:r>
            <a:endParaRPr lang="zh-CN" altLang="en-US" sz="2400" dirty="0" smtClean="0">
              <a:solidFill>
                <a:prstClr val="black"/>
              </a:solidFill>
              <a:latin typeface="黑体" panose="02010609060101010101" pitchFamily="49" charset="-122"/>
              <a:ea typeface="黑体" panose="02010609060101010101" pitchFamily="49" charset="-122"/>
            </a:endParaRPr>
          </a:p>
          <a:p>
            <a:r>
              <a:rPr lang="zh-CN" altLang="en-US" sz="2400" dirty="0" smtClean="0">
                <a:solidFill>
                  <a:prstClr val="black"/>
                </a:solidFill>
                <a:latin typeface="黑体" panose="02010609060101010101" pitchFamily="49" charset="-122"/>
                <a:ea typeface="黑体" panose="02010609060101010101" pitchFamily="49" charset="-122"/>
              </a:rPr>
              <a:t>               </a:t>
            </a:r>
          </a:p>
          <a:p>
            <a:r>
              <a:rPr lang="en-US" altLang="zh-CN" sz="2400" dirty="0" smtClean="0">
                <a:solidFill>
                  <a:prstClr val="black"/>
                </a:solidFill>
                <a:latin typeface="黑体" panose="02010609060101010101" pitchFamily="49" charset="-122"/>
                <a:ea typeface="黑体" panose="02010609060101010101" pitchFamily="49" charset="-122"/>
              </a:rPr>
              <a:t>D</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打过长江去，解放全</a:t>
            </a:r>
            <a:r>
              <a:rPr lang="zh-CN" altLang="en-US" sz="2400" dirty="0" smtClean="0">
                <a:solidFill>
                  <a:prstClr val="black"/>
                </a:solidFill>
                <a:latin typeface="黑体" panose="02010609060101010101" pitchFamily="49" charset="-122"/>
                <a:ea typeface="黑体" panose="02010609060101010101" pitchFamily="49" charset="-122"/>
              </a:rPr>
              <a:t>中国</a:t>
            </a:r>
            <a:endParaRPr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354005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2.1947</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10</a:t>
            </a:r>
            <a:r>
              <a:rPr lang="zh-CN" altLang="en-US" sz="2400" dirty="0">
                <a:solidFill>
                  <a:prstClr val="black"/>
                </a:solidFill>
                <a:latin typeface="黑体" panose="02010609060101010101" pitchFamily="49" charset="-122"/>
                <a:ea typeface="黑体" panose="02010609060101010101" pitchFamily="49" charset="-122"/>
              </a:rPr>
              <a:t>月</a:t>
            </a:r>
            <a:r>
              <a:rPr lang="en-US" altLang="zh-CN" sz="2400" dirty="0">
                <a:solidFill>
                  <a:prstClr val="black"/>
                </a:solidFill>
                <a:latin typeface="黑体" panose="02010609060101010101" pitchFamily="49" charset="-122"/>
                <a:ea typeface="黑体" panose="02010609060101010101" pitchFamily="49" charset="-122"/>
              </a:rPr>
              <a:t>10</a:t>
            </a:r>
            <a:r>
              <a:rPr lang="zh-CN" altLang="en-US" sz="2400" dirty="0">
                <a:solidFill>
                  <a:prstClr val="black"/>
                </a:solidFill>
                <a:latin typeface="黑体" panose="02010609060101010101" pitchFamily="49" charset="-122"/>
                <a:ea typeface="黑体" panose="02010609060101010101" pitchFamily="49" charset="-122"/>
              </a:rPr>
              <a:t>日，</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中国人民解放军总部宣言</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正式提出的口号是（ </a:t>
            </a:r>
            <a:r>
              <a:rPr lang="zh-CN" altLang="en-US" sz="2400" dirty="0">
                <a:solidFill>
                  <a:srgbClr val="C00000"/>
                </a:solidFill>
                <a:latin typeface="黑体" panose="02010609060101010101" pitchFamily="49" charset="-122"/>
                <a:ea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rPr>
              <a:t>B</a:t>
            </a:r>
            <a:r>
              <a:rPr lang="zh-CN" altLang="en-US" sz="2400" dirty="0" smtClean="0">
                <a:solidFill>
                  <a:srgbClr val="C00000"/>
                </a:solidFill>
                <a:latin typeface="黑体" panose="02010609060101010101" pitchFamily="49" charset="-122"/>
                <a:ea typeface="黑体" panose="02010609060101010101" pitchFamily="49" charset="-122"/>
              </a:rPr>
              <a:t>  </a:t>
            </a:r>
            <a:r>
              <a:rPr lang="zh-CN" altLang="en-US" sz="2400" dirty="0" smtClean="0">
                <a:solidFill>
                  <a:prstClr val="black"/>
                </a:solidFill>
                <a:latin typeface="黑体" panose="02010609060101010101" pitchFamily="49" charset="-122"/>
                <a:ea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和平、民主、</a:t>
            </a:r>
            <a:r>
              <a:rPr lang="zh-CN" altLang="en-US" sz="2400" dirty="0" smtClean="0">
                <a:solidFill>
                  <a:prstClr val="black"/>
                </a:solidFill>
                <a:latin typeface="黑体" panose="02010609060101010101" pitchFamily="49" charset="-122"/>
                <a:ea typeface="黑体" panose="02010609060101010101" pitchFamily="49" charset="-122"/>
              </a:rPr>
              <a:t>团结</a:t>
            </a:r>
          </a:p>
          <a:p>
            <a:r>
              <a:rPr lang="zh-CN" altLang="en-US" sz="2400" dirty="0">
                <a:solidFill>
                  <a:prstClr val="black"/>
                </a:solidFill>
                <a:latin typeface="黑体" panose="02010609060101010101" pitchFamily="49" charset="-122"/>
                <a:ea typeface="黑体" panose="02010609060101010101" pitchFamily="49" charset="-122"/>
              </a:rPr>
              <a:t>	               </a:t>
            </a:r>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打倒蒋介石，解放全</a:t>
            </a:r>
            <a:r>
              <a:rPr lang="zh-CN" altLang="en-US" sz="2400" dirty="0" smtClean="0">
                <a:solidFill>
                  <a:prstClr val="black"/>
                </a:solidFill>
                <a:latin typeface="黑体" panose="02010609060101010101" pitchFamily="49" charset="-122"/>
                <a:ea typeface="黑体" panose="02010609060101010101" pitchFamily="49" charset="-122"/>
              </a:rPr>
              <a:t>中国</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将革命进行到底	</a:t>
            </a:r>
            <a:endParaRPr lang="zh-CN" altLang="en-US" sz="2400" dirty="0" smtClean="0">
              <a:solidFill>
                <a:prstClr val="black"/>
              </a:solidFill>
              <a:latin typeface="黑体" panose="02010609060101010101" pitchFamily="49" charset="-122"/>
              <a:ea typeface="黑体" panose="02010609060101010101" pitchFamily="49" charset="-122"/>
            </a:endParaRPr>
          </a:p>
          <a:p>
            <a:r>
              <a:rPr lang="zh-CN" altLang="en-US" sz="2400" dirty="0" smtClean="0">
                <a:solidFill>
                  <a:prstClr val="black"/>
                </a:solidFill>
                <a:latin typeface="黑体" panose="02010609060101010101" pitchFamily="49" charset="-122"/>
                <a:ea typeface="黑体" panose="02010609060101010101" pitchFamily="49" charset="-122"/>
              </a:rPr>
              <a:t>               </a:t>
            </a:r>
          </a:p>
          <a:p>
            <a:r>
              <a:rPr lang="en-US" altLang="zh-CN" sz="2400" dirty="0" smtClean="0">
                <a:solidFill>
                  <a:prstClr val="black"/>
                </a:solidFill>
                <a:latin typeface="黑体" panose="02010609060101010101" pitchFamily="49" charset="-122"/>
                <a:ea typeface="黑体" panose="02010609060101010101" pitchFamily="49" charset="-122"/>
              </a:rPr>
              <a:t>D</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打过长江去，解放全</a:t>
            </a:r>
            <a:r>
              <a:rPr lang="zh-CN" altLang="en-US" sz="2400" dirty="0" smtClean="0">
                <a:solidFill>
                  <a:prstClr val="black"/>
                </a:solidFill>
                <a:latin typeface="黑体" panose="02010609060101010101" pitchFamily="49" charset="-122"/>
                <a:ea typeface="黑体" panose="02010609060101010101" pitchFamily="49" charset="-122"/>
              </a:rPr>
              <a:t>中国</a:t>
            </a:r>
            <a:endParaRPr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736204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565018" y="1673565"/>
            <a:ext cx="11087720"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3</a:t>
            </a:r>
            <a:r>
              <a:rPr lang="en-US" altLang="zh-CN" sz="2400" dirty="0" smtClean="0">
                <a:solidFill>
                  <a:prstClr val="black"/>
                </a:solidFill>
                <a:latin typeface="黑体" panose="02010609060101010101" pitchFamily="49" charset="-122"/>
                <a:ea typeface="黑体" panose="02010609060101010101" pitchFamily="49" charset="-122"/>
              </a:rPr>
              <a:t>.1948</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4</a:t>
            </a:r>
            <a:r>
              <a:rPr lang="zh-CN" altLang="en-US" sz="2400" dirty="0">
                <a:solidFill>
                  <a:prstClr val="black"/>
                </a:solidFill>
                <a:latin typeface="黑体" panose="02010609060101010101" pitchFamily="49" charset="-122"/>
                <a:ea typeface="黑体" panose="02010609060101010101" pitchFamily="49" charset="-122"/>
              </a:rPr>
              <a:t>月，毛泽东系统阐明中国新民主主义革命的总路线和总政策的著作是（      </a:t>
            </a:r>
            <a:r>
              <a:rPr lang="zh-CN" altLang="en-US" sz="2400" dirty="0" smtClean="0">
                <a:solidFill>
                  <a:prstClr val="black"/>
                </a:solidFill>
                <a:latin typeface="黑体" panose="02010609060101010101" pitchFamily="49" charset="-122"/>
                <a:ea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A</a:t>
            </a:r>
            <a:r>
              <a:rPr lang="en-US" altLang="zh-CN" sz="2400" dirty="0">
                <a:solidFill>
                  <a:prstClr val="black"/>
                </a:solidFill>
                <a:latin typeface="黑体" panose="02010609060101010101" pitchFamily="49" charset="-122"/>
                <a:ea typeface="黑体" panose="02010609060101010101" pitchFamily="49" charset="-122"/>
              </a:rPr>
              <a:t>.</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新民主主义论</a:t>
            </a:r>
            <a:r>
              <a:rPr lang="en-US" altLang="zh-CN" sz="2400" dirty="0" smtClean="0">
                <a:solidFill>
                  <a:prstClr val="black"/>
                </a:solidFill>
                <a:latin typeface="黑体" panose="02010609060101010101" pitchFamily="49" charset="-122"/>
                <a:ea typeface="黑体" panose="02010609060101010101" pitchFamily="49" charset="-122"/>
              </a:rPr>
              <a:t>》</a:t>
            </a:r>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	                                       </a:t>
            </a:r>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en-US" altLang="zh-CN" sz="2400" dirty="0">
                <a:solidFill>
                  <a:prstClr val="black"/>
                </a:solidFill>
                <a:latin typeface="黑体" panose="02010609060101010101" pitchFamily="49" charset="-122"/>
                <a:ea typeface="黑体" panose="02010609060101010101" pitchFamily="49" charset="-122"/>
              </a:rPr>
              <a:t>.</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目前形势和我们的任务</a:t>
            </a:r>
            <a:r>
              <a:rPr lang="en-US" altLang="zh-CN" sz="2400" dirty="0" smtClean="0">
                <a:solidFill>
                  <a:prstClr val="black"/>
                </a:solidFill>
                <a:latin typeface="黑体" panose="02010609060101010101" pitchFamily="49" charset="-122"/>
                <a:ea typeface="黑体" panose="02010609060101010101" pitchFamily="49" charset="-122"/>
              </a:rPr>
              <a:t>》</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en-US" altLang="zh-CN"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en-US" altLang="zh-CN" sz="2400" dirty="0">
                <a:solidFill>
                  <a:prstClr val="black"/>
                </a:solidFill>
                <a:latin typeface="黑体" panose="02010609060101010101" pitchFamily="49" charset="-122"/>
                <a:ea typeface="黑体" panose="02010609060101010101" pitchFamily="49" charset="-122"/>
              </a:rPr>
              <a:t>.</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在晋绥干部会议上的</a:t>
            </a:r>
            <a:r>
              <a:rPr lang="zh-CN" altLang="en-US" sz="2400" dirty="0" smtClean="0">
                <a:solidFill>
                  <a:prstClr val="black"/>
                </a:solidFill>
                <a:latin typeface="黑体" panose="02010609060101010101" pitchFamily="49" charset="-122"/>
                <a:ea typeface="黑体" panose="02010609060101010101" pitchFamily="49" charset="-122"/>
              </a:rPr>
              <a:t>讲话</a:t>
            </a:r>
            <a:r>
              <a:rPr lang="en-US" altLang="zh-CN" sz="2400" dirty="0" smtClean="0">
                <a:solidFill>
                  <a:prstClr val="black"/>
                </a:solidFill>
                <a:latin typeface="黑体" panose="02010609060101010101" pitchFamily="49" charset="-122"/>
                <a:ea typeface="黑体" panose="02010609060101010101" pitchFamily="49" charset="-122"/>
              </a:rPr>
              <a:t>》</a:t>
            </a:r>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	            </a:t>
            </a:r>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en-US" altLang="zh-CN" sz="2400" dirty="0">
                <a:solidFill>
                  <a:prstClr val="black"/>
                </a:solidFill>
                <a:latin typeface="黑体" panose="02010609060101010101" pitchFamily="49" charset="-122"/>
                <a:ea typeface="黑体" panose="02010609060101010101" pitchFamily="49" charset="-122"/>
              </a:rPr>
              <a:t>.</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rPr>
              <a:t>将革命进行到底</a:t>
            </a:r>
            <a:r>
              <a:rPr lang="en-US" altLang="zh-CN" sz="2400" dirty="0" smtClean="0">
                <a:solidFill>
                  <a:prstClr val="black"/>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10516518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565018" y="1673565"/>
            <a:ext cx="11087720"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3</a:t>
            </a:r>
            <a:r>
              <a:rPr lang="en-US" altLang="zh-CN" sz="2400" dirty="0" smtClean="0">
                <a:solidFill>
                  <a:prstClr val="black"/>
                </a:solidFill>
                <a:latin typeface="黑体" panose="02010609060101010101" pitchFamily="49" charset="-122"/>
                <a:ea typeface="黑体" panose="02010609060101010101" pitchFamily="49" charset="-122"/>
              </a:rPr>
              <a:t>.1948</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4</a:t>
            </a:r>
            <a:r>
              <a:rPr lang="zh-CN" altLang="en-US" sz="2400" dirty="0">
                <a:solidFill>
                  <a:prstClr val="black"/>
                </a:solidFill>
                <a:latin typeface="黑体" panose="02010609060101010101" pitchFamily="49" charset="-122"/>
                <a:ea typeface="黑体" panose="02010609060101010101" pitchFamily="49" charset="-122"/>
              </a:rPr>
              <a:t>月，毛泽东系统阐明中国新民主主义革命的总路线和总政策的著作是（   </a:t>
            </a:r>
            <a:r>
              <a:rPr lang="en-US" altLang="zh-CN" sz="2400" dirty="0" smtClean="0">
                <a:solidFill>
                  <a:srgbClr val="C00000"/>
                </a:solidFill>
                <a:latin typeface="黑体" panose="02010609060101010101" pitchFamily="49" charset="-122"/>
                <a:ea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A</a:t>
            </a:r>
            <a:r>
              <a:rPr lang="en-US" altLang="zh-CN" sz="2400" dirty="0">
                <a:solidFill>
                  <a:prstClr val="black"/>
                </a:solidFill>
                <a:latin typeface="黑体" panose="02010609060101010101" pitchFamily="49" charset="-122"/>
                <a:ea typeface="黑体" panose="02010609060101010101" pitchFamily="49" charset="-122"/>
              </a:rPr>
              <a:t>.</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新民主主义论</a:t>
            </a:r>
            <a:r>
              <a:rPr lang="en-US" altLang="zh-CN" sz="2400" dirty="0" smtClean="0">
                <a:solidFill>
                  <a:prstClr val="black"/>
                </a:solidFill>
                <a:latin typeface="黑体" panose="02010609060101010101" pitchFamily="49" charset="-122"/>
                <a:ea typeface="黑体" panose="02010609060101010101" pitchFamily="49" charset="-122"/>
              </a:rPr>
              <a:t>》</a:t>
            </a:r>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	                                       </a:t>
            </a:r>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en-US" altLang="zh-CN" sz="2400" dirty="0">
                <a:solidFill>
                  <a:prstClr val="black"/>
                </a:solidFill>
                <a:latin typeface="黑体" panose="02010609060101010101" pitchFamily="49" charset="-122"/>
                <a:ea typeface="黑体" panose="02010609060101010101" pitchFamily="49" charset="-122"/>
              </a:rPr>
              <a:t>.</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目前形势和我们的任务</a:t>
            </a:r>
            <a:r>
              <a:rPr lang="en-US" altLang="zh-CN" sz="2400" dirty="0" smtClean="0">
                <a:solidFill>
                  <a:prstClr val="black"/>
                </a:solidFill>
                <a:latin typeface="黑体" panose="02010609060101010101" pitchFamily="49" charset="-122"/>
                <a:ea typeface="黑体" panose="02010609060101010101" pitchFamily="49" charset="-122"/>
              </a:rPr>
              <a:t>》</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en-US" altLang="zh-CN"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en-US" altLang="zh-CN" sz="2400" dirty="0">
                <a:solidFill>
                  <a:prstClr val="black"/>
                </a:solidFill>
                <a:latin typeface="黑体" panose="02010609060101010101" pitchFamily="49" charset="-122"/>
                <a:ea typeface="黑体" panose="02010609060101010101" pitchFamily="49" charset="-122"/>
              </a:rPr>
              <a:t>.</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在晋绥干部会议上的</a:t>
            </a:r>
            <a:r>
              <a:rPr lang="zh-CN" altLang="en-US" sz="2400" dirty="0" smtClean="0">
                <a:solidFill>
                  <a:prstClr val="black"/>
                </a:solidFill>
                <a:latin typeface="黑体" panose="02010609060101010101" pitchFamily="49" charset="-122"/>
                <a:ea typeface="黑体" panose="02010609060101010101" pitchFamily="49" charset="-122"/>
              </a:rPr>
              <a:t>讲话</a:t>
            </a:r>
            <a:r>
              <a:rPr lang="en-US" altLang="zh-CN" sz="2400" dirty="0" smtClean="0">
                <a:solidFill>
                  <a:prstClr val="black"/>
                </a:solidFill>
                <a:latin typeface="黑体" panose="02010609060101010101" pitchFamily="49" charset="-122"/>
                <a:ea typeface="黑体" panose="02010609060101010101" pitchFamily="49" charset="-122"/>
              </a:rPr>
              <a:t>》</a:t>
            </a:r>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	            </a:t>
            </a:r>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en-US" altLang="zh-CN" sz="2400" dirty="0">
                <a:solidFill>
                  <a:prstClr val="black"/>
                </a:solidFill>
                <a:latin typeface="黑体" panose="02010609060101010101" pitchFamily="49" charset="-122"/>
                <a:ea typeface="黑体" panose="02010609060101010101" pitchFamily="49" charset="-122"/>
              </a:rPr>
              <a:t>.</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rPr>
              <a:t>将革命进行到底</a:t>
            </a:r>
            <a:r>
              <a:rPr lang="en-US" altLang="zh-CN" sz="2400" dirty="0" smtClean="0">
                <a:solidFill>
                  <a:prstClr val="black"/>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29830661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4154984"/>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4.</a:t>
            </a:r>
            <a:r>
              <a:rPr lang="zh-CN" altLang="en-US" sz="2400" dirty="0" smtClean="0">
                <a:solidFill>
                  <a:prstClr val="black"/>
                </a:solidFill>
                <a:latin typeface="黑体" panose="02010609060101010101" pitchFamily="49" charset="-122"/>
                <a:ea typeface="黑体" panose="02010609060101010101" pitchFamily="49" charset="-122"/>
              </a:rPr>
              <a:t>以下</a:t>
            </a:r>
            <a:r>
              <a:rPr lang="zh-CN" altLang="en-US" sz="2400" dirty="0">
                <a:solidFill>
                  <a:prstClr val="black"/>
                </a:solidFill>
                <a:latin typeface="黑体" panose="02010609060101010101" pitchFamily="49" charset="-122"/>
                <a:ea typeface="黑体" panose="02010609060101010101" pitchFamily="49" charset="-122"/>
              </a:rPr>
              <a:t>不属于毛泽东在</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目前形势和我们的任务</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提出的三大经济纲领的是（      </a:t>
            </a:r>
            <a:r>
              <a:rPr lang="zh-CN" altLang="en-US" sz="2400" dirty="0" smtClean="0">
                <a:solidFill>
                  <a:prstClr val="black"/>
                </a:solidFill>
                <a:latin typeface="黑体" panose="02010609060101010101" pitchFamily="49" charset="-122"/>
                <a:ea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A.</a:t>
            </a:r>
            <a:r>
              <a:rPr lang="zh-CN" altLang="en-US" sz="2400" dirty="0" smtClean="0">
                <a:solidFill>
                  <a:prstClr val="black"/>
                </a:solidFill>
                <a:latin typeface="黑体" panose="02010609060101010101" pitchFamily="49" charset="-122"/>
                <a:ea typeface="黑体" panose="02010609060101010101" pitchFamily="49" charset="-122"/>
              </a:rPr>
              <a:t>没收</a:t>
            </a:r>
            <a:r>
              <a:rPr lang="zh-CN" altLang="en-US" sz="2400" dirty="0">
                <a:solidFill>
                  <a:prstClr val="black"/>
                </a:solidFill>
                <a:latin typeface="黑体" panose="02010609060101010101" pitchFamily="49" charset="-122"/>
                <a:ea typeface="黑体" panose="02010609060101010101" pitchFamily="49" charset="-122"/>
              </a:rPr>
              <a:t>封建阶级的土地归农民</a:t>
            </a:r>
            <a:r>
              <a:rPr lang="zh-CN" altLang="en-US" sz="2400" dirty="0" smtClean="0">
                <a:solidFill>
                  <a:prstClr val="black"/>
                </a:solidFill>
                <a:latin typeface="黑体" panose="02010609060101010101" pitchFamily="49" charset="-122"/>
                <a:ea typeface="黑体" panose="02010609060101010101" pitchFamily="49" charset="-122"/>
              </a:rPr>
              <a:t>所有</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rPr>
              <a:t>没收</a:t>
            </a:r>
            <a:r>
              <a:rPr lang="zh-CN" altLang="en-US" sz="2400" dirty="0">
                <a:solidFill>
                  <a:prstClr val="black"/>
                </a:solidFill>
                <a:latin typeface="黑体" panose="02010609060101010101" pitchFamily="49" charset="-122"/>
                <a:ea typeface="黑体" panose="02010609060101010101" pitchFamily="49" charset="-122"/>
              </a:rPr>
              <a:t>垄断资本归新民主主义的国家</a:t>
            </a:r>
            <a:r>
              <a:rPr lang="zh-CN" altLang="en-US" sz="2400" dirty="0" smtClean="0">
                <a:solidFill>
                  <a:prstClr val="black"/>
                </a:solidFill>
                <a:latin typeface="黑体" panose="02010609060101010101" pitchFamily="49" charset="-122"/>
                <a:ea typeface="黑体" panose="02010609060101010101" pitchFamily="49" charset="-122"/>
              </a:rPr>
              <a:t>所有</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rPr>
              <a:t>保护</a:t>
            </a:r>
            <a:r>
              <a:rPr lang="zh-CN" altLang="en-US" sz="2400" dirty="0">
                <a:solidFill>
                  <a:prstClr val="black"/>
                </a:solidFill>
                <a:latin typeface="黑体" panose="02010609060101010101" pitchFamily="49" charset="-122"/>
                <a:ea typeface="黑体" panose="02010609060101010101" pitchFamily="49" charset="-122"/>
              </a:rPr>
              <a:t>民族</a:t>
            </a:r>
            <a:r>
              <a:rPr lang="zh-CN" altLang="en-US" sz="2400" dirty="0" smtClean="0">
                <a:solidFill>
                  <a:prstClr val="black"/>
                </a:solidFill>
                <a:latin typeface="黑体" panose="02010609060101010101" pitchFamily="49" charset="-122"/>
                <a:ea typeface="黑体" panose="02010609060101010101" pitchFamily="49" charset="-122"/>
              </a:rPr>
              <a:t>工商业</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rPr>
              <a:t>耕者</a:t>
            </a:r>
            <a:r>
              <a:rPr lang="zh-CN" altLang="en-US" sz="2400" dirty="0">
                <a:solidFill>
                  <a:prstClr val="black"/>
                </a:solidFill>
                <a:latin typeface="黑体" panose="02010609060101010101" pitchFamily="49" charset="-122"/>
                <a:ea typeface="黑体" panose="02010609060101010101" pitchFamily="49" charset="-122"/>
              </a:rPr>
              <a:t>有其田</a:t>
            </a:r>
          </a:p>
        </p:txBody>
      </p:sp>
    </p:spTree>
    <p:extLst>
      <p:ext uri="{BB962C8B-B14F-4D97-AF65-F5344CB8AC3E}">
        <p14:creationId xmlns:p14="http://schemas.microsoft.com/office/powerpoint/2010/main" val="188496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4154984"/>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4.</a:t>
            </a:r>
            <a:r>
              <a:rPr lang="zh-CN" altLang="en-US" sz="2400" dirty="0" smtClean="0">
                <a:solidFill>
                  <a:prstClr val="black"/>
                </a:solidFill>
                <a:latin typeface="黑体" panose="02010609060101010101" pitchFamily="49" charset="-122"/>
                <a:ea typeface="黑体" panose="02010609060101010101" pitchFamily="49" charset="-122"/>
              </a:rPr>
              <a:t>以下</a:t>
            </a:r>
            <a:r>
              <a:rPr lang="zh-CN" altLang="en-US" sz="2400" dirty="0">
                <a:solidFill>
                  <a:prstClr val="black"/>
                </a:solidFill>
                <a:latin typeface="黑体" panose="02010609060101010101" pitchFamily="49" charset="-122"/>
                <a:ea typeface="黑体" panose="02010609060101010101" pitchFamily="49" charset="-122"/>
              </a:rPr>
              <a:t>不属于毛泽东在</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目前形势和我们的任务</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提出的三大经济纲领的是（   </a:t>
            </a:r>
            <a:r>
              <a:rPr lang="en-US" altLang="zh-CN" sz="2400" dirty="0" smtClean="0">
                <a:solidFill>
                  <a:srgbClr val="C00000"/>
                </a:solidFill>
                <a:latin typeface="黑体" panose="02010609060101010101" pitchFamily="49" charset="-122"/>
                <a:ea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A.</a:t>
            </a:r>
            <a:r>
              <a:rPr lang="zh-CN" altLang="en-US" sz="2400" dirty="0" smtClean="0">
                <a:solidFill>
                  <a:prstClr val="black"/>
                </a:solidFill>
                <a:latin typeface="黑体" panose="02010609060101010101" pitchFamily="49" charset="-122"/>
                <a:ea typeface="黑体" panose="02010609060101010101" pitchFamily="49" charset="-122"/>
              </a:rPr>
              <a:t>没收</a:t>
            </a:r>
            <a:r>
              <a:rPr lang="zh-CN" altLang="en-US" sz="2400" dirty="0">
                <a:solidFill>
                  <a:prstClr val="black"/>
                </a:solidFill>
                <a:latin typeface="黑体" panose="02010609060101010101" pitchFamily="49" charset="-122"/>
                <a:ea typeface="黑体" panose="02010609060101010101" pitchFamily="49" charset="-122"/>
              </a:rPr>
              <a:t>封建阶级的土地归农民</a:t>
            </a:r>
            <a:r>
              <a:rPr lang="zh-CN" altLang="en-US" sz="2400" dirty="0" smtClean="0">
                <a:solidFill>
                  <a:prstClr val="black"/>
                </a:solidFill>
                <a:latin typeface="黑体" panose="02010609060101010101" pitchFamily="49" charset="-122"/>
                <a:ea typeface="黑体" panose="02010609060101010101" pitchFamily="49" charset="-122"/>
              </a:rPr>
              <a:t>所有</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rPr>
              <a:t>没收</a:t>
            </a:r>
            <a:r>
              <a:rPr lang="zh-CN" altLang="en-US" sz="2400" dirty="0">
                <a:solidFill>
                  <a:prstClr val="black"/>
                </a:solidFill>
                <a:latin typeface="黑体" panose="02010609060101010101" pitchFamily="49" charset="-122"/>
                <a:ea typeface="黑体" panose="02010609060101010101" pitchFamily="49" charset="-122"/>
              </a:rPr>
              <a:t>垄断资本归新民主主义的国家</a:t>
            </a:r>
            <a:r>
              <a:rPr lang="zh-CN" altLang="en-US" sz="2400" dirty="0" smtClean="0">
                <a:solidFill>
                  <a:prstClr val="black"/>
                </a:solidFill>
                <a:latin typeface="黑体" panose="02010609060101010101" pitchFamily="49" charset="-122"/>
                <a:ea typeface="黑体" panose="02010609060101010101" pitchFamily="49" charset="-122"/>
              </a:rPr>
              <a:t>所有</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rPr>
              <a:t>保护</a:t>
            </a:r>
            <a:r>
              <a:rPr lang="zh-CN" altLang="en-US" sz="2400" dirty="0">
                <a:solidFill>
                  <a:prstClr val="black"/>
                </a:solidFill>
                <a:latin typeface="黑体" panose="02010609060101010101" pitchFamily="49" charset="-122"/>
                <a:ea typeface="黑体" panose="02010609060101010101" pitchFamily="49" charset="-122"/>
              </a:rPr>
              <a:t>民族</a:t>
            </a:r>
            <a:r>
              <a:rPr lang="zh-CN" altLang="en-US" sz="2400" dirty="0" smtClean="0">
                <a:solidFill>
                  <a:prstClr val="black"/>
                </a:solidFill>
                <a:latin typeface="黑体" panose="02010609060101010101" pitchFamily="49" charset="-122"/>
                <a:ea typeface="黑体" panose="02010609060101010101" pitchFamily="49" charset="-122"/>
              </a:rPr>
              <a:t>工商业</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rPr>
              <a:t>耕者</a:t>
            </a:r>
            <a:r>
              <a:rPr lang="zh-CN" altLang="en-US" sz="2400" dirty="0">
                <a:solidFill>
                  <a:prstClr val="black"/>
                </a:solidFill>
                <a:latin typeface="黑体" panose="02010609060101010101" pitchFamily="49" charset="-122"/>
                <a:ea typeface="黑体" panose="02010609060101010101" pitchFamily="49" charset="-122"/>
              </a:rPr>
              <a:t>有其田</a:t>
            </a:r>
          </a:p>
        </p:txBody>
      </p:sp>
    </p:spTree>
    <p:extLst>
      <p:ext uri="{BB962C8B-B14F-4D97-AF65-F5344CB8AC3E}">
        <p14:creationId xmlns:p14="http://schemas.microsoft.com/office/powerpoint/2010/main" val="16029648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3160886"/>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6" name="圆角矩形 5"/>
          <p:cNvSpPr/>
          <p:nvPr/>
        </p:nvSpPr>
        <p:spPr>
          <a:xfrm>
            <a:off x="2436551" y="5369682"/>
            <a:ext cx="3651896" cy="1151420"/>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第三节：</a:t>
            </a:r>
          </a:p>
          <a:p>
            <a:pPr algn="ctr"/>
            <a:r>
              <a:rPr lang="zh-CN" altLang="en-US" sz="2400" dirty="0">
                <a:solidFill>
                  <a:prstClr val="black"/>
                </a:solidFill>
                <a:latin typeface="黑体" panose="02010609060101010101" pitchFamily="49" charset="-122"/>
                <a:ea typeface="黑体" panose="02010609060101010101" pitchFamily="49" charset="-122"/>
                <a:sym typeface="+mn-ea"/>
              </a:rPr>
              <a:t>新民主主义革命的胜利</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2453580" y="3101511"/>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a:t>
            </a: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的</a:t>
            </a:r>
            <a:endParaRPr lang="en-US" altLang="zh-CN"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a:t>
            </a: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 </a:t>
            </a:r>
          </a:p>
        </p:txBody>
      </p:sp>
      <p:sp>
        <p:nvSpPr>
          <p:cNvPr id="7" name="左大括号 6"/>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96798" y="2004489"/>
            <a:ext cx="3860894"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全国解放战争的胜利开展</a:t>
            </a:r>
          </a:p>
        </p:txBody>
      </p:sp>
      <p:sp>
        <p:nvSpPr>
          <p:cNvPr id="10" name="圆角矩形 9"/>
          <p:cNvSpPr/>
          <p:nvPr/>
        </p:nvSpPr>
        <p:spPr>
          <a:xfrm>
            <a:off x="6378446" y="4440003"/>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国民党的政治经济危机和第二条战线的开辟</a:t>
            </a:r>
          </a:p>
        </p:txBody>
      </p:sp>
      <p:sp>
        <p:nvSpPr>
          <p:cNvPr id="17" name="圆角矩形 16"/>
          <p:cNvSpPr/>
          <p:nvPr/>
        </p:nvSpPr>
        <p:spPr>
          <a:xfrm>
            <a:off x="6378446" y="3631134"/>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各民主党派的反蒋爱国民主运动</a:t>
            </a:r>
          </a:p>
        </p:txBody>
      </p:sp>
      <p:sp>
        <p:nvSpPr>
          <p:cNvPr id="16" name="圆角矩形 15"/>
          <p:cNvSpPr/>
          <p:nvPr/>
        </p:nvSpPr>
        <p:spPr>
          <a:xfrm>
            <a:off x="6378446" y="2822265"/>
            <a:ext cx="3879246"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土地改革运动的兴起</a:t>
            </a:r>
            <a:endParaRPr lang="en-US" altLang="zh-CN" sz="2000" dirty="0" smtClean="0">
              <a:solidFill>
                <a:prstClr val="white"/>
              </a:solidFill>
              <a:latin typeface="黑体" panose="02010609060101010101" pitchFamily="49" charset="-122"/>
              <a:ea typeface="黑体" panose="02010609060101010101" pitchFamily="49" charset="-122"/>
            </a:endParaRPr>
          </a:p>
        </p:txBody>
      </p:sp>
      <p:sp>
        <p:nvSpPr>
          <p:cNvPr id="12" name="圆角矩形 11"/>
          <p:cNvSpPr/>
          <p:nvPr/>
        </p:nvSpPr>
        <p:spPr>
          <a:xfrm>
            <a:off x="2436551" y="834887"/>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a:t>
            </a: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进行</a:t>
            </a:r>
            <a:endParaRPr lang="en-US" altLang="zh-CN"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自卫</a:t>
            </a: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战争</a:t>
            </a:r>
          </a:p>
        </p:txBody>
      </p:sp>
    </p:spTree>
    <p:extLst>
      <p:ext uri="{BB962C8B-B14F-4D97-AF65-F5344CB8AC3E}">
        <p14:creationId xmlns:p14="http://schemas.microsoft.com/office/powerpoint/2010/main" val="6758495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5868" y="401846"/>
            <a:ext cx="10192076" cy="544050"/>
          </a:xfrm>
        </p:spPr>
        <p:txBody>
          <a:bodyPr vert="horz" lIns="91440" tIns="45720" rIns="91440" bIns="45720" rtlCol="0" anchor="ctr">
            <a:noAutofit/>
          </a:bodyPr>
          <a:lstStyle/>
          <a:p>
            <a:r>
              <a:rPr lang="zh-CN" altLang="en-US" sz="2400" dirty="0">
                <a:solidFill>
                  <a:schemeClr val="tx1"/>
                </a:solidFill>
              </a:rPr>
              <a:t>第二节 国民党政府处在全民的包围</a:t>
            </a:r>
            <a:r>
              <a:rPr lang="zh-CN" altLang="en-US" sz="2400" dirty="0" smtClean="0">
                <a:solidFill>
                  <a:schemeClr val="tx1"/>
                </a:solidFill>
              </a:rPr>
              <a:t>中</a:t>
            </a:r>
            <a:endParaRPr lang="zh-CN" altLang="en-US" sz="2400" dirty="0">
              <a:solidFill>
                <a:schemeClr val="tx1"/>
              </a:solidFill>
            </a:endParaRPr>
          </a:p>
        </p:txBody>
      </p:sp>
      <p:sp>
        <p:nvSpPr>
          <p:cNvPr id="3" name="内容占位符 2"/>
          <p:cNvSpPr>
            <a:spLocks noGrp="1"/>
          </p:cNvSpPr>
          <p:nvPr>
            <p:ph idx="1"/>
          </p:nvPr>
        </p:nvSpPr>
        <p:spPr>
          <a:xfrm>
            <a:off x="382385" y="1266534"/>
            <a:ext cx="11454939" cy="742830"/>
          </a:xfrm>
        </p:spPr>
        <p:txBody>
          <a:bodyPr>
            <a:noAutofit/>
          </a:bodyPr>
          <a:lstStyle/>
          <a:p>
            <a:r>
              <a:rPr lang="zh-CN" altLang="en-US" sz="2000" dirty="0" smtClean="0">
                <a:latin typeface="黑体" panose="02010609060101010101" pitchFamily="49" charset="-122"/>
                <a:ea typeface="黑体" panose="02010609060101010101" pitchFamily="49" charset="-122"/>
              </a:rPr>
              <a:t>土地改革运动的兴起</a:t>
            </a:r>
            <a:endParaRPr lang="en-US" altLang="zh-CN" sz="2000" dirty="0" smtClean="0">
              <a:latin typeface="黑体" panose="02010609060101010101" pitchFamily="49" charset="-122"/>
              <a:ea typeface="黑体" panose="02010609060101010101" pitchFamily="49" charset="-122"/>
            </a:endParaRPr>
          </a:p>
        </p:txBody>
      </p:sp>
      <p:pic>
        <p:nvPicPr>
          <p:cNvPr id="4" name="Picture 4"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0683" y="1329533"/>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 4"/>
          <p:cNvGrpSpPr/>
          <p:nvPr/>
        </p:nvGrpSpPr>
        <p:grpSpPr>
          <a:xfrm>
            <a:off x="6467658" y="100049"/>
            <a:ext cx="5574306" cy="1792549"/>
            <a:chOff x="3014118" y="1917767"/>
            <a:chExt cx="7261926" cy="3173490"/>
          </a:xfrm>
        </p:grpSpPr>
        <p:sp>
          <p:nvSpPr>
            <p:cNvPr id="6" name="圆角矩形 5"/>
            <p:cNvSpPr/>
            <p:nvPr/>
          </p:nvSpPr>
          <p:spPr>
            <a:xfrm>
              <a:off x="3014118" y="2873238"/>
              <a:ext cx="3000911" cy="1409149"/>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a:t>
              </a: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的</a:t>
              </a:r>
              <a:endParaRPr lang="en-US" altLang="zh-CN"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 </a:t>
              </a:r>
            </a:p>
          </p:txBody>
        </p:sp>
        <p:sp>
          <p:nvSpPr>
            <p:cNvPr id="7" name="左大括号 6"/>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78446" y="1917767"/>
              <a:ext cx="3860894" cy="8166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全国解放战争的胜利开展</a:t>
              </a:r>
            </a:p>
          </p:txBody>
        </p:sp>
        <p:sp>
          <p:nvSpPr>
            <p:cNvPr id="9" name="圆角矩形 8"/>
            <p:cNvSpPr/>
            <p:nvPr/>
          </p:nvSpPr>
          <p:spPr>
            <a:xfrm>
              <a:off x="6378446" y="4440003"/>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第二</a:t>
              </a:r>
              <a:r>
                <a:rPr lang="zh-CN" altLang="en-US" dirty="0">
                  <a:solidFill>
                    <a:prstClr val="black"/>
                  </a:solidFill>
                  <a:latin typeface="黑体" panose="02010609060101010101" pitchFamily="49" charset="-122"/>
                  <a:ea typeface="黑体" panose="02010609060101010101" pitchFamily="49" charset="-122"/>
                </a:rPr>
                <a:t>条战线的开辟</a:t>
              </a:r>
            </a:p>
          </p:txBody>
        </p:sp>
        <p:sp>
          <p:nvSpPr>
            <p:cNvPr id="10" name="圆角矩形 9"/>
            <p:cNvSpPr/>
            <p:nvPr/>
          </p:nvSpPr>
          <p:spPr>
            <a:xfrm>
              <a:off x="6396798" y="3620076"/>
              <a:ext cx="3879246" cy="7367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各民主党派</a:t>
              </a:r>
              <a:r>
                <a:rPr lang="zh-CN" altLang="en-US" dirty="0" smtClean="0">
                  <a:solidFill>
                    <a:prstClr val="black"/>
                  </a:solidFill>
                  <a:latin typeface="黑体" panose="02010609060101010101" pitchFamily="49" charset="-122"/>
                  <a:ea typeface="黑体" panose="02010609060101010101" pitchFamily="49" charset="-122"/>
                </a:rPr>
                <a:t>的民主运动</a:t>
              </a:r>
              <a:endParaRPr lang="zh-CN" altLang="en-US" dirty="0">
                <a:solidFill>
                  <a:prstClr val="black"/>
                </a:solidFill>
                <a:latin typeface="黑体" panose="02010609060101010101" pitchFamily="49" charset="-122"/>
                <a:ea typeface="黑体" panose="02010609060101010101" pitchFamily="49" charset="-122"/>
              </a:endParaRPr>
            </a:p>
          </p:txBody>
        </p:sp>
        <p:sp>
          <p:nvSpPr>
            <p:cNvPr id="11" name="圆角矩形 10"/>
            <p:cNvSpPr/>
            <p:nvPr/>
          </p:nvSpPr>
          <p:spPr>
            <a:xfrm>
              <a:off x="6378446" y="2822265"/>
              <a:ext cx="3879246"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latin typeface="黑体" panose="02010609060101010101" pitchFamily="49" charset="-122"/>
                  <a:ea typeface="黑体" panose="02010609060101010101" pitchFamily="49" charset="-122"/>
                </a:rPr>
                <a:t>土地改革运动的兴起</a:t>
              </a:r>
              <a:endParaRPr lang="en-US" altLang="zh-CN" dirty="0" smtClean="0">
                <a:solidFill>
                  <a:prstClr val="white"/>
                </a:solidFill>
                <a:latin typeface="黑体" panose="02010609060101010101" pitchFamily="49" charset="-122"/>
                <a:ea typeface="黑体" panose="02010609060101010101" pitchFamily="49" charset="-122"/>
              </a:endParaRPr>
            </a:p>
          </p:txBody>
        </p:sp>
      </p:grpSp>
      <p:graphicFrame>
        <p:nvGraphicFramePr>
          <p:cNvPr id="12" name="表格 11"/>
          <p:cNvGraphicFramePr>
            <a:graphicFrameLocks noGrp="1"/>
          </p:cNvGraphicFramePr>
          <p:nvPr/>
        </p:nvGraphicFramePr>
        <p:xfrm>
          <a:off x="1172307" y="2480380"/>
          <a:ext cx="9675294" cy="2856270"/>
        </p:xfrm>
        <a:graphic>
          <a:graphicData uri="http://schemas.openxmlformats.org/drawingml/2006/table">
            <a:tbl>
              <a:tblPr firstRow="1" bandRow="1">
                <a:tableStyleId>{5C22544A-7EE6-4342-B048-85BDC9FD1C3A}</a:tableStyleId>
              </a:tblPr>
              <a:tblGrid>
                <a:gridCol w="1828274"/>
                <a:gridCol w="2503103"/>
                <a:gridCol w="2677125"/>
                <a:gridCol w="2666792"/>
              </a:tblGrid>
              <a:tr h="395342">
                <a:tc>
                  <a:txBody>
                    <a:bodyPr/>
                    <a:lstStyle/>
                    <a:p>
                      <a:pPr algn="ctr"/>
                      <a:r>
                        <a:rPr lang="zh-CN" altLang="en-US" dirty="0" smtClean="0">
                          <a:latin typeface="黑体" panose="02010609060101010101" pitchFamily="49" charset="-122"/>
                          <a:ea typeface="黑体" panose="02010609060101010101" pitchFamily="49" charset="-122"/>
                          <a:cs typeface="黑体" panose="02010609060101010101" pitchFamily="49" charset="-122"/>
                        </a:rPr>
                        <a:t>时间</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50000"/>
                      </a:schemeClr>
                    </a:solidFill>
                  </a:tcPr>
                </a:tc>
                <a:tc>
                  <a:txBody>
                    <a:bodyPr/>
                    <a:lstStyle/>
                    <a:p>
                      <a:pPr algn="ctr"/>
                      <a:r>
                        <a:rPr lang="zh-CN" altLang="en-US" dirty="0" smtClean="0">
                          <a:latin typeface="黑体" panose="02010609060101010101" pitchFamily="49" charset="-122"/>
                          <a:ea typeface="黑体" panose="02010609060101010101" pitchFamily="49" charset="-122"/>
                          <a:cs typeface="黑体" panose="02010609060101010101" pitchFamily="49" charset="-122"/>
                        </a:rPr>
                        <a:t>土地法</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50000"/>
                      </a:schemeClr>
                    </a:solidFill>
                  </a:tcPr>
                </a:tc>
                <a:tc>
                  <a:txBody>
                    <a:bodyPr/>
                    <a:lstStyle/>
                    <a:p>
                      <a:pPr algn="ctr"/>
                      <a:r>
                        <a:rPr lang="zh-CN" altLang="en-US" dirty="0" smtClean="0">
                          <a:latin typeface="黑体" panose="02010609060101010101" pitchFamily="49" charset="-122"/>
                          <a:ea typeface="黑体" panose="02010609060101010101" pitchFamily="49" charset="-122"/>
                          <a:cs typeface="黑体" panose="02010609060101010101" pitchFamily="49" charset="-122"/>
                        </a:rPr>
                        <a:t>内容</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50000"/>
                      </a:schemeClr>
                    </a:solidFill>
                  </a:tcPr>
                </a:tc>
                <a:tc>
                  <a:txBody>
                    <a:bodyPr/>
                    <a:lstStyle/>
                    <a:p>
                      <a:pPr algn="ctr"/>
                      <a:r>
                        <a:rPr lang="zh-CN" altLang="en-US" dirty="0" smtClean="0">
                          <a:latin typeface="黑体" panose="02010609060101010101" pitchFamily="49" charset="-122"/>
                          <a:ea typeface="黑体" panose="02010609060101010101" pitchFamily="49" charset="-122"/>
                          <a:cs typeface="黑体" panose="02010609060101010101" pitchFamily="49" charset="-122"/>
                        </a:rPr>
                        <a:t>特点</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50000"/>
                      </a:schemeClr>
                    </a:solidFill>
                  </a:tcPr>
                </a:tc>
              </a:tr>
              <a:tr h="1457739">
                <a:tc>
                  <a:txBody>
                    <a:bodyPr/>
                    <a:lstStyle/>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r>
                        <a:rPr lang="en-US" altLang="zh-CN" dirty="0" smtClean="0">
                          <a:latin typeface="黑体" panose="02010609060101010101" pitchFamily="49" charset="-122"/>
                          <a:ea typeface="黑体" panose="02010609060101010101" pitchFamily="49" charset="-122"/>
                        </a:rPr>
                        <a:t>1946</a:t>
                      </a:r>
                      <a:r>
                        <a:rPr lang="zh-CN" altLang="en-US" dirty="0" smtClean="0">
                          <a:latin typeface="黑体" panose="02010609060101010101" pitchFamily="49" charset="-122"/>
                          <a:ea typeface="黑体" panose="02010609060101010101" pitchFamily="49" charset="-122"/>
                        </a:rPr>
                        <a:t>年</a:t>
                      </a:r>
                      <a:r>
                        <a:rPr lang="en-US" altLang="zh-CN" dirty="0" smtClean="0">
                          <a:latin typeface="黑体" panose="02010609060101010101" pitchFamily="49" charset="-122"/>
                          <a:ea typeface="黑体" panose="02010609060101010101" pitchFamily="49" charset="-122"/>
                        </a:rPr>
                        <a:t>5</a:t>
                      </a:r>
                      <a:r>
                        <a:rPr lang="zh-CN" altLang="en-US" dirty="0" smtClean="0">
                          <a:latin typeface="黑体" panose="02010609060101010101" pitchFamily="49" charset="-122"/>
                          <a:ea typeface="黑体" panose="02010609060101010101" pitchFamily="49" charset="-122"/>
                        </a:rPr>
                        <a:t>月</a:t>
                      </a:r>
                      <a:r>
                        <a:rPr lang="en-US" altLang="zh-CN" dirty="0" smtClean="0">
                          <a:latin typeface="黑体" panose="02010609060101010101" pitchFamily="49" charset="-122"/>
                          <a:ea typeface="黑体" panose="02010609060101010101" pitchFamily="49" charset="-122"/>
                        </a:rPr>
                        <a:t>4</a:t>
                      </a:r>
                      <a:r>
                        <a:rPr lang="zh-CN" altLang="en-US" dirty="0" smtClean="0">
                          <a:latin typeface="黑体" panose="02010609060101010101" pitchFamily="49" charset="-122"/>
                          <a:ea typeface="黑体" panose="02010609060101010101" pitchFamily="49" charset="-122"/>
                        </a:rPr>
                        <a:t>日</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algn="ctr"/>
                      <a:r>
                        <a:rPr lang="en-US" altLang="zh-CN" dirty="0" smtClean="0">
                          <a:solidFill>
                            <a:srgbClr val="C00000"/>
                          </a:solidFill>
                          <a:latin typeface="黑体" panose="02010609060101010101" pitchFamily="49" charset="-122"/>
                          <a:ea typeface="黑体" panose="02010609060101010101" pitchFamily="49" charset="-122"/>
                        </a:rPr>
                        <a:t>《</a:t>
                      </a:r>
                      <a:r>
                        <a:rPr lang="zh-CN" altLang="en-US" dirty="0" smtClean="0">
                          <a:solidFill>
                            <a:srgbClr val="C00000"/>
                          </a:solidFill>
                          <a:latin typeface="黑体" panose="02010609060101010101" pitchFamily="49" charset="-122"/>
                          <a:ea typeface="黑体" panose="02010609060101010101" pitchFamily="49" charset="-122"/>
                        </a:rPr>
                        <a:t>关于清算、减租及土地问题的指示</a:t>
                      </a:r>
                      <a:r>
                        <a:rPr lang="en-US" altLang="zh-CN" dirty="0" smtClean="0">
                          <a:solidFill>
                            <a:srgbClr val="C00000"/>
                          </a:solidFill>
                          <a:latin typeface="黑体" panose="02010609060101010101" pitchFamily="49" charset="-122"/>
                          <a:ea typeface="黑体" panose="02010609060101010101" pitchFamily="49" charset="-122"/>
                        </a:rPr>
                        <a:t>》</a:t>
                      </a:r>
                    </a:p>
                    <a:p>
                      <a:pPr marL="0" marR="0" indent="0" algn="ctr" defTabSz="914400" rtl="0" eaLnBrk="1" fontAlgn="auto" latinLnBrk="0" hangingPunct="1">
                        <a:lnSpc>
                          <a:spcPct val="100000"/>
                        </a:lnSpc>
                        <a:spcBef>
                          <a:spcPts val="0"/>
                        </a:spcBef>
                        <a:spcAft>
                          <a:spcPts val="0"/>
                        </a:spcAft>
                        <a:buClrTx/>
                        <a:buSzTx/>
                        <a:buFontTx/>
                        <a:buNone/>
                        <a:defRPr/>
                      </a:pPr>
                      <a:r>
                        <a:rPr lang="zh-CN" altLang="en-US" dirty="0" smtClean="0">
                          <a:solidFill>
                            <a:schemeClr val="tx1"/>
                          </a:solidFill>
                          <a:latin typeface="黑体" panose="02010609060101010101" pitchFamily="49" charset="-122"/>
                          <a:ea typeface="黑体" panose="02010609060101010101" pitchFamily="49" charset="-122"/>
                        </a:rPr>
                        <a:t>（</a:t>
                      </a:r>
                      <a:r>
                        <a:rPr lang="en-US" altLang="zh-CN" dirty="0" smtClean="0">
                          <a:solidFill>
                            <a:schemeClr val="tx1"/>
                          </a:solidFill>
                          <a:latin typeface="黑体" panose="02010609060101010101" pitchFamily="49" charset="-122"/>
                          <a:ea typeface="黑体" panose="02010609060101010101" pitchFamily="49" charset="-122"/>
                        </a:rPr>
                        <a:t>《</a:t>
                      </a:r>
                      <a:r>
                        <a:rPr lang="zh-CN" altLang="en-US" dirty="0" smtClean="0">
                          <a:solidFill>
                            <a:schemeClr val="tx1"/>
                          </a:solidFill>
                          <a:latin typeface="黑体" panose="02010609060101010101" pitchFamily="49" charset="-122"/>
                          <a:ea typeface="黑体" panose="02010609060101010101" pitchFamily="49" charset="-122"/>
                        </a:rPr>
                        <a:t>五四指示</a:t>
                      </a:r>
                      <a:r>
                        <a:rPr lang="en-US" altLang="zh-CN" dirty="0" smtClean="0">
                          <a:solidFill>
                            <a:schemeClr val="tx1"/>
                          </a:solidFill>
                          <a:latin typeface="黑体" panose="02010609060101010101" pitchFamily="49" charset="-122"/>
                          <a:ea typeface="黑体" panose="02010609060101010101" pitchFamily="49" charset="-122"/>
                        </a:rPr>
                        <a:t>》</a:t>
                      </a:r>
                      <a:r>
                        <a:rPr lang="zh-CN" altLang="en-US" dirty="0" smtClean="0">
                          <a:solidFill>
                            <a:schemeClr val="tx1"/>
                          </a:solidFill>
                          <a:latin typeface="黑体" panose="02010609060101010101" pitchFamily="49" charset="-122"/>
                          <a:ea typeface="黑体" panose="02010609060101010101" pitchFamily="49" charset="-122"/>
                        </a:rPr>
                        <a:t>）</a:t>
                      </a:r>
                      <a:endParaRPr lang="en-US" altLang="zh-CN" dirty="0" smtClean="0">
                        <a:solidFill>
                          <a:schemeClr val="tx1"/>
                        </a:solidFill>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algn="ctr"/>
                      <a:r>
                        <a:rPr lang="zh-CN" altLang="en-US" dirty="0" smtClean="0">
                          <a:latin typeface="黑体" panose="02010609060101010101" pitchFamily="49" charset="-122"/>
                          <a:ea typeface="黑体" panose="02010609060101010101" pitchFamily="49" charset="-122"/>
                        </a:rPr>
                        <a:t>减租减息政策改变为</a:t>
                      </a:r>
                      <a:r>
                        <a:rPr lang="zh-CN" altLang="en-US" dirty="0" smtClean="0">
                          <a:solidFill>
                            <a:schemeClr val="tx1"/>
                          </a:solidFill>
                          <a:latin typeface="黑体" panose="02010609060101010101" pitchFamily="49" charset="-122"/>
                          <a:ea typeface="黑体" panose="02010609060101010101" pitchFamily="49" charset="-122"/>
                        </a:rPr>
                        <a:t>“耕者有其田”</a:t>
                      </a:r>
                      <a:endParaRPr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algn="ctr"/>
                      <a:r>
                        <a:rPr lang="zh-CN" altLang="en-US"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提出</a:t>
                      </a:r>
                      <a:r>
                        <a:rPr lang="zh-CN" altLang="en-US" dirty="0" smtClean="0">
                          <a:latin typeface="黑体" panose="02010609060101010101" pitchFamily="49" charset="-122"/>
                          <a:ea typeface="黑体" panose="02010609060101010101" pitchFamily="49" charset="-122"/>
                          <a:cs typeface="黑体" panose="02010609060101010101" pitchFamily="49" charset="-122"/>
                        </a:rPr>
                        <a:t>“耕者有其田”</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r>
              <a:tr h="1003189">
                <a:tc>
                  <a:txBody>
                    <a:bodyPr/>
                    <a:lstStyle/>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r>
                        <a:rPr lang="en-US" altLang="zh-CN" dirty="0" smtClean="0">
                          <a:latin typeface="黑体" panose="02010609060101010101" pitchFamily="49" charset="-122"/>
                          <a:ea typeface="黑体" panose="02010609060101010101" pitchFamily="49" charset="-122"/>
                        </a:rPr>
                        <a:t>1947</a:t>
                      </a:r>
                      <a:r>
                        <a:rPr lang="zh-CN" altLang="en-US" dirty="0" smtClean="0">
                          <a:latin typeface="黑体" panose="02010609060101010101" pitchFamily="49" charset="-122"/>
                          <a:ea typeface="黑体" panose="02010609060101010101" pitchFamily="49" charset="-122"/>
                        </a:rPr>
                        <a:t>年</a:t>
                      </a:r>
                      <a:r>
                        <a:rPr lang="en-US" altLang="zh-CN" dirty="0" smtClean="0">
                          <a:latin typeface="黑体" panose="02010609060101010101" pitchFamily="49" charset="-122"/>
                          <a:ea typeface="黑体" panose="02010609060101010101" pitchFamily="49" charset="-122"/>
                        </a:rPr>
                        <a:t>7</a:t>
                      </a:r>
                      <a:r>
                        <a:rPr lang="zh-CN" altLang="en-US" dirty="0" smtClean="0">
                          <a:latin typeface="黑体" panose="02010609060101010101" pitchFamily="49" charset="-122"/>
                          <a:ea typeface="黑体" panose="02010609060101010101" pitchFamily="49" charset="-122"/>
                        </a:rPr>
                        <a:t>月至</a:t>
                      </a:r>
                      <a:r>
                        <a:rPr lang="en-US" altLang="zh-CN" dirty="0" smtClean="0">
                          <a:latin typeface="黑体" panose="02010609060101010101" pitchFamily="49" charset="-122"/>
                          <a:ea typeface="黑体" panose="02010609060101010101" pitchFamily="49" charset="-122"/>
                        </a:rPr>
                        <a:t>9</a:t>
                      </a:r>
                      <a:r>
                        <a:rPr lang="zh-CN" altLang="en-US" dirty="0" smtClean="0">
                          <a:latin typeface="黑体" panose="02010609060101010101" pitchFamily="49" charset="-122"/>
                          <a:ea typeface="黑体" panose="02010609060101010101" pitchFamily="49" charset="-122"/>
                        </a:rPr>
                        <a:t>月</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algn="ctr"/>
                      <a:r>
                        <a:rPr lang="en-US" altLang="zh-CN" dirty="0" smtClean="0">
                          <a:solidFill>
                            <a:srgbClr val="C00000"/>
                          </a:solidFill>
                          <a:latin typeface="黑体" panose="02010609060101010101" pitchFamily="49" charset="-122"/>
                          <a:ea typeface="黑体" panose="02010609060101010101" pitchFamily="49" charset="-122"/>
                        </a:rPr>
                        <a:t>《</a:t>
                      </a:r>
                      <a:r>
                        <a:rPr lang="zh-CN" altLang="en-US" dirty="0" smtClean="0">
                          <a:solidFill>
                            <a:srgbClr val="C00000"/>
                          </a:solidFill>
                          <a:latin typeface="黑体" panose="02010609060101010101" pitchFamily="49" charset="-122"/>
                          <a:ea typeface="黑体" panose="02010609060101010101" pitchFamily="49" charset="-122"/>
                        </a:rPr>
                        <a:t>中国土地法大纲</a:t>
                      </a:r>
                      <a:r>
                        <a:rPr lang="en-US" altLang="zh-CN" dirty="0" smtClean="0">
                          <a:solidFill>
                            <a:srgbClr val="C00000"/>
                          </a:solidFill>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algn="ctr"/>
                      <a:r>
                        <a:rPr lang="zh-CN" altLang="en-US" dirty="0" smtClean="0">
                          <a:latin typeface="黑体" panose="02010609060101010101" pitchFamily="49" charset="-122"/>
                          <a:ea typeface="黑体" panose="02010609060101010101" pitchFamily="49" charset="-122"/>
                        </a:rPr>
                        <a:t>全国土地会议上，废除剥削的土地制度</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zh-CN" b="1"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r>
                        <a:rPr lang="zh-CN" altLang="en-US"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实现</a:t>
                      </a:r>
                      <a:r>
                        <a:rPr lang="zh-CN" altLang="en-US" dirty="0" smtClean="0">
                          <a:latin typeface="黑体" panose="02010609060101010101" pitchFamily="49" charset="-122"/>
                          <a:ea typeface="黑体" panose="02010609060101010101" pitchFamily="49" charset="-122"/>
                          <a:cs typeface="黑体" panose="02010609060101010101" pitchFamily="49" charset="-122"/>
                        </a:rPr>
                        <a:t>“耕者有其田”</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r>
            </a:tbl>
          </a:graphicData>
        </a:graphic>
      </p:graphicFrame>
    </p:spTree>
    <p:extLst>
      <p:ext uri="{BB962C8B-B14F-4D97-AF65-F5344CB8AC3E}">
        <p14:creationId xmlns:p14="http://schemas.microsoft.com/office/powerpoint/2010/main" val="12791123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1</a:t>
            </a:r>
            <a:r>
              <a:rPr lang="en-US" altLang="zh-CN" sz="2400" dirty="0" smtClean="0">
                <a:solidFill>
                  <a:prstClr val="black"/>
                </a:solidFill>
                <a:latin typeface="黑体" panose="02010609060101010101" pitchFamily="49" charset="-122"/>
                <a:ea typeface="黑体" panose="02010609060101010101" pitchFamily="49" charset="-122"/>
              </a:rPr>
              <a:t>.1946</a:t>
            </a:r>
            <a:r>
              <a:rPr lang="zh-CN" altLang="en-US" sz="2400" dirty="0">
                <a:solidFill>
                  <a:prstClr val="black"/>
                </a:solidFill>
                <a:latin typeface="黑体" panose="02010609060101010101" pitchFamily="49" charset="-122"/>
                <a:ea typeface="黑体" panose="02010609060101010101" pitchFamily="49" charset="-122"/>
              </a:rPr>
              <a:t>年，中共决定将减租减息政策改为实现“耕者有其田”政策的文件是（      </a:t>
            </a:r>
            <a:r>
              <a:rPr lang="zh-CN" altLang="en-US" sz="2400" dirty="0" smtClean="0">
                <a:solidFill>
                  <a:prstClr val="black"/>
                </a:solidFill>
                <a:latin typeface="黑体" panose="02010609060101010101" pitchFamily="49" charset="-122"/>
                <a:ea typeface="黑体" panose="02010609060101010101" pitchFamily="49" charset="-122"/>
              </a:rPr>
              <a:t>）</a:t>
            </a:r>
          </a:p>
          <a:p>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井冈山土地法</a:t>
            </a:r>
            <a:r>
              <a:rPr lang="en-US" altLang="zh-CN" sz="2400" dirty="0" smtClean="0">
                <a:solidFill>
                  <a:prstClr val="black"/>
                </a:solidFill>
                <a:latin typeface="黑体" panose="02010609060101010101" pitchFamily="49" charset="-122"/>
                <a:ea typeface="黑体" panose="02010609060101010101" pitchFamily="49" charset="-122"/>
              </a:rPr>
              <a:t>》</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en-US" altLang="zh-CN"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兴国土地法</a:t>
            </a:r>
            <a:r>
              <a:rPr lang="en-US" altLang="zh-CN" sz="2400" dirty="0" smtClean="0">
                <a:solidFill>
                  <a:prstClr val="black"/>
                </a:solidFill>
                <a:latin typeface="黑体" panose="02010609060101010101" pitchFamily="49" charset="-122"/>
                <a:ea typeface="黑体" panose="02010609060101010101" pitchFamily="49" charset="-122"/>
              </a:rPr>
              <a:t>》</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en-US" altLang="zh-CN"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关于清算、减租及土地问题的指示</a:t>
            </a:r>
            <a:r>
              <a:rPr lang="en-US" altLang="zh-CN" sz="2400" dirty="0" smtClean="0">
                <a:solidFill>
                  <a:prstClr val="black"/>
                </a:solidFill>
                <a:latin typeface="黑体" panose="02010609060101010101" pitchFamily="49" charset="-122"/>
                <a:ea typeface="黑体" panose="02010609060101010101" pitchFamily="49" charset="-122"/>
              </a:rPr>
              <a:t>》</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en-US" altLang="zh-CN"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中国土地法大纲</a:t>
            </a:r>
            <a:r>
              <a:rPr lang="en-US" altLang="zh-CN" sz="2400" dirty="0">
                <a:solidFill>
                  <a:prstClr val="black"/>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6572118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1</a:t>
            </a:r>
            <a:r>
              <a:rPr lang="en-US" altLang="zh-CN" sz="2400" dirty="0" smtClean="0">
                <a:solidFill>
                  <a:prstClr val="black"/>
                </a:solidFill>
                <a:latin typeface="黑体" panose="02010609060101010101" pitchFamily="49" charset="-122"/>
                <a:ea typeface="黑体" panose="02010609060101010101" pitchFamily="49" charset="-122"/>
              </a:rPr>
              <a:t>.1946</a:t>
            </a:r>
            <a:r>
              <a:rPr lang="zh-CN" altLang="en-US" sz="2400" dirty="0">
                <a:solidFill>
                  <a:prstClr val="black"/>
                </a:solidFill>
                <a:latin typeface="黑体" panose="02010609060101010101" pitchFamily="49" charset="-122"/>
                <a:ea typeface="黑体" panose="02010609060101010101" pitchFamily="49" charset="-122"/>
              </a:rPr>
              <a:t>年，中共决定将减租减息政策改为实现“耕者有其田”政策的文件是（  </a:t>
            </a:r>
            <a:r>
              <a:rPr lang="zh-CN" altLang="en-US" sz="2400" dirty="0">
                <a:solidFill>
                  <a:srgbClr val="C00000"/>
                </a:solidFill>
                <a:latin typeface="黑体" panose="02010609060101010101" pitchFamily="49" charset="-122"/>
                <a:ea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rPr>
              <a:t>C</a:t>
            </a:r>
            <a:r>
              <a:rPr lang="zh-CN" altLang="en-US" sz="2400" dirty="0" smtClean="0">
                <a:solidFill>
                  <a:srgbClr val="C00000"/>
                </a:solidFill>
                <a:latin typeface="黑体" panose="02010609060101010101" pitchFamily="49" charset="-122"/>
                <a:ea typeface="黑体" panose="02010609060101010101" pitchFamily="49" charset="-122"/>
              </a:rPr>
              <a:t>   </a:t>
            </a:r>
            <a:r>
              <a:rPr lang="zh-CN" altLang="en-US" sz="2400" dirty="0" smtClean="0">
                <a:solidFill>
                  <a:prstClr val="black"/>
                </a:solidFill>
                <a:latin typeface="黑体" panose="02010609060101010101" pitchFamily="49" charset="-122"/>
                <a:ea typeface="黑体" panose="02010609060101010101" pitchFamily="49" charset="-122"/>
              </a:rPr>
              <a:t>）</a:t>
            </a:r>
          </a:p>
          <a:p>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井冈山土地法</a:t>
            </a:r>
            <a:r>
              <a:rPr lang="en-US" altLang="zh-CN" sz="2400" dirty="0" smtClean="0">
                <a:solidFill>
                  <a:prstClr val="black"/>
                </a:solidFill>
                <a:latin typeface="黑体" panose="02010609060101010101" pitchFamily="49" charset="-122"/>
                <a:ea typeface="黑体" panose="02010609060101010101" pitchFamily="49" charset="-122"/>
              </a:rPr>
              <a:t>》</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en-US" altLang="zh-CN"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兴国土地法</a:t>
            </a:r>
            <a:r>
              <a:rPr lang="en-US" altLang="zh-CN" sz="2400" dirty="0" smtClean="0">
                <a:solidFill>
                  <a:prstClr val="black"/>
                </a:solidFill>
                <a:latin typeface="黑体" panose="02010609060101010101" pitchFamily="49" charset="-122"/>
                <a:ea typeface="黑体" panose="02010609060101010101" pitchFamily="49" charset="-122"/>
              </a:rPr>
              <a:t>》</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en-US" altLang="zh-CN"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关于清算、减租及土地问题的指示</a:t>
            </a:r>
            <a:r>
              <a:rPr lang="en-US" altLang="zh-CN" sz="2400" dirty="0" smtClean="0">
                <a:solidFill>
                  <a:prstClr val="black"/>
                </a:solidFill>
                <a:latin typeface="黑体" panose="02010609060101010101" pitchFamily="49" charset="-122"/>
                <a:ea typeface="黑体" panose="02010609060101010101" pitchFamily="49" charset="-122"/>
              </a:rPr>
              <a:t>》</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en-US" altLang="zh-CN"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中国土地法大纲</a:t>
            </a:r>
            <a:r>
              <a:rPr lang="en-US" altLang="zh-CN" sz="2400" dirty="0">
                <a:solidFill>
                  <a:prstClr val="black"/>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13911804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51838" y="1715892"/>
            <a:ext cx="6815926" cy="3850126"/>
          </a:xfrm>
        </p:spPr>
        <p:txBody>
          <a:bodyPr>
            <a:normAutofit/>
          </a:bodyPr>
          <a:lstStyle/>
          <a:p>
            <a:pPr>
              <a:lnSpc>
                <a:spcPct val="200000"/>
              </a:lnSpc>
            </a:pPr>
            <a:r>
              <a:rPr lang="en-US"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中国近现代史纲要</a:t>
            </a:r>
            <a:r>
              <a:rPr lang="en-US" altLang="zh-CN" sz="2000" dirty="0" smtClean="0">
                <a:latin typeface="黑体" panose="02010609060101010101" pitchFamily="49" charset="-122"/>
                <a:ea typeface="黑体" panose="02010609060101010101" pitchFamily="49" charset="-122"/>
              </a:rPr>
              <a:t>》</a:t>
            </a:r>
          </a:p>
          <a:p>
            <a:pPr marL="285750" indent="-285750">
              <a:lnSpc>
                <a:spcPct val="200000"/>
              </a:lnSpc>
              <a:buFont typeface="Arial" panose="020B0604020202020204" pitchFamily="34" charset="0"/>
              <a:buChar char="•"/>
            </a:pPr>
            <a:r>
              <a:rPr lang="zh-CN" altLang="en-US" sz="2000" dirty="0" smtClean="0">
                <a:latin typeface="黑体" panose="02010609060101010101" pitchFamily="49" charset="-122"/>
                <a:ea typeface="黑体" panose="02010609060101010101" pitchFamily="49" charset="-122"/>
              </a:rPr>
              <a:t>思维导图，脉络明晰</a:t>
            </a:r>
            <a:endParaRPr lang="en-US" altLang="zh-CN" sz="2000" dirty="0" smtClean="0">
              <a:latin typeface="黑体" panose="02010609060101010101" pitchFamily="49" charset="-122"/>
              <a:ea typeface="黑体" panose="02010609060101010101" pitchFamily="49" charset="-122"/>
            </a:endParaRPr>
          </a:p>
          <a:p>
            <a:pPr marL="285750" indent="-285750">
              <a:lnSpc>
                <a:spcPct val="200000"/>
              </a:lnSpc>
              <a:buFont typeface="Arial" panose="020B0604020202020204" pitchFamily="34" charset="0"/>
              <a:buChar char="•"/>
            </a:pPr>
            <a:r>
              <a:rPr lang="zh-CN" altLang="en-US" sz="2000" dirty="0" smtClean="0">
                <a:latin typeface="黑体" panose="02010609060101010101" pitchFamily="49" charset="-122"/>
                <a:ea typeface="黑体" panose="02010609060101010101" pitchFamily="49" charset="-122"/>
              </a:rPr>
              <a:t>知识考点，重点分析</a:t>
            </a:r>
            <a:endParaRPr lang="en-US" altLang="zh-CN" sz="2000" dirty="0" smtClean="0">
              <a:latin typeface="黑体" panose="02010609060101010101" pitchFamily="49" charset="-122"/>
              <a:ea typeface="黑体" panose="02010609060101010101" pitchFamily="49" charset="-122"/>
            </a:endParaRPr>
          </a:p>
          <a:p>
            <a:pPr marL="285750" indent="-285750">
              <a:lnSpc>
                <a:spcPct val="200000"/>
              </a:lnSpc>
              <a:buFont typeface="Arial" panose="020B0604020202020204" pitchFamily="34" charset="0"/>
              <a:buChar char="•"/>
            </a:pPr>
            <a:r>
              <a:rPr lang="zh-CN" altLang="en-US" sz="2000" dirty="0" smtClean="0">
                <a:latin typeface="黑体" panose="02010609060101010101" pitchFamily="49" charset="-122"/>
                <a:ea typeface="黑体" panose="02010609060101010101" pitchFamily="49" charset="-122"/>
              </a:rPr>
              <a:t>历年真题，深度解析</a:t>
            </a:r>
          </a:p>
          <a:p>
            <a:pPr marL="285750" indent="-285750">
              <a:lnSpc>
                <a:spcPct val="200000"/>
              </a:lnSpc>
              <a:buFont typeface="Arial" panose="020B0604020202020204" pitchFamily="34" charset="0"/>
              <a:buChar char="•"/>
            </a:pPr>
            <a:r>
              <a:rPr lang="zh-CN" altLang="en-US" sz="2000" dirty="0" smtClean="0">
                <a:latin typeface="黑体" panose="02010609060101010101" pitchFamily="49" charset="-122"/>
                <a:ea typeface="黑体" panose="02010609060101010101" pitchFamily="49" charset="-122"/>
              </a:rPr>
              <a:t>考场演兵，巩固练习</a:t>
            </a:r>
          </a:p>
          <a:p>
            <a:pPr>
              <a:lnSpc>
                <a:spcPct val="200000"/>
              </a:lnSpc>
            </a:pPr>
            <a:endParaRPr lang="zh-CN" altLang="en-US" sz="2000" dirty="0"/>
          </a:p>
        </p:txBody>
      </p:sp>
      <p:sp>
        <p:nvSpPr>
          <p:cNvPr id="6" name="标题 1"/>
          <p:cNvSpPr>
            <a:spLocks noGrp="1"/>
          </p:cNvSpPr>
          <p:nvPr>
            <p:ph type="title"/>
          </p:nvPr>
        </p:nvSpPr>
        <p:spPr>
          <a:xfrm>
            <a:off x="1289957" y="429427"/>
            <a:ext cx="9301843" cy="544050"/>
          </a:xfrm>
        </p:spPr>
        <p:txBody>
          <a:bodyPr/>
          <a:lstStyle/>
          <a:p>
            <a:r>
              <a:rPr lang="zh-CN" altLang="en-US" sz="3600" dirty="0" smtClean="0">
                <a:solidFill>
                  <a:schemeClr val="tx1"/>
                </a:solidFill>
              </a:rPr>
              <a:t>关于教材</a:t>
            </a:r>
            <a:endParaRPr lang="zh-CN" altLang="en-US" sz="3600" dirty="0">
              <a:solidFill>
                <a:schemeClr val="tx1"/>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9822" y="225331"/>
            <a:ext cx="5690560" cy="5690560"/>
          </a:xfrm>
          <a:prstGeom prst="rect">
            <a:avLst/>
          </a:prstGeom>
        </p:spPr>
      </p:pic>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6653600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3160886"/>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6" name="圆角矩形 5"/>
          <p:cNvSpPr/>
          <p:nvPr/>
        </p:nvSpPr>
        <p:spPr>
          <a:xfrm>
            <a:off x="2436551" y="5369682"/>
            <a:ext cx="3651896" cy="1151420"/>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第三节：</a:t>
            </a:r>
          </a:p>
          <a:p>
            <a:pPr algn="ctr"/>
            <a:r>
              <a:rPr lang="zh-CN" altLang="en-US" sz="2400" dirty="0">
                <a:solidFill>
                  <a:prstClr val="black"/>
                </a:solidFill>
                <a:latin typeface="黑体" panose="02010609060101010101" pitchFamily="49" charset="-122"/>
                <a:ea typeface="黑体" panose="02010609060101010101" pitchFamily="49" charset="-122"/>
                <a:sym typeface="+mn-ea"/>
              </a:rPr>
              <a:t>新民主主义革命的胜利</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2453580" y="3101511"/>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a:t>
            </a: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的</a:t>
            </a:r>
            <a:endParaRPr lang="en-US" altLang="zh-CN"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a:t>
            </a: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 </a:t>
            </a:r>
          </a:p>
        </p:txBody>
      </p:sp>
      <p:sp>
        <p:nvSpPr>
          <p:cNvPr id="7" name="左大括号 6"/>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96798" y="2004489"/>
            <a:ext cx="3860894"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全国解放战争的胜利开展</a:t>
            </a:r>
          </a:p>
        </p:txBody>
      </p:sp>
      <p:sp>
        <p:nvSpPr>
          <p:cNvPr id="10" name="圆角矩形 9"/>
          <p:cNvSpPr/>
          <p:nvPr/>
        </p:nvSpPr>
        <p:spPr>
          <a:xfrm>
            <a:off x="6378446" y="4440003"/>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国民党的政治经济危机和第二条战线的开辟</a:t>
            </a:r>
          </a:p>
        </p:txBody>
      </p:sp>
      <p:sp>
        <p:nvSpPr>
          <p:cNvPr id="17" name="圆角矩形 16"/>
          <p:cNvSpPr/>
          <p:nvPr/>
        </p:nvSpPr>
        <p:spPr>
          <a:xfrm>
            <a:off x="6378446" y="3631134"/>
            <a:ext cx="3879246"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各民主党派</a:t>
            </a:r>
            <a:r>
              <a:rPr lang="zh-CN" altLang="en-US" sz="2000" dirty="0" smtClean="0">
                <a:solidFill>
                  <a:prstClr val="white"/>
                </a:solidFill>
                <a:latin typeface="黑体" panose="02010609060101010101" pitchFamily="49" charset="-122"/>
                <a:ea typeface="黑体" panose="02010609060101010101" pitchFamily="49" charset="-122"/>
              </a:rPr>
              <a:t>的民主</a:t>
            </a:r>
            <a:r>
              <a:rPr lang="zh-CN" altLang="en-US" sz="2000" dirty="0">
                <a:solidFill>
                  <a:prstClr val="white"/>
                </a:solidFill>
                <a:latin typeface="黑体" panose="02010609060101010101" pitchFamily="49" charset="-122"/>
                <a:ea typeface="黑体" panose="02010609060101010101" pitchFamily="49" charset="-122"/>
              </a:rPr>
              <a:t>运动</a:t>
            </a:r>
          </a:p>
        </p:txBody>
      </p:sp>
      <p:sp>
        <p:nvSpPr>
          <p:cNvPr id="16" name="圆角矩形 15"/>
          <p:cNvSpPr/>
          <p:nvPr/>
        </p:nvSpPr>
        <p:spPr>
          <a:xfrm>
            <a:off x="6378446" y="2822265"/>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土地改革运动的兴起</a:t>
            </a:r>
            <a:endParaRPr lang="en-US" altLang="zh-CN" sz="2000" dirty="0" smtClean="0">
              <a:solidFill>
                <a:prstClr val="black"/>
              </a:solidFill>
              <a:latin typeface="黑体" panose="02010609060101010101" pitchFamily="49" charset="-122"/>
              <a:ea typeface="黑体" panose="02010609060101010101" pitchFamily="49" charset="-122"/>
            </a:endParaRPr>
          </a:p>
        </p:txBody>
      </p:sp>
      <p:sp>
        <p:nvSpPr>
          <p:cNvPr id="12" name="圆角矩形 11"/>
          <p:cNvSpPr/>
          <p:nvPr/>
        </p:nvSpPr>
        <p:spPr>
          <a:xfrm>
            <a:off x="2436551" y="834887"/>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a:t>
            </a: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进行</a:t>
            </a:r>
            <a:endParaRPr lang="en-US" altLang="zh-CN"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自卫</a:t>
            </a: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战争</a:t>
            </a:r>
          </a:p>
        </p:txBody>
      </p:sp>
    </p:spTree>
    <p:extLst>
      <p:ext uri="{BB962C8B-B14F-4D97-AF65-F5344CB8AC3E}">
        <p14:creationId xmlns:p14="http://schemas.microsoft.com/office/powerpoint/2010/main" val="26961615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5629" y="423583"/>
            <a:ext cx="10192076" cy="544050"/>
          </a:xfrm>
        </p:spPr>
        <p:txBody>
          <a:bodyPr vert="horz" lIns="91440" tIns="45720" rIns="91440" bIns="45720" rtlCol="0" anchor="ctr">
            <a:noAutofit/>
          </a:bodyPr>
          <a:lstStyle/>
          <a:p>
            <a:r>
              <a:rPr lang="zh-CN" altLang="en-US" sz="2400" dirty="0">
                <a:solidFill>
                  <a:schemeClr val="tx1"/>
                </a:solidFill>
              </a:rPr>
              <a:t>第二节 国民党政府处在全民的包围中 </a:t>
            </a:r>
          </a:p>
        </p:txBody>
      </p:sp>
      <p:sp>
        <p:nvSpPr>
          <p:cNvPr id="3" name="内容占位符 2"/>
          <p:cNvSpPr>
            <a:spLocks noGrp="1"/>
          </p:cNvSpPr>
          <p:nvPr>
            <p:ph idx="1"/>
          </p:nvPr>
        </p:nvSpPr>
        <p:spPr>
          <a:xfrm>
            <a:off x="738447" y="1200827"/>
            <a:ext cx="10515600" cy="1132717"/>
          </a:xfrm>
        </p:spPr>
        <p:txBody>
          <a:bodyPr>
            <a:noAutofit/>
          </a:bodyPr>
          <a:lstStyle/>
          <a:p>
            <a:r>
              <a:rPr lang="zh-CN" altLang="en-US" sz="2000" dirty="0" smtClean="0">
                <a:latin typeface="黑体" panose="02010609060101010101" pitchFamily="49" charset="-122"/>
                <a:ea typeface="黑体" panose="02010609060101010101" pitchFamily="49" charset="-122"/>
              </a:rPr>
              <a:t>各</a:t>
            </a:r>
            <a:r>
              <a:rPr lang="zh-CN" altLang="en-US" sz="2000" dirty="0">
                <a:latin typeface="黑体" panose="02010609060101010101" pitchFamily="49" charset="-122"/>
                <a:ea typeface="黑体" panose="02010609060101010101" pitchFamily="49" charset="-122"/>
              </a:rPr>
              <a:t>民主党派</a:t>
            </a:r>
            <a:r>
              <a:rPr lang="zh-CN" altLang="en-US" sz="2000" dirty="0" smtClean="0">
                <a:latin typeface="黑体" panose="02010609060101010101" pitchFamily="49" charset="-122"/>
                <a:ea typeface="黑体" panose="02010609060101010101" pitchFamily="49" charset="-122"/>
              </a:rPr>
              <a:t>的民主运动</a:t>
            </a:r>
            <a:endParaRPr lang="en-US" altLang="zh-CN" sz="2000" dirty="0" smtClean="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各</a:t>
            </a:r>
            <a:r>
              <a:rPr lang="zh-CN" altLang="en-US" sz="2000" dirty="0">
                <a:latin typeface="黑体" panose="02010609060101010101" pitchFamily="49" charset="-122"/>
                <a:ea typeface="黑体" panose="02010609060101010101" pitchFamily="49" charset="-122"/>
              </a:rPr>
              <a:t>民主党派的历史</a:t>
            </a:r>
            <a:r>
              <a:rPr lang="zh-CN" altLang="en-US" sz="2000" dirty="0" smtClean="0">
                <a:latin typeface="黑体" panose="02010609060101010101" pitchFamily="49" charset="-122"/>
                <a:ea typeface="黑体" panose="02010609060101010101" pitchFamily="49" charset="-122"/>
              </a:rPr>
              <a:t>发展</a:t>
            </a:r>
            <a:endParaRPr lang="zh-CN" altLang="en-US" sz="2000" dirty="0">
              <a:latin typeface="黑体" panose="02010609060101010101" pitchFamily="49" charset="-122"/>
              <a:ea typeface="黑体" panose="02010609060101010101" pitchFamily="49" charset="-122"/>
            </a:endParaRPr>
          </a:p>
        </p:txBody>
      </p:sp>
      <p:graphicFrame>
        <p:nvGraphicFramePr>
          <p:cNvPr id="4" name="内容占位符 4"/>
          <p:cNvGraphicFramePr/>
          <p:nvPr/>
        </p:nvGraphicFramePr>
        <p:xfrm>
          <a:off x="838577" y="3081592"/>
          <a:ext cx="10990008" cy="2398520"/>
        </p:xfrm>
        <a:graphic>
          <a:graphicData uri="http://schemas.openxmlformats.org/drawingml/2006/table">
            <a:tbl>
              <a:tblPr firstRow="1" bandRow="1">
                <a:tableStyleId>{5940675A-B579-460E-94D1-54222C63F5DA}</a:tableStyleId>
              </a:tblPr>
              <a:tblGrid>
                <a:gridCol w="1156855"/>
                <a:gridCol w="2869646"/>
                <a:gridCol w="1418492"/>
                <a:gridCol w="5545015"/>
              </a:tblGrid>
              <a:tr h="595760">
                <a:tc>
                  <a:txBody>
                    <a:bodyPr/>
                    <a:lstStyle/>
                    <a:p>
                      <a:pPr algn="ctr"/>
                      <a:r>
                        <a:rPr lang="zh-CN" altLang="en-US" sz="2000" b="0" dirty="0" smtClean="0">
                          <a:solidFill>
                            <a:schemeClr val="bg1"/>
                          </a:solidFill>
                          <a:latin typeface="黑体" panose="02010609060101010101" pitchFamily="49" charset="-122"/>
                          <a:ea typeface="黑体" panose="02010609060101010101" pitchFamily="49" charset="-122"/>
                          <a:cs typeface="黑体" panose="02010609060101010101" pitchFamily="49" charset="-122"/>
                        </a:rPr>
                        <a:t>简称</a:t>
                      </a:r>
                      <a:endParaRPr lang="zh-CN" altLang="en-US" sz="2000" b="0" dirty="0">
                        <a:solidFill>
                          <a:schemeClr val="bg1"/>
                        </a:solidFill>
                        <a:latin typeface="黑体" panose="02010609060101010101" pitchFamily="49" charset="-122"/>
                        <a:ea typeface="黑体" panose="02010609060101010101" pitchFamily="49" charset="-122"/>
                        <a:cs typeface="黑体" panose="02010609060101010101" pitchFamily="49" charset="-122"/>
                      </a:endParaRPr>
                    </a:p>
                  </a:txBody>
                  <a:tcPr>
                    <a:solidFill>
                      <a:srgbClr val="C00000"/>
                    </a:solidFill>
                  </a:tcPr>
                </a:tc>
                <a:tc>
                  <a:txBody>
                    <a:bodyPr/>
                    <a:lstStyle/>
                    <a:p>
                      <a:pPr algn="ctr"/>
                      <a:r>
                        <a:rPr lang="zh-CN" altLang="en-US" sz="2000" b="0" dirty="0" smtClean="0">
                          <a:solidFill>
                            <a:schemeClr val="bg1"/>
                          </a:solidFill>
                          <a:latin typeface="黑体" panose="02010609060101010101" pitchFamily="49" charset="-122"/>
                          <a:ea typeface="黑体" panose="02010609060101010101" pitchFamily="49" charset="-122"/>
                          <a:cs typeface="黑体" panose="02010609060101010101" pitchFamily="49" charset="-122"/>
                        </a:rPr>
                        <a:t>全称</a:t>
                      </a:r>
                      <a:endParaRPr lang="zh-CN" altLang="en-US" sz="2000" b="0" dirty="0">
                        <a:solidFill>
                          <a:schemeClr val="bg1"/>
                        </a:solidFill>
                        <a:latin typeface="黑体" panose="02010609060101010101" pitchFamily="49" charset="-122"/>
                        <a:ea typeface="黑体" panose="02010609060101010101" pitchFamily="49" charset="-122"/>
                        <a:cs typeface="黑体" panose="02010609060101010101" pitchFamily="49" charset="-122"/>
                      </a:endParaRPr>
                    </a:p>
                  </a:txBody>
                  <a:tcPr>
                    <a:solidFill>
                      <a:srgbClr val="C00000"/>
                    </a:solidFill>
                  </a:tcPr>
                </a:tc>
                <a:tc>
                  <a:txBody>
                    <a:bodyPr/>
                    <a:lstStyle/>
                    <a:p>
                      <a:pPr algn="ctr"/>
                      <a:r>
                        <a:rPr lang="zh-CN" altLang="en-US" sz="2000" b="0" dirty="0" smtClean="0">
                          <a:solidFill>
                            <a:schemeClr val="bg1"/>
                          </a:solidFill>
                          <a:latin typeface="黑体" panose="02010609060101010101" pitchFamily="49" charset="-122"/>
                          <a:ea typeface="黑体" panose="02010609060101010101" pitchFamily="49" charset="-122"/>
                          <a:cs typeface="黑体" panose="02010609060101010101" pitchFamily="49" charset="-122"/>
                        </a:rPr>
                        <a:t>时间</a:t>
                      </a:r>
                      <a:endParaRPr lang="zh-CN" altLang="en-US" sz="2000" b="0" dirty="0">
                        <a:solidFill>
                          <a:schemeClr val="bg1"/>
                        </a:solidFill>
                        <a:latin typeface="黑体" panose="02010609060101010101" pitchFamily="49" charset="-122"/>
                        <a:ea typeface="黑体" panose="02010609060101010101" pitchFamily="49" charset="-122"/>
                        <a:cs typeface="黑体" panose="02010609060101010101" pitchFamily="49" charset="-122"/>
                      </a:endParaRPr>
                    </a:p>
                  </a:txBody>
                  <a:tcPr>
                    <a:solidFill>
                      <a:srgbClr val="C00000"/>
                    </a:solidFill>
                  </a:tcPr>
                </a:tc>
                <a:tc>
                  <a:txBody>
                    <a:bodyPr/>
                    <a:lstStyle/>
                    <a:p>
                      <a:pPr algn="ctr"/>
                      <a:r>
                        <a:rPr lang="zh-CN" altLang="en-US" sz="2000" b="0" dirty="0" smtClean="0">
                          <a:solidFill>
                            <a:schemeClr val="bg1"/>
                          </a:solidFill>
                          <a:latin typeface="黑体" panose="02010609060101010101" pitchFamily="49" charset="-122"/>
                          <a:ea typeface="黑体" panose="02010609060101010101" pitchFamily="49" charset="-122"/>
                          <a:cs typeface="黑体" panose="02010609060101010101" pitchFamily="49" charset="-122"/>
                        </a:rPr>
                        <a:t>主要人物</a:t>
                      </a:r>
                      <a:endParaRPr lang="zh-CN" altLang="en-US" sz="2000" b="0" dirty="0">
                        <a:solidFill>
                          <a:schemeClr val="bg1"/>
                        </a:solidFill>
                        <a:latin typeface="黑体" panose="02010609060101010101" pitchFamily="49" charset="-122"/>
                        <a:ea typeface="黑体" panose="02010609060101010101" pitchFamily="49" charset="-122"/>
                        <a:cs typeface="黑体" panose="02010609060101010101" pitchFamily="49" charset="-122"/>
                      </a:endParaRPr>
                    </a:p>
                  </a:txBody>
                  <a:tcPr>
                    <a:solidFill>
                      <a:srgbClr val="C00000"/>
                    </a:solidFill>
                  </a:tcPr>
                </a:tc>
              </a:tr>
              <a:tr h="600920">
                <a:tc>
                  <a:txBody>
                    <a:bodyPr/>
                    <a:lstStyle/>
                    <a:p>
                      <a:r>
                        <a:rPr lang="zh-CN" altLang="en-US" sz="2000" b="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民革</a:t>
                      </a:r>
                      <a:endParaRPr lang="zh-CN" altLang="en-US" sz="2000" b="0"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a:txBody>
                  <a:tcPr>
                    <a:noFill/>
                  </a:tcPr>
                </a:tc>
                <a:tc>
                  <a:txBody>
                    <a:bodyPr/>
                    <a:lstStyle/>
                    <a:p>
                      <a:r>
                        <a:rPr lang="zh-CN" altLang="en-US" sz="2000" b="0" dirty="0" smtClean="0">
                          <a:solidFill>
                            <a:schemeClr val="tx1"/>
                          </a:solidFill>
                          <a:latin typeface="黑体" panose="02010609060101010101" pitchFamily="49" charset="-122"/>
                          <a:ea typeface="黑体" panose="02010609060101010101" pitchFamily="49" charset="-122"/>
                          <a:cs typeface="黑体" panose="02010609060101010101" pitchFamily="49" charset="-122"/>
                        </a:rPr>
                        <a:t>中国国民党革命委员会</a:t>
                      </a:r>
                      <a:endParaRPr lang="zh-CN" altLang="en-US" sz="2000" b="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oFill/>
                  </a:tcPr>
                </a:tc>
                <a:tc>
                  <a:txBody>
                    <a:bodyPr/>
                    <a:lstStyle/>
                    <a:p>
                      <a:r>
                        <a:rPr lang="en-US" altLang="zh-CN" sz="2000" b="0" dirty="0" smtClean="0">
                          <a:solidFill>
                            <a:schemeClr val="tx1"/>
                          </a:solidFill>
                          <a:latin typeface="黑体" panose="02010609060101010101" pitchFamily="49" charset="-122"/>
                          <a:ea typeface="黑体" panose="02010609060101010101" pitchFamily="49" charset="-122"/>
                          <a:cs typeface="黑体" panose="02010609060101010101" pitchFamily="49" charset="-122"/>
                        </a:rPr>
                        <a:t>1948.1.1</a:t>
                      </a:r>
                      <a:endParaRPr lang="zh-CN" altLang="en-US" sz="2000" b="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oFill/>
                  </a:tcPr>
                </a:tc>
                <a:tc>
                  <a:txBody>
                    <a:bodyPr/>
                    <a:lstStyle/>
                    <a:p>
                      <a:r>
                        <a:rPr lang="zh-CN" altLang="en-US" sz="2000" b="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宋庆龄</a:t>
                      </a:r>
                      <a:r>
                        <a:rPr lang="zh-CN" altLang="en-US" sz="2000" b="0" dirty="0" smtClean="0">
                          <a:solidFill>
                            <a:schemeClr val="tx1"/>
                          </a:solidFill>
                          <a:latin typeface="黑体" panose="02010609060101010101" pitchFamily="49" charset="-122"/>
                          <a:ea typeface="黑体" panose="02010609060101010101" pitchFamily="49" charset="-122"/>
                          <a:cs typeface="黑体" panose="02010609060101010101" pitchFamily="49" charset="-122"/>
                        </a:rPr>
                        <a:t>为名誉主席，李济深为主席</a:t>
                      </a:r>
                      <a:endParaRPr lang="zh-CN" altLang="en-US" sz="2000" b="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oFill/>
                  </a:tcPr>
                </a:tc>
              </a:tr>
              <a:tr h="600920">
                <a:tc>
                  <a:txBody>
                    <a:bodyPr/>
                    <a:lstStyle/>
                    <a:p>
                      <a:r>
                        <a:rPr lang="zh-CN" altLang="en-US" sz="2000" b="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农工党</a:t>
                      </a:r>
                      <a:endParaRPr lang="zh-CN" altLang="en-US" sz="2000" b="0"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a:txBody>
                  <a:tcPr>
                    <a:noFill/>
                  </a:tcPr>
                </a:tc>
                <a:tc>
                  <a:txBody>
                    <a:bodyPr/>
                    <a:lstStyle/>
                    <a:p>
                      <a:r>
                        <a:rPr lang="zh-CN" altLang="en-US" sz="2000" b="0" dirty="0" smtClean="0">
                          <a:solidFill>
                            <a:schemeClr val="tx1"/>
                          </a:solidFill>
                          <a:latin typeface="黑体" panose="02010609060101010101" pitchFamily="49" charset="-122"/>
                          <a:ea typeface="黑体" panose="02010609060101010101" pitchFamily="49" charset="-122"/>
                          <a:cs typeface="黑体" panose="02010609060101010101" pitchFamily="49" charset="-122"/>
                        </a:rPr>
                        <a:t>中国农工民主党</a:t>
                      </a:r>
                      <a:endParaRPr lang="zh-CN" altLang="en-US" sz="2000" b="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oFill/>
                  </a:tcPr>
                </a:tc>
                <a:tc>
                  <a:txBody>
                    <a:bodyPr/>
                    <a:lstStyle/>
                    <a:p>
                      <a:r>
                        <a:rPr lang="en-US" altLang="zh-CN" sz="2000" b="0" dirty="0" smtClean="0">
                          <a:solidFill>
                            <a:schemeClr val="tx1"/>
                          </a:solidFill>
                          <a:latin typeface="黑体" panose="02010609060101010101" pitchFamily="49" charset="-122"/>
                          <a:ea typeface="黑体" panose="02010609060101010101" pitchFamily="49" charset="-122"/>
                          <a:cs typeface="黑体" panose="02010609060101010101" pitchFamily="49" charset="-122"/>
                        </a:rPr>
                        <a:t>1947.2.3</a:t>
                      </a:r>
                      <a:endParaRPr lang="zh-CN" altLang="en-US" sz="2000" b="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oFill/>
                  </a:tcPr>
                </a:tc>
                <a:tc>
                  <a:txBody>
                    <a:bodyPr/>
                    <a:lstStyle/>
                    <a:p>
                      <a:r>
                        <a:rPr lang="zh-CN" altLang="en-US" sz="2000" b="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邓演达</a:t>
                      </a:r>
                      <a:r>
                        <a:rPr lang="zh-CN" altLang="en-US" sz="2000" b="0" dirty="0" smtClean="0">
                          <a:solidFill>
                            <a:schemeClr val="tx1"/>
                          </a:solidFill>
                          <a:latin typeface="黑体" panose="02010609060101010101" pitchFamily="49" charset="-122"/>
                          <a:ea typeface="黑体" panose="02010609060101010101" pitchFamily="49" charset="-122"/>
                          <a:cs typeface="黑体" panose="02010609060101010101" pitchFamily="49" charset="-122"/>
                        </a:rPr>
                        <a:t>（中国国民党临时行动委员会）、章伯钧</a:t>
                      </a:r>
                      <a:endParaRPr lang="zh-CN" altLang="en-US" sz="2000" b="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oFill/>
                  </a:tcPr>
                </a:tc>
              </a:tr>
              <a:tr h="600920">
                <a:tc>
                  <a:txBody>
                    <a:bodyPr/>
                    <a:lstStyle/>
                    <a:p>
                      <a:r>
                        <a:rPr lang="zh-CN" altLang="en-US" sz="2000" b="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民盟</a:t>
                      </a:r>
                      <a:endParaRPr lang="zh-CN" altLang="en-US" sz="2000" b="0"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a:txBody>
                  <a:tcPr>
                    <a:noFill/>
                  </a:tcPr>
                </a:tc>
                <a:tc>
                  <a:txBody>
                    <a:bodyPr/>
                    <a:lstStyle/>
                    <a:p>
                      <a:r>
                        <a:rPr lang="zh-CN" altLang="en-US" sz="2000" b="0" dirty="0" smtClean="0">
                          <a:solidFill>
                            <a:schemeClr val="tx1"/>
                          </a:solidFill>
                          <a:latin typeface="黑体" panose="02010609060101010101" pitchFamily="49" charset="-122"/>
                          <a:ea typeface="黑体" panose="02010609060101010101" pitchFamily="49" charset="-122"/>
                          <a:cs typeface="黑体" panose="02010609060101010101" pitchFamily="49" charset="-122"/>
                        </a:rPr>
                        <a:t>中国民主同盟</a:t>
                      </a:r>
                      <a:endParaRPr lang="zh-CN" altLang="en-US" sz="2000" b="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oFill/>
                  </a:tcPr>
                </a:tc>
                <a:tc>
                  <a:txBody>
                    <a:bodyPr/>
                    <a:lstStyle/>
                    <a:p>
                      <a:r>
                        <a:rPr lang="en-US" altLang="zh-CN" sz="2000" b="0" dirty="0" smtClean="0">
                          <a:solidFill>
                            <a:schemeClr val="tx1"/>
                          </a:solidFill>
                          <a:latin typeface="黑体" panose="02010609060101010101" pitchFamily="49" charset="-122"/>
                          <a:ea typeface="黑体" panose="02010609060101010101" pitchFamily="49" charset="-122"/>
                          <a:cs typeface="黑体" panose="02010609060101010101" pitchFamily="49" charset="-122"/>
                        </a:rPr>
                        <a:t>1941.3.19</a:t>
                      </a:r>
                      <a:endParaRPr lang="zh-CN" altLang="en-US" sz="2000" b="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oFill/>
                  </a:tcPr>
                </a:tc>
                <a:tc>
                  <a:txBody>
                    <a:bodyPr/>
                    <a:lstStyle/>
                    <a:p>
                      <a:r>
                        <a:rPr lang="zh-CN" altLang="en-US" sz="2000" b="0" dirty="0" smtClean="0">
                          <a:solidFill>
                            <a:schemeClr val="tx1"/>
                          </a:solidFill>
                          <a:latin typeface="黑体" panose="02010609060101010101" pitchFamily="49" charset="-122"/>
                          <a:ea typeface="黑体" panose="02010609060101010101" pitchFamily="49" charset="-122"/>
                          <a:cs typeface="黑体" panose="02010609060101010101" pitchFamily="49" charset="-122"/>
                        </a:rPr>
                        <a:t>黄炎培、张澜</a:t>
                      </a:r>
                      <a:endParaRPr lang="zh-CN" altLang="en-US" sz="2000" b="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oFill/>
                  </a:tcPr>
                </a:tc>
              </a:tr>
            </a:tbl>
          </a:graphicData>
        </a:graphic>
      </p:graphicFrame>
      <p:pic>
        <p:nvPicPr>
          <p:cNvPr id="5" name="Picture 4"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8070" y="1891615"/>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 6"/>
          <p:cNvGrpSpPr/>
          <p:nvPr/>
        </p:nvGrpSpPr>
        <p:grpSpPr>
          <a:xfrm>
            <a:off x="6467658" y="100049"/>
            <a:ext cx="5574306" cy="1792549"/>
            <a:chOff x="3014118" y="1917767"/>
            <a:chExt cx="7261926" cy="3173490"/>
          </a:xfrm>
        </p:grpSpPr>
        <p:sp>
          <p:nvSpPr>
            <p:cNvPr id="8" name="圆角矩形 7"/>
            <p:cNvSpPr/>
            <p:nvPr/>
          </p:nvSpPr>
          <p:spPr>
            <a:xfrm>
              <a:off x="3014118" y="2873238"/>
              <a:ext cx="3000911" cy="1409149"/>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a:t>
              </a: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的</a:t>
              </a:r>
              <a:endParaRPr lang="en-US" altLang="zh-CN"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 </a:t>
              </a:r>
            </a:p>
          </p:txBody>
        </p:sp>
        <p:sp>
          <p:nvSpPr>
            <p:cNvPr id="10" name="左大括号 9"/>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1" name="圆角矩形 10"/>
            <p:cNvSpPr/>
            <p:nvPr/>
          </p:nvSpPr>
          <p:spPr>
            <a:xfrm>
              <a:off x="6378446" y="1917767"/>
              <a:ext cx="3860894" cy="8166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全国解放战争的胜利开展</a:t>
              </a:r>
            </a:p>
          </p:txBody>
        </p:sp>
        <p:sp>
          <p:nvSpPr>
            <p:cNvPr id="12" name="圆角矩形 11"/>
            <p:cNvSpPr/>
            <p:nvPr/>
          </p:nvSpPr>
          <p:spPr>
            <a:xfrm>
              <a:off x="6378446" y="4440003"/>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第二</a:t>
              </a:r>
              <a:r>
                <a:rPr lang="zh-CN" altLang="en-US" dirty="0">
                  <a:solidFill>
                    <a:prstClr val="black"/>
                  </a:solidFill>
                  <a:latin typeface="黑体" panose="02010609060101010101" pitchFamily="49" charset="-122"/>
                  <a:ea typeface="黑体" panose="02010609060101010101" pitchFamily="49" charset="-122"/>
                </a:rPr>
                <a:t>条战线的开辟</a:t>
              </a:r>
            </a:p>
          </p:txBody>
        </p:sp>
        <p:sp>
          <p:nvSpPr>
            <p:cNvPr id="13" name="圆角矩形 12"/>
            <p:cNvSpPr/>
            <p:nvPr/>
          </p:nvSpPr>
          <p:spPr>
            <a:xfrm>
              <a:off x="6396798" y="3620076"/>
              <a:ext cx="3879246" cy="736711"/>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各民主党派</a:t>
              </a:r>
              <a:r>
                <a:rPr lang="zh-CN" altLang="en-US" dirty="0" smtClean="0">
                  <a:solidFill>
                    <a:prstClr val="white"/>
                  </a:solidFill>
                  <a:latin typeface="黑体" panose="02010609060101010101" pitchFamily="49" charset="-122"/>
                  <a:ea typeface="黑体" panose="02010609060101010101" pitchFamily="49" charset="-122"/>
                </a:rPr>
                <a:t>的民主运动</a:t>
              </a:r>
              <a:endParaRPr lang="zh-CN" altLang="en-US" dirty="0">
                <a:solidFill>
                  <a:prstClr val="white"/>
                </a:solidFill>
                <a:latin typeface="黑体" panose="02010609060101010101" pitchFamily="49" charset="-122"/>
                <a:ea typeface="黑体" panose="02010609060101010101" pitchFamily="49" charset="-122"/>
              </a:endParaRPr>
            </a:p>
          </p:txBody>
        </p:sp>
        <p:sp>
          <p:nvSpPr>
            <p:cNvPr id="14" name="圆角矩形 13"/>
            <p:cNvSpPr/>
            <p:nvPr/>
          </p:nvSpPr>
          <p:spPr>
            <a:xfrm>
              <a:off x="6378446" y="2822265"/>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土地改革运动的兴起</a:t>
              </a:r>
              <a:endParaRPr lang="en-US" altLang="zh-CN" dirty="0" smtClean="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40344351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65820" y="415719"/>
            <a:ext cx="10192076" cy="544050"/>
          </a:xfrm>
        </p:spPr>
        <p:txBody>
          <a:bodyPr vert="horz" lIns="91440" tIns="45720" rIns="91440" bIns="45720" rtlCol="0" anchor="ctr">
            <a:noAutofit/>
          </a:bodyPr>
          <a:lstStyle/>
          <a:p>
            <a:r>
              <a:rPr lang="zh-CN" altLang="en-US" sz="2400" dirty="0">
                <a:solidFill>
                  <a:schemeClr val="tx1"/>
                </a:solidFill>
              </a:rPr>
              <a:t>第二节 国民党政府处在全民的包围</a:t>
            </a:r>
            <a:r>
              <a:rPr lang="zh-CN" altLang="en-US" sz="2400" dirty="0" smtClean="0">
                <a:solidFill>
                  <a:schemeClr val="tx1"/>
                </a:solidFill>
              </a:rPr>
              <a:t>中</a:t>
            </a:r>
            <a:endParaRPr lang="zh-CN" altLang="en-US" sz="2400" dirty="0">
              <a:solidFill>
                <a:schemeClr val="tx1"/>
              </a:solidFill>
            </a:endParaRPr>
          </a:p>
        </p:txBody>
      </p:sp>
      <p:sp>
        <p:nvSpPr>
          <p:cNvPr id="3" name="内容占位符 2"/>
          <p:cNvSpPr>
            <a:spLocks noGrp="1"/>
          </p:cNvSpPr>
          <p:nvPr>
            <p:ph idx="1"/>
          </p:nvPr>
        </p:nvSpPr>
        <p:spPr>
          <a:xfrm>
            <a:off x="382325" y="1823550"/>
            <a:ext cx="11617433" cy="690218"/>
          </a:xfrm>
        </p:spPr>
        <p:txBody>
          <a:bodyPr>
            <a:normAutofit/>
          </a:bodyPr>
          <a:lstStyle/>
          <a:p>
            <a:r>
              <a:rPr lang="zh-CN" altLang="en-US" sz="2000" dirty="0">
                <a:latin typeface="黑体" panose="02010609060101010101" pitchFamily="49" charset="-122"/>
                <a:ea typeface="黑体" panose="02010609060101010101" pitchFamily="49" charset="-122"/>
              </a:rPr>
              <a:t>各民主党派的民主</a:t>
            </a:r>
            <a:r>
              <a:rPr lang="zh-CN" altLang="en-US" sz="2000" dirty="0" smtClean="0">
                <a:latin typeface="黑体" panose="02010609060101010101" pitchFamily="49" charset="-122"/>
                <a:ea typeface="黑体" panose="02010609060101010101" pitchFamily="49" charset="-122"/>
              </a:rPr>
              <a:t>运动</a:t>
            </a:r>
          </a:p>
        </p:txBody>
      </p:sp>
      <p:pic>
        <p:nvPicPr>
          <p:cNvPr id="5" name="Picture 4" descr="C:\Users\User\Documents\263EM\chuzi@sunlands.com\history\user\image\0a2b8d88-43cd-46c8-836a-beea4a59c9d9.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140166" y="1892598"/>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6467658" y="100049"/>
            <a:ext cx="5574306" cy="1792549"/>
            <a:chOff x="3014118" y="1917767"/>
            <a:chExt cx="7261926" cy="3173490"/>
          </a:xfrm>
        </p:grpSpPr>
        <p:sp>
          <p:nvSpPr>
            <p:cNvPr id="7" name="圆角矩形 6"/>
            <p:cNvSpPr/>
            <p:nvPr/>
          </p:nvSpPr>
          <p:spPr>
            <a:xfrm>
              <a:off x="3014118" y="2873238"/>
              <a:ext cx="3000911" cy="1409149"/>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a:t>
              </a: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的</a:t>
              </a:r>
              <a:endParaRPr lang="en-US" altLang="zh-CN"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 </a:t>
              </a:r>
            </a:p>
          </p:txBody>
        </p:sp>
        <p:sp>
          <p:nvSpPr>
            <p:cNvPr id="8" name="左大括号 7"/>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6378446" y="1917767"/>
              <a:ext cx="3860894" cy="8166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全国解放战争的胜利开展</a:t>
              </a:r>
            </a:p>
          </p:txBody>
        </p:sp>
        <p:sp>
          <p:nvSpPr>
            <p:cNvPr id="10" name="圆角矩形 9"/>
            <p:cNvSpPr/>
            <p:nvPr/>
          </p:nvSpPr>
          <p:spPr>
            <a:xfrm>
              <a:off x="6378446" y="4440003"/>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第二</a:t>
              </a:r>
              <a:r>
                <a:rPr lang="zh-CN" altLang="en-US" dirty="0">
                  <a:solidFill>
                    <a:prstClr val="black"/>
                  </a:solidFill>
                  <a:latin typeface="黑体" panose="02010609060101010101" pitchFamily="49" charset="-122"/>
                  <a:ea typeface="黑体" panose="02010609060101010101" pitchFamily="49" charset="-122"/>
                </a:rPr>
                <a:t>条战线的开辟</a:t>
              </a:r>
            </a:p>
          </p:txBody>
        </p:sp>
        <p:sp>
          <p:nvSpPr>
            <p:cNvPr id="11" name="圆角矩形 10"/>
            <p:cNvSpPr/>
            <p:nvPr/>
          </p:nvSpPr>
          <p:spPr>
            <a:xfrm>
              <a:off x="6396798" y="3620076"/>
              <a:ext cx="3879246" cy="736711"/>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各民主党派</a:t>
              </a:r>
              <a:r>
                <a:rPr lang="zh-CN" altLang="en-US" dirty="0" smtClean="0">
                  <a:solidFill>
                    <a:prstClr val="white"/>
                  </a:solidFill>
                  <a:latin typeface="黑体" panose="02010609060101010101" pitchFamily="49" charset="-122"/>
                  <a:ea typeface="黑体" panose="02010609060101010101" pitchFamily="49" charset="-122"/>
                </a:rPr>
                <a:t>的民主运动</a:t>
              </a:r>
              <a:endParaRPr lang="zh-CN" altLang="en-US" dirty="0">
                <a:solidFill>
                  <a:prstClr val="white"/>
                </a:solidFill>
                <a:latin typeface="黑体" panose="02010609060101010101" pitchFamily="49" charset="-122"/>
                <a:ea typeface="黑体" panose="02010609060101010101" pitchFamily="49" charset="-122"/>
              </a:endParaRPr>
            </a:p>
          </p:txBody>
        </p:sp>
        <p:sp>
          <p:nvSpPr>
            <p:cNvPr id="12" name="圆角矩形 11"/>
            <p:cNvSpPr/>
            <p:nvPr/>
          </p:nvSpPr>
          <p:spPr>
            <a:xfrm>
              <a:off x="6378446" y="2822265"/>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土地改革运动的兴起</a:t>
              </a:r>
              <a:endParaRPr lang="en-US" altLang="zh-CN" dirty="0" smtClean="0">
                <a:solidFill>
                  <a:prstClr val="black"/>
                </a:solidFill>
                <a:latin typeface="黑体" panose="02010609060101010101" pitchFamily="49" charset="-122"/>
                <a:ea typeface="黑体" panose="02010609060101010101" pitchFamily="49" charset="-122"/>
              </a:endParaRPr>
            </a:p>
          </p:txBody>
        </p:sp>
      </p:grpSp>
      <p:sp>
        <p:nvSpPr>
          <p:cNvPr id="13" name="MH_SubTitle_1"/>
          <p:cNvSpPr>
            <a:spLocks noChangeArrowheads="1"/>
          </p:cNvSpPr>
          <p:nvPr>
            <p:custDataLst>
              <p:tags r:id="rId1"/>
            </p:custDataLst>
          </p:nvPr>
        </p:nvSpPr>
        <p:spPr bwMode="gray">
          <a:xfrm>
            <a:off x="382326" y="2752522"/>
            <a:ext cx="2016925" cy="518720"/>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latin typeface="黑体" panose="02010609060101010101" pitchFamily="49" charset="-122"/>
                <a:ea typeface="黑体" panose="02010609060101010101" pitchFamily="49" charset="-122"/>
              </a:rPr>
              <a:t>1947</a:t>
            </a:r>
            <a:r>
              <a:rPr lang="zh-CN" altLang="en-US" dirty="0">
                <a:solidFill>
                  <a:prstClr val="white"/>
                </a:solidFill>
                <a:latin typeface="黑体" panose="02010609060101010101" pitchFamily="49" charset="-122"/>
                <a:ea typeface="黑体" panose="02010609060101010101" pitchFamily="49" charset="-122"/>
              </a:rPr>
              <a:t>年</a:t>
            </a:r>
            <a:r>
              <a:rPr lang="en-US" altLang="zh-CN" dirty="0">
                <a:solidFill>
                  <a:prstClr val="white"/>
                </a:solidFill>
                <a:latin typeface="黑体" panose="02010609060101010101" pitchFamily="49" charset="-122"/>
                <a:ea typeface="黑体" panose="02010609060101010101" pitchFamily="49" charset="-122"/>
              </a:rPr>
              <a:t>10</a:t>
            </a:r>
            <a:r>
              <a:rPr lang="zh-CN" altLang="en-US" dirty="0">
                <a:solidFill>
                  <a:prstClr val="white"/>
                </a:solidFill>
                <a:latin typeface="黑体" panose="02010609060101010101" pitchFamily="49" charset="-122"/>
                <a:ea typeface="黑体" panose="02010609060101010101" pitchFamily="49" charset="-122"/>
              </a:rPr>
              <a:t>月</a:t>
            </a:r>
            <a:endParaRPr lang="en-US" altLang="zh-CN" dirty="0">
              <a:solidFill>
                <a:srgbClr val="FFFFFF"/>
              </a:solidFill>
              <a:cs typeface="Arial" panose="020B0604020202020204" pitchFamily="34" charset="0"/>
            </a:endParaRPr>
          </a:p>
        </p:txBody>
      </p:sp>
      <p:sp>
        <p:nvSpPr>
          <p:cNvPr id="14" name="MH_SubTitle_2"/>
          <p:cNvSpPr>
            <a:spLocks noChangeArrowheads="1"/>
          </p:cNvSpPr>
          <p:nvPr>
            <p:custDataLst>
              <p:tags r:id="rId2"/>
            </p:custDataLst>
          </p:nvPr>
        </p:nvSpPr>
        <p:spPr bwMode="gray">
          <a:xfrm>
            <a:off x="382325" y="4071537"/>
            <a:ext cx="2016925" cy="518720"/>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smtClean="0">
                <a:solidFill>
                  <a:prstClr val="white"/>
                </a:solidFill>
                <a:sym typeface="微软雅黑" panose="020B0503020204020204" pitchFamily="34" charset="-122"/>
              </a:rPr>
              <a:t>1947</a:t>
            </a:r>
            <a:r>
              <a:rPr lang="zh-CN" altLang="en-US" dirty="0" smtClean="0">
                <a:solidFill>
                  <a:prstClr val="white"/>
                </a:solidFill>
                <a:sym typeface="微软雅黑" panose="020B0503020204020204" pitchFamily="34" charset="-122"/>
              </a:rPr>
              <a:t>年</a:t>
            </a:r>
            <a:r>
              <a:rPr lang="en-US" altLang="zh-CN" dirty="0" smtClean="0">
                <a:solidFill>
                  <a:prstClr val="white"/>
                </a:solidFill>
                <a:sym typeface="微软雅黑" panose="020B0503020204020204" pitchFamily="34" charset="-122"/>
              </a:rPr>
              <a:t>11</a:t>
            </a:r>
            <a:r>
              <a:rPr lang="zh-CN" altLang="en-US" dirty="0" smtClean="0">
                <a:solidFill>
                  <a:prstClr val="white"/>
                </a:solidFill>
                <a:sym typeface="微软雅黑" panose="020B0503020204020204" pitchFamily="34" charset="-122"/>
              </a:rPr>
              <a:t>月</a:t>
            </a:r>
            <a:r>
              <a:rPr lang="en-US" altLang="zh-CN" dirty="0" smtClean="0">
                <a:solidFill>
                  <a:prstClr val="white"/>
                </a:solidFill>
                <a:sym typeface="微软雅黑" panose="020B0503020204020204" pitchFamily="34" charset="-122"/>
              </a:rPr>
              <a:t>6</a:t>
            </a:r>
            <a:r>
              <a:rPr lang="zh-CN" altLang="en-US" dirty="0" smtClean="0">
                <a:solidFill>
                  <a:prstClr val="white"/>
                </a:solidFill>
                <a:sym typeface="微软雅黑" panose="020B0503020204020204" pitchFamily="34" charset="-122"/>
              </a:rPr>
              <a:t>日</a:t>
            </a:r>
            <a:endParaRPr lang="en-US" altLang="zh-CN" dirty="0">
              <a:solidFill>
                <a:srgbClr val="FFFFFF"/>
              </a:solidFill>
              <a:cs typeface="Arial" panose="020B0604020202020204" pitchFamily="34" charset="0"/>
            </a:endParaRPr>
          </a:p>
        </p:txBody>
      </p:sp>
      <p:sp>
        <p:nvSpPr>
          <p:cNvPr id="15" name="MH_SubTitle_3"/>
          <p:cNvSpPr>
            <a:spLocks noChangeArrowheads="1"/>
          </p:cNvSpPr>
          <p:nvPr>
            <p:custDataLst>
              <p:tags r:id="rId3"/>
            </p:custDataLst>
          </p:nvPr>
        </p:nvSpPr>
        <p:spPr bwMode="gray">
          <a:xfrm>
            <a:off x="382326" y="5332563"/>
            <a:ext cx="2016925" cy="516532"/>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latin typeface="黑体" panose="02010609060101010101" pitchFamily="49" charset="-122"/>
                <a:ea typeface="黑体" panose="02010609060101010101" pitchFamily="49" charset="-122"/>
              </a:rPr>
              <a:t>1948</a:t>
            </a:r>
            <a:r>
              <a:rPr lang="zh-CN" altLang="en-US" dirty="0">
                <a:solidFill>
                  <a:prstClr val="white"/>
                </a:solidFill>
                <a:latin typeface="黑体" panose="02010609060101010101" pitchFamily="49" charset="-122"/>
                <a:ea typeface="黑体" panose="02010609060101010101" pitchFamily="49" charset="-122"/>
              </a:rPr>
              <a:t>年</a:t>
            </a:r>
            <a:r>
              <a:rPr lang="en-US" altLang="zh-CN" dirty="0">
                <a:solidFill>
                  <a:prstClr val="white"/>
                </a:solidFill>
                <a:latin typeface="黑体" panose="02010609060101010101" pitchFamily="49" charset="-122"/>
                <a:ea typeface="黑体" panose="02010609060101010101" pitchFamily="49" charset="-122"/>
              </a:rPr>
              <a:t>1</a:t>
            </a:r>
            <a:r>
              <a:rPr lang="zh-CN" altLang="en-US" dirty="0">
                <a:solidFill>
                  <a:prstClr val="white"/>
                </a:solidFill>
                <a:latin typeface="黑体" panose="02010609060101010101" pitchFamily="49" charset="-122"/>
                <a:ea typeface="黑体" panose="02010609060101010101" pitchFamily="49" charset="-122"/>
              </a:rPr>
              <a:t>月</a:t>
            </a:r>
            <a:endParaRPr lang="en-US" altLang="zh-CN" dirty="0">
              <a:solidFill>
                <a:srgbClr val="FFFFFF"/>
              </a:solidFill>
              <a:cs typeface="Arial" panose="020B0604020202020204" pitchFamily="34" charset="0"/>
            </a:endParaRPr>
          </a:p>
        </p:txBody>
      </p:sp>
      <p:cxnSp>
        <p:nvCxnSpPr>
          <p:cNvPr id="16" name="MH_Other_5"/>
          <p:cNvCxnSpPr>
            <a:stCxn id="16" idx="2"/>
          </p:cNvCxnSpPr>
          <p:nvPr>
            <p:custDataLst>
              <p:tags r:id="rId4"/>
            </p:custDataLst>
          </p:nvPr>
        </p:nvCxnSpPr>
        <p:spPr>
          <a:xfrm flipH="1">
            <a:off x="1390788" y="3271242"/>
            <a:ext cx="1" cy="800295"/>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cxnSp>
        <p:nvCxnSpPr>
          <p:cNvPr id="17" name="MH_Other_6"/>
          <p:cNvCxnSpPr/>
          <p:nvPr>
            <p:custDataLst>
              <p:tags r:id="rId5"/>
            </p:custDataLst>
          </p:nvPr>
        </p:nvCxnSpPr>
        <p:spPr>
          <a:xfrm>
            <a:off x="1390788" y="4590257"/>
            <a:ext cx="1" cy="742306"/>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sp>
        <p:nvSpPr>
          <p:cNvPr id="18" name="MH_Text_1"/>
          <p:cNvSpPr>
            <a:spLocks noChangeArrowheads="1"/>
          </p:cNvSpPr>
          <p:nvPr>
            <p:custDataLst>
              <p:tags r:id="rId6"/>
            </p:custDataLst>
          </p:nvPr>
        </p:nvSpPr>
        <p:spPr bwMode="auto">
          <a:xfrm>
            <a:off x="2741364" y="2559068"/>
            <a:ext cx="4796574" cy="949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solidFill>
                  <a:prstClr val="black"/>
                </a:solidFill>
                <a:latin typeface="黑体" panose="02010609060101010101" pitchFamily="49" charset="-122"/>
                <a:ea typeface="黑体" panose="02010609060101010101" pitchFamily="49" charset="-122"/>
              </a:rPr>
              <a:t>国民党当局宣布</a:t>
            </a:r>
            <a:r>
              <a:rPr lang="zh-CN" altLang="en-US" b="1" dirty="0">
                <a:solidFill>
                  <a:srgbClr val="C00000"/>
                </a:solidFill>
                <a:latin typeface="黑体" panose="02010609060101010101" pitchFamily="49" charset="-122"/>
                <a:ea typeface="黑体" panose="02010609060101010101" pitchFamily="49" charset="-122"/>
              </a:rPr>
              <a:t>民盟</a:t>
            </a:r>
            <a:r>
              <a:rPr lang="zh-CN" altLang="en-US" dirty="0">
                <a:solidFill>
                  <a:prstClr val="black"/>
                </a:solidFill>
                <a:latin typeface="黑体" panose="02010609060101010101" pitchFamily="49" charset="-122"/>
                <a:ea typeface="黑体" panose="02010609060101010101" pitchFamily="49" charset="-122"/>
              </a:rPr>
              <a:t>为“</a:t>
            </a:r>
            <a:r>
              <a:rPr lang="zh-CN" altLang="en-US" b="1" dirty="0">
                <a:solidFill>
                  <a:srgbClr val="C00000"/>
                </a:solidFill>
                <a:latin typeface="黑体" panose="02010609060101010101" pitchFamily="49" charset="-122"/>
                <a:ea typeface="黑体" panose="02010609060101010101" pitchFamily="49" charset="-122"/>
              </a:rPr>
              <a:t>非法团体</a:t>
            </a:r>
            <a:r>
              <a:rPr lang="zh-CN" altLang="en-US" dirty="0">
                <a:solidFill>
                  <a:prstClr val="black"/>
                </a:solidFill>
                <a:latin typeface="黑体" panose="02010609060101010101" pitchFamily="49" charset="-122"/>
                <a:ea typeface="黑体" panose="02010609060101010101" pitchFamily="49" charset="-122"/>
              </a:rPr>
              <a:t>”。</a:t>
            </a:r>
            <a:endParaRPr lang="en-US" altLang="zh-CN" dirty="0">
              <a:solidFill>
                <a:prstClr val="black"/>
              </a:solidFill>
              <a:latin typeface="黑体" panose="02010609060101010101" pitchFamily="49" charset="-122"/>
              <a:ea typeface="黑体" panose="02010609060101010101" pitchFamily="49" charset="-122"/>
            </a:endParaRPr>
          </a:p>
        </p:txBody>
      </p:sp>
      <p:sp>
        <p:nvSpPr>
          <p:cNvPr id="19" name="MH_Text_1"/>
          <p:cNvSpPr>
            <a:spLocks noChangeArrowheads="1"/>
          </p:cNvSpPr>
          <p:nvPr>
            <p:custDataLst>
              <p:tags r:id="rId7"/>
            </p:custDataLst>
          </p:nvPr>
        </p:nvSpPr>
        <p:spPr bwMode="auto">
          <a:xfrm>
            <a:off x="2741364" y="3833142"/>
            <a:ext cx="4796574" cy="949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solidFill>
                  <a:prstClr val="black"/>
                </a:solidFill>
                <a:latin typeface="黑体" panose="02010609060101010101" pitchFamily="49" charset="-122"/>
                <a:ea typeface="黑体" panose="02010609060101010101" pitchFamily="49" charset="-122"/>
              </a:rPr>
              <a:t>民盟总部</a:t>
            </a:r>
            <a:r>
              <a:rPr lang="zh-CN" altLang="en-US" dirty="0" smtClean="0">
                <a:solidFill>
                  <a:prstClr val="black"/>
                </a:solidFill>
                <a:latin typeface="黑体" panose="02010609060101010101" pitchFamily="49" charset="-122"/>
                <a:ea typeface="黑体" panose="02010609060101010101" pitchFamily="49" charset="-122"/>
              </a:rPr>
              <a:t>解散。</a:t>
            </a:r>
            <a:endParaRPr lang="en-US" altLang="zh-CN" dirty="0">
              <a:solidFill>
                <a:prstClr val="black"/>
              </a:solidFill>
              <a:latin typeface="黑体" panose="02010609060101010101" pitchFamily="49" charset="-122"/>
              <a:ea typeface="黑体" panose="02010609060101010101" pitchFamily="49" charset="-122"/>
            </a:endParaRPr>
          </a:p>
        </p:txBody>
      </p:sp>
      <p:sp>
        <p:nvSpPr>
          <p:cNvPr id="20" name="矩形 19"/>
          <p:cNvSpPr/>
          <p:nvPr/>
        </p:nvSpPr>
        <p:spPr>
          <a:xfrm>
            <a:off x="2654282" y="5129164"/>
            <a:ext cx="9150856" cy="923330"/>
          </a:xfrm>
          <a:prstGeom prst="rect">
            <a:avLst/>
          </a:prstGeom>
        </p:spPr>
        <p:txBody>
          <a:bodyPr wrap="square">
            <a:spAutoFit/>
          </a:bodyPr>
          <a:lstStyle/>
          <a:p>
            <a:r>
              <a:rPr lang="zh-CN" altLang="en-US" dirty="0">
                <a:solidFill>
                  <a:prstClr val="black"/>
                </a:solidFill>
                <a:latin typeface="黑体" panose="02010609060101010101" pitchFamily="49" charset="-122"/>
                <a:ea typeface="黑体" panose="02010609060101010101" pitchFamily="49" charset="-122"/>
              </a:rPr>
              <a:t>民盟领导人沈钧儒等在香港召开</a:t>
            </a:r>
            <a:r>
              <a:rPr lang="zh-CN" altLang="en-US" b="1" dirty="0">
                <a:solidFill>
                  <a:srgbClr val="C00000"/>
                </a:solidFill>
                <a:latin typeface="黑体" panose="02010609060101010101" pitchFamily="49" charset="-122"/>
                <a:ea typeface="黑体" panose="02010609060101010101" pitchFamily="49" charset="-122"/>
              </a:rPr>
              <a:t>民盟一届三中全会</a:t>
            </a:r>
            <a:r>
              <a:rPr lang="zh-CN" altLang="en-US" dirty="0">
                <a:solidFill>
                  <a:prstClr val="black"/>
                </a:solidFill>
                <a:latin typeface="黑体" panose="02010609060101010101" pitchFamily="49" charset="-122"/>
                <a:ea typeface="黑体" panose="02010609060101010101" pitchFamily="49" charset="-122"/>
              </a:rPr>
              <a:t>，宣布不接受解散</a:t>
            </a:r>
            <a:r>
              <a:rPr lang="zh-CN" altLang="en-US" dirty="0" smtClean="0">
                <a:solidFill>
                  <a:prstClr val="black"/>
                </a:solidFill>
                <a:latin typeface="黑体" panose="02010609060101010101" pitchFamily="49" charset="-122"/>
                <a:ea typeface="黑体" panose="02010609060101010101" pitchFamily="49" charset="-122"/>
              </a:rPr>
              <a:t>民盟</a:t>
            </a:r>
            <a:r>
              <a:rPr lang="zh-CN" altLang="en-US" smtClean="0">
                <a:solidFill>
                  <a:prstClr val="black"/>
                </a:solidFill>
                <a:latin typeface="黑体" panose="02010609060101010101" pitchFamily="49" charset="-122"/>
                <a:ea typeface="黑体" panose="02010609060101010101" pitchFamily="49" charset="-122"/>
              </a:rPr>
              <a:t>。</a:t>
            </a:r>
            <a:r>
              <a:rPr lang="zh-CN" altLang="en-US" smtClean="0">
                <a:solidFill>
                  <a:srgbClr val="0070C0"/>
                </a:solidFill>
                <a:latin typeface="黑体" panose="02010609060101010101" pitchFamily="49" charset="-122"/>
                <a:ea typeface="黑体" panose="02010609060101010101" pitchFamily="49" charset="-122"/>
              </a:rPr>
              <a:t> </a:t>
            </a:r>
            <a:r>
              <a:rPr lang="zh-CN" altLang="en-US" smtClean="0">
                <a:solidFill>
                  <a:prstClr val="black"/>
                </a:solidFill>
                <a:latin typeface="黑体" panose="02010609060101010101" pitchFamily="49" charset="-122"/>
                <a:ea typeface="黑体" panose="02010609060101010101" pitchFamily="49" charset="-122"/>
              </a:rPr>
              <a:t>表示</a:t>
            </a:r>
            <a:r>
              <a:rPr lang="zh-CN" altLang="en-US" dirty="0">
                <a:solidFill>
                  <a:prstClr val="black"/>
                </a:solidFill>
                <a:latin typeface="黑体" panose="02010609060101010101" pitchFamily="49" charset="-122"/>
                <a:ea typeface="黑体" panose="02010609060101010101" pitchFamily="49" charset="-122"/>
              </a:rPr>
              <a:t>今后要与中国共产党携手合作。</a:t>
            </a:r>
            <a:endParaRPr lang="en-US" altLang="zh-CN" dirty="0">
              <a:solidFill>
                <a:prstClr val="black"/>
              </a:solidFill>
              <a:latin typeface="黑体" panose="02010609060101010101" pitchFamily="49" charset="-122"/>
              <a:ea typeface="黑体" panose="02010609060101010101" pitchFamily="49" charset="-122"/>
            </a:endParaRPr>
          </a:p>
          <a:p>
            <a:r>
              <a:rPr lang="zh-CN" altLang="en-US" dirty="0" smtClean="0">
                <a:solidFill>
                  <a:prstClr val="black"/>
                </a:solidFill>
                <a:latin typeface="黑体" panose="02010609060101010101" pitchFamily="49" charset="-122"/>
                <a:ea typeface="黑体" panose="02010609060101010101" pitchFamily="49" charset="-122"/>
              </a:rPr>
              <a:t>这次</a:t>
            </a:r>
            <a:r>
              <a:rPr lang="zh-CN" altLang="en-US" dirty="0">
                <a:solidFill>
                  <a:prstClr val="black"/>
                </a:solidFill>
                <a:latin typeface="黑体" panose="02010609060101010101" pitchFamily="49" charset="-122"/>
                <a:ea typeface="黑体" panose="02010609060101010101" pitchFamily="49" charset="-122"/>
              </a:rPr>
              <a:t>会议标志民盟站到了</a:t>
            </a:r>
            <a:r>
              <a:rPr lang="zh-CN" altLang="en-US" b="1" dirty="0">
                <a:solidFill>
                  <a:srgbClr val="C00000"/>
                </a:solidFill>
                <a:latin typeface="黑体" panose="02010609060101010101" pitchFamily="49" charset="-122"/>
                <a:ea typeface="黑体" panose="02010609060101010101" pitchFamily="49" charset="-122"/>
              </a:rPr>
              <a:t>新民主主义革命的立场上来</a:t>
            </a:r>
            <a:r>
              <a:rPr lang="zh-CN" altLang="en-US" dirty="0">
                <a:solidFill>
                  <a:srgbClr val="C00000"/>
                </a:solidFill>
                <a:latin typeface="黑体" panose="02010609060101010101" pitchFamily="49" charset="-122"/>
                <a:ea typeface="黑体" panose="02010609060101010101" pitchFamily="49" charset="-122"/>
              </a:rPr>
              <a:t>。 </a:t>
            </a:r>
            <a:r>
              <a:rPr lang="en-US" altLang="zh-CN" dirty="0">
                <a:solidFill>
                  <a:srgbClr val="C00000"/>
                </a:solidFill>
                <a:latin typeface="黑体" panose="02010609060101010101" pitchFamily="49" charset="-122"/>
                <a:ea typeface="黑体" panose="02010609060101010101" pitchFamily="49" charset="-122"/>
              </a:rPr>
              <a:t> </a:t>
            </a:r>
            <a:endParaRPr lang="zh-CN" altLang="en-US" dirty="0">
              <a:solidFill>
                <a:srgbClr val="C0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666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4895" y="420033"/>
            <a:ext cx="10192076" cy="544050"/>
          </a:xfrm>
        </p:spPr>
        <p:txBody>
          <a:bodyPr vert="horz" lIns="91440" tIns="45720" rIns="91440" bIns="45720" rtlCol="0" anchor="ctr">
            <a:noAutofit/>
          </a:bodyPr>
          <a:lstStyle/>
          <a:p>
            <a:r>
              <a:rPr lang="zh-CN" altLang="en-US" sz="2400" dirty="0">
                <a:solidFill>
                  <a:schemeClr val="tx1"/>
                </a:solidFill>
              </a:rPr>
              <a:t>第二节 国民党政府处在全民的包围</a:t>
            </a:r>
            <a:r>
              <a:rPr lang="zh-CN" altLang="en-US" sz="2400" dirty="0" smtClean="0">
                <a:solidFill>
                  <a:schemeClr val="tx1"/>
                </a:solidFill>
              </a:rPr>
              <a:t>中</a:t>
            </a:r>
            <a:endParaRPr lang="zh-CN" altLang="en-US" sz="2400" dirty="0">
              <a:solidFill>
                <a:schemeClr val="tx1"/>
              </a:solidFill>
            </a:endParaRPr>
          </a:p>
        </p:txBody>
      </p:sp>
      <p:sp>
        <p:nvSpPr>
          <p:cNvPr id="3" name="内容占位符 2"/>
          <p:cNvSpPr>
            <a:spLocks noGrp="1"/>
          </p:cNvSpPr>
          <p:nvPr>
            <p:ph idx="1"/>
          </p:nvPr>
        </p:nvSpPr>
        <p:spPr>
          <a:xfrm>
            <a:off x="3235569" y="4264039"/>
            <a:ext cx="8763627" cy="1464791"/>
          </a:xfrm>
        </p:spPr>
        <p:txBody>
          <a:bodyPr>
            <a:normAutofit/>
          </a:bodyPr>
          <a:lstStyle/>
          <a:p>
            <a:pPr>
              <a:lnSpc>
                <a:spcPct val="160000"/>
              </a:lnSpc>
            </a:pPr>
            <a:r>
              <a:rPr lang="zh-CN" altLang="en-US" sz="2000" dirty="0" smtClean="0">
                <a:latin typeface="黑体" panose="02010609060101010101" pitchFamily="49" charset="-122"/>
                <a:ea typeface="黑体" panose="02010609060101010101" pitchFamily="49" charset="-122"/>
              </a:rPr>
              <a:t>民主党派</a:t>
            </a:r>
            <a:r>
              <a:rPr lang="zh-CN" altLang="en-US" sz="2000" dirty="0">
                <a:latin typeface="黑体" panose="02010609060101010101" pitchFamily="49" charset="-122"/>
                <a:ea typeface="黑体" panose="02010609060101010101" pitchFamily="49" charset="-122"/>
              </a:rPr>
              <a:t>的领导人和著名的无党派民主人士</a:t>
            </a:r>
            <a:r>
              <a:rPr lang="en-US" altLang="zh-CN" sz="2000" dirty="0">
                <a:latin typeface="黑体" panose="02010609060101010101" pitchFamily="49" charset="-122"/>
                <a:ea typeface="黑体" panose="02010609060101010101" pitchFamily="49" charset="-122"/>
              </a:rPr>
              <a:t>55</a:t>
            </a:r>
            <a:r>
              <a:rPr lang="zh-CN" altLang="en-US" sz="2000" dirty="0">
                <a:latin typeface="黑体" panose="02010609060101010101" pitchFamily="49" charset="-122"/>
                <a:ea typeface="黑体" panose="02010609060101010101" pitchFamily="49" charset="-122"/>
              </a:rPr>
              <a:t>人联合</a:t>
            </a:r>
            <a:r>
              <a:rPr lang="zh-CN" altLang="en-US" sz="2000" dirty="0" smtClean="0">
                <a:latin typeface="黑体" panose="02010609060101010101" pitchFamily="49" charset="-122"/>
                <a:ea typeface="黑体" panose="02010609060101010101" pitchFamily="49" charset="-122"/>
              </a:rPr>
              <a:t>发表</a:t>
            </a:r>
            <a:r>
              <a:rPr lang="zh-CN" altLang="en-US" sz="2000" b="1" dirty="0" smtClean="0">
                <a:solidFill>
                  <a:srgbClr val="C00000"/>
                </a:solidFill>
                <a:latin typeface="黑体" panose="02010609060101010101" pitchFamily="49" charset="-122"/>
                <a:ea typeface="黑体" panose="02010609060101010101" pitchFamily="49" charset="-122"/>
              </a:rPr>
              <a:t>《</a:t>
            </a:r>
            <a:r>
              <a:rPr lang="zh-CN" altLang="en-US" sz="2000" b="1" dirty="0">
                <a:solidFill>
                  <a:srgbClr val="C00000"/>
                </a:solidFill>
                <a:latin typeface="黑体" panose="02010609060101010101" pitchFamily="49" charset="-122"/>
                <a:ea typeface="黑体" panose="02010609060101010101" pitchFamily="49" charset="-122"/>
              </a:rPr>
              <a:t>对时局的意见》</a:t>
            </a:r>
            <a:r>
              <a:rPr lang="zh-CN" altLang="en-US" sz="2000" dirty="0" smtClean="0">
                <a:latin typeface="黑体" panose="02010609060101010101" pitchFamily="49" charset="-122"/>
                <a:ea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endParaRPr>
          </a:p>
          <a:p>
            <a:pPr>
              <a:lnSpc>
                <a:spcPct val="160000"/>
              </a:lnSpc>
            </a:pPr>
            <a:r>
              <a:rPr lang="zh-CN" altLang="en-US" sz="2000" dirty="0" smtClean="0">
                <a:latin typeface="黑体" panose="02010609060101010101" pitchFamily="49" charset="-122"/>
                <a:ea typeface="黑体" panose="02010609060101010101" pitchFamily="49" charset="-122"/>
              </a:rPr>
              <a:t>表明接受</a:t>
            </a:r>
            <a:r>
              <a:rPr lang="zh-CN" altLang="en-US" sz="2000" dirty="0">
                <a:latin typeface="黑体" panose="02010609060101010101" pitchFamily="49" charset="-122"/>
                <a:ea typeface="黑体" panose="02010609060101010101" pitchFamily="49" charset="-122"/>
              </a:rPr>
              <a:t>中国共产党的领导</a:t>
            </a:r>
            <a:r>
              <a:rPr lang="zh-CN" altLang="en-US" sz="2000" dirty="0" smtClean="0">
                <a:latin typeface="黑体" panose="02010609060101010101" pitchFamily="49" charset="-122"/>
                <a:ea typeface="黑体" panose="02010609060101010101" pitchFamily="49" charset="-122"/>
              </a:rPr>
              <a:t>，拥护建立人民</a:t>
            </a:r>
            <a:r>
              <a:rPr lang="zh-CN" altLang="en-US" sz="2000" dirty="0">
                <a:latin typeface="黑体" panose="02010609060101010101" pitchFamily="49" charset="-122"/>
                <a:ea typeface="黑体" panose="02010609060101010101" pitchFamily="49" charset="-122"/>
              </a:rPr>
              <a:t>民主的新中国。</a:t>
            </a:r>
          </a:p>
          <a:p>
            <a:endParaRPr lang="zh-CN" altLang="en-US" sz="2000" dirty="0">
              <a:latin typeface="黑体" panose="02010609060101010101" pitchFamily="49" charset="-122"/>
              <a:ea typeface="黑体" panose="02010609060101010101" pitchFamily="49" charset="-122"/>
            </a:endParaRPr>
          </a:p>
        </p:txBody>
      </p:sp>
      <p:pic>
        <p:nvPicPr>
          <p:cNvPr id="9" name="Picture 4" descr="C:\Users\User\Documents\263EM\chuzi@sunlands.com\history\user\image\0a2b8d88-43cd-46c8-836a-beea4a59c9d9.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23307" y="1410000"/>
            <a:ext cx="1386223" cy="441929"/>
          </a:xfrm>
          <a:prstGeom prst="rect">
            <a:avLst/>
          </a:prstGeom>
          <a:noFill/>
          <a:extLst>
            <a:ext uri="{909E8E84-426E-40DD-AFC4-6F175D3DCCD1}">
              <a14:hiddenFill xmlns:a14="http://schemas.microsoft.com/office/drawing/2010/main">
                <a:solidFill>
                  <a:srgbClr val="FFFFFF"/>
                </a:solidFill>
              </a14:hiddenFill>
            </a:ext>
          </a:extLst>
        </p:spPr>
      </p:pic>
      <p:sp>
        <p:nvSpPr>
          <p:cNvPr id="6" name="内容占位符 2"/>
          <p:cNvSpPr txBox="1"/>
          <p:nvPr/>
        </p:nvSpPr>
        <p:spPr>
          <a:xfrm>
            <a:off x="574567" y="1329561"/>
            <a:ext cx="11617433" cy="690218"/>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smtClean="0">
                <a:solidFill>
                  <a:prstClr val="black"/>
                </a:solidFill>
                <a:latin typeface="黑体" panose="02010609060101010101" pitchFamily="49" charset="-122"/>
                <a:ea typeface="黑体" panose="02010609060101010101" pitchFamily="49" charset="-122"/>
              </a:rPr>
              <a:t>各民主党派的民主运动</a:t>
            </a:r>
            <a:endParaRPr lang="zh-CN" altLang="en-US" sz="2000" dirty="0" smtClean="0">
              <a:solidFill>
                <a:prstClr val="black"/>
              </a:solidFill>
              <a:latin typeface="黑体" panose="02010609060101010101" pitchFamily="49" charset="-122"/>
              <a:ea typeface="黑体" panose="02010609060101010101" pitchFamily="49" charset="-122"/>
            </a:endParaRPr>
          </a:p>
        </p:txBody>
      </p:sp>
      <p:grpSp>
        <p:nvGrpSpPr>
          <p:cNvPr id="7" name="组 6"/>
          <p:cNvGrpSpPr/>
          <p:nvPr/>
        </p:nvGrpSpPr>
        <p:grpSpPr>
          <a:xfrm>
            <a:off x="6467658" y="100049"/>
            <a:ext cx="5574306" cy="1792549"/>
            <a:chOff x="3014118" y="1917767"/>
            <a:chExt cx="7261926" cy="3173490"/>
          </a:xfrm>
        </p:grpSpPr>
        <p:sp>
          <p:nvSpPr>
            <p:cNvPr id="8" name="圆角矩形 7"/>
            <p:cNvSpPr/>
            <p:nvPr/>
          </p:nvSpPr>
          <p:spPr>
            <a:xfrm>
              <a:off x="3014118" y="2873238"/>
              <a:ext cx="3000911" cy="1409149"/>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a:t>
              </a: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的</a:t>
              </a:r>
              <a:endParaRPr lang="en-US" altLang="zh-CN"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 </a:t>
              </a:r>
            </a:p>
          </p:txBody>
        </p:sp>
        <p:sp>
          <p:nvSpPr>
            <p:cNvPr id="11" name="左大括号 10"/>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2" name="圆角矩形 11"/>
            <p:cNvSpPr/>
            <p:nvPr/>
          </p:nvSpPr>
          <p:spPr>
            <a:xfrm>
              <a:off x="6378446" y="1917767"/>
              <a:ext cx="3860894" cy="8166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全国解放战争的胜利开展</a:t>
              </a:r>
            </a:p>
          </p:txBody>
        </p:sp>
        <p:sp>
          <p:nvSpPr>
            <p:cNvPr id="13" name="圆角矩形 12"/>
            <p:cNvSpPr/>
            <p:nvPr/>
          </p:nvSpPr>
          <p:spPr>
            <a:xfrm>
              <a:off x="6378446" y="4440003"/>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第二</a:t>
              </a:r>
              <a:r>
                <a:rPr lang="zh-CN" altLang="en-US" dirty="0">
                  <a:solidFill>
                    <a:prstClr val="black"/>
                  </a:solidFill>
                  <a:latin typeface="黑体" panose="02010609060101010101" pitchFamily="49" charset="-122"/>
                  <a:ea typeface="黑体" panose="02010609060101010101" pitchFamily="49" charset="-122"/>
                </a:rPr>
                <a:t>条战线的开辟</a:t>
              </a:r>
            </a:p>
          </p:txBody>
        </p:sp>
        <p:sp>
          <p:nvSpPr>
            <p:cNvPr id="14" name="圆角矩形 13"/>
            <p:cNvSpPr/>
            <p:nvPr/>
          </p:nvSpPr>
          <p:spPr>
            <a:xfrm>
              <a:off x="6396798" y="3620076"/>
              <a:ext cx="3879246" cy="736711"/>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各民主党派</a:t>
              </a:r>
              <a:r>
                <a:rPr lang="zh-CN" altLang="en-US" dirty="0" smtClean="0">
                  <a:solidFill>
                    <a:prstClr val="white"/>
                  </a:solidFill>
                  <a:latin typeface="黑体" panose="02010609060101010101" pitchFamily="49" charset="-122"/>
                  <a:ea typeface="黑体" panose="02010609060101010101" pitchFamily="49" charset="-122"/>
                </a:rPr>
                <a:t>的民主运动</a:t>
              </a:r>
              <a:endParaRPr lang="zh-CN" altLang="en-US" dirty="0">
                <a:solidFill>
                  <a:prstClr val="white"/>
                </a:solidFill>
                <a:latin typeface="黑体" panose="02010609060101010101" pitchFamily="49" charset="-122"/>
                <a:ea typeface="黑体" panose="02010609060101010101" pitchFamily="49" charset="-122"/>
              </a:endParaRPr>
            </a:p>
          </p:txBody>
        </p:sp>
        <p:sp>
          <p:nvSpPr>
            <p:cNvPr id="15" name="圆角矩形 14"/>
            <p:cNvSpPr/>
            <p:nvPr/>
          </p:nvSpPr>
          <p:spPr>
            <a:xfrm>
              <a:off x="6378446" y="2822265"/>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土地改革运动的兴起</a:t>
              </a:r>
              <a:endParaRPr lang="en-US" altLang="zh-CN" dirty="0" smtClean="0">
                <a:solidFill>
                  <a:prstClr val="black"/>
                </a:solidFill>
                <a:latin typeface="黑体" panose="02010609060101010101" pitchFamily="49" charset="-122"/>
                <a:ea typeface="黑体" panose="02010609060101010101" pitchFamily="49" charset="-122"/>
              </a:endParaRPr>
            </a:p>
          </p:txBody>
        </p:sp>
      </p:grpSp>
      <p:sp>
        <p:nvSpPr>
          <p:cNvPr id="16" name="MH_SubTitle_3"/>
          <p:cNvSpPr>
            <a:spLocks noChangeArrowheads="1"/>
          </p:cNvSpPr>
          <p:nvPr>
            <p:custDataLst>
              <p:tags r:id="rId1"/>
            </p:custDataLst>
          </p:nvPr>
        </p:nvSpPr>
        <p:spPr bwMode="gray">
          <a:xfrm>
            <a:off x="954895" y="2772756"/>
            <a:ext cx="2016925" cy="516532"/>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latin typeface="黑体" panose="02010609060101010101" pitchFamily="49" charset="-122"/>
                <a:ea typeface="黑体" panose="02010609060101010101" pitchFamily="49" charset="-122"/>
              </a:rPr>
              <a:t>1948</a:t>
            </a:r>
            <a:r>
              <a:rPr lang="zh-CN" altLang="en-US" dirty="0">
                <a:solidFill>
                  <a:prstClr val="white"/>
                </a:solidFill>
                <a:latin typeface="黑体" panose="02010609060101010101" pitchFamily="49" charset="-122"/>
                <a:ea typeface="黑体" panose="02010609060101010101" pitchFamily="49" charset="-122"/>
              </a:rPr>
              <a:t>年</a:t>
            </a:r>
            <a:r>
              <a:rPr lang="en-US" altLang="zh-CN" dirty="0">
                <a:solidFill>
                  <a:prstClr val="white"/>
                </a:solidFill>
                <a:latin typeface="黑体" panose="02010609060101010101" pitchFamily="49" charset="-122"/>
                <a:ea typeface="黑体" panose="02010609060101010101" pitchFamily="49" charset="-122"/>
              </a:rPr>
              <a:t>4</a:t>
            </a:r>
            <a:r>
              <a:rPr lang="zh-CN" altLang="en-US" dirty="0">
                <a:solidFill>
                  <a:prstClr val="white"/>
                </a:solidFill>
                <a:latin typeface="黑体" panose="02010609060101010101" pitchFamily="49" charset="-122"/>
                <a:ea typeface="黑体" panose="02010609060101010101" pitchFamily="49" charset="-122"/>
              </a:rPr>
              <a:t>月</a:t>
            </a:r>
            <a:r>
              <a:rPr lang="en-US" altLang="zh-CN" dirty="0">
                <a:solidFill>
                  <a:prstClr val="white"/>
                </a:solidFill>
                <a:latin typeface="黑体" panose="02010609060101010101" pitchFamily="49" charset="-122"/>
                <a:ea typeface="黑体" panose="02010609060101010101" pitchFamily="49" charset="-122"/>
              </a:rPr>
              <a:t>30</a:t>
            </a:r>
            <a:r>
              <a:rPr lang="zh-CN" altLang="en-US" dirty="0">
                <a:solidFill>
                  <a:prstClr val="white"/>
                </a:solidFill>
                <a:latin typeface="黑体" panose="02010609060101010101" pitchFamily="49" charset="-122"/>
                <a:ea typeface="黑体" panose="02010609060101010101" pitchFamily="49" charset="-122"/>
              </a:rPr>
              <a:t>日</a:t>
            </a:r>
            <a:endParaRPr lang="en-US" altLang="zh-CN" dirty="0">
              <a:solidFill>
                <a:srgbClr val="FFFFFF"/>
              </a:solidFill>
              <a:cs typeface="Arial" panose="020B0604020202020204" pitchFamily="34" charset="0"/>
            </a:endParaRPr>
          </a:p>
        </p:txBody>
      </p:sp>
      <p:sp>
        <p:nvSpPr>
          <p:cNvPr id="17" name="MH_SubTitle_3"/>
          <p:cNvSpPr>
            <a:spLocks noChangeArrowheads="1"/>
          </p:cNvSpPr>
          <p:nvPr>
            <p:custDataLst>
              <p:tags r:id="rId2"/>
            </p:custDataLst>
          </p:nvPr>
        </p:nvSpPr>
        <p:spPr bwMode="gray">
          <a:xfrm>
            <a:off x="954893" y="4479903"/>
            <a:ext cx="2016925" cy="516532"/>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latin typeface="黑体" panose="02010609060101010101" pitchFamily="49" charset="-122"/>
                <a:ea typeface="黑体" panose="02010609060101010101" pitchFamily="49" charset="-122"/>
              </a:rPr>
              <a:t>1949</a:t>
            </a:r>
            <a:r>
              <a:rPr lang="zh-CN" altLang="en-US" dirty="0">
                <a:solidFill>
                  <a:prstClr val="white"/>
                </a:solidFill>
                <a:latin typeface="黑体" panose="02010609060101010101" pitchFamily="49" charset="-122"/>
                <a:ea typeface="黑体" panose="02010609060101010101" pitchFamily="49" charset="-122"/>
              </a:rPr>
              <a:t>年</a:t>
            </a:r>
            <a:r>
              <a:rPr lang="en-US" altLang="zh-CN" dirty="0">
                <a:solidFill>
                  <a:prstClr val="white"/>
                </a:solidFill>
                <a:latin typeface="黑体" panose="02010609060101010101" pitchFamily="49" charset="-122"/>
                <a:ea typeface="黑体" panose="02010609060101010101" pitchFamily="49" charset="-122"/>
              </a:rPr>
              <a:t>1</a:t>
            </a:r>
            <a:r>
              <a:rPr lang="zh-CN" altLang="en-US" dirty="0">
                <a:solidFill>
                  <a:prstClr val="white"/>
                </a:solidFill>
                <a:latin typeface="黑体" panose="02010609060101010101" pitchFamily="49" charset="-122"/>
                <a:ea typeface="黑体" panose="02010609060101010101" pitchFamily="49" charset="-122"/>
              </a:rPr>
              <a:t>月</a:t>
            </a:r>
            <a:r>
              <a:rPr lang="en-US" altLang="zh-CN" dirty="0">
                <a:solidFill>
                  <a:prstClr val="white"/>
                </a:solidFill>
                <a:latin typeface="黑体" panose="02010609060101010101" pitchFamily="49" charset="-122"/>
                <a:ea typeface="黑体" panose="02010609060101010101" pitchFamily="49" charset="-122"/>
              </a:rPr>
              <a:t>22</a:t>
            </a:r>
            <a:r>
              <a:rPr lang="zh-CN" altLang="en-US" dirty="0">
                <a:solidFill>
                  <a:prstClr val="white"/>
                </a:solidFill>
                <a:latin typeface="黑体" panose="02010609060101010101" pitchFamily="49" charset="-122"/>
                <a:ea typeface="黑体" panose="02010609060101010101" pitchFamily="49" charset="-122"/>
              </a:rPr>
              <a:t>日</a:t>
            </a:r>
            <a:endParaRPr lang="en-US" altLang="zh-CN" dirty="0">
              <a:solidFill>
                <a:srgbClr val="FFFFFF"/>
              </a:solidFill>
              <a:cs typeface="Arial" panose="020B0604020202020204" pitchFamily="34" charset="0"/>
            </a:endParaRPr>
          </a:p>
        </p:txBody>
      </p:sp>
      <p:sp>
        <p:nvSpPr>
          <p:cNvPr id="4" name="矩形 3"/>
          <p:cNvSpPr/>
          <p:nvPr/>
        </p:nvSpPr>
        <p:spPr>
          <a:xfrm>
            <a:off x="3235569" y="2552288"/>
            <a:ext cx="8534400" cy="906851"/>
          </a:xfrm>
          <a:prstGeom prst="rect">
            <a:avLst/>
          </a:prstGeom>
        </p:spPr>
        <p:txBody>
          <a:bodyPr wrap="square">
            <a:spAutoFit/>
          </a:bodyPr>
          <a:lstStyle/>
          <a:p>
            <a:pPr>
              <a:lnSpc>
                <a:spcPct val="160000"/>
              </a:lnSpc>
            </a:pPr>
            <a:r>
              <a:rPr lang="zh-CN" altLang="en-US" smtClean="0">
                <a:solidFill>
                  <a:prstClr val="black"/>
                </a:solidFill>
                <a:latin typeface="黑体" panose="02010609060101010101" pitchFamily="49" charset="-122"/>
                <a:ea typeface="黑体" panose="02010609060101010101" pitchFamily="49" charset="-122"/>
              </a:rPr>
              <a:t>中共中央</a:t>
            </a:r>
            <a:r>
              <a:rPr lang="zh-CN" altLang="en-US" dirty="0">
                <a:solidFill>
                  <a:prstClr val="black"/>
                </a:solidFill>
                <a:latin typeface="黑体" panose="02010609060101010101" pitchFamily="49" charset="-122"/>
                <a:ea typeface="黑体" panose="02010609060101010101" pitchFamily="49" charset="-122"/>
              </a:rPr>
              <a:t>在纪念</a:t>
            </a:r>
            <a:r>
              <a:rPr lang="zh-CN" altLang="en-US" dirty="0">
                <a:solidFill>
                  <a:srgbClr val="C00000"/>
                </a:solidFill>
                <a:latin typeface="黑体" panose="02010609060101010101" pitchFamily="49" charset="-122"/>
                <a:ea typeface="黑体" panose="02010609060101010101" pitchFamily="49" charset="-122"/>
              </a:rPr>
              <a:t>五一国家劳动节</a:t>
            </a:r>
            <a:r>
              <a:rPr lang="zh-CN" altLang="en-US" dirty="0">
                <a:solidFill>
                  <a:prstClr val="black"/>
                </a:solidFill>
                <a:latin typeface="黑体" panose="02010609060101010101" pitchFamily="49" charset="-122"/>
                <a:ea typeface="黑体" panose="02010609060101010101" pitchFamily="49" charset="-122"/>
              </a:rPr>
              <a:t>的口号中提出：“各民主党派、各人民团体、各社会贤达迅速召开政治协商会议，成立</a:t>
            </a:r>
            <a:r>
              <a:rPr lang="zh-CN" altLang="en-US" dirty="0">
                <a:solidFill>
                  <a:srgbClr val="C00000"/>
                </a:solidFill>
                <a:latin typeface="黑体" panose="02010609060101010101" pitchFamily="49" charset="-122"/>
                <a:ea typeface="黑体" panose="02010609060101010101" pitchFamily="49" charset="-122"/>
              </a:rPr>
              <a:t>民主联合政府</a:t>
            </a:r>
            <a:r>
              <a:rPr lang="zh-CN" altLang="en-US" dirty="0">
                <a:solidFill>
                  <a:prstClr val="black"/>
                </a:solidFill>
                <a:latin typeface="黑体" panose="02010609060101010101" pitchFamily="49" charset="-122"/>
                <a:ea typeface="黑体" panose="02010609060101010101" pitchFamily="49" charset="-122"/>
              </a:rPr>
              <a:t>。</a:t>
            </a:r>
            <a:r>
              <a:rPr lang="zh-CN" altLang="en-US" dirty="0" smtClean="0">
                <a:solidFill>
                  <a:prstClr val="black"/>
                </a:solidFill>
                <a:latin typeface="黑体" panose="02010609060101010101" pitchFamily="49" charset="-122"/>
                <a:ea typeface="黑体" panose="02010609060101010101" pitchFamily="49" charset="-122"/>
              </a:rPr>
              <a:t>”</a:t>
            </a:r>
            <a:endParaRPr lang="en-US" altLang="zh-CN" dirty="0">
              <a:solidFill>
                <a:prstClr val="black"/>
              </a:solidFill>
              <a:latin typeface="黑体" panose="02010609060101010101" pitchFamily="49" charset="-122"/>
              <a:ea typeface="黑体" panose="02010609060101010101" pitchFamily="49" charset="-122"/>
            </a:endParaRPr>
          </a:p>
        </p:txBody>
      </p:sp>
      <p:cxnSp>
        <p:nvCxnSpPr>
          <p:cNvPr id="21" name="MH_Other_5"/>
          <p:cNvCxnSpPr>
            <a:stCxn id="16" idx="2"/>
            <a:endCxn id="17" idx="0"/>
          </p:cNvCxnSpPr>
          <p:nvPr>
            <p:custDataLst>
              <p:tags r:id="rId3"/>
            </p:custDataLst>
          </p:nvPr>
        </p:nvCxnSpPr>
        <p:spPr>
          <a:xfrm flipH="1">
            <a:off x="1963356" y="3289288"/>
            <a:ext cx="2" cy="1190615"/>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8767233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3160886"/>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从争取和平民主到进行自卫战争</a:t>
            </a:r>
          </a:p>
        </p:txBody>
      </p:sp>
      <p:sp>
        <p:nvSpPr>
          <p:cNvPr id="6" name="圆角矩形 5"/>
          <p:cNvSpPr/>
          <p:nvPr/>
        </p:nvSpPr>
        <p:spPr>
          <a:xfrm>
            <a:off x="2436551" y="5369682"/>
            <a:ext cx="3651896" cy="1151420"/>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第三节：</a:t>
            </a:r>
          </a:p>
          <a:p>
            <a:pPr algn="ctr"/>
            <a:r>
              <a:rPr lang="zh-CN" altLang="en-US" sz="2400" dirty="0">
                <a:solidFill>
                  <a:prstClr val="black"/>
                </a:solidFill>
                <a:latin typeface="黑体" panose="02010609060101010101" pitchFamily="49" charset="-122"/>
                <a:ea typeface="黑体" panose="02010609060101010101" pitchFamily="49" charset="-122"/>
                <a:sym typeface="+mn-ea"/>
              </a:rPr>
              <a:t>新民主主义革命的胜利</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2453580" y="3101511"/>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a:t>
            </a: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的</a:t>
            </a:r>
            <a:endParaRPr lang="en-US" altLang="zh-CN"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a:t>
            </a: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 </a:t>
            </a:r>
          </a:p>
        </p:txBody>
      </p:sp>
      <p:sp>
        <p:nvSpPr>
          <p:cNvPr id="7" name="左大括号 6"/>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96798" y="2004489"/>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全国解放战争的胜利开展</a:t>
            </a:r>
          </a:p>
        </p:txBody>
      </p:sp>
      <p:sp>
        <p:nvSpPr>
          <p:cNvPr id="10" name="圆角矩形 9"/>
          <p:cNvSpPr/>
          <p:nvPr/>
        </p:nvSpPr>
        <p:spPr>
          <a:xfrm>
            <a:off x="6378446" y="4440003"/>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第二</a:t>
            </a:r>
            <a:r>
              <a:rPr lang="zh-CN" altLang="en-US" sz="2000" dirty="0">
                <a:solidFill>
                  <a:prstClr val="white"/>
                </a:solidFill>
                <a:latin typeface="黑体" panose="02010609060101010101" pitchFamily="49" charset="-122"/>
                <a:ea typeface="黑体" panose="02010609060101010101" pitchFamily="49" charset="-122"/>
              </a:rPr>
              <a:t>条战线的开辟</a:t>
            </a:r>
          </a:p>
        </p:txBody>
      </p:sp>
      <p:sp>
        <p:nvSpPr>
          <p:cNvPr id="17" name="圆角矩形 16"/>
          <p:cNvSpPr/>
          <p:nvPr/>
        </p:nvSpPr>
        <p:spPr>
          <a:xfrm>
            <a:off x="6378446" y="3631134"/>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各民主党派</a:t>
            </a:r>
            <a:r>
              <a:rPr lang="zh-CN" altLang="en-US" sz="2000" dirty="0" smtClean="0">
                <a:solidFill>
                  <a:prstClr val="black"/>
                </a:solidFill>
                <a:latin typeface="黑体" panose="02010609060101010101" pitchFamily="49" charset="-122"/>
                <a:ea typeface="黑体" panose="02010609060101010101" pitchFamily="49" charset="-122"/>
              </a:rPr>
              <a:t>的民主</a:t>
            </a:r>
            <a:r>
              <a:rPr lang="zh-CN" altLang="en-US" sz="2000" dirty="0">
                <a:solidFill>
                  <a:prstClr val="black"/>
                </a:solidFill>
                <a:latin typeface="黑体" panose="02010609060101010101" pitchFamily="49" charset="-122"/>
                <a:ea typeface="黑体" panose="02010609060101010101" pitchFamily="49" charset="-122"/>
              </a:rPr>
              <a:t>运动</a:t>
            </a:r>
          </a:p>
        </p:txBody>
      </p:sp>
      <p:sp>
        <p:nvSpPr>
          <p:cNvPr id="16" name="圆角矩形 15"/>
          <p:cNvSpPr/>
          <p:nvPr/>
        </p:nvSpPr>
        <p:spPr>
          <a:xfrm>
            <a:off x="6378446" y="282226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土地改革运动的兴起</a:t>
            </a:r>
            <a:endParaRPr lang="en-US" altLang="zh-CN" sz="2000" dirty="0" smtClean="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249185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8397" y="456005"/>
            <a:ext cx="6087172" cy="544050"/>
          </a:xfrm>
        </p:spPr>
        <p:txBody>
          <a:bodyPr vert="horz" lIns="91440" tIns="45720" rIns="91440" bIns="45720" rtlCol="0" anchor="ctr">
            <a:noAutofit/>
          </a:bodyPr>
          <a:lstStyle/>
          <a:p>
            <a:r>
              <a:rPr lang="zh-CN" altLang="en-US" sz="2400" dirty="0">
                <a:solidFill>
                  <a:schemeClr val="tx1"/>
                </a:solidFill>
              </a:rPr>
              <a:t>第二节 国民党政府处在全民的包围</a:t>
            </a:r>
            <a:r>
              <a:rPr lang="zh-CN" altLang="en-US" sz="2400" dirty="0" smtClean="0">
                <a:solidFill>
                  <a:schemeClr val="tx1"/>
                </a:solidFill>
              </a:rPr>
              <a:t>中</a:t>
            </a:r>
            <a:endParaRPr lang="zh-CN" altLang="en-US" sz="2400" dirty="0">
              <a:solidFill>
                <a:schemeClr val="tx1"/>
              </a:solidFill>
            </a:endParaRPr>
          </a:p>
        </p:txBody>
      </p:sp>
      <p:sp>
        <p:nvSpPr>
          <p:cNvPr id="3" name="内容占位符 2"/>
          <p:cNvSpPr>
            <a:spLocks noGrp="1"/>
          </p:cNvSpPr>
          <p:nvPr>
            <p:ph idx="1"/>
          </p:nvPr>
        </p:nvSpPr>
        <p:spPr>
          <a:xfrm>
            <a:off x="767862" y="1708667"/>
            <a:ext cx="10515600" cy="3737699"/>
          </a:xfrm>
        </p:spPr>
        <p:txBody>
          <a:bodyPr>
            <a:normAutofit/>
          </a:bodyPr>
          <a:lstStyle/>
          <a:p>
            <a:pPr>
              <a:lnSpc>
                <a:spcPct val="160000"/>
              </a:lnSpc>
            </a:pPr>
            <a:r>
              <a:rPr lang="zh-CN" altLang="en-US" sz="2000" dirty="0" smtClean="0">
                <a:latin typeface="黑体" panose="02010609060101010101" pitchFamily="49" charset="-122"/>
                <a:ea typeface="黑体" panose="02010609060101010101" pitchFamily="49" charset="-122"/>
              </a:rPr>
              <a:t>第二</a:t>
            </a:r>
            <a:r>
              <a:rPr lang="zh-CN" altLang="en-US" sz="2000" dirty="0">
                <a:latin typeface="黑体" panose="02010609060101010101" pitchFamily="49" charset="-122"/>
                <a:ea typeface="黑体" panose="02010609060101010101" pitchFamily="49" charset="-122"/>
              </a:rPr>
              <a:t>条</a:t>
            </a:r>
            <a:r>
              <a:rPr lang="zh-CN" altLang="en-US" sz="2000" dirty="0" smtClean="0">
                <a:latin typeface="黑体" panose="02010609060101010101" pitchFamily="49" charset="-122"/>
                <a:ea typeface="黑体" panose="02010609060101010101" pitchFamily="49" charset="-122"/>
              </a:rPr>
              <a:t>战线开辟背景</a:t>
            </a:r>
            <a:endParaRPr lang="en-US" altLang="zh-CN" sz="2000" dirty="0" smtClean="0">
              <a:latin typeface="黑体" panose="02010609060101010101" pitchFamily="49" charset="-122"/>
              <a:ea typeface="黑体" panose="02010609060101010101" pitchFamily="49" charset="-122"/>
            </a:endParaRPr>
          </a:p>
          <a:p>
            <a:pPr>
              <a:lnSpc>
                <a:spcPct val="160000"/>
              </a:lnSpc>
            </a:pPr>
            <a:endParaRPr lang="en-US" altLang="zh-CN" sz="2000" dirty="0">
              <a:latin typeface="黑体" panose="02010609060101010101" pitchFamily="49" charset="-122"/>
              <a:ea typeface="黑体" panose="02010609060101010101" pitchFamily="49" charset="-122"/>
            </a:endParaRPr>
          </a:p>
          <a:p>
            <a:pPr>
              <a:lnSpc>
                <a:spcPct val="160000"/>
              </a:lnSpc>
            </a:pPr>
            <a:r>
              <a:rPr lang="zh-CN" altLang="en-US" sz="2000" dirty="0" smtClean="0">
                <a:latin typeface="黑体" panose="02010609060101010101" pitchFamily="49" charset="-122"/>
                <a:ea typeface="黑体" panose="02010609060101010101" pitchFamily="49" charset="-122"/>
              </a:rPr>
              <a:t>国民党统治危机</a:t>
            </a:r>
            <a:endParaRPr lang="en-US" altLang="zh-CN" sz="2000" dirty="0" smtClean="0">
              <a:solidFill>
                <a:srgbClr val="0070C0"/>
              </a:solidFill>
              <a:latin typeface="黑体" panose="02010609060101010101" pitchFamily="49" charset="-122"/>
              <a:ea typeface="黑体" panose="02010609060101010101" pitchFamily="49" charset="-122"/>
            </a:endParaRPr>
          </a:p>
          <a:p>
            <a:pPr>
              <a:lnSpc>
                <a:spcPct val="160000"/>
              </a:lnSpc>
            </a:pPr>
            <a:r>
              <a:rPr lang="en-US" altLang="zh-CN" sz="2000" dirty="0" smtClean="0">
                <a:latin typeface="黑体" panose="02010609060101010101" pitchFamily="49" charset="-122"/>
                <a:ea typeface="黑体" panose="02010609060101010101" pitchFamily="49" charset="-122"/>
              </a:rPr>
              <a:t>1</a:t>
            </a:r>
            <a:r>
              <a:rPr lang="en-US" altLang="zh-CN" sz="2000" dirty="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抗战</a:t>
            </a:r>
            <a:r>
              <a:rPr lang="zh-CN" altLang="en-US" sz="2000" dirty="0">
                <a:latin typeface="黑体" panose="02010609060101010101" pitchFamily="49" charset="-122"/>
                <a:ea typeface="黑体" panose="02010609060101010101" pitchFamily="49" charset="-122"/>
              </a:rPr>
              <a:t>胜利后，国民党把接收变成“劫收”，大发胜利财，从而使更多的民众期望破灭。</a:t>
            </a:r>
          </a:p>
          <a:p>
            <a:pPr>
              <a:lnSpc>
                <a:spcPct val="160000"/>
              </a:lnSpc>
            </a:pPr>
            <a:r>
              <a:rPr lang="en-US" altLang="zh-CN" sz="2000" dirty="0" smtClean="0">
                <a:latin typeface="黑体" panose="02010609060101010101" pitchFamily="49" charset="-122"/>
                <a:ea typeface="黑体" panose="02010609060101010101" pitchFamily="49" charset="-122"/>
              </a:rPr>
              <a:t>2</a:t>
            </a:r>
            <a:r>
              <a:rPr lang="en-US" altLang="zh-CN" sz="2000" dirty="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国民党</a:t>
            </a:r>
            <a:r>
              <a:rPr lang="zh-CN" altLang="en-US" sz="2000" dirty="0">
                <a:latin typeface="黑体" panose="02010609060101010101" pitchFamily="49" charset="-122"/>
                <a:ea typeface="黑体" panose="02010609060101010101" pitchFamily="49" charset="-122"/>
              </a:rPr>
              <a:t>违背全国人民</a:t>
            </a:r>
            <a:r>
              <a:rPr lang="zh-CN" altLang="en-US" sz="2000" dirty="0" smtClean="0">
                <a:latin typeface="黑体" panose="02010609060101010101" pitchFamily="49" charset="-122"/>
                <a:ea typeface="黑体" panose="02010609060101010101" pitchFamily="49" charset="-122"/>
              </a:rPr>
              <a:t>迫切要求</a:t>
            </a:r>
            <a:r>
              <a:rPr lang="zh-CN" altLang="en-US" sz="2000" dirty="0">
                <a:latin typeface="黑体" panose="02010609060101010101" pitchFamily="49" charset="-122"/>
                <a:ea typeface="黑体" panose="02010609060101010101" pitchFamily="49" charset="-122"/>
              </a:rPr>
              <a:t>休养生息、和平建国的意愿，实行反人民的内战</a:t>
            </a:r>
            <a:r>
              <a:rPr lang="zh-CN" altLang="en-US" sz="2000" dirty="0" smtClean="0">
                <a:latin typeface="黑体" panose="02010609060101010101" pitchFamily="49" charset="-122"/>
                <a:ea typeface="黑体" panose="02010609060101010101" pitchFamily="49" charset="-122"/>
              </a:rPr>
              <a:t>政策</a:t>
            </a:r>
            <a:r>
              <a:rPr lang="zh-CN" altLang="en-US" sz="2000" dirty="0">
                <a:latin typeface="黑体" panose="02010609060101010101" pitchFamily="49" charset="-122"/>
                <a:ea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endParaRPr>
          </a:p>
          <a:p>
            <a:pPr>
              <a:lnSpc>
                <a:spcPct val="160000"/>
              </a:lnSpc>
            </a:pPr>
            <a:endParaRPr lang="en-US" altLang="zh-CN" sz="2000" dirty="0" smtClean="0"/>
          </a:p>
        </p:txBody>
      </p:sp>
      <p:grpSp>
        <p:nvGrpSpPr>
          <p:cNvPr id="15" name="组 14"/>
          <p:cNvGrpSpPr/>
          <p:nvPr/>
        </p:nvGrpSpPr>
        <p:grpSpPr>
          <a:xfrm>
            <a:off x="6467658" y="100049"/>
            <a:ext cx="5574306" cy="1792549"/>
            <a:chOff x="3014118" y="1917767"/>
            <a:chExt cx="7261926" cy="3173490"/>
          </a:xfrm>
        </p:grpSpPr>
        <p:sp>
          <p:nvSpPr>
            <p:cNvPr id="16" name="圆角矩形 15"/>
            <p:cNvSpPr/>
            <p:nvPr/>
          </p:nvSpPr>
          <p:spPr>
            <a:xfrm>
              <a:off x="3014118" y="2873238"/>
              <a:ext cx="3000911" cy="1409149"/>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a:t>
              </a: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的</a:t>
              </a:r>
              <a:endParaRPr lang="en-US" altLang="zh-CN"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 </a:t>
              </a:r>
            </a:p>
          </p:txBody>
        </p:sp>
        <p:sp>
          <p:nvSpPr>
            <p:cNvPr id="17" name="左大括号 16"/>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8" name="圆角矩形 17"/>
            <p:cNvSpPr/>
            <p:nvPr/>
          </p:nvSpPr>
          <p:spPr>
            <a:xfrm>
              <a:off x="6378446" y="1917767"/>
              <a:ext cx="3860894" cy="8166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全国解放战争的胜利开展</a:t>
              </a:r>
            </a:p>
          </p:txBody>
        </p:sp>
        <p:sp>
          <p:nvSpPr>
            <p:cNvPr id="19" name="圆角矩形 18"/>
            <p:cNvSpPr/>
            <p:nvPr/>
          </p:nvSpPr>
          <p:spPr>
            <a:xfrm>
              <a:off x="6378446" y="4440003"/>
              <a:ext cx="3879246"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latin typeface="黑体" panose="02010609060101010101" pitchFamily="49" charset="-122"/>
                  <a:ea typeface="黑体" panose="02010609060101010101" pitchFamily="49" charset="-122"/>
                </a:rPr>
                <a:t>第二</a:t>
              </a:r>
              <a:r>
                <a:rPr lang="zh-CN" altLang="en-US" dirty="0">
                  <a:solidFill>
                    <a:prstClr val="white"/>
                  </a:solidFill>
                  <a:latin typeface="黑体" panose="02010609060101010101" pitchFamily="49" charset="-122"/>
                  <a:ea typeface="黑体" panose="02010609060101010101" pitchFamily="49" charset="-122"/>
                </a:rPr>
                <a:t>条战线的开辟</a:t>
              </a:r>
            </a:p>
          </p:txBody>
        </p:sp>
        <p:sp>
          <p:nvSpPr>
            <p:cNvPr id="20" name="圆角矩形 19"/>
            <p:cNvSpPr/>
            <p:nvPr/>
          </p:nvSpPr>
          <p:spPr>
            <a:xfrm>
              <a:off x="6396798" y="3620076"/>
              <a:ext cx="3879246" cy="7367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各民主党派</a:t>
              </a:r>
              <a:r>
                <a:rPr lang="zh-CN" altLang="en-US" dirty="0" smtClean="0">
                  <a:solidFill>
                    <a:prstClr val="black"/>
                  </a:solidFill>
                  <a:latin typeface="黑体" panose="02010609060101010101" pitchFamily="49" charset="-122"/>
                  <a:ea typeface="黑体" panose="02010609060101010101" pitchFamily="49" charset="-122"/>
                </a:rPr>
                <a:t>的民主运动</a:t>
              </a:r>
              <a:endParaRPr lang="zh-CN" altLang="en-US" dirty="0">
                <a:solidFill>
                  <a:prstClr val="black"/>
                </a:solidFill>
                <a:latin typeface="黑体" panose="02010609060101010101" pitchFamily="49" charset="-122"/>
                <a:ea typeface="黑体" panose="02010609060101010101" pitchFamily="49" charset="-122"/>
              </a:endParaRPr>
            </a:p>
          </p:txBody>
        </p:sp>
        <p:sp>
          <p:nvSpPr>
            <p:cNvPr id="21" name="圆角矩形 20"/>
            <p:cNvSpPr/>
            <p:nvPr/>
          </p:nvSpPr>
          <p:spPr>
            <a:xfrm>
              <a:off x="6378446" y="2822265"/>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土地改革运动的兴起</a:t>
              </a:r>
              <a:endParaRPr lang="en-US" altLang="zh-CN" dirty="0" smtClean="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7364492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8397" y="456005"/>
            <a:ext cx="10192076" cy="544050"/>
          </a:xfrm>
        </p:spPr>
        <p:txBody>
          <a:bodyPr vert="horz" lIns="91440" tIns="45720" rIns="91440" bIns="45720" rtlCol="0" anchor="ctr">
            <a:noAutofit/>
          </a:bodyPr>
          <a:lstStyle/>
          <a:p>
            <a:r>
              <a:rPr lang="zh-CN" altLang="en-US" sz="2400" dirty="0">
                <a:solidFill>
                  <a:schemeClr val="tx1"/>
                </a:solidFill>
              </a:rPr>
              <a:t>第二节 国民党政府处在全民的包围</a:t>
            </a:r>
            <a:r>
              <a:rPr lang="zh-CN" altLang="en-US" sz="2400" dirty="0" smtClean="0">
                <a:solidFill>
                  <a:schemeClr val="tx1"/>
                </a:solidFill>
              </a:rPr>
              <a:t>中</a:t>
            </a:r>
            <a:endParaRPr lang="zh-CN" altLang="en-US" sz="2400" dirty="0">
              <a:solidFill>
                <a:schemeClr val="tx1"/>
              </a:solidFill>
            </a:endParaRPr>
          </a:p>
        </p:txBody>
      </p:sp>
      <p:sp>
        <p:nvSpPr>
          <p:cNvPr id="3" name="内容占位符 2"/>
          <p:cNvSpPr>
            <a:spLocks noGrp="1"/>
          </p:cNvSpPr>
          <p:nvPr>
            <p:ph idx="1"/>
          </p:nvPr>
        </p:nvSpPr>
        <p:spPr>
          <a:xfrm>
            <a:off x="838200" y="1182643"/>
            <a:ext cx="10515600" cy="3737699"/>
          </a:xfrm>
        </p:spPr>
        <p:txBody>
          <a:bodyPr>
            <a:normAutofit/>
          </a:bodyPr>
          <a:lstStyle/>
          <a:p>
            <a:pPr>
              <a:lnSpc>
                <a:spcPct val="160000"/>
              </a:lnSpc>
            </a:pPr>
            <a:r>
              <a:rPr lang="zh-CN" altLang="en-US" sz="2000" dirty="0" smtClean="0">
                <a:latin typeface="黑体" panose="02010609060101010101" pitchFamily="49" charset="-122"/>
                <a:ea typeface="黑体" panose="02010609060101010101" pitchFamily="49" charset="-122"/>
              </a:rPr>
              <a:t>第二</a:t>
            </a:r>
            <a:r>
              <a:rPr lang="zh-CN" altLang="en-US" sz="2000" dirty="0">
                <a:latin typeface="黑体" panose="02010609060101010101" pitchFamily="49" charset="-122"/>
                <a:ea typeface="黑体" panose="02010609060101010101" pitchFamily="49" charset="-122"/>
              </a:rPr>
              <a:t>条战线的</a:t>
            </a:r>
            <a:r>
              <a:rPr lang="zh-CN" altLang="en-US" sz="2000" dirty="0" smtClean="0">
                <a:latin typeface="黑体" panose="02010609060101010101" pitchFamily="49" charset="-122"/>
                <a:ea typeface="黑体" panose="02010609060101010101" pitchFamily="49" charset="-122"/>
              </a:rPr>
              <a:t>开辟</a:t>
            </a:r>
            <a:endParaRPr lang="en-US" altLang="zh-CN" sz="2000" dirty="0" smtClean="0">
              <a:latin typeface="黑体" panose="02010609060101010101" pitchFamily="49" charset="-122"/>
              <a:ea typeface="黑体" panose="02010609060101010101" pitchFamily="49" charset="-122"/>
            </a:endParaRPr>
          </a:p>
          <a:p>
            <a:pPr>
              <a:lnSpc>
                <a:spcPct val="160000"/>
              </a:lnSpc>
            </a:pPr>
            <a:endParaRPr lang="zh-CN" altLang="en-US" dirty="0">
              <a:latin typeface="黑体" panose="02010609060101010101" pitchFamily="49" charset="-122"/>
              <a:ea typeface="黑体" panose="02010609060101010101" pitchFamily="49" charset="-122"/>
            </a:endParaRPr>
          </a:p>
          <a:p>
            <a:endParaRPr lang="en-US" altLang="zh-CN" dirty="0" smtClean="0"/>
          </a:p>
        </p:txBody>
      </p:sp>
      <p:graphicFrame>
        <p:nvGraphicFramePr>
          <p:cNvPr id="4" name="表格 3"/>
          <p:cNvGraphicFramePr>
            <a:graphicFrameLocks noGrp="1"/>
          </p:cNvGraphicFramePr>
          <p:nvPr/>
        </p:nvGraphicFramePr>
        <p:xfrm>
          <a:off x="1353481" y="2294049"/>
          <a:ext cx="9401908" cy="2090648"/>
        </p:xfrm>
        <a:graphic>
          <a:graphicData uri="http://schemas.openxmlformats.org/drawingml/2006/table">
            <a:tbl>
              <a:tblPr firstRow="1" bandRow="1">
                <a:tableStyleId>{5C22544A-7EE6-4342-B048-85BDC9FD1C3A}</a:tableStyleId>
              </a:tblPr>
              <a:tblGrid>
                <a:gridCol w="1870678"/>
                <a:gridCol w="2179625"/>
                <a:gridCol w="1490090"/>
                <a:gridCol w="3861515"/>
              </a:tblGrid>
              <a:tr h="485941">
                <a:tc>
                  <a:txBody>
                    <a:bodyPr/>
                    <a:lstStyle/>
                    <a:p>
                      <a:pPr marL="0" algn="ctr" defTabSz="914400" rtl="0" eaLnBrk="1" latinLnBrk="0" hangingPunct="1"/>
                      <a:r>
                        <a:rPr lang="zh-CN" altLang="en-US" sz="1800" kern="1200" dirty="0" smtClean="0">
                          <a:solidFill>
                            <a:schemeClr val="bg1"/>
                          </a:solidFill>
                          <a:latin typeface="黑体" panose="02010609060101010101" pitchFamily="49" charset="-122"/>
                          <a:ea typeface="黑体" panose="02010609060101010101" pitchFamily="49" charset="-122"/>
                          <a:cs typeface="+mn-cs"/>
                        </a:rPr>
                        <a:t>运动</a:t>
                      </a:r>
                      <a:endParaRPr lang="zh-CN" altLang="en-US" sz="1800" kern="1200" dirty="0">
                        <a:solidFill>
                          <a:schemeClr val="bg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3C0D"/>
                    </a:solidFill>
                  </a:tcPr>
                </a:tc>
                <a:tc>
                  <a:txBody>
                    <a:bodyPr/>
                    <a:lstStyle/>
                    <a:p>
                      <a:pPr algn="ctr"/>
                      <a:r>
                        <a:rPr lang="zh-CN" altLang="en-US" dirty="0" smtClean="0">
                          <a:solidFill>
                            <a:schemeClr val="bg1"/>
                          </a:solidFill>
                          <a:latin typeface="黑体" panose="02010609060101010101" pitchFamily="49" charset="-122"/>
                          <a:ea typeface="黑体" panose="02010609060101010101" pitchFamily="49" charset="-122"/>
                        </a:rPr>
                        <a:t>时间</a:t>
                      </a:r>
                      <a:endParaRPr lang="zh-CN" altLang="en-US" dirty="0">
                        <a:solidFill>
                          <a:schemeClr val="bg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3C0D"/>
                    </a:solidFill>
                  </a:tcPr>
                </a:tc>
                <a:tc>
                  <a:txBody>
                    <a:bodyPr/>
                    <a:lstStyle/>
                    <a:p>
                      <a:pPr algn="ctr"/>
                      <a:r>
                        <a:rPr lang="zh-CN" altLang="en-US" dirty="0" smtClean="0">
                          <a:solidFill>
                            <a:schemeClr val="bg1"/>
                          </a:solidFill>
                          <a:latin typeface="黑体" panose="02010609060101010101" pitchFamily="49" charset="-122"/>
                          <a:ea typeface="黑体" panose="02010609060101010101" pitchFamily="49" charset="-122"/>
                        </a:rPr>
                        <a:t>地点</a:t>
                      </a:r>
                      <a:endParaRPr lang="zh-CN" altLang="en-US" dirty="0">
                        <a:solidFill>
                          <a:schemeClr val="bg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3C0D"/>
                    </a:solidFill>
                  </a:tcPr>
                </a:tc>
                <a:tc>
                  <a:txBody>
                    <a:bodyPr/>
                    <a:lstStyle/>
                    <a:p>
                      <a:pPr algn="ctr"/>
                      <a:r>
                        <a:rPr lang="zh-CN" altLang="en-US" dirty="0" smtClean="0">
                          <a:solidFill>
                            <a:schemeClr val="bg1"/>
                          </a:solidFill>
                          <a:latin typeface="黑体" panose="02010609060101010101" pitchFamily="49" charset="-122"/>
                          <a:ea typeface="黑体" panose="02010609060101010101" pitchFamily="49" charset="-122"/>
                        </a:rPr>
                        <a:t>口号</a:t>
                      </a:r>
                      <a:endParaRPr lang="zh-CN" altLang="en-US" dirty="0">
                        <a:solidFill>
                          <a:schemeClr val="bg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3C0D"/>
                    </a:solidFill>
                  </a:tcPr>
                </a:tc>
              </a:tr>
              <a:tr h="527910">
                <a:tc>
                  <a:txBody>
                    <a:bodyPr/>
                    <a:lstStyle/>
                    <a:p>
                      <a:pPr algn="ctr"/>
                      <a:r>
                        <a:rPr lang="zh-CN" altLang="en-US" sz="2000" b="1" u="none" dirty="0">
                          <a:solidFill>
                            <a:srgbClr val="C00000"/>
                          </a:solidFill>
                          <a:latin typeface="黑体" panose="02010609060101010101" pitchFamily="49" charset="-122"/>
                          <a:ea typeface="黑体" panose="02010609060101010101" pitchFamily="49" charset="-122"/>
                        </a:rPr>
                        <a:t>一二.一运动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solidFill>
                            <a:schemeClr val="tx1"/>
                          </a:solidFill>
                          <a:latin typeface="黑体" panose="02010609060101010101" pitchFamily="49" charset="-122"/>
                          <a:ea typeface="黑体" panose="02010609060101010101" pitchFamily="49" charset="-122"/>
                        </a:rPr>
                        <a:t>1945</a:t>
                      </a:r>
                      <a:r>
                        <a:rPr lang="zh-CN" altLang="en-US" dirty="0" smtClean="0">
                          <a:solidFill>
                            <a:schemeClr val="tx1"/>
                          </a:solidFill>
                          <a:latin typeface="黑体" panose="02010609060101010101" pitchFamily="49" charset="-122"/>
                          <a:ea typeface="黑体" panose="02010609060101010101" pitchFamily="49" charset="-122"/>
                        </a:rPr>
                        <a:t>年</a:t>
                      </a:r>
                      <a:endParaRPr lang="zh-CN" altLang="en-US" dirty="0">
                        <a:solidFill>
                          <a:schemeClr val="tx1"/>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smtClean="0">
                          <a:solidFill>
                            <a:schemeClr val="tx1"/>
                          </a:solidFill>
                          <a:latin typeface="黑体" panose="02010609060101010101" pitchFamily="49" charset="-122"/>
                          <a:ea typeface="黑体" panose="02010609060101010101" pitchFamily="49" charset="-122"/>
                        </a:rPr>
                        <a:t>昆明</a:t>
                      </a:r>
                      <a:endParaRPr lang="zh-CN" altLang="en-US" dirty="0">
                        <a:solidFill>
                          <a:schemeClr val="tx1"/>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latin typeface="黑体" panose="02010609060101010101" pitchFamily="49" charset="-122"/>
                          <a:ea typeface="黑体" panose="02010609060101010101" pitchFamily="49" charset="-122"/>
                        </a:rPr>
                        <a:t>“反对内战，争取自由”</a:t>
                      </a:r>
                      <a:endParaRPr lang="zh-CN" altLang="en-US" dirty="0">
                        <a:solidFill>
                          <a:schemeClr val="tx1"/>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48887">
                <a:tc>
                  <a:txBody>
                    <a:bodyPr/>
                    <a:lstStyle/>
                    <a:p>
                      <a:pPr algn="ctr"/>
                      <a:r>
                        <a:rPr lang="zh-CN" altLang="en-US" sz="2000" b="1" u="none" dirty="0">
                          <a:solidFill>
                            <a:srgbClr val="C00000"/>
                          </a:solidFill>
                          <a:latin typeface="黑体" panose="02010609060101010101" pitchFamily="49" charset="-122"/>
                          <a:ea typeface="黑体" panose="02010609060101010101" pitchFamily="49" charset="-122"/>
                        </a:rPr>
                        <a:t>一二.三O运动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solidFill>
                            <a:schemeClr val="tx1"/>
                          </a:solidFill>
                          <a:latin typeface="黑体" panose="02010609060101010101" pitchFamily="49" charset="-122"/>
                          <a:ea typeface="黑体" panose="02010609060101010101" pitchFamily="49" charset="-122"/>
                        </a:rPr>
                        <a:t>1946</a:t>
                      </a:r>
                      <a:r>
                        <a:rPr lang="zh-CN" altLang="en-US" dirty="0" smtClean="0">
                          <a:solidFill>
                            <a:schemeClr val="tx1"/>
                          </a:solidFill>
                          <a:latin typeface="黑体" panose="02010609060101010101" pitchFamily="49" charset="-122"/>
                          <a:ea typeface="黑体" panose="02010609060101010101" pitchFamily="49" charset="-122"/>
                        </a:rPr>
                        <a:t>年</a:t>
                      </a:r>
                      <a:r>
                        <a:rPr lang="en-US" altLang="zh-CN" dirty="0" smtClean="0">
                          <a:solidFill>
                            <a:schemeClr val="tx1"/>
                          </a:solidFill>
                          <a:latin typeface="黑体" panose="02010609060101010101" pitchFamily="49" charset="-122"/>
                          <a:ea typeface="黑体" panose="02010609060101010101" pitchFamily="49" charset="-122"/>
                        </a:rPr>
                        <a:t>12</a:t>
                      </a:r>
                      <a:r>
                        <a:rPr lang="zh-CN" altLang="en-US" dirty="0" smtClean="0">
                          <a:solidFill>
                            <a:schemeClr val="tx1"/>
                          </a:solidFill>
                          <a:latin typeface="黑体" panose="02010609060101010101" pitchFamily="49" charset="-122"/>
                          <a:ea typeface="黑体" panose="02010609060101010101" pitchFamily="49" charset="-122"/>
                        </a:rPr>
                        <a:t>月</a:t>
                      </a:r>
                      <a:r>
                        <a:rPr lang="en-US" altLang="zh-CN" dirty="0" smtClean="0">
                          <a:solidFill>
                            <a:schemeClr val="tx1"/>
                          </a:solidFill>
                          <a:latin typeface="黑体" panose="02010609060101010101" pitchFamily="49" charset="-122"/>
                          <a:ea typeface="黑体" panose="02010609060101010101" pitchFamily="49" charset="-122"/>
                        </a:rPr>
                        <a:t>30</a:t>
                      </a:r>
                      <a:r>
                        <a:rPr lang="zh-CN" altLang="en-US" dirty="0" smtClean="0">
                          <a:solidFill>
                            <a:schemeClr val="tx1"/>
                          </a:solidFill>
                          <a:latin typeface="黑体" panose="02010609060101010101" pitchFamily="49" charset="-122"/>
                          <a:ea typeface="黑体" panose="02010609060101010101" pitchFamily="49" charset="-122"/>
                        </a:rPr>
                        <a:t>日</a:t>
                      </a:r>
                      <a:endParaRPr lang="zh-CN" altLang="en-US" dirty="0">
                        <a:solidFill>
                          <a:schemeClr val="tx1"/>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smtClean="0">
                          <a:solidFill>
                            <a:schemeClr val="tx1"/>
                          </a:solidFill>
                          <a:latin typeface="黑体" panose="02010609060101010101" pitchFamily="49" charset="-122"/>
                          <a:ea typeface="黑体" panose="02010609060101010101" pitchFamily="49" charset="-122"/>
                        </a:rPr>
                        <a:t>北平</a:t>
                      </a:r>
                      <a:endParaRPr lang="zh-CN" altLang="en-US" dirty="0">
                        <a:solidFill>
                          <a:schemeClr val="tx1"/>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latin typeface="黑体" panose="02010609060101010101" pitchFamily="49" charset="-122"/>
                          <a:ea typeface="黑体" panose="02010609060101010101" pitchFamily="49" charset="-122"/>
                        </a:rPr>
                        <a:t>“抗议美军暴行”“美军退出中国”</a:t>
                      </a:r>
                      <a:endParaRPr lang="zh-CN" altLang="en-US" dirty="0">
                        <a:solidFill>
                          <a:schemeClr val="tx1"/>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27910">
                <a:tc>
                  <a:txBody>
                    <a:bodyPr/>
                    <a:lstStyle/>
                    <a:p>
                      <a:pPr algn="ctr"/>
                      <a:r>
                        <a:rPr lang="zh-CN" altLang="en-US" sz="2000" b="1" u="none" dirty="0">
                          <a:solidFill>
                            <a:srgbClr val="C00000"/>
                          </a:solidFill>
                          <a:latin typeface="黑体" panose="02010609060101010101" pitchFamily="49" charset="-122"/>
                          <a:ea typeface="黑体" panose="02010609060101010101" pitchFamily="49" charset="-122"/>
                        </a:rPr>
                        <a:t>“五二O”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dirty="0" smtClean="0">
                          <a:solidFill>
                            <a:schemeClr val="tx1"/>
                          </a:solidFill>
                          <a:latin typeface="黑体" panose="02010609060101010101" pitchFamily="49" charset="-122"/>
                          <a:ea typeface="黑体" panose="02010609060101010101" pitchFamily="49" charset="-122"/>
                        </a:rPr>
                        <a:t>1947</a:t>
                      </a:r>
                      <a:r>
                        <a:rPr lang="zh-CN" altLang="en-US" dirty="0" smtClean="0">
                          <a:solidFill>
                            <a:schemeClr val="tx1"/>
                          </a:solidFill>
                          <a:latin typeface="黑体" panose="02010609060101010101" pitchFamily="49" charset="-122"/>
                          <a:ea typeface="黑体" panose="02010609060101010101" pitchFamily="49" charset="-122"/>
                        </a:rPr>
                        <a:t>年 </a:t>
                      </a:r>
                      <a:r>
                        <a:rPr lang="en-US" altLang="zh-CN" dirty="0" smtClean="0">
                          <a:solidFill>
                            <a:schemeClr val="tx1"/>
                          </a:solidFill>
                          <a:latin typeface="黑体" panose="02010609060101010101" pitchFamily="49" charset="-122"/>
                          <a:ea typeface="黑体" panose="02010609060101010101" pitchFamily="49" charset="-122"/>
                        </a:rPr>
                        <a:t>5</a:t>
                      </a:r>
                      <a:r>
                        <a:rPr lang="zh-CN" altLang="en-US" dirty="0" smtClean="0">
                          <a:solidFill>
                            <a:schemeClr val="tx1"/>
                          </a:solidFill>
                          <a:latin typeface="黑体" panose="02010609060101010101" pitchFamily="49" charset="-122"/>
                          <a:ea typeface="黑体" panose="02010609060101010101" pitchFamily="49" charset="-122"/>
                        </a:rPr>
                        <a:t>月</a:t>
                      </a:r>
                      <a:r>
                        <a:rPr lang="en-US" altLang="zh-CN" dirty="0" smtClean="0">
                          <a:solidFill>
                            <a:schemeClr val="tx1"/>
                          </a:solidFill>
                          <a:latin typeface="黑体" panose="02010609060101010101" pitchFamily="49" charset="-122"/>
                          <a:ea typeface="黑体" panose="02010609060101010101" pitchFamily="49" charset="-122"/>
                        </a:rPr>
                        <a:t>20</a:t>
                      </a:r>
                      <a:r>
                        <a:rPr lang="zh-CN" altLang="en-US" dirty="0" smtClean="0">
                          <a:solidFill>
                            <a:schemeClr val="tx1"/>
                          </a:solidFill>
                          <a:latin typeface="黑体" panose="02010609060101010101" pitchFamily="49" charset="-122"/>
                          <a:ea typeface="黑体" panose="02010609060101010101" pitchFamily="49" charset="-122"/>
                        </a:rPr>
                        <a:t>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smtClean="0">
                          <a:solidFill>
                            <a:schemeClr val="tx1"/>
                          </a:solidFill>
                          <a:latin typeface="黑体" panose="02010609060101010101" pitchFamily="49" charset="-122"/>
                          <a:ea typeface="黑体" panose="02010609060101010101" pitchFamily="49" charset="-122"/>
                        </a:rPr>
                        <a:t>南京、天津</a:t>
                      </a:r>
                      <a:endParaRPr lang="zh-CN" altLang="en-US" dirty="0">
                        <a:solidFill>
                          <a:schemeClr val="tx1"/>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solidFill>
                            <a:schemeClr val="tx1"/>
                          </a:solidFill>
                          <a:latin typeface="黑体" panose="02010609060101010101" pitchFamily="49" charset="-122"/>
                          <a:ea typeface="黑体" panose="02010609060101010101" pitchFamily="49" charset="-122"/>
                        </a:rPr>
                        <a:t>“反迫害”</a:t>
                      </a:r>
                      <a:endParaRPr lang="en-US" altLang="zh-CN" dirty="0" smtClean="0">
                        <a:solidFill>
                          <a:schemeClr val="tx1"/>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5" name="Picture 4"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85087" y="1281313"/>
            <a:ext cx="1386223" cy="441929"/>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958397" y="5091039"/>
            <a:ext cx="9463418" cy="400110"/>
          </a:xfrm>
          <a:prstGeom prst="rect">
            <a:avLst/>
          </a:prstGeom>
        </p:spPr>
        <p:txBody>
          <a:bodyPr wrap="square">
            <a:spAutoFit/>
          </a:bodyPr>
          <a:lstStyle/>
          <a:p>
            <a:pPr marL="342900" indent="-342900">
              <a:buFont typeface="Wingdings" panose="05000000000000000000" pitchFamily="2" charset="2"/>
              <a:buChar char="ü"/>
            </a:pPr>
            <a:r>
              <a:rPr lang="zh-CN" altLang="en-US" sz="2000" dirty="0">
                <a:solidFill>
                  <a:prstClr val="black"/>
                </a:solidFill>
                <a:latin typeface="黑体" panose="02010609060101010101" pitchFamily="49" charset="-122"/>
                <a:ea typeface="黑体" panose="02010609060101010101" pitchFamily="49" charset="-122"/>
              </a:rPr>
              <a:t>台湾和少数民族地区的人民民主</a:t>
            </a:r>
            <a:r>
              <a:rPr lang="zh-CN" altLang="en-US" sz="2000" dirty="0" smtClean="0">
                <a:solidFill>
                  <a:prstClr val="black"/>
                </a:solidFill>
                <a:latin typeface="黑体" panose="02010609060101010101" pitchFamily="49" charset="-122"/>
                <a:ea typeface="黑体" panose="02010609060101010101" pitchFamily="49" charset="-122"/>
              </a:rPr>
              <a:t>运动</a:t>
            </a:r>
            <a:r>
              <a:rPr lang="zh-CN" altLang="en-US" sz="2000" dirty="0">
                <a:solidFill>
                  <a:prstClr val="black"/>
                </a:solidFill>
                <a:latin typeface="黑体" panose="02010609060101010101" pitchFamily="49" charset="-122"/>
                <a:ea typeface="黑体" panose="02010609060101010101" pitchFamily="49" charset="-122"/>
              </a:rPr>
              <a:t>，</a:t>
            </a:r>
            <a:r>
              <a:rPr lang="en-US" altLang="zh-CN" sz="2000" dirty="0" smtClean="0">
                <a:solidFill>
                  <a:srgbClr val="C00000"/>
                </a:solidFill>
                <a:latin typeface="黑体" panose="02010609060101010101" pitchFamily="49" charset="-122"/>
                <a:ea typeface="黑体" panose="02010609060101010101" pitchFamily="49" charset="-122"/>
              </a:rPr>
              <a:t>1947</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2</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28</a:t>
            </a:r>
            <a:r>
              <a:rPr lang="zh-CN" altLang="en-US" sz="2000" dirty="0">
                <a:solidFill>
                  <a:prstClr val="black"/>
                </a:solidFill>
                <a:latin typeface="黑体" panose="02010609060101010101" pitchFamily="49" charset="-122"/>
                <a:ea typeface="黑体" panose="02010609060101010101" pitchFamily="49" charset="-122"/>
              </a:rPr>
              <a:t>日，台北人民</a:t>
            </a:r>
            <a:r>
              <a:rPr lang="zh-CN" altLang="en-US" sz="2000" dirty="0">
                <a:solidFill>
                  <a:srgbClr val="C00000"/>
                </a:solidFill>
                <a:latin typeface="黑体" panose="02010609060101010101" pitchFamily="49" charset="-122"/>
                <a:ea typeface="黑体" panose="02010609060101010101" pitchFamily="49" charset="-122"/>
              </a:rPr>
              <a:t>二二八起义</a:t>
            </a:r>
            <a:r>
              <a:rPr lang="zh-CN" altLang="en-US" sz="2000" dirty="0">
                <a:solidFill>
                  <a:prstClr val="black"/>
                </a:solidFill>
                <a:latin typeface="黑体" panose="02010609060101010101" pitchFamily="49" charset="-122"/>
                <a:ea typeface="黑体" panose="02010609060101010101" pitchFamily="49" charset="-122"/>
              </a:rPr>
              <a:t>。</a:t>
            </a:r>
          </a:p>
        </p:txBody>
      </p:sp>
      <p:grpSp>
        <p:nvGrpSpPr>
          <p:cNvPr id="12" name="组 11"/>
          <p:cNvGrpSpPr/>
          <p:nvPr/>
        </p:nvGrpSpPr>
        <p:grpSpPr>
          <a:xfrm>
            <a:off x="6467658" y="100049"/>
            <a:ext cx="5574306" cy="1792549"/>
            <a:chOff x="3014118" y="1917767"/>
            <a:chExt cx="7261926" cy="3173490"/>
          </a:xfrm>
        </p:grpSpPr>
        <p:sp>
          <p:nvSpPr>
            <p:cNvPr id="13" name="圆角矩形 12"/>
            <p:cNvSpPr/>
            <p:nvPr/>
          </p:nvSpPr>
          <p:spPr>
            <a:xfrm>
              <a:off x="3014118" y="2873238"/>
              <a:ext cx="3000911" cy="1409149"/>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a:t>
              </a: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的</a:t>
              </a:r>
              <a:endParaRPr lang="en-US" altLang="zh-CN"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 </a:t>
              </a:r>
            </a:p>
          </p:txBody>
        </p:sp>
        <p:sp>
          <p:nvSpPr>
            <p:cNvPr id="14" name="左大括号 13"/>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5" name="圆角矩形 14"/>
            <p:cNvSpPr/>
            <p:nvPr/>
          </p:nvSpPr>
          <p:spPr>
            <a:xfrm>
              <a:off x="6378446" y="1917767"/>
              <a:ext cx="3860894" cy="8166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全国解放战争的胜利开展</a:t>
              </a:r>
            </a:p>
          </p:txBody>
        </p:sp>
        <p:sp>
          <p:nvSpPr>
            <p:cNvPr id="16" name="圆角矩形 15"/>
            <p:cNvSpPr/>
            <p:nvPr/>
          </p:nvSpPr>
          <p:spPr>
            <a:xfrm>
              <a:off x="6378446" y="4440003"/>
              <a:ext cx="3879246"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latin typeface="黑体" panose="02010609060101010101" pitchFamily="49" charset="-122"/>
                  <a:ea typeface="黑体" panose="02010609060101010101" pitchFamily="49" charset="-122"/>
                </a:rPr>
                <a:t>第二</a:t>
              </a:r>
              <a:r>
                <a:rPr lang="zh-CN" altLang="en-US" dirty="0">
                  <a:solidFill>
                    <a:prstClr val="white"/>
                  </a:solidFill>
                  <a:latin typeface="黑体" panose="02010609060101010101" pitchFamily="49" charset="-122"/>
                  <a:ea typeface="黑体" panose="02010609060101010101" pitchFamily="49" charset="-122"/>
                </a:rPr>
                <a:t>条战线的开辟</a:t>
              </a:r>
            </a:p>
          </p:txBody>
        </p:sp>
        <p:sp>
          <p:nvSpPr>
            <p:cNvPr id="17" name="圆角矩形 16"/>
            <p:cNvSpPr/>
            <p:nvPr/>
          </p:nvSpPr>
          <p:spPr>
            <a:xfrm>
              <a:off x="6396798" y="3620076"/>
              <a:ext cx="3879246" cy="7367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各民主党派</a:t>
              </a:r>
              <a:r>
                <a:rPr lang="zh-CN" altLang="en-US" dirty="0" smtClean="0">
                  <a:solidFill>
                    <a:prstClr val="black"/>
                  </a:solidFill>
                  <a:latin typeface="黑体" panose="02010609060101010101" pitchFamily="49" charset="-122"/>
                  <a:ea typeface="黑体" panose="02010609060101010101" pitchFamily="49" charset="-122"/>
                </a:rPr>
                <a:t>的民主运动</a:t>
              </a:r>
              <a:endParaRPr lang="zh-CN" altLang="en-US" dirty="0">
                <a:solidFill>
                  <a:prstClr val="black"/>
                </a:solidFill>
                <a:latin typeface="黑体" panose="02010609060101010101" pitchFamily="49" charset="-122"/>
                <a:ea typeface="黑体" panose="02010609060101010101" pitchFamily="49" charset="-122"/>
              </a:endParaRPr>
            </a:p>
          </p:txBody>
        </p:sp>
        <p:sp>
          <p:nvSpPr>
            <p:cNvPr id="18" name="圆角矩形 17"/>
            <p:cNvSpPr/>
            <p:nvPr/>
          </p:nvSpPr>
          <p:spPr>
            <a:xfrm>
              <a:off x="6378446" y="2822265"/>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土地改革运动的兴起</a:t>
              </a:r>
              <a:endParaRPr lang="en-US" altLang="zh-CN" dirty="0" smtClean="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8144301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1.1947</a:t>
            </a:r>
            <a:r>
              <a:rPr lang="zh-CN" altLang="en-US" sz="2400" dirty="0">
                <a:solidFill>
                  <a:prstClr val="black"/>
                </a:solidFill>
                <a:latin typeface="黑体" panose="02010609060101010101" pitchFamily="49" charset="-122"/>
                <a:ea typeface="黑体" panose="02010609060101010101" pitchFamily="49" charset="-122"/>
              </a:rPr>
              <a:t>年，国民党宪警制造的镇压爱国学生运动的惨案是（      ）</a:t>
            </a:r>
          </a:p>
          <a:p>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A</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五卅惨案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校场口惨案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下关惨案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五二〇惨案</a:t>
            </a:r>
          </a:p>
        </p:txBody>
      </p:sp>
    </p:spTree>
    <p:extLst>
      <p:ext uri="{BB962C8B-B14F-4D97-AF65-F5344CB8AC3E}">
        <p14:creationId xmlns:p14="http://schemas.microsoft.com/office/powerpoint/2010/main" val="13757165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1.1947</a:t>
            </a:r>
            <a:r>
              <a:rPr lang="zh-CN" altLang="en-US" sz="2400" dirty="0">
                <a:solidFill>
                  <a:prstClr val="black"/>
                </a:solidFill>
                <a:latin typeface="黑体" panose="02010609060101010101" pitchFamily="49" charset="-122"/>
                <a:ea typeface="黑体" panose="02010609060101010101" pitchFamily="49" charset="-122"/>
              </a:rPr>
              <a:t>年，国民党宪警制造的镇压爱国学生运动的惨案是（   </a:t>
            </a:r>
            <a:r>
              <a:rPr lang="en-US" altLang="zh-CN" sz="2400" dirty="0" smtClean="0">
                <a:solidFill>
                  <a:srgbClr val="C00000"/>
                </a:solidFill>
                <a:latin typeface="黑体" panose="02010609060101010101" pitchFamily="49" charset="-122"/>
                <a:ea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rPr>
              <a:t>）</a:t>
            </a:r>
          </a:p>
          <a:p>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A</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五卅惨案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校场口惨案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下关惨案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五二〇惨案</a:t>
            </a:r>
          </a:p>
        </p:txBody>
      </p:sp>
    </p:spTree>
    <p:extLst>
      <p:ext uri="{BB962C8B-B14F-4D97-AF65-F5344CB8AC3E}">
        <p14:creationId xmlns:p14="http://schemas.microsoft.com/office/powerpoint/2010/main" val="39126486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4154984"/>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2.1947</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10</a:t>
            </a:r>
            <a:r>
              <a:rPr lang="zh-CN" altLang="en-US" sz="2400" dirty="0">
                <a:solidFill>
                  <a:prstClr val="black"/>
                </a:solidFill>
                <a:latin typeface="黑体" panose="02010609060101010101" pitchFamily="49" charset="-122"/>
                <a:ea typeface="黑体" panose="02010609060101010101" pitchFamily="49" charset="-122"/>
              </a:rPr>
              <a:t>月，被国民党当局宣布为“非法团体”并勒令取缔的民主党派是（ </a:t>
            </a:r>
            <a:r>
              <a:rPr lang="zh-CN" altLang="en-US" sz="2400" dirty="0" smtClean="0">
                <a:solidFill>
                  <a:prstClr val="black"/>
                </a:solidFill>
                <a:latin typeface="黑体" panose="02010609060101010101" pitchFamily="49" charset="-122"/>
                <a:ea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．中国农工</a:t>
            </a:r>
            <a:r>
              <a:rPr lang="zh-CN" altLang="en-US" sz="2400" dirty="0" smtClean="0">
                <a:solidFill>
                  <a:prstClr val="black"/>
                </a:solidFill>
                <a:latin typeface="黑体" panose="02010609060101010101" pitchFamily="49" charset="-122"/>
                <a:ea typeface="黑体" panose="02010609060101010101" pitchFamily="49" charset="-122"/>
              </a:rPr>
              <a:t>民主党</a:t>
            </a:r>
          </a:p>
          <a:p>
            <a:r>
              <a:rPr lang="zh-CN" altLang="en-US" sz="2400" dirty="0">
                <a:solidFill>
                  <a:prstClr val="black"/>
                </a:solidFill>
                <a:latin typeface="黑体" panose="02010609060101010101" pitchFamily="49" charset="-122"/>
                <a:ea typeface="黑体" panose="02010609060101010101" pitchFamily="49" charset="-122"/>
              </a:rPr>
              <a:t>	</a:t>
            </a:r>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．中国民主</a:t>
            </a:r>
            <a:r>
              <a:rPr lang="zh-CN" altLang="en-US" sz="2400" dirty="0" smtClean="0">
                <a:solidFill>
                  <a:prstClr val="black"/>
                </a:solidFill>
                <a:latin typeface="黑体" panose="02010609060101010101" pitchFamily="49" charset="-122"/>
                <a:ea typeface="黑体" panose="02010609060101010101" pitchFamily="49" charset="-122"/>
              </a:rPr>
              <a:t>同盟</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．中国民主促进会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．中国国民党革命</a:t>
            </a:r>
            <a:r>
              <a:rPr lang="zh-CN" altLang="en-US" sz="2400" dirty="0" smtClean="0">
                <a:solidFill>
                  <a:prstClr val="black"/>
                </a:solidFill>
                <a:latin typeface="黑体" panose="02010609060101010101" pitchFamily="49" charset="-122"/>
                <a:ea typeface="黑体" panose="02010609060101010101" pitchFamily="49" charset="-122"/>
              </a:rPr>
              <a:t>委员会</a:t>
            </a:r>
            <a:endParaRPr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458691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文本框 1"/>
          <p:cNvSpPr txBox="1">
            <a:spLocks noChangeArrowheads="1"/>
          </p:cNvSpPr>
          <p:nvPr/>
        </p:nvSpPr>
        <p:spPr bwMode="auto">
          <a:xfrm>
            <a:off x="1817688" y="1385889"/>
            <a:ext cx="9271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charset="0"/>
              <a:defRPr>
                <a:solidFill>
                  <a:schemeClr val="tx1"/>
                </a:solidFill>
                <a:latin typeface="Century Schoolbook" charset="0"/>
                <a:ea typeface="宋体" charset="-122"/>
              </a:defRPr>
            </a:lvl1pPr>
            <a:lvl2pPr marL="742950" indent="-285750">
              <a:buFont typeface="Arial" charset="0"/>
              <a:defRPr>
                <a:solidFill>
                  <a:schemeClr val="tx1"/>
                </a:solidFill>
                <a:latin typeface="Century Schoolbook" charset="0"/>
                <a:ea typeface="宋体" charset="-122"/>
              </a:defRPr>
            </a:lvl2pPr>
            <a:lvl3pPr marL="1143000" indent="-228600">
              <a:buFont typeface="Arial" charset="0"/>
              <a:defRPr>
                <a:solidFill>
                  <a:schemeClr val="tx1"/>
                </a:solidFill>
                <a:latin typeface="Century Schoolbook" charset="0"/>
                <a:ea typeface="宋体" charset="-122"/>
              </a:defRPr>
            </a:lvl3pPr>
            <a:lvl4pPr marL="1600200" indent="-228600">
              <a:buFont typeface="Arial" charset="0"/>
              <a:defRPr>
                <a:solidFill>
                  <a:schemeClr val="tx1"/>
                </a:solidFill>
                <a:latin typeface="Century Schoolbook" charset="0"/>
                <a:ea typeface="宋体" charset="-122"/>
              </a:defRPr>
            </a:lvl4pPr>
            <a:lvl5pPr marL="2057400" indent="-228600">
              <a:buFont typeface="Arial" charset="0"/>
              <a:defRPr>
                <a:solidFill>
                  <a:schemeClr val="tx1"/>
                </a:solidFill>
                <a:latin typeface="Century Schoolbook" charset="0"/>
                <a:ea typeface="宋体" charset="-122"/>
              </a:defRPr>
            </a:lvl5pPr>
            <a:lvl6pPr marL="2514600" indent="-2286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pPr eaLnBrk="1" hangingPunct="1"/>
            <a:r>
              <a:rPr lang="en-US" altLang="zh-CN" sz="1200" b="1" i="1">
                <a:solidFill>
                  <a:srgbClr val="FFFFFF"/>
                </a:solidFill>
                <a:latin typeface="方正兰亭黑_GBK" charset="0"/>
                <a:ea typeface="方正兰亭黑_GBK" charset="0"/>
              </a:rPr>
              <a:t>4.</a:t>
            </a:r>
            <a:r>
              <a:rPr lang="zh-CN" altLang="en-US" sz="1200" b="1" i="1">
                <a:solidFill>
                  <a:srgbClr val="FFFFFF"/>
                </a:solidFill>
                <a:latin typeface="方正兰亭黑_GBK" charset="0"/>
                <a:ea typeface="方正兰亭黑_GBK" charset="0"/>
              </a:rPr>
              <a:t>购买渠道</a:t>
            </a:r>
          </a:p>
        </p:txBody>
      </p:sp>
      <p:sp>
        <p:nvSpPr>
          <p:cNvPr id="19458" name="文本框 54"/>
          <p:cNvSpPr txBox="1">
            <a:spLocks noChangeArrowheads="1"/>
          </p:cNvSpPr>
          <p:nvPr/>
        </p:nvSpPr>
        <p:spPr bwMode="auto">
          <a:xfrm>
            <a:off x="4064001" y="-1588"/>
            <a:ext cx="17113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charset="0"/>
              <a:defRPr>
                <a:solidFill>
                  <a:schemeClr val="tx1"/>
                </a:solidFill>
                <a:latin typeface="Century Schoolbook" charset="0"/>
                <a:ea typeface="宋体" charset="-122"/>
              </a:defRPr>
            </a:lvl1pPr>
            <a:lvl2pPr marL="742950" indent="-285750">
              <a:buFont typeface="Arial" charset="0"/>
              <a:defRPr>
                <a:solidFill>
                  <a:schemeClr val="tx1"/>
                </a:solidFill>
                <a:latin typeface="Century Schoolbook" charset="0"/>
                <a:ea typeface="宋体" charset="-122"/>
              </a:defRPr>
            </a:lvl2pPr>
            <a:lvl3pPr marL="1143000" indent="-228600">
              <a:buFont typeface="Arial" charset="0"/>
              <a:defRPr>
                <a:solidFill>
                  <a:schemeClr val="tx1"/>
                </a:solidFill>
                <a:latin typeface="Century Schoolbook" charset="0"/>
                <a:ea typeface="宋体" charset="-122"/>
              </a:defRPr>
            </a:lvl3pPr>
            <a:lvl4pPr marL="1600200" indent="-228600">
              <a:buFont typeface="Arial" charset="0"/>
              <a:defRPr>
                <a:solidFill>
                  <a:schemeClr val="tx1"/>
                </a:solidFill>
                <a:latin typeface="Century Schoolbook" charset="0"/>
                <a:ea typeface="宋体" charset="-122"/>
              </a:defRPr>
            </a:lvl4pPr>
            <a:lvl5pPr marL="2057400" indent="-228600">
              <a:buFont typeface="Arial" charset="0"/>
              <a:defRPr>
                <a:solidFill>
                  <a:schemeClr val="tx1"/>
                </a:solidFill>
                <a:latin typeface="Century Schoolbook" charset="0"/>
                <a:ea typeface="宋体" charset="-122"/>
              </a:defRPr>
            </a:lvl5pPr>
            <a:lvl6pPr marL="2514600" indent="-2286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pPr eaLnBrk="1" hangingPunct="1"/>
            <a:r>
              <a:rPr lang="zh-CN" altLang="en-US" sz="2000" b="1" i="1">
                <a:solidFill>
                  <a:srgbClr val="FFFFFF"/>
                </a:solidFill>
                <a:latin typeface="方正兰亭黑_GBK" charset="0"/>
                <a:ea typeface="方正兰亭黑_GBK" charset="0"/>
              </a:rPr>
              <a:t>竞争对手分析</a:t>
            </a:r>
          </a:p>
        </p:txBody>
      </p:sp>
      <p:sp>
        <p:nvSpPr>
          <p:cNvPr id="19459" name="TextBox 46"/>
          <p:cNvSpPr txBox="1">
            <a:spLocks noChangeArrowheads="1"/>
          </p:cNvSpPr>
          <p:nvPr/>
        </p:nvSpPr>
        <p:spPr bwMode="auto">
          <a:xfrm>
            <a:off x="6732589" y="676276"/>
            <a:ext cx="3781425"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charset="0"/>
              <a:defRPr>
                <a:solidFill>
                  <a:schemeClr val="tx1"/>
                </a:solidFill>
                <a:latin typeface="Century Schoolbook" charset="0"/>
                <a:ea typeface="宋体" charset="-122"/>
              </a:defRPr>
            </a:lvl1pPr>
            <a:lvl2pPr marL="742950" indent="-285750">
              <a:buFont typeface="Arial" charset="0"/>
              <a:defRPr>
                <a:solidFill>
                  <a:schemeClr val="tx1"/>
                </a:solidFill>
                <a:latin typeface="Century Schoolbook" charset="0"/>
                <a:ea typeface="宋体" charset="-122"/>
              </a:defRPr>
            </a:lvl2pPr>
            <a:lvl3pPr marL="1143000" indent="-228600">
              <a:buFont typeface="Arial" charset="0"/>
              <a:defRPr>
                <a:solidFill>
                  <a:schemeClr val="tx1"/>
                </a:solidFill>
                <a:latin typeface="Century Schoolbook" charset="0"/>
                <a:ea typeface="宋体" charset="-122"/>
              </a:defRPr>
            </a:lvl3pPr>
            <a:lvl4pPr marL="1600200" indent="-228600">
              <a:buFont typeface="Arial" charset="0"/>
              <a:defRPr>
                <a:solidFill>
                  <a:schemeClr val="tx1"/>
                </a:solidFill>
                <a:latin typeface="Century Schoolbook" charset="0"/>
                <a:ea typeface="宋体" charset="-122"/>
              </a:defRPr>
            </a:lvl4pPr>
            <a:lvl5pPr marL="2057400" indent="-228600">
              <a:buFont typeface="Arial" charset="0"/>
              <a:defRPr>
                <a:solidFill>
                  <a:schemeClr val="tx1"/>
                </a:solidFill>
                <a:latin typeface="Century Schoolbook" charset="0"/>
                <a:ea typeface="宋体" charset="-122"/>
              </a:defRPr>
            </a:lvl5pPr>
            <a:lvl6pPr marL="2514600" indent="-2286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pPr eaLnBrk="1" hangingPunct="1"/>
            <a:r>
              <a:rPr lang="zh-CN" altLang="en-US">
                <a:solidFill>
                  <a:srgbClr val="FF0000"/>
                </a:solidFill>
                <a:latin typeface="Arial" charset="0"/>
                <a:ea typeface="方正兰亭超细黑简体" charset="0"/>
              </a:rPr>
              <a:t>方法一：</a:t>
            </a:r>
          </a:p>
          <a:p>
            <a:pPr eaLnBrk="1" hangingPunct="1"/>
            <a:endParaRPr lang="en-US" altLang="zh-CN">
              <a:solidFill>
                <a:srgbClr val="FF0000"/>
              </a:solidFill>
              <a:latin typeface="Arial" charset="0"/>
              <a:ea typeface="方正兰亭超细黑简体" charset="0"/>
            </a:endParaRPr>
          </a:p>
          <a:p>
            <a:pPr eaLnBrk="1" hangingPunct="1"/>
            <a:r>
              <a:rPr lang="en-US" altLang="zh-CN">
                <a:solidFill>
                  <a:srgbClr val="FF0000"/>
                </a:solidFill>
                <a:latin typeface="Arial" charset="0"/>
                <a:ea typeface="方正兰亭超细黑简体" charset="0"/>
              </a:rPr>
              <a:t>1.</a:t>
            </a:r>
            <a:r>
              <a:rPr lang="zh-CN" altLang="en-US">
                <a:solidFill>
                  <a:srgbClr val="FF0000"/>
                </a:solidFill>
                <a:latin typeface="Arial" charset="0"/>
                <a:ea typeface="方正兰亭超细黑简体" charset="0"/>
              </a:rPr>
              <a:t>打开京东</a:t>
            </a:r>
            <a:r>
              <a:rPr lang="en-US" altLang="zh-CN">
                <a:solidFill>
                  <a:srgbClr val="FF0000"/>
                </a:solidFill>
                <a:latin typeface="Arial" charset="0"/>
                <a:ea typeface="方正兰亭超细黑简体" charset="0"/>
              </a:rPr>
              <a:t>app</a:t>
            </a:r>
          </a:p>
          <a:p>
            <a:pPr eaLnBrk="1" hangingPunct="1"/>
            <a:r>
              <a:rPr lang="en-US" altLang="zh-CN">
                <a:solidFill>
                  <a:srgbClr val="FF0000"/>
                </a:solidFill>
                <a:latin typeface="Arial" charset="0"/>
                <a:ea typeface="方正兰亭超细黑简体" charset="0"/>
              </a:rPr>
              <a:t>2.搜索“尚德机构官方旗舰店”</a:t>
            </a:r>
          </a:p>
          <a:p>
            <a:pPr eaLnBrk="1" hangingPunct="1"/>
            <a:endParaRPr lang="en-US" altLang="zh-CN">
              <a:solidFill>
                <a:srgbClr val="FF0000"/>
              </a:solidFill>
              <a:latin typeface="Arial" charset="0"/>
              <a:ea typeface="方正兰亭超细黑简体" charset="0"/>
            </a:endParaRPr>
          </a:p>
          <a:p>
            <a:pPr eaLnBrk="1" hangingPunct="1"/>
            <a:r>
              <a:rPr lang="zh-CN" altLang="en-US">
                <a:solidFill>
                  <a:srgbClr val="FF0000"/>
                </a:solidFill>
                <a:latin typeface="Arial" charset="0"/>
                <a:ea typeface="方正兰亭超细黑简体" charset="0"/>
                <a:sym typeface="宋体" charset="-122"/>
              </a:rPr>
              <a:t>方法二：</a:t>
            </a:r>
            <a:endParaRPr lang="zh-CN" altLang="en-US">
              <a:solidFill>
                <a:srgbClr val="FF0000"/>
              </a:solidFill>
              <a:latin typeface="Arial" charset="0"/>
              <a:ea typeface="方正兰亭超细黑简体" charset="0"/>
            </a:endParaRPr>
          </a:p>
          <a:p>
            <a:pPr eaLnBrk="1" hangingPunct="1"/>
            <a:endParaRPr lang="zh-CN" altLang="en-US">
              <a:solidFill>
                <a:srgbClr val="FF0000"/>
              </a:solidFill>
              <a:latin typeface="Arial" charset="0"/>
              <a:ea typeface="方正兰亭超细黑简体" charset="0"/>
            </a:endParaRPr>
          </a:p>
          <a:p>
            <a:pPr eaLnBrk="1" hangingPunct="1"/>
            <a:r>
              <a:rPr lang="en-US" altLang="zh-CN">
                <a:solidFill>
                  <a:srgbClr val="FF0000"/>
                </a:solidFill>
                <a:latin typeface="Arial" charset="0"/>
                <a:ea typeface="方正兰亭超细黑简体" charset="0"/>
                <a:sym typeface="宋体" charset="-122"/>
              </a:rPr>
              <a:t>1.</a:t>
            </a:r>
            <a:r>
              <a:rPr lang="zh-CN" altLang="en-US">
                <a:solidFill>
                  <a:srgbClr val="FF0000"/>
                </a:solidFill>
                <a:latin typeface="Arial" charset="0"/>
                <a:ea typeface="方正兰亭超细黑简体" charset="0"/>
                <a:sym typeface="宋体" charset="-122"/>
              </a:rPr>
              <a:t>将本页截图或者拍照</a:t>
            </a:r>
            <a:endParaRPr lang="zh-CN" altLang="en-US">
              <a:solidFill>
                <a:srgbClr val="FF0000"/>
              </a:solidFill>
              <a:latin typeface="Arial" charset="0"/>
              <a:ea typeface="方正兰亭超细黑简体" charset="0"/>
            </a:endParaRPr>
          </a:p>
          <a:p>
            <a:pPr eaLnBrk="1" hangingPunct="1"/>
            <a:r>
              <a:rPr lang="en-US" altLang="zh-CN">
                <a:solidFill>
                  <a:srgbClr val="FF0000"/>
                </a:solidFill>
                <a:latin typeface="Arial" charset="0"/>
                <a:ea typeface="方正兰亭超细黑简体" charset="0"/>
                <a:sym typeface="宋体" charset="-122"/>
              </a:rPr>
              <a:t>2.</a:t>
            </a:r>
            <a:r>
              <a:rPr lang="zh-CN" altLang="en-US">
                <a:solidFill>
                  <a:srgbClr val="FF0000"/>
                </a:solidFill>
                <a:latin typeface="Arial" charset="0"/>
                <a:ea typeface="方正兰亭超细黑简体" charset="0"/>
                <a:sym typeface="宋体" charset="-122"/>
              </a:rPr>
              <a:t>打开京东</a:t>
            </a:r>
            <a:r>
              <a:rPr lang="en-US" altLang="zh-CN">
                <a:solidFill>
                  <a:srgbClr val="FF0000"/>
                </a:solidFill>
                <a:latin typeface="Arial" charset="0"/>
                <a:ea typeface="方正兰亭超细黑简体" charset="0"/>
                <a:sym typeface="宋体" charset="-122"/>
              </a:rPr>
              <a:t>app</a:t>
            </a:r>
            <a:r>
              <a:rPr lang="zh-CN" altLang="en-US">
                <a:solidFill>
                  <a:srgbClr val="FF0000"/>
                </a:solidFill>
                <a:latin typeface="Arial" charset="0"/>
                <a:ea typeface="方正兰亭超细黑简体" charset="0"/>
                <a:sym typeface="宋体" charset="-122"/>
              </a:rPr>
              <a:t>，左上角扫一扫</a:t>
            </a:r>
            <a:endParaRPr lang="en-US" altLang="zh-CN">
              <a:solidFill>
                <a:srgbClr val="FF0000"/>
              </a:solidFill>
              <a:latin typeface="Arial" charset="0"/>
              <a:ea typeface="方正兰亭超细黑简体" charset="0"/>
            </a:endParaRPr>
          </a:p>
          <a:p>
            <a:pPr eaLnBrk="1" hangingPunct="1"/>
            <a:r>
              <a:rPr lang="en-US" altLang="zh-CN">
                <a:solidFill>
                  <a:srgbClr val="FF0000"/>
                </a:solidFill>
                <a:latin typeface="Arial" charset="0"/>
                <a:ea typeface="方正兰亭超细黑简体" charset="0"/>
                <a:sym typeface="宋体" charset="-122"/>
              </a:rPr>
              <a:t>3.</a:t>
            </a:r>
            <a:r>
              <a:rPr lang="zh-CN" altLang="en-US">
                <a:solidFill>
                  <a:srgbClr val="FF0000"/>
                </a:solidFill>
                <a:latin typeface="Arial" charset="0"/>
                <a:ea typeface="方正兰亭超细黑简体" charset="0"/>
                <a:sym typeface="宋体" charset="-122"/>
              </a:rPr>
              <a:t>识别以下二维码</a:t>
            </a:r>
            <a:endParaRPr lang="en-US" altLang="zh-CN">
              <a:solidFill>
                <a:srgbClr val="FF0000"/>
              </a:solidFill>
              <a:latin typeface="Arial" charset="0"/>
              <a:ea typeface="方正兰亭超细黑简体" charset="0"/>
            </a:endParaRPr>
          </a:p>
        </p:txBody>
      </p:sp>
      <p:sp>
        <p:nvSpPr>
          <p:cNvPr id="19460" name="Text Placeholder 3"/>
          <p:cNvSpPr txBox="1">
            <a:spLocks noChangeArrowheads="1"/>
          </p:cNvSpPr>
          <p:nvPr/>
        </p:nvSpPr>
        <p:spPr bwMode="auto">
          <a:xfrm>
            <a:off x="6005514" y="2813050"/>
            <a:ext cx="511175"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buFont typeface="Arial" charset="0"/>
              <a:defRPr>
                <a:solidFill>
                  <a:schemeClr val="tx1"/>
                </a:solidFill>
                <a:latin typeface="Century Schoolbook" charset="0"/>
                <a:ea typeface="宋体" charset="-122"/>
              </a:defRPr>
            </a:lvl1pPr>
            <a:lvl2pPr marL="742950" indent="-285750">
              <a:buFont typeface="Arial" charset="0"/>
              <a:defRPr>
                <a:solidFill>
                  <a:schemeClr val="tx1"/>
                </a:solidFill>
                <a:latin typeface="Century Schoolbook" charset="0"/>
                <a:ea typeface="宋体" charset="-122"/>
              </a:defRPr>
            </a:lvl2pPr>
            <a:lvl3pPr marL="1143000" indent="-228600">
              <a:buFont typeface="Arial" charset="0"/>
              <a:defRPr>
                <a:solidFill>
                  <a:schemeClr val="tx1"/>
                </a:solidFill>
                <a:latin typeface="Century Schoolbook" charset="0"/>
                <a:ea typeface="宋体" charset="-122"/>
              </a:defRPr>
            </a:lvl3pPr>
            <a:lvl4pPr marL="1600200" indent="-228600">
              <a:buFont typeface="Arial" charset="0"/>
              <a:defRPr>
                <a:solidFill>
                  <a:schemeClr val="tx1"/>
                </a:solidFill>
                <a:latin typeface="Century Schoolbook" charset="0"/>
                <a:ea typeface="宋体" charset="-122"/>
              </a:defRPr>
            </a:lvl4pPr>
            <a:lvl5pPr marL="2057400" indent="-228600">
              <a:buFont typeface="Arial" charset="0"/>
              <a:defRPr>
                <a:solidFill>
                  <a:schemeClr val="tx1"/>
                </a:solidFill>
                <a:latin typeface="Century Schoolbook" charset="0"/>
                <a:ea typeface="宋体" charset="-122"/>
              </a:defRPr>
            </a:lvl5pPr>
            <a:lvl6pPr marL="2514600" indent="-2286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pPr eaLnBrk="1" hangingPunct="1">
              <a:spcBef>
                <a:spcPct val="20000"/>
              </a:spcBef>
            </a:pPr>
            <a:r>
              <a:rPr lang="zh-CN" altLang="en-US" sz="4000" b="1">
                <a:solidFill>
                  <a:srgbClr val="F0968D"/>
                </a:solidFill>
                <a:latin typeface="宋体" charset="-122"/>
              </a:rPr>
              <a:t>京东</a:t>
            </a:r>
          </a:p>
        </p:txBody>
      </p:sp>
      <p:sp>
        <p:nvSpPr>
          <p:cNvPr id="19461" name="矩形 7"/>
          <p:cNvSpPr>
            <a:spLocks noChangeArrowheads="1"/>
          </p:cNvSpPr>
          <p:nvPr/>
        </p:nvSpPr>
        <p:spPr bwMode="auto">
          <a:xfrm>
            <a:off x="2143125" y="114300"/>
            <a:ext cx="2336800" cy="2058988"/>
          </a:xfrm>
          <a:prstGeom prst="rect">
            <a:avLst/>
          </a:prstGeom>
          <a:blipFill dpi="0" rotWithShape="1">
            <a:blip r:embed="rId2"/>
            <a:srcRect/>
            <a:stretch>
              <a:fillRect/>
            </a:stretch>
          </a:blipFill>
          <a:ln w="34925">
            <a:solidFill>
              <a:srgbClr val="EF968D"/>
            </a:solidFill>
            <a:round/>
            <a:headEnd/>
            <a:tailEnd/>
          </a:ln>
        </p:spPr>
        <p:txBody>
          <a:bodyPr/>
          <a:lstStyle>
            <a:lvl1pPr defTabSz="685800">
              <a:buFont typeface="Arial" charset="0"/>
              <a:defRPr>
                <a:solidFill>
                  <a:schemeClr val="tx1"/>
                </a:solidFill>
                <a:latin typeface="Century Schoolbook" charset="0"/>
                <a:ea typeface="宋体" charset="-122"/>
              </a:defRPr>
            </a:lvl1pPr>
            <a:lvl2pPr marL="742950" indent="-285750" defTabSz="685800">
              <a:buFont typeface="Arial" charset="0"/>
              <a:defRPr>
                <a:solidFill>
                  <a:schemeClr val="tx1"/>
                </a:solidFill>
                <a:latin typeface="Century Schoolbook" charset="0"/>
                <a:ea typeface="宋体" charset="-122"/>
              </a:defRPr>
            </a:lvl2pPr>
            <a:lvl3pPr marL="1143000" indent="-228600" defTabSz="685800">
              <a:buFont typeface="Arial" charset="0"/>
              <a:defRPr>
                <a:solidFill>
                  <a:schemeClr val="tx1"/>
                </a:solidFill>
                <a:latin typeface="Century Schoolbook" charset="0"/>
                <a:ea typeface="宋体" charset="-122"/>
              </a:defRPr>
            </a:lvl3pPr>
            <a:lvl4pPr marL="1600200" indent="-228600" defTabSz="685800">
              <a:buFont typeface="Arial" charset="0"/>
              <a:defRPr>
                <a:solidFill>
                  <a:schemeClr val="tx1"/>
                </a:solidFill>
                <a:latin typeface="Century Schoolbook" charset="0"/>
                <a:ea typeface="宋体" charset="-122"/>
              </a:defRPr>
            </a:lvl4pPr>
            <a:lvl5pPr marL="2057400" indent="-228600" defTabSz="685800">
              <a:buFont typeface="Arial" charset="0"/>
              <a:defRPr>
                <a:solidFill>
                  <a:schemeClr val="tx1"/>
                </a:solidFill>
                <a:latin typeface="Century Schoolbook" charset="0"/>
                <a:ea typeface="宋体" charset="-122"/>
              </a:defRPr>
            </a:lvl5pPr>
            <a:lvl6pPr marL="25146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endParaRPr lang="zh-CN" altLang="en-US" sz="1300">
              <a:latin typeface="Calibri" charset="0"/>
            </a:endParaRPr>
          </a:p>
        </p:txBody>
      </p:sp>
      <p:sp>
        <p:nvSpPr>
          <p:cNvPr id="19462" name="矩形 8"/>
          <p:cNvSpPr>
            <a:spLocks noChangeArrowheads="1"/>
          </p:cNvSpPr>
          <p:nvPr/>
        </p:nvSpPr>
        <p:spPr bwMode="auto">
          <a:xfrm>
            <a:off x="2143125" y="4740275"/>
            <a:ext cx="2336800" cy="2057400"/>
          </a:xfrm>
          <a:prstGeom prst="rect">
            <a:avLst/>
          </a:prstGeom>
          <a:blipFill dpi="0" rotWithShape="1">
            <a:blip r:embed="rId3"/>
            <a:srcRect/>
            <a:stretch>
              <a:fillRect/>
            </a:stretch>
          </a:blipFill>
          <a:ln w="34925">
            <a:solidFill>
              <a:srgbClr val="EF968D"/>
            </a:solidFill>
            <a:round/>
            <a:headEnd/>
            <a:tailEnd/>
          </a:ln>
        </p:spPr>
        <p:txBody>
          <a:bodyPr/>
          <a:lstStyle>
            <a:lvl1pPr defTabSz="685800">
              <a:buFont typeface="Arial" charset="0"/>
              <a:defRPr>
                <a:solidFill>
                  <a:schemeClr val="tx1"/>
                </a:solidFill>
                <a:latin typeface="Century Schoolbook" charset="0"/>
                <a:ea typeface="宋体" charset="-122"/>
              </a:defRPr>
            </a:lvl1pPr>
            <a:lvl2pPr marL="742950" indent="-285750" defTabSz="685800">
              <a:buFont typeface="Arial" charset="0"/>
              <a:defRPr>
                <a:solidFill>
                  <a:schemeClr val="tx1"/>
                </a:solidFill>
                <a:latin typeface="Century Schoolbook" charset="0"/>
                <a:ea typeface="宋体" charset="-122"/>
              </a:defRPr>
            </a:lvl2pPr>
            <a:lvl3pPr marL="1143000" indent="-228600" defTabSz="685800">
              <a:buFont typeface="Arial" charset="0"/>
              <a:defRPr>
                <a:solidFill>
                  <a:schemeClr val="tx1"/>
                </a:solidFill>
                <a:latin typeface="Century Schoolbook" charset="0"/>
                <a:ea typeface="宋体" charset="-122"/>
              </a:defRPr>
            </a:lvl3pPr>
            <a:lvl4pPr marL="1600200" indent="-228600" defTabSz="685800">
              <a:buFont typeface="Arial" charset="0"/>
              <a:defRPr>
                <a:solidFill>
                  <a:schemeClr val="tx1"/>
                </a:solidFill>
                <a:latin typeface="Century Schoolbook" charset="0"/>
                <a:ea typeface="宋体" charset="-122"/>
              </a:defRPr>
            </a:lvl4pPr>
            <a:lvl5pPr marL="2057400" indent="-228600" defTabSz="685800">
              <a:buFont typeface="Arial" charset="0"/>
              <a:defRPr>
                <a:solidFill>
                  <a:schemeClr val="tx1"/>
                </a:solidFill>
                <a:latin typeface="Century Schoolbook" charset="0"/>
                <a:ea typeface="宋体" charset="-122"/>
              </a:defRPr>
            </a:lvl5pPr>
            <a:lvl6pPr marL="25146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endParaRPr lang="zh-CN" altLang="en-US" sz="1300">
              <a:latin typeface="Calibri" charset="0"/>
            </a:endParaRPr>
          </a:p>
        </p:txBody>
      </p:sp>
      <p:sp>
        <p:nvSpPr>
          <p:cNvPr id="19463" name="矩形 9"/>
          <p:cNvSpPr>
            <a:spLocks noChangeArrowheads="1"/>
          </p:cNvSpPr>
          <p:nvPr/>
        </p:nvSpPr>
        <p:spPr bwMode="auto">
          <a:xfrm>
            <a:off x="2143125" y="2400300"/>
            <a:ext cx="2336800" cy="2057400"/>
          </a:xfrm>
          <a:prstGeom prst="rect">
            <a:avLst/>
          </a:prstGeom>
          <a:blipFill dpi="0" rotWithShape="1">
            <a:blip r:embed="rId4"/>
            <a:srcRect/>
            <a:stretch>
              <a:fillRect/>
            </a:stretch>
          </a:blipFill>
          <a:ln w="34925">
            <a:solidFill>
              <a:srgbClr val="EF968D"/>
            </a:solidFill>
            <a:round/>
            <a:headEnd/>
            <a:tailEnd/>
          </a:ln>
        </p:spPr>
        <p:txBody>
          <a:bodyPr/>
          <a:lstStyle>
            <a:lvl1pPr defTabSz="685800">
              <a:buFont typeface="Arial" charset="0"/>
              <a:defRPr>
                <a:solidFill>
                  <a:schemeClr val="tx1"/>
                </a:solidFill>
                <a:latin typeface="Century Schoolbook" charset="0"/>
                <a:ea typeface="宋体" charset="-122"/>
              </a:defRPr>
            </a:lvl1pPr>
            <a:lvl2pPr marL="742950" indent="-285750" defTabSz="685800">
              <a:buFont typeface="Arial" charset="0"/>
              <a:defRPr>
                <a:solidFill>
                  <a:schemeClr val="tx1"/>
                </a:solidFill>
                <a:latin typeface="Century Schoolbook" charset="0"/>
                <a:ea typeface="宋体" charset="-122"/>
              </a:defRPr>
            </a:lvl2pPr>
            <a:lvl3pPr marL="1143000" indent="-228600" defTabSz="685800">
              <a:buFont typeface="Arial" charset="0"/>
              <a:defRPr>
                <a:solidFill>
                  <a:schemeClr val="tx1"/>
                </a:solidFill>
                <a:latin typeface="Century Schoolbook" charset="0"/>
                <a:ea typeface="宋体" charset="-122"/>
              </a:defRPr>
            </a:lvl3pPr>
            <a:lvl4pPr marL="1600200" indent="-228600" defTabSz="685800">
              <a:buFont typeface="Arial" charset="0"/>
              <a:defRPr>
                <a:solidFill>
                  <a:schemeClr val="tx1"/>
                </a:solidFill>
                <a:latin typeface="Century Schoolbook" charset="0"/>
                <a:ea typeface="宋体" charset="-122"/>
              </a:defRPr>
            </a:lvl4pPr>
            <a:lvl5pPr marL="2057400" indent="-228600" defTabSz="685800">
              <a:buFont typeface="Arial" charset="0"/>
              <a:defRPr>
                <a:solidFill>
                  <a:schemeClr val="tx1"/>
                </a:solidFill>
                <a:latin typeface="Century Schoolbook" charset="0"/>
                <a:ea typeface="宋体" charset="-122"/>
              </a:defRPr>
            </a:lvl5pPr>
            <a:lvl6pPr marL="25146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endParaRPr lang="zh-CN" altLang="en-US" sz="1300">
              <a:latin typeface="Calibri" charset="0"/>
            </a:endParaRPr>
          </a:p>
        </p:txBody>
      </p:sp>
      <p:sp>
        <p:nvSpPr>
          <p:cNvPr id="16" name="右箭头 15"/>
          <p:cNvSpPr/>
          <p:nvPr/>
        </p:nvSpPr>
        <p:spPr>
          <a:xfrm>
            <a:off x="4838701" y="3105150"/>
            <a:ext cx="936625"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charset="0"/>
              <a:buNone/>
              <a:defRPr/>
            </a:pPr>
            <a:endParaRPr lang="zh-CN" altLang="en-US" noProof="1"/>
          </a:p>
        </p:txBody>
      </p:sp>
      <p:pic>
        <p:nvPicPr>
          <p:cNvPr id="19465" name="图片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05675" y="4044951"/>
            <a:ext cx="1676400"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圆角矩形 10"/>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759346561"/>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4154984"/>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2.1947</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10</a:t>
            </a:r>
            <a:r>
              <a:rPr lang="zh-CN" altLang="en-US" sz="2400" dirty="0">
                <a:solidFill>
                  <a:prstClr val="black"/>
                </a:solidFill>
                <a:latin typeface="黑体" panose="02010609060101010101" pitchFamily="49" charset="-122"/>
                <a:ea typeface="黑体" panose="02010609060101010101" pitchFamily="49" charset="-122"/>
              </a:rPr>
              <a:t>月，被国民党当局宣布为“非法团体”并勒令取缔的民主党派是（  </a:t>
            </a:r>
            <a:r>
              <a:rPr lang="zh-CN" altLang="en-US" sz="2400" dirty="0">
                <a:solidFill>
                  <a:srgbClr val="C00000"/>
                </a:solidFill>
                <a:latin typeface="黑体" panose="02010609060101010101" pitchFamily="49" charset="-122"/>
                <a:ea typeface="黑体" panose="02010609060101010101" pitchFamily="49" charset="-122"/>
              </a:rPr>
              <a:t> </a:t>
            </a:r>
            <a:r>
              <a:rPr lang="en-US" altLang="zh-CN" sz="2400" dirty="0">
                <a:solidFill>
                  <a:srgbClr val="C00000"/>
                </a:solidFill>
                <a:latin typeface="黑体" panose="02010609060101010101" pitchFamily="49" charset="-122"/>
                <a:ea typeface="黑体" panose="02010609060101010101" pitchFamily="49" charset="-122"/>
              </a:rPr>
              <a:t>B </a:t>
            </a:r>
            <a:r>
              <a:rPr lang="en-US" altLang="zh-CN" sz="2400" dirty="0" smtClean="0">
                <a:solidFill>
                  <a:srgbClr val="C00000"/>
                </a:solidFill>
                <a:latin typeface="黑体" panose="02010609060101010101" pitchFamily="49" charset="-122"/>
                <a:ea typeface="黑体" panose="02010609060101010101" pitchFamily="49" charset="-122"/>
              </a:rPr>
              <a:t> </a:t>
            </a:r>
            <a:r>
              <a:rPr lang="zh-CN" altLang="en-US" sz="2400" dirty="0" smtClean="0">
                <a:solidFill>
                  <a:prstClr val="black"/>
                </a:solidFill>
                <a:latin typeface="黑体" panose="02010609060101010101" pitchFamily="49" charset="-122"/>
                <a:ea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．中国农工</a:t>
            </a:r>
            <a:r>
              <a:rPr lang="zh-CN" altLang="en-US" sz="2400" dirty="0" smtClean="0">
                <a:solidFill>
                  <a:prstClr val="black"/>
                </a:solidFill>
                <a:latin typeface="黑体" panose="02010609060101010101" pitchFamily="49" charset="-122"/>
                <a:ea typeface="黑体" panose="02010609060101010101" pitchFamily="49" charset="-122"/>
              </a:rPr>
              <a:t>民主党</a:t>
            </a:r>
          </a:p>
          <a:p>
            <a:r>
              <a:rPr lang="zh-CN" altLang="en-US" sz="2400" dirty="0">
                <a:solidFill>
                  <a:prstClr val="black"/>
                </a:solidFill>
                <a:latin typeface="黑体" panose="02010609060101010101" pitchFamily="49" charset="-122"/>
                <a:ea typeface="黑体" panose="02010609060101010101" pitchFamily="49" charset="-122"/>
              </a:rPr>
              <a:t>	</a:t>
            </a:r>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．中国民主</a:t>
            </a:r>
            <a:r>
              <a:rPr lang="zh-CN" altLang="en-US" sz="2400" dirty="0" smtClean="0">
                <a:solidFill>
                  <a:prstClr val="black"/>
                </a:solidFill>
                <a:latin typeface="黑体" panose="02010609060101010101" pitchFamily="49" charset="-122"/>
                <a:ea typeface="黑体" panose="02010609060101010101" pitchFamily="49" charset="-122"/>
              </a:rPr>
              <a:t>同盟</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．中国民主促进会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．中国国民党革命</a:t>
            </a:r>
            <a:r>
              <a:rPr lang="zh-CN" altLang="en-US" sz="2400" dirty="0" smtClean="0">
                <a:solidFill>
                  <a:prstClr val="black"/>
                </a:solidFill>
                <a:latin typeface="黑体" panose="02010609060101010101" pitchFamily="49" charset="-122"/>
                <a:ea typeface="黑体" panose="02010609060101010101" pitchFamily="49" charset="-122"/>
              </a:rPr>
              <a:t>委员会</a:t>
            </a:r>
            <a:endParaRPr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150732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3.</a:t>
            </a:r>
            <a:r>
              <a:rPr lang="zh-CN" altLang="en-US" sz="2400" dirty="0" smtClean="0">
                <a:solidFill>
                  <a:prstClr val="black"/>
                </a:solidFill>
                <a:latin typeface="黑体" panose="02010609060101010101" pitchFamily="49" charset="-122"/>
                <a:ea typeface="黑体" panose="02010609060101010101" pitchFamily="49" charset="-122"/>
              </a:rPr>
              <a:t>标志</a:t>
            </a:r>
            <a:r>
              <a:rPr lang="zh-CN" altLang="en-US" sz="2400" dirty="0">
                <a:solidFill>
                  <a:prstClr val="black"/>
                </a:solidFill>
                <a:latin typeface="黑体" panose="02010609060101010101" pitchFamily="49" charset="-122"/>
                <a:ea typeface="黑体" panose="02010609060101010101" pitchFamily="49" charset="-122"/>
              </a:rPr>
              <a:t>着民盟站到了新民主主义革命的立场上来的是（ </a:t>
            </a:r>
            <a:r>
              <a:rPr lang="zh-CN" altLang="en-US" sz="2400" dirty="0" smtClean="0">
                <a:solidFill>
                  <a:prstClr val="black"/>
                </a:solidFill>
                <a:latin typeface="黑体" panose="02010609060101010101" pitchFamily="49" charset="-122"/>
                <a:ea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rPr>
              <a:t/>
            </a:r>
            <a:br>
              <a:rPr lang="zh-CN" altLang="en-US" sz="2400" dirty="0">
                <a:solidFill>
                  <a:prstClr val="black"/>
                </a:solidFill>
                <a:latin typeface="黑体" panose="02010609060101010101" pitchFamily="49" charset="-122"/>
                <a:ea typeface="黑体" panose="02010609060101010101" pitchFamily="49" charset="-122"/>
              </a:rPr>
            </a:br>
            <a:r>
              <a:rPr lang="en-US" altLang="zh-CN" sz="2400" dirty="0" smtClean="0">
                <a:solidFill>
                  <a:prstClr val="black"/>
                </a:solidFill>
                <a:latin typeface="黑体" panose="02010609060101010101" pitchFamily="49" charset="-122"/>
                <a:ea typeface="黑体" panose="02010609060101010101" pitchFamily="49" charset="-122"/>
              </a:rPr>
              <a:t>A.</a:t>
            </a:r>
            <a:r>
              <a:rPr lang="zh-CN" altLang="en-US" sz="2400" dirty="0" smtClean="0">
                <a:solidFill>
                  <a:prstClr val="black"/>
                </a:solidFill>
                <a:latin typeface="黑体" panose="02010609060101010101" pitchFamily="49" charset="-122"/>
                <a:ea typeface="黑体" panose="02010609060101010101" pitchFamily="49" charset="-122"/>
              </a:rPr>
              <a:t>中国</a:t>
            </a:r>
            <a:r>
              <a:rPr lang="zh-CN" altLang="en-US" sz="2400" dirty="0">
                <a:solidFill>
                  <a:prstClr val="black"/>
                </a:solidFill>
                <a:latin typeface="黑体" panose="02010609060101010101" pitchFamily="49" charset="-122"/>
                <a:ea typeface="黑体" panose="02010609060101010101" pitchFamily="49" charset="-122"/>
              </a:rPr>
              <a:t>民主建国会的成立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rPr>
              <a:t>国民党</a:t>
            </a:r>
            <a:r>
              <a:rPr lang="zh-CN" altLang="en-US" sz="2400" dirty="0">
                <a:solidFill>
                  <a:prstClr val="black"/>
                </a:solidFill>
                <a:latin typeface="黑体" panose="02010609060101010101" pitchFamily="49" charset="-122"/>
                <a:ea typeface="黑体" panose="02010609060101010101" pitchFamily="49" charset="-122"/>
              </a:rPr>
              <a:t>当局宣布民盟为“非法团体”</a:t>
            </a: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rPr>
              <a:t>民盟</a:t>
            </a:r>
            <a:r>
              <a:rPr lang="zh-CN" altLang="en-US" sz="2400" dirty="0">
                <a:solidFill>
                  <a:prstClr val="black"/>
                </a:solidFill>
                <a:latin typeface="黑体" panose="02010609060101010101" pitchFamily="49" charset="-122"/>
                <a:ea typeface="黑体" panose="02010609060101010101" pitchFamily="49" charset="-122"/>
              </a:rPr>
              <a:t>一届三中全会的召开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rPr>
              <a:t>中国</a:t>
            </a:r>
            <a:r>
              <a:rPr lang="zh-CN" altLang="en-US" sz="2400" dirty="0">
                <a:solidFill>
                  <a:prstClr val="black"/>
                </a:solidFill>
                <a:latin typeface="黑体" panose="02010609060101010101" pitchFamily="49" charset="-122"/>
                <a:ea typeface="黑体" panose="02010609060101010101" pitchFamily="49" charset="-122"/>
              </a:rPr>
              <a:t>民主同盟全国代表</a:t>
            </a:r>
            <a:r>
              <a:rPr lang="zh-CN" altLang="en-US" sz="2400" dirty="0" smtClean="0">
                <a:solidFill>
                  <a:prstClr val="black"/>
                </a:solidFill>
                <a:latin typeface="黑体" panose="02010609060101010101" pitchFamily="49" charset="-122"/>
                <a:ea typeface="黑体" panose="02010609060101010101" pitchFamily="49" charset="-122"/>
              </a:rPr>
              <a:t>大会</a:t>
            </a:r>
            <a:endParaRPr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761924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3.</a:t>
            </a:r>
            <a:r>
              <a:rPr lang="zh-CN" altLang="en-US" sz="2400" dirty="0" smtClean="0">
                <a:solidFill>
                  <a:prstClr val="black"/>
                </a:solidFill>
                <a:latin typeface="黑体" panose="02010609060101010101" pitchFamily="49" charset="-122"/>
                <a:ea typeface="黑体" panose="02010609060101010101" pitchFamily="49" charset="-122"/>
              </a:rPr>
              <a:t>标志</a:t>
            </a:r>
            <a:r>
              <a:rPr lang="zh-CN" altLang="en-US" sz="2400" dirty="0">
                <a:solidFill>
                  <a:prstClr val="black"/>
                </a:solidFill>
                <a:latin typeface="黑体" panose="02010609060101010101" pitchFamily="49" charset="-122"/>
                <a:ea typeface="黑体" panose="02010609060101010101" pitchFamily="49" charset="-122"/>
              </a:rPr>
              <a:t>着民盟站到了新民主主义革命的立场上来的是（  </a:t>
            </a:r>
            <a:r>
              <a:rPr lang="en-US" altLang="zh-CN" sz="2400" dirty="0">
                <a:solidFill>
                  <a:srgbClr val="C00000"/>
                </a:solidFill>
                <a:latin typeface="黑体" panose="02010609060101010101" pitchFamily="49" charset="-122"/>
                <a:ea typeface="黑体" panose="02010609060101010101" pitchFamily="49" charset="-122"/>
              </a:rPr>
              <a:t>C</a:t>
            </a:r>
            <a:r>
              <a:rPr lang="en-US" altLang="zh-CN" sz="2400" dirty="0">
                <a:solidFill>
                  <a:prstClr val="black"/>
                </a:solidFill>
                <a:latin typeface="黑体" panose="02010609060101010101" pitchFamily="49" charset="-122"/>
                <a:ea typeface="黑体" panose="02010609060101010101" pitchFamily="49" charset="-122"/>
              </a:rPr>
              <a:t>    </a:t>
            </a:r>
            <a:r>
              <a:rPr lang="zh-CN" altLang="en-US" sz="2400" dirty="0" smtClean="0">
                <a:solidFill>
                  <a:prstClr val="black"/>
                </a:solidFill>
                <a:latin typeface="黑体" panose="02010609060101010101" pitchFamily="49" charset="-122"/>
                <a:ea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rPr>
              <a:t/>
            </a:r>
            <a:br>
              <a:rPr lang="zh-CN" altLang="en-US" sz="2400" dirty="0">
                <a:solidFill>
                  <a:prstClr val="black"/>
                </a:solidFill>
                <a:latin typeface="黑体" panose="02010609060101010101" pitchFamily="49" charset="-122"/>
                <a:ea typeface="黑体" panose="02010609060101010101" pitchFamily="49" charset="-122"/>
              </a:rPr>
            </a:br>
            <a:r>
              <a:rPr lang="en-US" altLang="zh-CN" sz="2400" dirty="0" smtClean="0">
                <a:solidFill>
                  <a:prstClr val="black"/>
                </a:solidFill>
                <a:latin typeface="黑体" panose="02010609060101010101" pitchFamily="49" charset="-122"/>
                <a:ea typeface="黑体" panose="02010609060101010101" pitchFamily="49" charset="-122"/>
              </a:rPr>
              <a:t>A.</a:t>
            </a:r>
            <a:r>
              <a:rPr lang="zh-CN" altLang="en-US" sz="2400" dirty="0" smtClean="0">
                <a:solidFill>
                  <a:prstClr val="black"/>
                </a:solidFill>
                <a:latin typeface="黑体" panose="02010609060101010101" pitchFamily="49" charset="-122"/>
                <a:ea typeface="黑体" panose="02010609060101010101" pitchFamily="49" charset="-122"/>
              </a:rPr>
              <a:t>中国</a:t>
            </a:r>
            <a:r>
              <a:rPr lang="zh-CN" altLang="en-US" sz="2400" dirty="0">
                <a:solidFill>
                  <a:prstClr val="black"/>
                </a:solidFill>
                <a:latin typeface="黑体" panose="02010609060101010101" pitchFamily="49" charset="-122"/>
                <a:ea typeface="黑体" panose="02010609060101010101" pitchFamily="49" charset="-122"/>
              </a:rPr>
              <a:t>民主建国会的成立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rPr>
              <a:t>国民党</a:t>
            </a:r>
            <a:r>
              <a:rPr lang="zh-CN" altLang="en-US" sz="2400" dirty="0">
                <a:solidFill>
                  <a:prstClr val="black"/>
                </a:solidFill>
                <a:latin typeface="黑体" panose="02010609060101010101" pitchFamily="49" charset="-122"/>
                <a:ea typeface="黑体" panose="02010609060101010101" pitchFamily="49" charset="-122"/>
              </a:rPr>
              <a:t>当局宣布民盟为“非法团体”</a:t>
            </a: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rPr>
              <a:t>民盟</a:t>
            </a:r>
            <a:r>
              <a:rPr lang="zh-CN" altLang="en-US" sz="2400" dirty="0">
                <a:solidFill>
                  <a:prstClr val="black"/>
                </a:solidFill>
                <a:latin typeface="黑体" panose="02010609060101010101" pitchFamily="49" charset="-122"/>
                <a:ea typeface="黑体" panose="02010609060101010101" pitchFamily="49" charset="-122"/>
              </a:rPr>
              <a:t>一届三中全会的召开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rPr>
              <a:t>中国</a:t>
            </a:r>
            <a:r>
              <a:rPr lang="zh-CN" altLang="en-US" sz="2400" dirty="0">
                <a:solidFill>
                  <a:prstClr val="black"/>
                </a:solidFill>
                <a:latin typeface="黑体" panose="02010609060101010101" pitchFamily="49" charset="-122"/>
                <a:ea typeface="黑体" panose="02010609060101010101" pitchFamily="49" charset="-122"/>
              </a:rPr>
              <a:t>民主同盟全国代表</a:t>
            </a:r>
            <a:r>
              <a:rPr lang="zh-CN" altLang="en-US" sz="2400" dirty="0" smtClean="0">
                <a:solidFill>
                  <a:prstClr val="black"/>
                </a:solidFill>
                <a:latin typeface="黑体" panose="02010609060101010101" pitchFamily="49" charset="-122"/>
                <a:ea typeface="黑体" panose="02010609060101010101" pitchFamily="49" charset="-122"/>
              </a:rPr>
              <a:t>大会</a:t>
            </a:r>
            <a:endParaRPr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848419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919908" y="1371962"/>
            <a:ext cx="10316129" cy="4154984"/>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4.1949</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1</a:t>
            </a:r>
            <a:r>
              <a:rPr lang="zh-CN" altLang="en-US" sz="2400" dirty="0">
                <a:solidFill>
                  <a:prstClr val="black"/>
                </a:solidFill>
                <a:latin typeface="黑体" panose="02010609060101010101" pitchFamily="49" charset="-122"/>
                <a:ea typeface="黑体" panose="02010609060101010101" pitchFamily="49" charset="-122"/>
              </a:rPr>
              <a:t>月</a:t>
            </a:r>
            <a:r>
              <a:rPr lang="en-US" altLang="zh-CN" sz="2400" dirty="0">
                <a:solidFill>
                  <a:prstClr val="black"/>
                </a:solidFill>
                <a:latin typeface="黑体" panose="02010609060101010101" pitchFamily="49" charset="-122"/>
                <a:ea typeface="黑体" panose="02010609060101010101" pitchFamily="49" charset="-122"/>
              </a:rPr>
              <a:t>22</a:t>
            </a:r>
            <a:r>
              <a:rPr lang="zh-CN" altLang="en-US" sz="2400" dirty="0">
                <a:solidFill>
                  <a:prstClr val="black"/>
                </a:solidFill>
                <a:latin typeface="黑体" panose="02010609060101010101" pitchFamily="49" charset="-122"/>
                <a:ea typeface="黑体" panose="02010609060101010101" pitchFamily="49" charset="-122"/>
              </a:rPr>
              <a:t>日，民主党派和无党派人士宣布拥护中国共产党政治主张的声明是（ </a:t>
            </a:r>
            <a:r>
              <a:rPr lang="zh-CN" altLang="en-US" sz="2400" dirty="0" smtClean="0">
                <a:solidFill>
                  <a:prstClr val="black"/>
                </a:solidFill>
                <a:latin typeface="黑体" panose="02010609060101010101" pitchFamily="49" charset="-122"/>
                <a:ea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rPr>
              <a:t/>
            </a:r>
            <a:br>
              <a:rPr lang="zh-CN" altLang="en-US" sz="2400" dirty="0">
                <a:solidFill>
                  <a:prstClr val="black"/>
                </a:solidFill>
                <a:latin typeface="黑体" panose="02010609060101010101" pitchFamily="49" charset="-122"/>
                <a:ea typeface="黑体" panose="02010609060101010101" pitchFamily="49" charset="-122"/>
              </a:rPr>
            </a:b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我们对于时局的意见</a:t>
            </a:r>
            <a:r>
              <a:rPr lang="en-US" altLang="zh-CN" sz="2400" dirty="0">
                <a:solidFill>
                  <a:prstClr val="black"/>
                </a:solidFill>
                <a:latin typeface="黑体" panose="02010609060101010101" pitchFamily="49" charset="-122"/>
                <a:ea typeface="黑体" panose="02010609060101010101" pitchFamily="49" charset="-122"/>
              </a:rPr>
              <a:t>》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论人民民主专政</a:t>
            </a:r>
            <a:r>
              <a:rPr lang="en-US" altLang="zh-CN" sz="2400" dirty="0">
                <a:solidFill>
                  <a:prstClr val="black"/>
                </a:solidFill>
                <a:latin typeface="黑体" panose="02010609060101010101" pitchFamily="49" charset="-122"/>
                <a:ea typeface="黑体" panose="02010609060101010101" pitchFamily="49" charset="-122"/>
              </a:rPr>
              <a:t>》</a:t>
            </a: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中国人民政治协商会议共同纲领</a:t>
            </a:r>
            <a:r>
              <a:rPr lang="en-US" altLang="zh-CN" sz="2400" dirty="0">
                <a:solidFill>
                  <a:prstClr val="black"/>
                </a:solidFill>
                <a:latin typeface="黑体" panose="02010609060101010101" pitchFamily="49" charset="-122"/>
                <a:ea typeface="黑体" panose="02010609060101010101" pitchFamily="49" charset="-122"/>
              </a:rPr>
              <a:t>》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关于若干历史问题的决议</a:t>
            </a:r>
            <a:r>
              <a:rPr lang="en-US" altLang="zh-CN" sz="2400" dirty="0" smtClean="0">
                <a:solidFill>
                  <a:prstClr val="black"/>
                </a:solidFill>
                <a:latin typeface="黑体" panose="02010609060101010101" pitchFamily="49" charset="-122"/>
                <a:ea typeface="黑体" panose="02010609060101010101" pitchFamily="49" charset="-122"/>
              </a:rPr>
              <a:t>》</a:t>
            </a:r>
            <a:endParaRPr lang="en-US" altLang="zh-CN"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793269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919908" y="1371962"/>
            <a:ext cx="10316129" cy="4154984"/>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4.1949</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1</a:t>
            </a:r>
            <a:r>
              <a:rPr lang="zh-CN" altLang="en-US" sz="2400" dirty="0">
                <a:solidFill>
                  <a:prstClr val="black"/>
                </a:solidFill>
                <a:latin typeface="黑体" panose="02010609060101010101" pitchFamily="49" charset="-122"/>
                <a:ea typeface="黑体" panose="02010609060101010101" pitchFamily="49" charset="-122"/>
              </a:rPr>
              <a:t>月</a:t>
            </a:r>
            <a:r>
              <a:rPr lang="en-US" altLang="zh-CN" sz="2400" dirty="0">
                <a:solidFill>
                  <a:prstClr val="black"/>
                </a:solidFill>
                <a:latin typeface="黑体" panose="02010609060101010101" pitchFamily="49" charset="-122"/>
                <a:ea typeface="黑体" panose="02010609060101010101" pitchFamily="49" charset="-122"/>
              </a:rPr>
              <a:t>22</a:t>
            </a:r>
            <a:r>
              <a:rPr lang="zh-CN" altLang="en-US" sz="2400" dirty="0">
                <a:solidFill>
                  <a:prstClr val="black"/>
                </a:solidFill>
                <a:latin typeface="黑体" panose="02010609060101010101" pitchFamily="49" charset="-122"/>
                <a:ea typeface="黑体" panose="02010609060101010101" pitchFamily="49" charset="-122"/>
              </a:rPr>
              <a:t>日，民主党派和无党派人士宣布拥护中国共产党政治主张的声明是（   </a:t>
            </a:r>
            <a:r>
              <a:rPr lang="en-US" altLang="zh-CN" sz="2400" dirty="0">
                <a:solidFill>
                  <a:srgbClr val="C00000"/>
                </a:solidFill>
                <a:latin typeface="黑体" panose="02010609060101010101" pitchFamily="49" charset="-122"/>
                <a:ea typeface="黑体" panose="02010609060101010101" pitchFamily="49" charset="-122"/>
              </a:rPr>
              <a:t>A </a:t>
            </a:r>
            <a:r>
              <a:rPr lang="en-US" altLang="zh-CN" sz="2400" dirty="0">
                <a:solidFill>
                  <a:prstClr val="black"/>
                </a:solidFill>
                <a:latin typeface="黑体" panose="02010609060101010101" pitchFamily="49" charset="-122"/>
                <a:ea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rPr>
              <a:t>）</a:t>
            </a:r>
            <a:br>
              <a:rPr lang="zh-CN" altLang="en-US" sz="2400" dirty="0">
                <a:solidFill>
                  <a:prstClr val="black"/>
                </a:solidFill>
                <a:latin typeface="黑体" panose="02010609060101010101" pitchFamily="49" charset="-122"/>
                <a:ea typeface="黑体" panose="02010609060101010101" pitchFamily="49" charset="-122"/>
              </a:rPr>
            </a:b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我们对于时局的意见</a:t>
            </a:r>
            <a:r>
              <a:rPr lang="en-US" altLang="zh-CN" sz="2400" dirty="0">
                <a:solidFill>
                  <a:prstClr val="black"/>
                </a:solidFill>
                <a:latin typeface="黑体" panose="02010609060101010101" pitchFamily="49" charset="-122"/>
                <a:ea typeface="黑体" panose="02010609060101010101" pitchFamily="49" charset="-122"/>
              </a:rPr>
              <a:t>》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论人民民主专政</a:t>
            </a:r>
            <a:r>
              <a:rPr lang="en-US" altLang="zh-CN" sz="2400" dirty="0">
                <a:solidFill>
                  <a:prstClr val="black"/>
                </a:solidFill>
                <a:latin typeface="黑体" panose="02010609060101010101" pitchFamily="49" charset="-122"/>
                <a:ea typeface="黑体" panose="02010609060101010101" pitchFamily="49" charset="-122"/>
              </a:rPr>
              <a:t>》</a:t>
            </a: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中国人民政治协商会议共同纲领</a:t>
            </a:r>
            <a:r>
              <a:rPr lang="en-US" altLang="zh-CN" sz="2400" dirty="0">
                <a:solidFill>
                  <a:prstClr val="black"/>
                </a:solidFill>
                <a:latin typeface="黑体" panose="02010609060101010101" pitchFamily="49" charset="-122"/>
                <a:ea typeface="黑体" panose="02010609060101010101" pitchFamily="49" charset="-122"/>
              </a:rPr>
              <a:t>》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关于若干历史问题的决议</a:t>
            </a:r>
            <a:r>
              <a:rPr lang="en-US" altLang="zh-CN" sz="2400" dirty="0" smtClean="0">
                <a:solidFill>
                  <a:prstClr val="black"/>
                </a:solidFill>
                <a:latin typeface="黑体" panose="02010609060101010101" pitchFamily="49" charset="-122"/>
                <a:ea typeface="黑体" panose="02010609060101010101" pitchFamily="49" charset="-122"/>
              </a:rPr>
              <a:t>》</a:t>
            </a:r>
            <a:endParaRPr lang="en-US" altLang="zh-CN"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364940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5.1948</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4</a:t>
            </a:r>
            <a:r>
              <a:rPr lang="zh-CN" altLang="en-US" sz="2400" dirty="0">
                <a:solidFill>
                  <a:prstClr val="black"/>
                </a:solidFill>
                <a:latin typeface="黑体" panose="02010609060101010101" pitchFamily="49" charset="-122"/>
                <a:ea typeface="黑体" panose="02010609060101010101" pitchFamily="49" charset="-122"/>
              </a:rPr>
              <a:t>月</a:t>
            </a:r>
            <a:r>
              <a:rPr lang="en-US" altLang="zh-CN" sz="2400" dirty="0">
                <a:solidFill>
                  <a:prstClr val="black"/>
                </a:solidFill>
                <a:latin typeface="黑体" panose="02010609060101010101" pitchFamily="49" charset="-122"/>
                <a:ea typeface="黑体" panose="02010609060101010101" pitchFamily="49" charset="-122"/>
              </a:rPr>
              <a:t>30</a:t>
            </a:r>
            <a:r>
              <a:rPr lang="zh-CN" altLang="en-US" sz="2400" dirty="0">
                <a:solidFill>
                  <a:prstClr val="black"/>
                </a:solidFill>
                <a:latin typeface="黑体" panose="02010609060101010101" pitchFamily="49" charset="-122"/>
                <a:ea typeface="黑体" panose="02010609060101010101" pitchFamily="49" charset="-122"/>
              </a:rPr>
              <a:t>日，中共中央在纪念五一国家劳动节的口号中提出（   </a:t>
            </a:r>
            <a:r>
              <a:rPr lang="zh-CN" altLang="en-US" sz="2400" dirty="0" smtClean="0">
                <a:solidFill>
                  <a:prstClr val="black"/>
                </a:solidFill>
                <a:latin typeface="黑体" panose="02010609060101010101" pitchFamily="49" charset="-122"/>
                <a:ea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rPr>
              <a:t/>
            </a:r>
            <a:br>
              <a:rPr lang="zh-CN" altLang="en-US" sz="2400" dirty="0">
                <a:solidFill>
                  <a:prstClr val="black"/>
                </a:solidFill>
                <a:latin typeface="黑体" panose="02010609060101010101" pitchFamily="49" charset="-122"/>
                <a:ea typeface="黑体" panose="02010609060101010101" pitchFamily="49" charset="-122"/>
              </a:rPr>
            </a:br>
            <a:r>
              <a:rPr lang="en-US" altLang="zh-CN" sz="2400" dirty="0" smtClean="0">
                <a:solidFill>
                  <a:prstClr val="black"/>
                </a:solidFill>
                <a:latin typeface="黑体" panose="02010609060101010101" pitchFamily="49" charset="-122"/>
                <a:ea typeface="黑体" panose="02010609060101010101" pitchFamily="49" charset="-122"/>
              </a:rPr>
              <a:t>A.</a:t>
            </a:r>
            <a:r>
              <a:rPr lang="zh-CN" altLang="en-US" sz="2400" dirty="0" smtClean="0">
                <a:solidFill>
                  <a:prstClr val="black"/>
                </a:solidFill>
                <a:latin typeface="黑体" panose="02010609060101010101" pitchFamily="49" charset="-122"/>
                <a:ea typeface="黑体" panose="02010609060101010101" pitchFamily="49" charset="-122"/>
              </a:rPr>
              <a:t>迅速</a:t>
            </a:r>
            <a:r>
              <a:rPr lang="zh-CN" altLang="en-US" sz="2400" dirty="0">
                <a:solidFill>
                  <a:prstClr val="black"/>
                </a:solidFill>
                <a:latin typeface="黑体" panose="02010609060101010101" pitchFamily="49" charset="-122"/>
                <a:ea typeface="黑体" panose="02010609060101010101" pitchFamily="49" charset="-122"/>
              </a:rPr>
              <a:t>召开政治协商会议，成立民主</a:t>
            </a:r>
            <a:r>
              <a:rPr lang="zh-CN" altLang="en-US" sz="2400" dirty="0" smtClean="0">
                <a:solidFill>
                  <a:prstClr val="black"/>
                </a:solidFill>
                <a:latin typeface="黑体" panose="02010609060101010101" pitchFamily="49" charset="-122"/>
                <a:ea typeface="黑体" panose="02010609060101010101" pitchFamily="49" charset="-122"/>
              </a:rPr>
              <a:t>联合政府</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rPr>
              <a:t>反内战</a:t>
            </a:r>
            <a:r>
              <a:rPr lang="zh-CN" altLang="en-US" sz="2400" dirty="0">
                <a:solidFill>
                  <a:prstClr val="black"/>
                </a:solidFill>
                <a:latin typeface="黑体" panose="02010609060101010101" pitchFamily="49" charset="-122"/>
                <a:ea typeface="黑体" panose="02010609060101010101" pitchFamily="49" charset="-122"/>
              </a:rPr>
              <a:t>、反饥饿、反</a:t>
            </a:r>
            <a:r>
              <a:rPr lang="zh-CN" altLang="en-US" sz="2400" dirty="0" smtClean="0">
                <a:solidFill>
                  <a:prstClr val="black"/>
                </a:solidFill>
                <a:latin typeface="黑体" panose="02010609060101010101" pitchFamily="49" charset="-122"/>
                <a:ea typeface="黑体" panose="02010609060101010101" pitchFamily="49" charset="-122"/>
              </a:rPr>
              <a:t>迫害</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rPr>
              <a:t>打倒</a:t>
            </a:r>
            <a:r>
              <a:rPr lang="zh-CN" altLang="en-US" sz="2400" dirty="0">
                <a:solidFill>
                  <a:prstClr val="black"/>
                </a:solidFill>
                <a:latin typeface="黑体" panose="02010609060101010101" pitchFamily="49" charset="-122"/>
                <a:ea typeface="黑体" panose="02010609060101010101" pitchFamily="49" charset="-122"/>
              </a:rPr>
              <a:t>蒋介石，解放全</a:t>
            </a:r>
            <a:r>
              <a:rPr lang="zh-CN" altLang="en-US" sz="2400" dirty="0" smtClean="0">
                <a:solidFill>
                  <a:prstClr val="black"/>
                </a:solidFill>
                <a:latin typeface="黑体" panose="02010609060101010101" pitchFamily="49" charset="-122"/>
                <a:ea typeface="黑体" panose="02010609060101010101" pitchFamily="49" charset="-122"/>
              </a:rPr>
              <a:t>中国</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rPr>
              <a:t>把</a:t>
            </a:r>
            <a:r>
              <a:rPr lang="zh-CN" altLang="en-US" sz="2400" dirty="0">
                <a:solidFill>
                  <a:prstClr val="black"/>
                </a:solidFill>
                <a:latin typeface="黑体" panose="02010609060101010101" pitchFamily="49" charset="-122"/>
                <a:ea typeface="黑体" panose="02010609060101010101" pitchFamily="49" charset="-122"/>
              </a:rPr>
              <a:t>中国由落后的农业国变为先进的工业国</a:t>
            </a:r>
          </a:p>
        </p:txBody>
      </p:sp>
    </p:spTree>
    <p:extLst>
      <p:ext uri="{BB962C8B-B14F-4D97-AF65-F5344CB8AC3E}">
        <p14:creationId xmlns:p14="http://schemas.microsoft.com/office/powerpoint/2010/main" val="22715119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5.1948</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4</a:t>
            </a:r>
            <a:r>
              <a:rPr lang="zh-CN" altLang="en-US" sz="2400" dirty="0">
                <a:solidFill>
                  <a:prstClr val="black"/>
                </a:solidFill>
                <a:latin typeface="黑体" panose="02010609060101010101" pitchFamily="49" charset="-122"/>
                <a:ea typeface="黑体" panose="02010609060101010101" pitchFamily="49" charset="-122"/>
              </a:rPr>
              <a:t>月</a:t>
            </a:r>
            <a:r>
              <a:rPr lang="en-US" altLang="zh-CN" sz="2400" dirty="0">
                <a:solidFill>
                  <a:prstClr val="black"/>
                </a:solidFill>
                <a:latin typeface="黑体" panose="02010609060101010101" pitchFamily="49" charset="-122"/>
                <a:ea typeface="黑体" panose="02010609060101010101" pitchFamily="49" charset="-122"/>
              </a:rPr>
              <a:t>30</a:t>
            </a:r>
            <a:r>
              <a:rPr lang="zh-CN" altLang="en-US" sz="2400" dirty="0">
                <a:solidFill>
                  <a:prstClr val="black"/>
                </a:solidFill>
                <a:latin typeface="黑体" panose="02010609060101010101" pitchFamily="49" charset="-122"/>
                <a:ea typeface="黑体" panose="02010609060101010101" pitchFamily="49" charset="-122"/>
              </a:rPr>
              <a:t>日，中共中央在纪念五一国家劳动节的口号中提出（  </a:t>
            </a:r>
            <a:r>
              <a:rPr lang="en-US" altLang="zh-CN" sz="2400" dirty="0" smtClean="0">
                <a:solidFill>
                  <a:srgbClr val="C00000"/>
                </a:solidFill>
                <a:latin typeface="黑体" panose="02010609060101010101" pitchFamily="49" charset="-122"/>
                <a:ea typeface="黑体" panose="02010609060101010101" pitchFamily="49" charset="-122"/>
              </a:rPr>
              <a:t>A</a:t>
            </a:r>
            <a:r>
              <a:rPr lang="en-US" altLang="zh-CN" sz="2400" dirty="0" smtClean="0">
                <a:solidFill>
                  <a:prstClr val="black"/>
                </a:solidFill>
                <a:latin typeface="黑体" panose="02010609060101010101" pitchFamily="49" charset="-122"/>
                <a:ea typeface="黑体" panose="02010609060101010101" pitchFamily="49" charset="-122"/>
              </a:rPr>
              <a:t>  </a:t>
            </a:r>
            <a:r>
              <a:rPr lang="zh-CN" altLang="en-US" sz="2400" dirty="0" smtClean="0">
                <a:solidFill>
                  <a:prstClr val="black"/>
                </a:solidFill>
                <a:latin typeface="黑体" panose="02010609060101010101" pitchFamily="49" charset="-122"/>
                <a:ea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rPr>
              <a:t/>
            </a:r>
            <a:br>
              <a:rPr lang="zh-CN" altLang="en-US" sz="2400" dirty="0">
                <a:solidFill>
                  <a:prstClr val="black"/>
                </a:solidFill>
                <a:latin typeface="黑体" panose="02010609060101010101" pitchFamily="49" charset="-122"/>
                <a:ea typeface="黑体" panose="02010609060101010101" pitchFamily="49" charset="-122"/>
              </a:rPr>
            </a:br>
            <a:r>
              <a:rPr lang="en-US" altLang="zh-CN" sz="2400" dirty="0" smtClean="0">
                <a:solidFill>
                  <a:prstClr val="black"/>
                </a:solidFill>
                <a:latin typeface="黑体" panose="02010609060101010101" pitchFamily="49" charset="-122"/>
                <a:ea typeface="黑体" panose="02010609060101010101" pitchFamily="49" charset="-122"/>
              </a:rPr>
              <a:t>A.</a:t>
            </a:r>
            <a:r>
              <a:rPr lang="zh-CN" altLang="en-US" sz="2400" dirty="0" smtClean="0">
                <a:solidFill>
                  <a:prstClr val="black"/>
                </a:solidFill>
                <a:latin typeface="黑体" panose="02010609060101010101" pitchFamily="49" charset="-122"/>
                <a:ea typeface="黑体" panose="02010609060101010101" pitchFamily="49" charset="-122"/>
              </a:rPr>
              <a:t>迅速</a:t>
            </a:r>
            <a:r>
              <a:rPr lang="zh-CN" altLang="en-US" sz="2400" dirty="0">
                <a:solidFill>
                  <a:prstClr val="black"/>
                </a:solidFill>
                <a:latin typeface="黑体" panose="02010609060101010101" pitchFamily="49" charset="-122"/>
                <a:ea typeface="黑体" panose="02010609060101010101" pitchFamily="49" charset="-122"/>
              </a:rPr>
              <a:t>召开政治协商会议，成立民主</a:t>
            </a:r>
            <a:r>
              <a:rPr lang="zh-CN" altLang="en-US" sz="2400" dirty="0" smtClean="0">
                <a:solidFill>
                  <a:prstClr val="black"/>
                </a:solidFill>
                <a:latin typeface="黑体" panose="02010609060101010101" pitchFamily="49" charset="-122"/>
                <a:ea typeface="黑体" panose="02010609060101010101" pitchFamily="49" charset="-122"/>
              </a:rPr>
              <a:t>联合政府</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rPr>
              <a:t>反内战</a:t>
            </a:r>
            <a:r>
              <a:rPr lang="zh-CN" altLang="en-US" sz="2400" dirty="0">
                <a:solidFill>
                  <a:prstClr val="black"/>
                </a:solidFill>
                <a:latin typeface="黑体" panose="02010609060101010101" pitchFamily="49" charset="-122"/>
                <a:ea typeface="黑体" panose="02010609060101010101" pitchFamily="49" charset="-122"/>
              </a:rPr>
              <a:t>、反饥饿、反</a:t>
            </a:r>
            <a:r>
              <a:rPr lang="zh-CN" altLang="en-US" sz="2400" dirty="0" smtClean="0">
                <a:solidFill>
                  <a:prstClr val="black"/>
                </a:solidFill>
                <a:latin typeface="黑体" panose="02010609060101010101" pitchFamily="49" charset="-122"/>
                <a:ea typeface="黑体" panose="02010609060101010101" pitchFamily="49" charset="-122"/>
              </a:rPr>
              <a:t>迫害</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rPr>
              <a:t>打倒</a:t>
            </a:r>
            <a:r>
              <a:rPr lang="zh-CN" altLang="en-US" sz="2400" dirty="0">
                <a:solidFill>
                  <a:prstClr val="black"/>
                </a:solidFill>
                <a:latin typeface="黑体" panose="02010609060101010101" pitchFamily="49" charset="-122"/>
                <a:ea typeface="黑体" panose="02010609060101010101" pitchFamily="49" charset="-122"/>
              </a:rPr>
              <a:t>蒋介石，解放全</a:t>
            </a:r>
            <a:r>
              <a:rPr lang="zh-CN" altLang="en-US" sz="2400" dirty="0" smtClean="0">
                <a:solidFill>
                  <a:prstClr val="black"/>
                </a:solidFill>
                <a:latin typeface="黑体" panose="02010609060101010101" pitchFamily="49" charset="-122"/>
                <a:ea typeface="黑体" panose="02010609060101010101" pitchFamily="49" charset="-122"/>
              </a:rPr>
              <a:t>中国</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rPr>
              <a:t>把</a:t>
            </a:r>
            <a:r>
              <a:rPr lang="zh-CN" altLang="en-US" sz="2400" dirty="0">
                <a:solidFill>
                  <a:prstClr val="black"/>
                </a:solidFill>
                <a:latin typeface="黑体" panose="02010609060101010101" pitchFamily="49" charset="-122"/>
                <a:ea typeface="黑体" panose="02010609060101010101" pitchFamily="49" charset="-122"/>
              </a:rPr>
              <a:t>中国由落后的农业国变为先进的工业国</a:t>
            </a:r>
          </a:p>
        </p:txBody>
      </p:sp>
    </p:spTree>
    <p:extLst>
      <p:ext uri="{BB962C8B-B14F-4D97-AF65-F5344CB8AC3E}">
        <p14:creationId xmlns:p14="http://schemas.microsoft.com/office/powerpoint/2010/main" val="30608039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253741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211413"/>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211413"/>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从争取和平民主到进行自卫战争</a:t>
            </a:r>
          </a:p>
        </p:txBody>
      </p:sp>
      <p:sp>
        <p:nvSpPr>
          <p:cNvPr id="6" name="圆角矩形 5"/>
          <p:cNvSpPr/>
          <p:nvPr/>
        </p:nvSpPr>
        <p:spPr>
          <a:xfrm>
            <a:off x="2436551" y="4746208"/>
            <a:ext cx="3651896" cy="115142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sym typeface="+mn-ea"/>
              </a:rPr>
              <a:t>第三节：</a:t>
            </a:r>
          </a:p>
          <a:p>
            <a:pPr algn="ctr"/>
            <a:r>
              <a:rPr lang="zh-CN" altLang="en-US" sz="2400" dirty="0">
                <a:solidFill>
                  <a:schemeClr val="bg1"/>
                </a:solidFill>
                <a:latin typeface="黑体" panose="02010609060101010101" pitchFamily="49" charset="-122"/>
                <a:ea typeface="黑体" panose="02010609060101010101" pitchFamily="49" charset="-122"/>
                <a:sym typeface="+mn-ea"/>
              </a:rPr>
              <a:t>新民主主义革命的胜利</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14" name="圆角矩形 13"/>
          <p:cNvSpPr/>
          <p:nvPr/>
        </p:nvSpPr>
        <p:spPr>
          <a:xfrm>
            <a:off x="2453580" y="2478037"/>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国民党政府处在全民的包围中 </a:t>
            </a:r>
          </a:p>
        </p:txBody>
      </p:sp>
      <p:sp>
        <p:nvSpPr>
          <p:cNvPr id="7" name="左大括号 6"/>
          <p:cNvSpPr/>
          <p:nvPr/>
        </p:nvSpPr>
        <p:spPr>
          <a:xfrm>
            <a:off x="6105476" y="3932747"/>
            <a:ext cx="242277" cy="282774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49076" y="3932746"/>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历史性的战略</a:t>
            </a:r>
            <a:r>
              <a:rPr lang="zh-CN" altLang="en-US" sz="2000" dirty="0">
                <a:solidFill>
                  <a:prstClr val="black"/>
                </a:solidFill>
                <a:latin typeface="黑体" panose="02010609060101010101" pitchFamily="49" charset="-122"/>
                <a:ea typeface="黑体" panose="02010609060101010101" pitchFamily="49" charset="-122"/>
              </a:rPr>
              <a:t>决战</a:t>
            </a:r>
          </a:p>
        </p:txBody>
      </p:sp>
      <p:sp>
        <p:nvSpPr>
          <p:cNvPr id="9" name="圆角矩形 8"/>
          <p:cNvSpPr/>
          <p:nvPr/>
        </p:nvSpPr>
        <p:spPr>
          <a:xfrm>
            <a:off x="6349076" y="465129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南京国民党政权的覆灭</a:t>
            </a:r>
          </a:p>
        </p:txBody>
      </p:sp>
      <p:sp>
        <p:nvSpPr>
          <p:cNvPr id="10" name="圆角矩形 9"/>
          <p:cNvSpPr/>
          <p:nvPr/>
        </p:nvSpPr>
        <p:spPr>
          <a:xfrm>
            <a:off x="6347753" y="536940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人民政协的召开与中国共产党全国执政地位的确立</a:t>
            </a:r>
          </a:p>
        </p:txBody>
      </p:sp>
      <p:sp>
        <p:nvSpPr>
          <p:cNvPr id="16" name="圆角矩形 15"/>
          <p:cNvSpPr/>
          <p:nvPr/>
        </p:nvSpPr>
        <p:spPr>
          <a:xfrm>
            <a:off x="6347753" y="6109238"/>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prstClr val="black"/>
                </a:solidFill>
                <a:latin typeface="黑体" panose="02010609060101010101" pitchFamily="49" charset="-122"/>
                <a:ea typeface="黑体" panose="02010609060101010101" pitchFamily="49" charset="-122"/>
              </a:rPr>
              <a:t>中国革命胜利的主要原因和基本经验</a:t>
            </a:r>
          </a:p>
        </p:txBody>
      </p:sp>
    </p:spTree>
    <p:extLst>
      <p:ext uri="{BB962C8B-B14F-4D97-AF65-F5344CB8AC3E}">
        <p14:creationId xmlns:p14="http://schemas.microsoft.com/office/powerpoint/2010/main" val="22973448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253741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211413"/>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211413"/>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从争取和平民主到进行自卫战争</a:t>
            </a:r>
          </a:p>
        </p:txBody>
      </p:sp>
      <p:sp>
        <p:nvSpPr>
          <p:cNvPr id="6" name="圆角矩形 5"/>
          <p:cNvSpPr/>
          <p:nvPr/>
        </p:nvSpPr>
        <p:spPr>
          <a:xfrm>
            <a:off x="2436551" y="4746208"/>
            <a:ext cx="3651896" cy="115142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sym typeface="+mn-ea"/>
              </a:rPr>
              <a:t>第三节：</a:t>
            </a:r>
          </a:p>
          <a:p>
            <a:pPr algn="ctr"/>
            <a:r>
              <a:rPr lang="zh-CN" altLang="en-US" sz="2400" dirty="0">
                <a:solidFill>
                  <a:schemeClr val="bg1"/>
                </a:solidFill>
                <a:latin typeface="黑体" panose="02010609060101010101" pitchFamily="49" charset="-122"/>
                <a:ea typeface="黑体" panose="02010609060101010101" pitchFamily="49" charset="-122"/>
                <a:sym typeface="+mn-ea"/>
              </a:rPr>
              <a:t>新民主主义革命的胜利</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14" name="圆角矩形 13"/>
          <p:cNvSpPr/>
          <p:nvPr/>
        </p:nvSpPr>
        <p:spPr>
          <a:xfrm>
            <a:off x="2453580" y="2478037"/>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国民党政府处在全民的包围中 </a:t>
            </a:r>
          </a:p>
        </p:txBody>
      </p:sp>
      <p:sp>
        <p:nvSpPr>
          <p:cNvPr id="7" name="左大括号 6"/>
          <p:cNvSpPr/>
          <p:nvPr/>
        </p:nvSpPr>
        <p:spPr>
          <a:xfrm>
            <a:off x="6105476" y="3932747"/>
            <a:ext cx="242277" cy="282774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49076" y="3932746"/>
            <a:ext cx="3085169" cy="662357"/>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历史性的战略决战</a:t>
            </a:r>
          </a:p>
        </p:txBody>
      </p:sp>
      <p:sp>
        <p:nvSpPr>
          <p:cNvPr id="9" name="圆角矩形 8"/>
          <p:cNvSpPr/>
          <p:nvPr/>
        </p:nvSpPr>
        <p:spPr>
          <a:xfrm>
            <a:off x="6349076" y="465129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南京国民党政权的覆灭</a:t>
            </a:r>
          </a:p>
        </p:txBody>
      </p:sp>
      <p:sp>
        <p:nvSpPr>
          <p:cNvPr id="10" name="圆角矩形 9"/>
          <p:cNvSpPr/>
          <p:nvPr/>
        </p:nvSpPr>
        <p:spPr>
          <a:xfrm>
            <a:off x="6347753" y="536940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人民政协的召开与中国共产党全国执政地位的确立</a:t>
            </a:r>
          </a:p>
        </p:txBody>
      </p:sp>
      <p:sp>
        <p:nvSpPr>
          <p:cNvPr id="16" name="圆角矩形 15"/>
          <p:cNvSpPr/>
          <p:nvPr/>
        </p:nvSpPr>
        <p:spPr>
          <a:xfrm>
            <a:off x="6347753" y="6109238"/>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中国革命胜利的主要原因和基本经验</a:t>
            </a:r>
          </a:p>
        </p:txBody>
      </p:sp>
    </p:spTree>
    <p:extLst>
      <p:ext uri="{BB962C8B-B14F-4D97-AF65-F5344CB8AC3E}">
        <p14:creationId xmlns:p14="http://schemas.microsoft.com/office/powerpoint/2010/main" val="28681265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33585"/>
            <a:ext cx="10192076" cy="544050"/>
          </a:xfrm>
        </p:spPr>
        <p:txBody>
          <a:bodyPr/>
          <a:lstStyle/>
          <a:p>
            <a:r>
              <a:rPr lang="zh-CN" altLang="en-US" sz="2400" dirty="0">
                <a:solidFill>
                  <a:schemeClr val="tx1"/>
                </a:solidFill>
              </a:rPr>
              <a:t>第三节 人民共和国：中国人民的历史性选择 </a:t>
            </a:r>
          </a:p>
        </p:txBody>
      </p:sp>
      <p:sp>
        <p:nvSpPr>
          <p:cNvPr id="3" name="内容占位符 2"/>
          <p:cNvSpPr>
            <a:spLocks noGrp="1"/>
          </p:cNvSpPr>
          <p:nvPr>
            <p:ph idx="1"/>
          </p:nvPr>
        </p:nvSpPr>
        <p:spPr>
          <a:xfrm>
            <a:off x="838200" y="1266533"/>
            <a:ext cx="10515600" cy="937405"/>
          </a:xfrm>
        </p:spPr>
        <p:txBody>
          <a:bodyPr>
            <a:normAutofit/>
          </a:bodyPr>
          <a:lstStyle/>
          <a:p>
            <a:pPr>
              <a:lnSpc>
                <a:spcPct val="200000"/>
              </a:lnSpc>
            </a:pPr>
            <a:r>
              <a:rPr lang="zh-CN" altLang="en-US" sz="2000" dirty="0" smtClean="0">
                <a:latin typeface="黑体" panose="02010609060101010101" pitchFamily="49" charset="-122"/>
                <a:ea typeface="黑体" panose="02010609060101010101" pitchFamily="49" charset="-122"/>
              </a:rPr>
              <a:t>决定</a:t>
            </a:r>
            <a:r>
              <a:rPr lang="zh-CN" altLang="en-US" sz="2000" dirty="0">
                <a:latin typeface="黑体" panose="02010609060101010101" pitchFamily="49" charset="-122"/>
                <a:ea typeface="黑体" panose="02010609060101010101" pitchFamily="49" charset="-122"/>
              </a:rPr>
              <a:t>中国命运的</a:t>
            </a:r>
            <a:r>
              <a:rPr lang="zh-CN" altLang="en-US" sz="2000">
                <a:latin typeface="黑体" panose="02010609060101010101" pitchFamily="49" charset="-122"/>
                <a:ea typeface="黑体" panose="02010609060101010101" pitchFamily="49" charset="-122"/>
              </a:rPr>
              <a:t>战略</a:t>
            </a:r>
            <a:r>
              <a:rPr lang="zh-CN" altLang="en-US" sz="2000" smtClean="0">
                <a:latin typeface="黑体" panose="02010609060101010101" pitchFamily="49" charset="-122"/>
                <a:ea typeface="黑体" panose="02010609060101010101" pitchFamily="49" charset="-122"/>
              </a:rPr>
              <a:t>决战</a:t>
            </a:r>
            <a:endParaRPr lang="zh-CN" altLang="en-US" sz="2000" dirty="0" smtClean="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838200" y="2748328"/>
          <a:ext cx="10069286" cy="2708764"/>
        </p:xfrm>
        <a:graphic>
          <a:graphicData uri="http://schemas.openxmlformats.org/drawingml/2006/table">
            <a:tbl>
              <a:tblPr firstRow="1" bandRow="1">
                <a:tableStyleId>{5C22544A-7EE6-4342-B048-85BDC9FD1C3A}</a:tableStyleId>
              </a:tblPr>
              <a:tblGrid>
                <a:gridCol w="1390300"/>
                <a:gridCol w="2878753"/>
                <a:gridCol w="3025848"/>
                <a:gridCol w="2774385"/>
              </a:tblGrid>
              <a:tr h="458658">
                <a:tc>
                  <a:txBody>
                    <a:bodyPr/>
                    <a:lstStyle/>
                    <a:p>
                      <a:pPr algn="ctr"/>
                      <a:r>
                        <a:rPr lang="zh-CN" altLang="en-US" sz="2000" dirty="0" smtClean="0">
                          <a:solidFill>
                            <a:schemeClr val="tx1"/>
                          </a:solidFill>
                          <a:latin typeface="黑体" panose="02010609060101010101" pitchFamily="49" charset="-122"/>
                          <a:ea typeface="黑体" panose="02010609060101010101" pitchFamily="49" charset="-122"/>
                        </a:rPr>
                        <a:t>战   役</a:t>
                      </a:r>
                      <a:endParaRPr lang="zh-CN" altLang="en-US" sz="2000" dirty="0">
                        <a:solidFill>
                          <a:schemeClr val="tx1"/>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smtClean="0">
                          <a:solidFill>
                            <a:schemeClr val="tx1"/>
                          </a:solidFill>
                          <a:latin typeface="黑体" panose="02010609060101010101" pitchFamily="49" charset="-122"/>
                          <a:ea typeface="黑体" panose="02010609060101010101" pitchFamily="49" charset="-122"/>
                        </a:rPr>
                        <a:t>时     间</a:t>
                      </a:r>
                      <a:endParaRPr lang="zh-CN" altLang="en-US" sz="2000" dirty="0">
                        <a:solidFill>
                          <a:schemeClr val="tx1"/>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smtClean="0">
                          <a:solidFill>
                            <a:schemeClr val="tx1"/>
                          </a:solidFill>
                          <a:latin typeface="黑体" panose="02010609060101010101" pitchFamily="49" charset="-122"/>
                          <a:ea typeface="黑体" panose="02010609060101010101" pitchFamily="49" charset="-122"/>
                        </a:rPr>
                        <a:t>指    挥   者</a:t>
                      </a:r>
                      <a:endParaRPr lang="zh-CN" altLang="en-US" sz="2000" dirty="0">
                        <a:solidFill>
                          <a:schemeClr val="tx1"/>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smtClean="0">
                          <a:solidFill>
                            <a:schemeClr val="tx1"/>
                          </a:solidFill>
                          <a:latin typeface="黑体" panose="02010609060101010101" pitchFamily="49" charset="-122"/>
                          <a:ea typeface="黑体" panose="02010609060101010101" pitchFamily="49" charset="-122"/>
                        </a:rPr>
                        <a:t>意     义</a:t>
                      </a:r>
                      <a:endParaRPr lang="zh-CN" altLang="en-US" sz="2000" dirty="0">
                        <a:solidFill>
                          <a:schemeClr val="tx1"/>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66792">
                <a:tc>
                  <a:txBody>
                    <a:bodyPr/>
                    <a:lstStyle/>
                    <a:p>
                      <a:pPr algn="ctr"/>
                      <a:r>
                        <a:rPr lang="zh-CN" altLang="en-US" sz="2000" dirty="0" smtClean="0">
                          <a:solidFill>
                            <a:schemeClr val="tx1"/>
                          </a:solidFill>
                          <a:latin typeface="黑体" panose="02010609060101010101" pitchFamily="49" charset="-122"/>
                          <a:ea typeface="黑体" panose="02010609060101010101" pitchFamily="49" charset="-122"/>
                        </a:rPr>
                        <a:t>辽沈战役</a:t>
                      </a:r>
                      <a:endParaRPr lang="zh-CN" altLang="en-US" sz="2000" dirty="0">
                        <a:solidFill>
                          <a:schemeClr val="tx1"/>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smtClean="0">
                          <a:solidFill>
                            <a:schemeClr val="tx1"/>
                          </a:solidFill>
                          <a:latin typeface="黑体" panose="02010609060101010101" pitchFamily="49" charset="-122"/>
                          <a:ea typeface="黑体" panose="02010609060101010101" pitchFamily="49" charset="-122"/>
                        </a:rPr>
                        <a:t>1948.9.12-11.2</a:t>
                      </a:r>
                      <a:endParaRPr lang="zh-CN" altLang="en-US" sz="2000" dirty="0">
                        <a:solidFill>
                          <a:schemeClr val="tx1"/>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000" dirty="0" smtClean="0">
                          <a:solidFill>
                            <a:schemeClr val="tx1"/>
                          </a:solidFill>
                          <a:latin typeface="黑体" panose="02010609060101010101" pitchFamily="49" charset="-122"/>
                          <a:ea typeface="黑体" panose="02010609060101010101" pitchFamily="49" charset="-122"/>
                        </a:rPr>
                        <a:t>林彪、罗荣桓</a:t>
                      </a:r>
                      <a:endParaRPr lang="zh-CN" altLang="en-US" sz="2000" dirty="0">
                        <a:solidFill>
                          <a:schemeClr val="tx1"/>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algn="ctr"/>
                      <a:r>
                        <a:rPr lang="zh-CN" altLang="en-US" sz="2000" b="1" u="none" dirty="0">
                          <a:solidFill>
                            <a:srgbClr val="C00000"/>
                          </a:solidFill>
                          <a:latin typeface="黑体" panose="02010609060101010101" pitchFamily="49" charset="-122"/>
                          <a:ea typeface="黑体" panose="02010609060101010101" pitchFamily="49" charset="-122"/>
                        </a:rPr>
                        <a:t>标志国民党的主要</a:t>
                      </a:r>
                    </a:p>
                    <a:p>
                      <a:pPr algn="ctr"/>
                      <a:r>
                        <a:rPr lang="zh-CN" altLang="en-US" sz="2000" b="1" u="none" dirty="0">
                          <a:solidFill>
                            <a:srgbClr val="C00000"/>
                          </a:solidFill>
                          <a:latin typeface="黑体" panose="02010609060101010101" pitchFamily="49" charset="-122"/>
                          <a:ea typeface="黑体" panose="02010609060101010101" pitchFamily="49" charset="-122"/>
                        </a:rPr>
                        <a:t>军事力量基本被摧毁</a:t>
                      </a:r>
                      <a:endParaRPr lang="zh-CN" altLang="en-US" sz="2000" u="none" dirty="0">
                        <a:solidFill>
                          <a:srgbClr val="C00000"/>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91657">
                <a:tc>
                  <a:txBody>
                    <a:bodyPr/>
                    <a:lstStyle/>
                    <a:p>
                      <a:pPr algn="ctr"/>
                      <a:r>
                        <a:rPr lang="zh-CN" altLang="en-US" sz="2000" dirty="0" smtClean="0">
                          <a:solidFill>
                            <a:schemeClr val="tx1"/>
                          </a:solidFill>
                          <a:latin typeface="黑体" panose="02010609060101010101" pitchFamily="49" charset="-122"/>
                          <a:ea typeface="黑体" panose="02010609060101010101" pitchFamily="49" charset="-122"/>
                        </a:rPr>
                        <a:t>淮海战役</a:t>
                      </a:r>
                      <a:endParaRPr lang="zh-CN" altLang="en-US" sz="2000" dirty="0">
                        <a:solidFill>
                          <a:schemeClr val="tx1"/>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smtClean="0">
                          <a:solidFill>
                            <a:schemeClr val="tx1"/>
                          </a:solidFill>
                          <a:latin typeface="黑体" panose="02010609060101010101" pitchFamily="49" charset="-122"/>
                          <a:ea typeface="黑体" panose="02010609060101010101" pitchFamily="49" charset="-122"/>
                        </a:rPr>
                        <a:t>1948.11.6-1949.1.10</a:t>
                      </a:r>
                      <a:endParaRPr lang="zh-CN" altLang="en-US" sz="2000" dirty="0">
                        <a:solidFill>
                          <a:schemeClr val="tx1"/>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000" dirty="0" smtClean="0">
                          <a:solidFill>
                            <a:schemeClr val="tx1"/>
                          </a:solidFill>
                          <a:latin typeface="黑体" panose="02010609060101010101" pitchFamily="49" charset="-122"/>
                          <a:ea typeface="黑体" panose="02010609060101010101" pitchFamily="49" charset="-122"/>
                        </a:rPr>
                        <a:t>刘伯承、陈毅、邓小平、粟裕、谭震林</a:t>
                      </a:r>
                      <a:endParaRPr lang="zh-CN" altLang="en-US" sz="2000" dirty="0">
                        <a:solidFill>
                          <a:schemeClr val="tx1"/>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p>
                  </a:txBody>
                  <a:tcPr/>
                </a:tc>
              </a:tr>
              <a:tr h="791657">
                <a:tc>
                  <a:txBody>
                    <a:bodyPr/>
                    <a:lstStyle/>
                    <a:p>
                      <a:pPr algn="ctr"/>
                      <a:r>
                        <a:rPr lang="zh-CN" altLang="en-US" sz="2000" dirty="0" smtClean="0">
                          <a:solidFill>
                            <a:schemeClr val="tx1"/>
                          </a:solidFill>
                          <a:latin typeface="黑体" panose="02010609060101010101" pitchFamily="49" charset="-122"/>
                          <a:ea typeface="黑体" panose="02010609060101010101" pitchFamily="49" charset="-122"/>
                        </a:rPr>
                        <a:t>平津战役</a:t>
                      </a:r>
                      <a:endParaRPr lang="zh-CN" altLang="en-US" sz="2000" dirty="0">
                        <a:solidFill>
                          <a:schemeClr val="tx1"/>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smtClean="0">
                          <a:solidFill>
                            <a:schemeClr val="tx1"/>
                          </a:solidFill>
                          <a:latin typeface="黑体" panose="02010609060101010101" pitchFamily="49" charset="-122"/>
                          <a:ea typeface="黑体" panose="02010609060101010101" pitchFamily="49" charset="-122"/>
                        </a:rPr>
                        <a:t>1948.11.29-1949.1.31</a:t>
                      </a:r>
                      <a:endParaRPr lang="zh-CN" altLang="en-US" sz="2000" dirty="0">
                        <a:solidFill>
                          <a:schemeClr val="tx1"/>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000" dirty="0" smtClean="0">
                          <a:solidFill>
                            <a:schemeClr val="tx1"/>
                          </a:solidFill>
                          <a:latin typeface="黑体" panose="02010609060101010101" pitchFamily="49" charset="-122"/>
                          <a:ea typeface="黑体" panose="02010609060101010101" pitchFamily="49" charset="-122"/>
                        </a:rPr>
                        <a:t>林彪、罗荣桓、聂荣臻</a:t>
                      </a:r>
                      <a:endParaRPr lang="zh-CN" altLang="en-US" sz="2000" dirty="0">
                        <a:solidFill>
                          <a:schemeClr val="tx1"/>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p>
                  </a:txBody>
                  <a:tcPr/>
                </a:tc>
              </a:tr>
            </a:tbl>
          </a:graphicData>
        </a:graphic>
      </p:graphicFrame>
      <p:pic>
        <p:nvPicPr>
          <p:cNvPr id="5" name="Picture 4"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4637" y="1455766"/>
            <a:ext cx="1386223" cy="44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5784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文本框 1"/>
          <p:cNvSpPr txBox="1">
            <a:spLocks noChangeArrowheads="1"/>
          </p:cNvSpPr>
          <p:nvPr/>
        </p:nvSpPr>
        <p:spPr bwMode="auto">
          <a:xfrm>
            <a:off x="1817688" y="1385889"/>
            <a:ext cx="9271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charset="0"/>
              <a:defRPr>
                <a:solidFill>
                  <a:schemeClr val="tx1"/>
                </a:solidFill>
                <a:latin typeface="Century Schoolbook" charset="0"/>
                <a:ea typeface="宋体" charset="-122"/>
              </a:defRPr>
            </a:lvl1pPr>
            <a:lvl2pPr marL="742950" indent="-285750">
              <a:buFont typeface="Arial" charset="0"/>
              <a:defRPr>
                <a:solidFill>
                  <a:schemeClr val="tx1"/>
                </a:solidFill>
                <a:latin typeface="Century Schoolbook" charset="0"/>
                <a:ea typeface="宋体" charset="-122"/>
              </a:defRPr>
            </a:lvl2pPr>
            <a:lvl3pPr marL="1143000" indent="-228600">
              <a:buFont typeface="Arial" charset="0"/>
              <a:defRPr>
                <a:solidFill>
                  <a:schemeClr val="tx1"/>
                </a:solidFill>
                <a:latin typeface="Century Schoolbook" charset="0"/>
                <a:ea typeface="宋体" charset="-122"/>
              </a:defRPr>
            </a:lvl3pPr>
            <a:lvl4pPr marL="1600200" indent="-228600">
              <a:buFont typeface="Arial" charset="0"/>
              <a:defRPr>
                <a:solidFill>
                  <a:schemeClr val="tx1"/>
                </a:solidFill>
                <a:latin typeface="Century Schoolbook" charset="0"/>
                <a:ea typeface="宋体" charset="-122"/>
              </a:defRPr>
            </a:lvl4pPr>
            <a:lvl5pPr marL="2057400" indent="-228600">
              <a:buFont typeface="Arial" charset="0"/>
              <a:defRPr>
                <a:solidFill>
                  <a:schemeClr val="tx1"/>
                </a:solidFill>
                <a:latin typeface="Century Schoolbook" charset="0"/>
                <a:ea typeface="宋体" charset="-122"/>
              </a:defRPr>
            </a:lvl5pPr>
            <a:lvl6pPr marL="2514600" indent="-2286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pPr eaLnBrk="1" hangingPunct="1"/>
            <a:r>
              <a:rPr lang="en-US" altLang="zh-CN" sz="1200" b="1" i="1">
                <a:solidFill>
                  <a:srgbClr val="FFFFFF"/>
                </a:solidFill>
                <a:latin typeface="方正兰亭黑_GBK" charset="0"/>
                <a:ea typeface="方正兰亭黑_GBK" charset="0"/>
              </a:rPr>
              <a:t>4.</a:t>
            </a:r>
            <a:r>
              <a:rPr lang="zh-CN" altLang="en-US" sz="1200" b="1" i="1">
                <a:solidFill>
                  <a:srgbClr val="FFFFFF"/>
                </a:solidFill>
                <a:latin typeface="方正兰亭黑_GBK" charset="0"/>
                <a:ea typeface="方正兰亭黑_GBK" charset="0"/>
              </a:rPr>
              <a:t>购买渠道</a:t>
            </a:r>
          </a:p>
        </p:txBody>
      </p:sp>
      <p:sp>
        <p:nvSpPr>
          <p:cNvPr id="20482" name="文本框 54"/>
          <p:cNvSpPr txBox="1">
            <a:spLocks noChangeArrowheads="1"/>
          </p:cNvSpPr>
          <p:nvPr/>
        </p:nvSpPr>
        <p:spPr bwMode="auto">
          <a:xfrm>
            <a:off x="4064001" y="-1588"/>
            <a:ext cx="17113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charset="0"/>
              <a:defRPr>
                <a:solidFill>
                  <a:schemeClr val="tx1"/>
                </a:solidFill>
                <a:latin typeface="Century Schoolbook" charset="0"/>
                <a:ea typeface="宋体" charset="-122"/>
              </a:defRPr>
            </a:lvl1pPr>
            <a:lvl2pPr marL="742950" indent="-285750">
              <a:buFont typeface="Arial" charset="0"/>
              <a:defRPr>
                <a:solidFill>
                  <a:schemeClr val="tx1"/>
                </a:solidFill>
                <a:latin typeface="Century Schoolbook" charset="0"/>
                <a:ea typeface="宋体" charset="-122"/>
              </a:defRPr>
            </a:lvl2pPr>
            <a:lvl3pPr marL="1143000" indent="-228600">
              <a:buFont typeface="Arial" charset="0"/>
              <a:defRPr>
                <a:solidFill>
                  <a:schemeClr val="tx1"/>
                </a:solidFill>
                <a:latin typeface="Century Schoolbook" charset="0"/>
                <a:ea typeface="宋体" charset="-122"/>
              </a:defRPr>
            </a:lvl3pPr>
            <a:lvl4pPr marL="1600200" indent="-228600">
              <a:buFont typeface="Arial" charset="0"/>
              <a:defRPr>
                <a:solidFill>
                  <a:schemeClr val="tx1"/>
                </a:solidFill>
                <a:latin typeface="Century Schoolbook" charset="0"/>
                <a:ea typeface="宋体" charset="-122"/>
              </a:defRPr>
            </a:lvl4pPr>
            <a:lvl5pPr marL="2057400" indent="-228600">
              <a:buFont typeface="Arial" charset="0"/>
              <a:defRPr>
                <a:solidFill>
                  <a:schemeClr val="tx1"/>
                </a:solidFill>
                <a:latin typeface="Century Schoolbook" charset="0"/>
                <a:ea typeface="宋体" charset="-122"/>
              </a:defRPr>
            </a:lvl5pPr>
            <a:lvl6pPr marL="2514600" indent="-2286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pPr eaLnBrk="1" hangingPunct="1"/>
            <a:r>
              <a:rPr lang="zh-CN" altLang="en-US" sz="2000" b="1" i="1">
                <a:solidFill>
                  <a:srgbClr val="FFFFFF"/>
                </a:solidFill>
                <a:latin typeface="方正兰亭黑_GBK" charset="0"/>
                <a:ea typeface="方正兰亭黑_GBK" charset="0"/>
              </a:rPr>
              <a:t>竞争对手分析</a:t>
            </a:r>
          </a:p>
        </p:txBody>
      </p:sp>
      <p:sp>
        <p:nvSpPr>
          <p:cNvPr id="20483" name="TextBox 46"/>
          <p:cNvSpPr txBox="1">
            <a:spLocks noChangeArrowheads="1"/>
          </p:cNvSpPr>
          <p:nvPr/>
        </p:nvSpPr>
        <p:spPr bwMode="auto">
          <a:xfrm>
            <a:off x="6580189" y="684213"/>
            <a:ext cx="3241675"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charset="0"/>
              <a:defRPr>
                <a:solidFill>
                  <a:schemeClr val="tx1"/>
                </a:solidFill>
                <a:latin typeface="Century Schoolbook" charset="0"/>
                <a:ea typeface="宋体" charset="-122"/>
              </a:defRPr>
            </a:lvl1pPr>
            <a:lvl2pPr marL="742950" indent="-285750">
              <a:buFont typeface="Arial" charset="0"/>
              <a:defRPr>
                <a:solidFill>
                  <a:schemeClr val="tx1"/>
                </a:solidFill>
                <a:latin typeface="Century Schoolbook" charset="0"/>
                <a:ea typeface="宋体" charset="-122"/>
              </a:defRPr>
            </a:lvl2pPr>
            <a:lvl3pPr marL="1143000" indent="-228600">
              <a:buFont typeface="Arial" charset="0"/>
              <a:defRPr>
                <a:solidFill>
                  <a:schemeClr val="tx1"/>
                </a:solidFill>
                <a:latin typeface="Century Schoolbook" charset="0"/>
                <a:ea typeface="宋体" charset="-122"/>
              </a:defRPr>
            </a:lvl3pPr>
            <a:lvl4pPr marL="1600200" indent="-228600">
              <a:buFont typeface="Arial" charset="0"/>
              <a:defRPr>
                <a:solidFill>
                  <a:schemeClr val="tx1"/>
                </a:solidFill>
                <a:latin typeface="Century Schoolbook" charset="0"/>
                <a:ea typeface="宋体" charset="-122"/>
              </a:defRPr>
            </a:lvl4pPr>
            <a:lvl5pPr marL="2057400" indent="-228600">
              <a:buFont typeface="Arial" charset="0"/>
              <a:defRPr>
                <a:solidFill>
                  <a:schemeClr val="tx1"/>
                </a:solidFill>
                <a:latin typeface="Century Schoolbook" charset="0"/>
                <a:ea typeface="宋体" charset="-122"/>
              </a:defRPr>
            </a:lvl5pPr>
            <a:lvl6pPr marL="2514600" indent="-2286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pPr eaLnBrk="1" hangingPunct="1"/>
            <a:r>
              <a:rPr lang="zh-CN" altLang="en-US">
                <a:solidFill>
                  <a:srgbClr val="FF0000"/>
                </a:solidFill>
                <a:latin typeface="Arial" charset="0"/>
                <a:ea typeface="方正兰亭超细黑简体" charset="0"/>
              </a:rPr>
              <a:t>方法一：</a:t>
            </a:r>
          </a:p>
          <a:p>
            <a:pPr eaLnBrk="1" hangingPunct="1"/>
            <a:endParaRPr lang="en-US" altLang="zh-CN">
              <a:solidFill>
                <a:srgbClr val="FF0000"/>
              </a:solidFill>
              <a:latin typeface="Arial" charset="0"/>
              <a:ea typeface="方正兰亭超细黑简体" charset="0"/>
            </a:endParaRPr>
          </a:p>
          <a:p>
            <a:pPr eaLnBrk="1" hangingPunct="1"/>
            <a:r>
              <a:rPr lang="en-US" altLang="zh-CN">
                <a:solidFill>
                  <a:srgbClr val="FF0000"/>
                </a:solidFill>
                <a:latin typeface="Arial" charset="0"/>
                <a:ea typeface="方正兰亭超细黑简体" charset="0"/>
              </a:rPr>
              <a:t>1.</a:t>
            </a:r>
            <a:r>
              <a:rPr lang="zh-CN" altLang="en-US">
                <a:solidFill>
                  <a:srgbClr val="FF0000"/>
                </a:solidFill>
                <a:latin typeface="Arial" charset="0"/>
                <a:ea typeface="方正兰亭超细黑简体" charset="0"/>
              </a:rPr>
              <a:t>打开微店</a:t>
            </a:r>
            <a:r>
              <a:rPr lang="en-US" altLang="zh-CN">
                <a:solidFill>
                  <a:srgbClr val="FF0000"/>
                </a:solidFill>
                <a:latin typeface="Arial" charset="0"/>
                <a:ea typeface="方正兰亭超细黑简体" charset="0"/>
              </a:rPr>
              <a:t>app</a:t>
            </a:r>
          </a:p>
          <a:p>
            <a:pPr eaLnBrk="1" hangingPunct="1"/>
            <a:r>
              <a:rPr lang="en-US" altLang="zh-CN">
                <a:solidFill>
                  <a:srgbClr val="FF0000"/>
                </a:solidFill>
                <a:latin typeface="Arial" charset="0"/>
                <a:ea typeface="方正兰亭超细黑简体" charset="0"/>
              </a:rPr>
              <a:t>2.搜索“尚德机构</a:t>
            </a:r>
            <a:r>
              <a:rPr lang="zh-CN" altLang="en-US">
                <a:solidFill>
                  <a:srgbClr val="FF0000"/>
                </a:solidFill>
                <a:latin typeface="Arial" charset="0"/>
                <a:ea typeface="方正兰亭超细黑简体" charset="0"/>
              </a:rPr>
              <a:t>学术中心</a:t>
            </a:r>
            <a:r>
              <a:rPr lang="en-US" altLang="zh-CN">
                <a:solidFill>
                  <a:srgbClr val="FF0000"/>
                </a:solidFill>
                <a:latin typeface="Arial" charset="0"/>
                <a:ea typeface="方正兰亭超细黑简体" charset="0"/>
              </a:rPr>
              <a:t>”</a:t>
            </a:r>
          </a:p>
          <a:p>
            <a:pPr eaLnBrk="1" hangingPunct="1"/>
            <a:endParaRPr lang="en-US" altLang="zh-CN">
              <a:solidFill>
                <a:srgbClr val="FF0000"/>
              </a:solidFill>
              <a:latin typeface="Arial" charset="0"/>
              <a:ea typeface="方正兰亭超细黑简体" charset="0"/>
            </a:endParaRPr>
          </a:p>
          <a:p>
            <a:pPr eaLnBrk="1" hangingPunct="1"/>
            <a:r>
              <a:rPr lang="zh-CN" altLang="en-US">
                <a:solidFill>
                  <a:srgbClr val="FF0000"/>
                </a:solidFill>
                <a:latin typeface="Arial" charset="0"/>
                <a:ea typeface="方正兰亭超细黑简体" charset="0"/>
              </a:rPr>
              <a:t>方法二：</a:t>
            </a:r>
          </a:p>
          <a:p>
            <a:pPr eaLnBrk="1" hangingPunct="1"/>
            <a:endParaRPr lang="zh-CN" altLang="en-US">
              <a:solidFill>
                <a:srgbClr val="FF0000"/>
              </a:solidFill>
              <a:latin typeface="Arial" charset="0"/>
              <a:ea typeface="方正兰亭超细黑简体" charset="0"/>
            </a:endParaRPr>
          </a:p>
          <a:p>
            <a:pPr eaLnBrk="1" hangingPunct="1"/>
            <a:r>
              <a:rPr lang="en-US" altLang="zh-CN">
                <a:solidFill>
                  <a:srgbClr val="FF0000"/>
                </a:solidFill>
                <a:latin typeface="Arial" charset="0"/>
                <a:ea typeface="方正兰亭超细黑简体" charset="0"/>
              </a:rPr>
              <a:t>1.</a:t>
            </a:r>
            <a:r>
              <a:rPr lang="zh-CN" altLang="en-US">
                <a:solidFill>
                  <a:srgbClr val="FF0000"/>
                </a:solidFill>
                <a:latin typeface="Arial" charset="0"/>
                <a:ea typeface="方正兰亭超细黑简体" charset="0"/>
              </a:rPr>
              <a:t>将</a:t>
            </a:r>
            <a:r>
              <a:rPr lang="zh-CN" altLang="en-US">
                <a:solidFill>
                  <a:srgbClr val="FF0000"/>
                </a:solidFill>
                <a:latin typeface="Arial" charset="0"/>
                <a:ea typeface="方正兰亭超细黑简体" charset="0"/>
                <a:sym typeface="宋体" charset="-122"/>
              </a:rPr>
              <a:t>本页</a:t>
            </a:r>
            <a:r>
              <a:rPr lang="zh-CN" altLang="en-US">
                <a:solidFill>
                  <a:srgbClr val="FF0000"/>
                </a:solidFill>
                <a:latin typeface="Arial" charset="0"/>
                <a:ea typeface="方正兰亭超细黑简体" charset="0"/>
              </a:rPr>
              <a:t>截图或者拍照</a:t>
            </a:r>
          </a:p>
          <a:p>
            <a:pPr eaLnBrk="1" hangingPunct="1"/>
            <a:r>
              <a:rPr lang="en-US" altLang="zh-CN">
                <a:solidFill>
                  <a:srgbClr val="FF0000"/>
                </a:solidFill>
                <a:latin typeface="Arial" charset="0"/>
                <a:ea typeface="方正兰亭超细黑简体" charset="0"/>
              </a:rPr>
              <a:t>2.</a:t>
            </a:r>
            <a:r>
              <a:rPr lang="zh-CN" altLang="en-US">
                <a:solidFill>
                  <a:srgbClr val="FF0000"/>
                </a:solidFill>
                <a:latin typeface="Arial" charset="0"/>
                <a:ea typeface="方正兰亭超细黑简体" charset="0"/>
              </a:rPr>
              <a:t>打开微信</a:t>
            </a:r>
            <a:r>
              <a:rPr lang="en-US" altLang="zh-CN">
                <a:solidFill>
                  <a:srgbClr val="FF0000"/>
                </a:solidFill>
                <a:latin typeface="Arial" charset="0"/>
                <a:ea typeface="方正兰亭超细黑简体" charset="0"/>
              </a:rPr>
              <a:t>app</a:t>
            </a:r>
            <a:r>
              <a:rPr lang="zh-CN" altLang="en-US">
                <a:solidFill>
                  <a:srgbClr val="FF0000"/>
                </a:solidFill>
                <a:latin typeface="Arial" charset="0"/>
                <a:ea typeface="方正兰亭超细黑简体" charset="0"/>
              </a:rPr>
              <a:t>，发送照片</a:t>
            </a:r>
            <a:endParaRPr lang="en-US" altLang="zh-CN">
              <a:solidFill>
                <a:srgbClr val="FF0000"/>
              </a:solidFill>
              <a:latin typeface="Arial" charset="0"/>
              <a:ea typeface="方正兰亭超细黑简体" charset="0"/>
            </a:endParaRPr>
          </a:p>
          <a:p>
            <a:pPr eaLnBrk="1" hangingPunct="1"/>
            <a:r>
              <a:rPr lang="en-US" altLang="zh-CN">
                <a:solidFill>
                  <a:srgbClr val="FF0000"/>
                </a:solidFill>
                <a:latin typeface="Arial" charset="0"/>
                <a:ea typeface="方正兰亭超细黑简体" charset="0"/>
              </a:rPr>
              <a:t>3.</a:t>
            </a:r>
            <a:r>
              <a:rPr lang="zh-CN" altLang="en-US">
                <a:solidFill>
                  <a:srgbClr val="FF0000"/>
                </a:solidFill>
                <a:latin typeface="Arial" charset="0"/>
                <a:ea typeface="方正兰亭超细黑简体" charset="0"/>
              </a:rPr>
              <a:t>扫描识别以下二维码</a:t>
            </a:r>
            <a:endParaRPr lang="en-US" altLang="zh-CN">
              <a:solidFill>
                <a:srgbClr val="FF0000"/>
              </a:solidFill>
              <a:latin typeface="Arial" charset="0"/>
              <a:ea typeface="方正兰亭超细黑简体" charset="0"/>
            </a:endParaRPr>
          </a:p>
          <a:p>
            <a:pPr eaLnBrk="1" hangingPunct="1"/>
            <a:endParaRPr lang="en-US" altLang="zh-CN">
              <a:solidFill>
                <a:srgbClr val="FF0000"/>
              </a:solidFill>
              <a:latin typeface="Arial" charset="0"/>
              <a:ea typeface="方正兰亭超细黑简体" charset="0"/>
            </a:endParaRPr>
          </a:p>
        </p:txBody>
      </p:sp>
      <p:sp>
        <p:nvSpPr>
          <p:cNvPr id="20484" name="Text Placeholder 3"/>
          <p:cNvSpPr txBox="1">
            <a:spLocks noChangeArrowheads="1"/>
          </p:cNvSpPr>
          <p:nvPr/>
        </p:nvSpPr>
        <p:spPr bwMode="auto">
          <a:xfrm>
            <a:off x="5840414" y="2509838"/>
            <a:ext cx="511175"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buFont typeface="Arial" charset="0"/>
              <a:defRPr>
                <a:solidFill>
                  <a:schemeClr val="tx1"/>
                </a:solidFill>
                <a:latin typeface="Century Schoolbook" charset="0"/>
                <a:ea typeface="宋体" charset="-122"/>
              </a:defRPr>
            </a:lvl1pPr>
            <a:lvl2pPr marL="742950" indent="-285750">
              <a:buFont typeface="Arial" charset="0"/>
              <a:defRPr>
                <a:solidFill>
                  <a:schemeClr val="tx1"/>
                </a:solidFill>
                <a:latin typeface="Century Schoolbook" charset="0"/>
                <a:ea typeface="宋体" charset="-122"/>
              </a:defRPr>
            </a:lvl2pPr>
            <a:lvl3pPr marL="1143000" indent="-228600">
              <a:buFont typeface="Arial" charset="0"/>
              <a:defRPr>
                <a:solidFill>
                  <a:schemeClr val="tx1"/>
                </a:solidFill>
                <a:latin typeface="Century Schoolbook" charset="0"/>
                <a:ea typeface="宋体" charset="-122"/>
              </a:defRPr>
            </a:lvl3pPr>
            <a:lvl4pPr marL="1600200" indent="-228600">
              <a:buFont typeface="Arial" charset="0"/>
              <a:defRPr>
                <a:solidFill>
                  <a:schemeClr val="tx1"/>
                </a:solidFill>
                <a:latin typeface="Century Schoolbook" charset="0"/>
                <a:ea typeface="宋体" charset="-122"/>
              </a:defRPr>
            </a:lvl4pPr>
            <a:lvl5pPr marL="2057400" indent="-228600">
              <a:buFont typeface="Arial" charset="0"/>
              <a:defRPr>
                <a:solidFill>
                  <a:schemeClr val="tx1"/>
                </a:solidFill>
                <a:latin typeface="Century Schoolbook" charset="0"/>
                <a:ea typeface="宋体" charset="-122"/>
              </a:defRPr>
            </a:lvl5pPr>
            <a:lvl6pPr marL="2514600" indent="-2286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pPr eaLnBrk="1" hangingPunct="1">
              <a:spcBef>
                <a:spcPct val="20000"/>
              </a:spcBef>
            </a:pPr>
            <a:r>
              <a:rPr lang="zh-CN" altLang="en-US" sz="4000" b="1">
                <a:solidFill>
                  <a:srgbClr val="88D0E0"/>
                </a:solidFill>
                <a:latin typeface="宋体" charset="-122"/>
              </a:rPr>
              <a:t>微信</a:t>
            </a:r>
          </a:p>
        </p:txBody>
      </p:sp>
      <p:pic>
        <p:nvPicPr>
          <p:cNvPr id="2048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1314" y="3741738"/>
            <a:ext cx="2624137" cy="262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矩形 7"/>
          <p:cNvSpPr>
            <a:spLocks noChangeArrowheads="1"/>
          </p:cNvSpPr>
          <p:nvPr/>
        </p:nvSpPr>
        <p:spPr bwMode="auto">
          <a:xfrm>
            <a:off x="2143125" y="-1588"/>
            <a:ext cx="2336800" cy="2057401"/>
          </a:xfrm>
          <a:prstGeom prst="rect">
            <a:avLst/>
          </a:prstGeom>
          <a:blipFill dpi="0" rotWithShape="1">
            <a:blip r:embed="rId3"/>
            <a:srcRect/>
            <a:stretch>
              <a:fillRect/>
            </a:stretch>
          </a:blipFill>
          <a:ln w="34925">
            <a:solidFill>
              <a:srgbClr val="EF968D"/>
            </a:solidFill>
            <a:round/>
            <a:headEnd/>
            <a:tailEnd/>
          </a:ln>
        </p:spPr>
        <p:txBody>
          <a:bodyPr/>
          <a:lstStyle>
            <a:lvl1pPr defTabSz="685800">
              <a:buFont typeface="Arial" charset="0"/>
              <a:defRPr>
                <a:solidFill>
                  <a:schemeClr val="tx1"/>
                </a:solidFill>
                <a:latin typeface="Century Schoolbook" charset="0"/>
                <a:ea typeface="宋体" charset="-122"/>
              </a:defRPr>
            </a:lvl1pPr>
            <a:lvl2pPr marL="742950" indent="-285750" defTabSz="685800">
              <a:buFont typeface="Arial" charset="0"/>
              <a:defRPr>
                <a:solidFill>
                  <a:schemeClr val="tx1"/>
                </a:solidFill>
                <a:latin typeface="Century Schoolbook" charset="0"/>
                <a:ea typeface="宋体" charset="-122"/>
              </a:defRPr>
            </a:lvl2pPr>
            <a:lvl3pPr marL="1143000" indent="-228600" defTabSz="685800">
              <a:buFont typeface="Arial" charset="0"/>
              <a:defRPr>
                <a:solidFill>
                  <a:schemeClr val="tx1"/>
                </a:solidFill>
                <a:latin typeface="Century Schoolbook" charset="0"/>
                <a:ea typeface="宋体" charset="-122"/>
              </a:defRPr>
            </a:lvl3pPr>
            <a:lvl4pPr marL="1600200" indent="-228600" defTabSz="685800">
              <a:buFont typeface="Arial" charset="0"/>
              <a:defRPr>
                <a:solidFill>
                  <a:schemeClr val="tx1"/>
                </a:solidFill>
                <a:latin typeface="Century Schoolbook" charset="0"/>
                <a:ea typeface="宋体" charset="-122"/>
              </a:defRPr>
            </a:lvl4pPr>
            <a:lvl5pPr marL="2057400" indent="-228600" defTabSz="685800">
              <a:buFont typeface="Arial" charset="0"/>
              <a:defRPr>
                <a:solidFill>
                  <a:schemeClr val="tx1"/>
                </a:solidFill>
                <a:latin typeface="Century Schoolbook" charset="0"/>
                <a:ea typeface="宋体" charset="-122"/>
              </a:defRPr>
            </a:lvl5pPr>
            <a:lvl6pPr marL="25146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endParaRPr lang="zh-CN" altLang="en-US" sz="1300">
              <a:latin typeface="Calibri" charset="0"/>
            </a:endParaRPr>
          </a:p>
        </p:txBody>
      </p:sp>
      <p:sp>
        <p:nvSpPr>
          <p:cNvPr id="20487" name="矩形 8"/>
          <p:cNvSpPr>
            <a:spLocks noChangeArrowheads="1"/>
          </p:cNvSpPr>
          <p:nvPr/>
        </p:nvSpPr>
        <p:spPr bwMode="auto">
          <a:xfrm>
            <a:off x="2143125" y="4740275"/>
            <a:ext cx="2336800" cy="2057400"/>
          </a:xfrm>
          <a:prstGeom prst="rect">
            <a:avLst/>
          </a:prstGeom>
          <a:blipFill dpi="0" rotWithShape="1">
            <a:blip r:embed="rId4"/>
            <a:srcRect/>
            <a:stretch>
              <a:fillRect/>
            </a:stretch>
          </a:blipFill>
          <a:ln w="34925">
            <a:solidFill>
              <a:srgbClr val="EF968D"/>
            </a:solidFill>
            <a:round/>
            <a:headEnd/>
            <a:tailEnd/>
          </a:ln>
        </p:spPr>
        <p:txBody>
          <a:bodyPr/>
          <a:lstStyle>
            <a:lvl1pPr defTabSz="685800">
              <a:buFont typeface="Arial" charset="0"/>
              <a:defRPr>
                <a:solidFill>
                  <a:schemeClr val="tx1"/>
                </a:solidFill>
                <a:latin typeface="Century Schoolbook" charset="0"/>
                <a:ea typeface="宋体" charset="-122"/>
              </a:defRPr>
            </a:lvl1pPr>
            <a:lvl2pPr marL="742950" indent="-285750" defTabSz="685800">
              <a:buFont typeface="Arial" charset="0"/>
              <a:defRPr>
                <a:solidFill>
                  <a:schemeClr val="tx1"/>
                </a:solidFill>
                <a:latin typeface="Century Schoolbook" charset="0"/>
                <a:ea typeface="宋体" charset="-122"/>
              </a:defRPr>
            </a:lvl2pPr>
            <a:lvl3pPr marL="1143000" indent="-228600" defTabSz="685800">
              <a:buFont typeface="Arial" charset="0"/>
              <a:defRPr>
                <a:solidFill>
                  <a:schemeClr val="tx1"/>
                </a:solidFill>
                <a:latin typeface="Century Schoolbook" charset="0"/>
                <a:ea typeface="宋体" charset="-122"/>
              </a:defRPr>
            </a:lvl3pPr>
            <a:lvl4pPr marL="1600200" indent="-228600" defTabSz="685800">
              <a:buFont typeface="Arial" charset="0"/>
              <a:defRPr>
                <a:solidFill>
                  <a:schemeClr val="tx1"/>
                </a:solidFill>
                <a:latin typeface="Century Schoolbook" charset="0"/>
                <a:ea typeface="宋体" charset="-122"/>
              </a:defRPr>
            </a:lvl4pPr>
            <a:lvl5pPr marL="2057400" indent="-228600" defTabSz="685800">
              <a:buFont typeface="Arial" charset="0"/>
              <a:defRPr>
                <a:solidFill>
                  <a:schemeClr val="tx1"/>
                </a:solidFill>
                <a:latin typeface="Century Schoolbook" charset="0"/>
                <a:ea typeface="宋体" charset="-122"/>
              </a:defRPr>
            </a:lvl5pPr>
            <a:lvl6pPr marL="25146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endParaRPr lang="zh-CN" altLang="en-US" sz="1300">
              <a:latin typeface="Calibri" charset="0"/>
            </a:endParaRPr>
          </a:p>
        </p:txBody>
      </p:sp>
      <p:sp>
        <p:nvSpPr>
          <p:cNvPr id="20488" name="矩形 9"/>
          <p:cNvSpPr>
            <a:spLocks noChangeArrowheads="1"/>
          </p:cNvSpPr>
          <p:nvPr/>
        </p:nvSpPr>
        <p:spPr bwMode="auto">
          <a:xfrm>
            <a:off x="2143125" y="2400300"/>
            <a:ext cx="2336800" cy="2057400"/>
          </a:xfrm>
          <a:prstGeom prst="rect">
            <a:avLst/>
          </a:prstGeom>
          <a:blipFill dpi="0" rotWithShape="1">
            <a:blip r:embed="rId5"/>
            <a:srcRect/>
            <a:stretch>
              <a:fillRect/>
            </a:stretch>
          </a:blipFill>
          <a:ln w="34925">
            <a:solidFill>
              <a:srgbClr val="EF968D"/>
            </a:solidFill>
            <a:round/>
            <a:headEnd/>
            <a:tailEnd/>
          </a:ln>
        </p:spPr>
        <p:txBody>
          <a:bodyPr/>
          <a:lstStyle>
            <a:lvl1pPr defTabSz="685800">
              <a:buFont typeface="Arial" charset="0"/>
              <a:defRPr>
                <a:solidFill>
                  <a:schemeClr val="tx1"/>
                </a:solidFill>
                <a:latin typeface="Century Schoolbook" charset="0"/>
                <a:ea typeface="宋体" charset="-122"/>
              </a:defRPr>
            </a:lvl1pPr>
            <a:lvl2pPr marL="742950" indent="-285750" defTabSz="685800">
              <a:buFont typeface="Arial" charset="0"/>
              <a:defRPr>
                <a:solidFill>
                  <a:schemeClr val="tx1"/>
                </a:solidFill>
                <a:latin typeface="Century Schoolbook" charset="0"/>
                <a:ea typeface="宋体" charset="-122"/>
              </a:defRPr>
            </a:lvl2pPr>
            <a:lvl3pPr marL="1143000" indent="-228600" defTabSz="685800">
              <a:buFont typeface="Arial" charset="0"/>
              <a:defRPr>
                <a:solidFill>
                  <a:schemeClr val="tx1"/>
                </a:solidFill>
                <a:latin typeface="Century Schoolbook" charset="0"/>
                <a:ea typeface="宋体" charset="-122"/>
              </a:defRPr>
            </a:lvl3pPr>
            <a:lvl4pPr marL="1600200" indent="-228600" defTabSz="685800">
              <a:buFont typeface="Arial" charset="0"/>
              <a:defRPr>
                <a:solidFill>
                  <a:schemeClr val="tx1"/>
                </a:solidFill>
                <a:latin typeface="Century Schoolbook" charset="0"/>
                <a:ea typeface="宋体" charset="-122"/>
              </a:defRPr>
            </a:lvl4pPr>
            <a:lvl5pPr marL="2057400" indent="-228600" defTabSz="685800">
              <a:buFont typeface="Arial" charset="0"/>
              <a:defRPr>
                <a:solidFill>
                  <a:schemeClr val="tx1"/>
                </a:solidFill>
                <a:latin typeface="Century Schoolbook" charset="0"/>
                <a:ea typeface="宋体" charset="-122"/>
              </a:defRPr>
            </a:lvl5pPr>
            <a:lvl6pPr marL="25146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endParaRPr lang="zh-CN" altLang="en-US" sz="1300">
              <a:latin typeface="Calibri" charset="0"/>
            </a:endParaRPr>
          </a:p>
        </p:txBody>
      </p:sp>
      <p:sp>
        <p:nvSpPr>
          <p:cNvPr id="17" name="右箭头 16"/>
          <p:cNvSpPr/>
          <p:nvPr/>
        </p:nvSpPr>
        <p:spPr>
          <a:xfrm>
            <a:off x="4838701" y="2913064"/>
            <a:ext cx="936625" cy="64928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buFont typeface="Arial" charset="0"/>
              <a:buNone/>
              <a:defRPr/>
            </a:pPr>
            <a:endParaRPr lang="zh-CN" altLang="en-US" noProof="1"/>
          </a:p>
        </p:txBody>
      </p:sp>
      <p:sp>
        <p:nvSpPr>
          <p:cNvPr id="11" name="圆角矩形 10"/>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1989820253"/>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253741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211413"/>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211413"/>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从争取和平民主到进行自卫战争</a:t>
            </a:r>
          </a:p>
        </p:txBody>
      </p:sp>
      <p:sp>
        <p:nvSpPr>
          <p:cNvPr id="6" name="圆角矩形 5"/>
          <p:cNvSpPr/>
          <p:nvPr/>
        </p:nvSpPr>
        <p:spPr>
          <a:xfrm>
            <a:off x="2436551" y="4746208"/>
            <a:ext cx="3651896" cy="115142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sym typeface="+mn-ea"/>
              </a:rPr>
              <a:t>第三节：</a:t>
            </a:r>
          </a:p>
          <a:p>
            <a:pPr algn="ctr"/>
            <a:r>
              <a:rPr lang="zh-CN" altLang="en-US" sz="2400" dirty="0">
                <a:solidFill>
                  <a:schemeClr val="bg1"/>
                </a:solidFill>
                <a:latin typeface="黑体" panose="02010609060101010101" pitchFamily="49" charset="-122"/>
                <a:ea typeface="黑体" panose="02010609060101010101" pitchFamily="49" charset="-122"/>
                <a:sym typeface="+mn-ea"/>
              </a:rPr>
              <a:t>新民主主义革命的胜利</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14" name="圆角矩形 13"/>
          <p:cNvSpPr/>
          <p:nvPr/>
        </p:nvSpPr>
        <p:spPr>
          <a:xfrm>
            <a:off x="2453580" y="2478037"/>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国民党政府处在全民的包围中 </a:t>
            </a:r>
          </a:p>
        </p:txBody>
      </p:sp>
      <p:sp>
        <p:nvSpPr>
          <p:cNvPr id="7" name="左大括号 6"/>
          <p:cNvSpPr/>
          <p:nvPr/>
        </p:nvSpPr>
        <p:spPr>
          <a:xfrm>
            <a:off x="6105476" y="3932747"/>
            <a:ext cx="242277" cy="282774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49076" y="3932746"/>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历史性的战略决战</a:t>
            </a:r>
          </a:p>
        </p:txBody>
      </p:sp>
      <p:sp>
        <p:nvSpPr>
          <p:cNvPr id="9" name="圆角矩形 8"/>
          <p:cNvSpPr/>
          <p:nvPr/>
        </p:nvSpPr>
        <p:spPr>
          <a:xfrm>
            <a:off x="6349076" y="4651295"/>
            <a:ext cx="3064064" cy="65125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南京国民党政权的覆灭</a:t>
            </a:r>
          </a:p>
        </p:txBody>
      </p:sp>
      <p:sp>
        <p:nvSpPr>
          <p:cNvPr id="10" name="圆角矩形 9"/>
          <p:cNvSpPr/>
          <p:nvPr/>
        </p:nvSpPr>
        <p:spPr>
          <a:xfrm>
            <a:off x="6347753" y="536940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人民政协的召开与中国共产党全国执政地位的确立</a:t>
            </a:r>
          </a:p>
        </p:txBody>
      </p:sp>
      <p:sp>
        <p:nvSpPr>
          <p:cNvPr id="16" name="圆角矩形 15"/>
          <p:cNvSpPr/>
          <p:nvPr/>
        </p:nvSpPr>
        <p:spPr>
          <a:xfrm>
            <a:off x="6347753" y="6109238"/>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中国革命胜利的主要原因和基本经验</a:t>
            </a:r>
          </a:p>
        </p:txBody>
      </p:sp>
    </p:spTree>
    <p:extLst>
      <p:ext uri="{BB962C8B-B14F-4D97-AF65-F5344CB8AC3E}">
        <p14:creationId xmlns:p14="http://schemas.microsoft.com/office/powerpoint/2010/main" val="41325871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14103"/>
            <a:ext cx="10192076" cy="544050"/>
          </a:xfrm>
        </p:spPr>
        <p:txBody>
          <a:bodyPr vert="horz" lIns="91440" tIns="45720" rIns="91440" bIns="45720" rtlCol="0" anchor="ctr">
            <a:noAutofit/>
          </a:bodyPr>
          <a:lstStyle/>
          <a:p>
            <a:r>
              <a:rPr lang="zh-CN" altLang="en-US" sz="2400" dirty="0">
                <a:solidFill>
                  <a:schemeClr val="tx1"/>
                </a:solidFill>
              </a:rPr>
              <a:t>第三节 人民共和国：中国人民的历史性</a:t>
            </a:r>
            <a:r>
              <a:rPr lang="zh-CN" altLang="en-US" sz="2400" dirty="0" smtClean="0">
                <a:solidFill>
                  <a:schemeClr val="tx1"/>
                </a:solidFill>
              </a:rPr>
              <a:t>选择</a:t>
            </a:r>
            <a:endParaRPr lang="zh-CN" altLang="en-US" sz="2400" dirty="0">
              <a:solidFill>
                <a:schemeClr val="tx1"/>
              </a:solidFill>
            </a:endParaRPr>
          </a:p>
        </p:txBody>
      </p:sp>
      <p:sp>
        <p:nvSpPr>
          <p:cNvPr id="3" name="内容占位符 2"/>
          <p:cNvSpPr>
            <a:spLocks noGrp="1"/>
          </p:cNvSpPr>
          <p:nvPr>
            <p:ph idx="1"/>
          </p:nvPr>
        </p:nvSpPr>
        <p:spPr>
          <a:xfrm>
            <a:off x="2951341" y="5741816"/>
            <a:ext cx="10515600" cy="678732"/>
          </a:xfrm>
        </p:spPr>
        <p:txBody>
          <a:bodyPr>
            <a:noAutofit/>
          </a:bodyPr>
          <a:lstStyle/>
          <a:p>
            <a:r>
              <a:rPr lang="zh-CN" altLang="en-US" dirty="0" smtClean="0">
                <a:latin typeface="黑体" panose="02010609060101010101" pitchFamily="49" charset="-122"/>
                <a:ea typeface="黑体" panose="02010609060101010101" pitchFamily="49" charset="-122"/>
                <a:sym typeface="微软雅黑" panose="020B0503020204020204" pitchFamily="34" charset="-122"/>
              </a:rPr>
              <a:t>中国</a:t>
            </a:r>
            <a:r>
              <a:rPr lang="zh-CN" altLang="en-US" dirty="0">
                <a:latin typeface="黑体" panose="02010609060101010101" pitchFamily="49" charset="-122"/>
                <a:ea typeface="黑体" panose="02010609060101010101" pitchFamily="49" charset="-122"/>
                <a:sym typeface="微软雅黑" panose="020B0503020204020204" pitchFamily="34" charset="-122"/>
              </a:rPr>
              <a:t>人民解放军解放</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除西藏以外</a:t>
            </a:r>
            <a:r>
              <a:rPr lang="zh-CN" altLang="en-US" dirty="0">
                <a:latin typeface="黑体" panose="02010609060101010101" pitchFamily="49" charset="-122"/>
                <a:ea typeface="黑体" panose="02010609060101010101" pitchFamily="49" charset="-122"/>
                <a:sym typeface="微软雅黑" panose="020B0503020204020204" pitchFamily="34" charset="-122"/>
              </a:rPr>
              <a:t>的全部中国大陆。</a:t>
            </a:r>
            <a:endParaRPr lang="en-US" altLang="zh-CN" dirty="0">
              <a:solidFill>
                <a:srgbClr val="FF33CC"/>
              </a:solidFill>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endParaRPr>
          </a:p>
        </p:txBody>
      </p:sp>
      <p:pic>
        <p:nvPicPr>
          <p:cNvPr id="4" name="Picture 4" descr="C:\Users\User\Documents\263EM\chuzi@sunlands.com\history\user\image\0a2b8d88-43cd-46c8-836a-beea4a59c9d9.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369214" y="1230616"/>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 4"/>
          <p:cNvGrpSpPr/>
          <p:nvPr/>
        </p:nvGrpSpPr>
        <p:grpSpPr>
          <a:xfrm>
            <a:off x="271795" y="2041533"/>
            <a:ext cx="2088778" cy="3365716"/>
            <a:chOff x="366339" y="1399976"/>
            <a:chExt cx="2088778" cy="3365716"/>
          </a:xfrm>
        </p:grpSpPr>
        <p:sp>
          <p:nvSpPr>
            <p:cNvPr id="6" name="MH_SubTitle_1"/>
            <p:cNvSpPr>
              <a:spLocks noChangeArrowheads="1"/>
            </p:cNvSpPr>
            <p:nvPr>
              <p:custDataLst>
                <p:tags r:id="rId5"/>
              </p:custDataLst>
            </p:nvPr>
          </p:nvSpPr>
          <p:spPr bwMode="gray">
            <a:xfrm>
              <a:off x="366343" y="2351860"/>
              <a:ext cx="2016925" cy="518720"/>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1949</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年元旦</a:t>
              </a:r>
              <a:endParaRPr lang="en-US" altLang="zh-CN" dirty="0">
                <a:solidFill>
                  <a:srgbClr val="FFFFFF"/>
                </a:solidFill>
                <a:cs typeface="Arial" panose="020B0604020202020204" pitchFamily="34" charset="0"/>
              </a:endParaRPr>
            </a:p>
          </p:txBody>
        </p:sp>
        <p:sp>
          <p:nvSpPr>
            <p:cNvPr id="8" name="MH_SubTitle_2"/>
            <p:cNvSpPr>
              <a:spLocks noChangeArrowheads="1"/>
            </p:cNvSpPr>
            <p:nvPr>
              <p:custDataLst>
                <p:tags r:id="rId6"/>
              </p:custDataLst>
            </p:nvPr>
          </p:nvSpPr>
          <p:spPr bwMode="gray">
            <a:xfrm>
              <a:off x="366341" y="3287493"/>
              <a:ext cx="2016925" cy="518720"/>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smtClean="0">
                  <a:solidFill>
                    <a:prstClr val="white"/>
                  </a:solidFill>
                  <a:latin typeface="黑体" panose="02010609060101010101" pitchFamily="49" charset="-122"/>
                  <a:ea typeface="黑体" panose="02010609060101010101" pitchFamily="49" charset="-122"/>
                  <a:sym typeface="微软雅黑" panose="020B0503020204020204" pitchFamily="34" charset="-122"/>
                </a:rPr>
                <a:t>1949</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年</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4</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月</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21</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日</a:t>
              </a:r>
              <a:endParaRPr lang="en-US" altLang="zh-CN" dirty="0">
                <a:solidFill>
                  <a:srgbClr val="FFFFFF"/>
                </a:solidFill>
                <a:cs typeface="Arial" panose="020B0604020202020204" pitchFamily="34" charset="0"/>
              </a:endParaRPr>
            </a:p>
          </p:txBody>
        </p:sp>
        <p:sp>
          <p:nvSpPr>
            <p:cNvPr id="9" name="MH_SubTitle_3"/>
            <p:cNvSpPr>
              <a:spLocks noChangeArrowheads="1"/>
            </p:cNvSpPr>
            <p:nvPr>
              <p:custDataLst>
                <p:tags r:id="rId7"/>
              </p:custDataLst>
            </p:nvPr>
          </p:nvSpPr>
          <p:spPr bwMode="gray">
            <a:xfrm>
              <a:off x="366339" y="4249160"/>
              <a:ext cx="2016925" cy="516532"/>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smtClean="0">
                  <a:solidFill>
                    <a:prstClr val="white"/>
                  </a:solidFill>
                  <a:latin typeface="黑体" panose="02010609060101010101" pitchFamily="49" charset="-122"/>
                  <a:ea typeface="黑体" panose="02010609060101010101" pitchFamily="49" charset="-122"/>
                  <a:sym typeface="微软雅黑" panose="020B0503020204020204" pitchFamily="34" charset="-122"/>
                </a:rPr>
                <a:t>1949</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年</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4</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月</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23</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日</a:t>
              </a:r>
              <a:endParaRPr lang="en-US" altLang="zh-CN" dirty="0">
                <a:solidFill>
                  <a:prstClr val="white"/>
                </a:solidFill>
                <a:cs typeface="Arial" panose="020B0604020202020204" pitchFamily="34" charset="0"/>
              </a:endParaRPr>
            </a:p>
          </p:txBody>
        </p:sp>
        <p:sp>
          <p:nvSpPr>
            <p:cNvPr id="12" name="MH_SubTitle_1"/>
            <p:cNvSpPr>
              <a:spLocks noChangeArrowheads="1"/>
            </p:cNvSpPr>
            <p:nvPr>
              <p:custDataLst>
                <p:tags r:id="rId8"/>
              </p:custDataLst>
            </p:nvPr>
          </p:nvSpPr>
          <p:spPr bwMode="gray">
            <a:xfrm>
              <a:off x="438192" y="1399976"/>
              <a:ext cx="2016925" cy="518720"/>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smtClean="0">
                  <a:solidFill>
                    <a:prstClr val="white"/>
                  </a:solidFill>
                  <a:latin typeface="黑体" panose="02010609060101010101" pitchFamily="49" charset="-122"/>
                  <a:ea typeface="黑体" panose="02010609060101010101" pitchFamily="49" charset="-122"/>
                  <a:sym typeface="微软雅黑" panose="020B0503020204020204" pitchFamily="34" charset="-122"/>
                </a:rPr>
                <a:t>1948</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年</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12</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月</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30</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日</a:t>
              </a:r>
              <a:endParaRPr lang="en-US" altLang="zh-CN" dirty="0">
                <a:solidFill>
                  <a:srgbClr val="FFFFFF"/>
                </a:solidFill>
                <a:cs typeface="Arial" panose="020B0604020202020204" pitchFamily="34" charset="0"/>
              </a:endParaRPr>
            </a:p>
          </p:txBody>
        </p:sp>
        <p:cxnSp>
          <p:nvCxnSpPr>
            <p:cNvPr id="13" name="MH_Other_5"/>
            <p:cNvCxnSpPr/>
            <p:nvPr>
              <p:custDataLst>
                <p:tags r:id="rId9"/>
              </p:custDataLst>
            </p:nvPr>
          </p:nvCxnSpPr>
          <p:spPr>
            <a:xfrm flipH="1">
              <a:off x="1374806" y="1944730"/>
              <a:ext cx="1" cy="390879"/>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grpSp>
      <p:sp>
        <p:nvSpPr>
          <p:cNvPr id="14" name="矩形 13"/>
          <p:cNvSpPr/>
          <p:nvPr/>
        </p:nvSpPr>
        <p:spPr>
          <a:xfrm>
            <a:off x="2951341" y="2064642"/>
            <a:ext cx="4108817" cy="369332"/>
          </a:xfrm>
          <a:prstGeom prst="rect">
            <a:avLst/>
          </a:prstGeom>
        </p:spPr>
        <p:txBody>
          <a:bodyPr wrap="none">
            <a:spAutoFit/>
          </a:bodyPr>
          <a:lstStyle/>
          <a:p>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毛泽东在</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新年献词</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将革命进行到底</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endParaRPr lang="en-US"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15" name="矩形 14"/>
          <p:cNvSpPr/>
          <p:nvPr/>
        </p:nvSpPr>
        <p:spPr>
          <a:xfrm>
            <a:off x="2951341" y="3049390"/>
            <a:ext cx="7139354" cy="369332"/>
          </a:xfrm>
          <a:prstGeom prst="rect">
            <a:avLst/>
          </a:prstGeom>
        </p:spPr>
        <p:txBody>
          <a:bodyPr wrap="square">
            <a:spAutoFit/>
          </a:bodyPr>
          <a:lstStyle/>
          <a:p>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蒋介石发表“求和”声明，企图借“和平谈判”争取喘息时间。</a:t>
            </a:r>
            <a:endParaRPr lang="zh-CN" altLang="en-US" dirty="0">
              <a:solidFill>
                <a:prstClr val="black"/>
              </a:solidFill>
            </a:endParaRPr>
          </a:p>
        </p:txBody>
      </p:sp>
      <p:sp>
        <p:nvSpPr>
          <p:cNvPr id="16" name="矩形 15"/>
          <p:cNvSpPr/>
          <p:nvPr/>
        </p:nvSpPr>
        <p:spPr>
          <a:xfrm>
            <a:off x="2951341" y="3929050"/>
            <a:ext cx="7869059" cy="369332"/>
          </a:xfrm>
          <a:prstGeom prst="rect">
            <a:avLst/>
          </a:prstGeom>
        </p:spPr>
        <p:txBody>
          <a:bodyPr wrap="square">
            <a:spAutoFit/>
          </a:bodyPr>
          <a:lstStyle/>
          <a:p>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毛泽东、朱德发布</a:t>
            </a:r>
            <a:r>
              <a:rPr lang="en-US"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向全国进军的命令</a:t>
            </a:r>
            <a:r>
              <a:rPr lang="en-US"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，中国人民解放军发起</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渡江战役</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a:t>
            </a:r>
            <a:endParaRPr lang="en-US"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17" name="矩形 16"/>
          <p:cNvSpPr/>
          <p:nvPr/>
        </p:nvSpPr>
        <p:spPr>
          <a:xfrm>
            <a:off x="2951341" y="4962289"/>
            <a:ext cx="6790535" cy="369332"/>
          </a:xfrm>
          <a:prstGeom prst="rect">
            <a:avLst/>
          </a:prstGeom>
        </p:spPr>
        <p:txBody>
          <a:bodyPr wrap="square">
            <a:spAutoFit/>
          </a:bodyPr>
          <a:lstStyle/>
          <a:p>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人民解放军占领南京，延续</a:t>
            </a:r>
            <a:r>
              <a:rPr lang="en-US"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rPr>
              <a:t>22</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年的</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国民党反动统治宣告覆灭。</a:t>
            </a:r>
            <a:endPar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18" name="矩形 17"/>
          <p:cNvSpPr/>
          <p:nvPr/>
        </p:nvSpPr>
        <p:spPr>
          <a:xfrm>
            <a:off x="512678" y="1224510"/>
            <a:ext cx="3027691" cy="400110"/>
          </a:xfrm>
          <a:prstGeom prst="rect">
            <a:avLst/>
          </a:prstGeom>
        </p:spPr>
        <p:txBody>
          <a:bodyPr wrap="square">
            <a:spAutoFit/>
          </a:bodyPr>
          <a:lstStyle/>
          <a:p>
            <a:r>
              <a:rPr lang="zh-CN" altLang="en-US" sz="2000" dirty="0">
                <a:solidFill>
                  <a:prstClr val="black"/>
                </a:solidFill>
                <a:latin typeface="黑体" panose="02010609060101010101" pitchFamily="49" charset="-122"/>
                <a:ea typeface="黑体" panose="02010609060101010101" pitchFamily="49" charset="-122"/>
              </a:rPr>
              <a:t>南京国民党政权的覆灭</a:t>
            </a:r>
            <a:endParaRPr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p:txBody>
      </p:sp>
      <p:cxnSp>
        <p:nvCxnSpPr>
          <p:cNvPr id="24" name="MH_Other_5"/>
          <p:cNvCxnSpPr/>
          <p:nvPr>
            <p:custDataLst>
              <p:tags r:id="rId1"/>
            </p:custDataLst>
          </p:nvPr>
        </p:nvCxnSpPr>
        <p:spPr>
          <a:xfrm flipH="1">
            <a:off x="1316188" y="3512137"/>
            <a:ext cx="1" cy="390879"/>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cxnSp>
        <p:nvCxnSpPr>
          <p:cNvPr id="25" name="MH_Other_5"/>
          <p:cNvCxnSpPr/>
          <p:nvPr>
            <p:custDataLst>
              <p:tags r:id="rId2"/>
            </p:custDataLst>
          </p:nvPr>
        </p:nvCxnSpPr>
        <p:spPr>
          <a:xfrm flipH="1">
            <a:off x="1316186" y="4473804"/>
            <a:ext cx="1" cy="390879"/>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cxnSp>
        <p:nvCxnSpPr>
          <p:cNvPr id="26" name="MH_Other_5"/>
          <p:cNvCxnSpPr/>
          <p:nvPr>
            <p:custDataLst>
              <p:tags r:id="rId3"/>
            </p:custDataLst>
          </p:nvPr>
        </p:nvCxnSpPr>
        <p:spPr>
          <a:xfrm flipH="1">
            <a:off x="1316184" y="5407249"/>
            <a:ext cx="1" cy="390879"/>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sp>
        <p:nvSpPr>
          <p:cNvPr id="27" name="MH_SubTitle_3"/>
          <p:cNvSpPr>
            <a:spLocks noChangeArrowheads="1"/>
          </p:cNvSpPr>
          <p:nvPr>
            <p:custDataLst>
              <p:tags r:id="rId4"/>
            </p:custDataLst>
          </p:nvPr>
        </p:nvSpPr>
        <p:spPr bwMode="gray">
          <a:xfrm>
            <a:off x="271795" y="5850196"/>
            <a:ext cx="2016925" cy="516532"/>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至</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1949</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年底</a:t>
            </a:r>
            <a:endParaRPr lang="en-US" altLang="zh-CN" dirty="0">
              <a:solidFill>
                <a:prstClr val="white"/>
              </a:solidFill>
              <a:cs typeface="Arial" panose="020B0604020202020204" pitchFamily="34" charset="0"/>
            </a:endParaRPr>
          </a:p>
        </p:txBody>
      </p:sp>
    </p:spTree>
    <p:extLst>
      <p:ext uri="{BB962C8B-B14F-4D97-AF65-F5344CB8AC3E}">
        <p14:creationId xmlns:p14="http://schemas.microsoft.com/office/powerpoint/2010/main" val="20021056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253741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211413"/>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211413"/>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从争取和平民主到进行自卫战争</a:t>
            </a:r>
          </a:p>
        </p:txBody>
      </p:sp>
      <p:sp>
        <p:nvSpPr>
          <p:cNvPr id="6" name="圆角矩形 5"/>
          <p:cNvSpPr/>
          <p:nvPr/>
        </p:nvSpPr>
        <p:spPr>
          <a:xfrm>
            <a:off x="2436551" y="4746208"/>
            <a:ext cx="3651896" cy="115142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sym typeface="+mn-ea"/>
              </a:rPr>
              <a:t>第三节：</a:t>
            </a:r>
          </a:p>
          <a:p>
            <a:pPr algn="ctr"/>
            <a:r>
              <a:rPr lang="zh-CN" altLang="en-US" sz="2400" dirty="0">
                <a:solidFill>
                  <a:schemeClr val="bg1"/>
                </a:solidFill>
                <a:latin typeface="黑体" panose="02010609060101010101" pitchFamily="49" charset="-122"/>
                <a:ea typeface="黑体" panose="02010609060101010101" pitchFamily="49" charset="-122"/>
                <a:sym typeface="+mn-ea"/>
              </a:rPr>
              <a:t>新民主主义革命的胜利</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14" name="圆角矩形 13"/>
          <p:cNvSpPr/>
          <p:nvPr/>
        </p:nvSpPr>
        <p:spPr>
          <a:xfrm>
            <a:off x="2453580" y="2478037"/>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国民党政府处在全民的包围中 </a:t>
            </a:r>
          </a:p>
        </p:txBody>
      </p:sp>
      <p:sp>
        <p:nvSpPr>
          <p:cNvPr id="7" name="左大括号 6"/>
          <p:cNvSpPr/>
          <p:nvPr/>
        </p:nvSpPr>
        <p:spPr>
          <a:xfrm>
            <a:off x="6105476" y="3932747"/>
            <a:ext cx="242277" cy="282774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49076" y="3932746"/>
            <a:ext cx="3896892"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历史性的战略决战</a:t>
            </a:r>
          </a:p>
        </p:txBody>
      </p:sp>
      <p:sp>
        <p:nvSpPr>
          <p:cNvPr id="9" name="圆角矩形 8"/>
          <p:cNvSpPr/>
          <p:nvPr/>
        </p:nvSpPr>
        <p:spPr>
          <a:xfrm>
            <a:off x="6349075" y="4651295"/>
            <a:ext cx="3896893"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南京国民党政权的覆灭</a:t>
            </a:r>
          </a:p>
        </p:txBody>
      </p:sp>
      <p:sp>
        <p:nvSpPr>
          <p:cNvPr id="10" name="圆角矩形 9"/>
          <p:cNvSpPr/>
          <p:nvPr/>
        </p:nvSpPr>
        <p:spPr>
          <a:xfrm>
            <a:off x="6347753" y="5369405"/>
            <a:ext cx="389821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中国</a:t>
            </a:r>
            <a:r>
              <a:rPr lang="zh-CN" altLang="en-US" sz="2000" dirty="0">
                <a:solidFill>
                  <a:prstClr val="black"/>
                </a:solidFill>
                <a:latin typeface="黑体" panose="02010609060101010101" pitchFamily="49" charset="-122"/>
                <a:ea typeface="黑体" panose="02010609060101010101" pitchFamily="49" charset="-122"/>
              </a:rPr>
              <a:t>共产党全国执政地位的确立</a:t>
            </a:r>
          </a:p>
        </p:txBody>
      </p:sp>
      <p:sp>
        <p:nvSpPr>
          <p:cNvPr id="16" name="圆角矩形 15"/>
          <p:cNvSpPr/>
          <p:nvPr/>
        </p:nvSpPr>
        <p:spPr>
          <a:xfrm>
            <a:off x="6347753" y="6109238"/>
            <a:ext cx="3804432"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中国革命胜利的主要原因和基本经验</a:t>
            </a:r>
          </a:p>
        </p:txBody>
      </p:sp>
    </p:spTree>
    <p:extLst>
      <p:ext uri="{BB962C8B-B14F-4D97-AF65-F5344CB8AC3E}">
        <p14:creationId xmlns:p14="http://schemas.microsoft.com/office/powerpoint/2010/main" val="5356620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253741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211413"/>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211413"/>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从争取和平民主到进行自卫战争</a:t>
            </a:r>
          </a:p>
        </p:txBody>
      </p:sp>
      <p:sp>
        <p:nvSpPr>
          <p:cNvPr id="6" name="圆角矩形 5"/>
          <p:cNvSpPr/>
          <p:nvPr/>
        </p:nvSpPr>
        <p:spPr>
          <a:xfrm>
            <a:off x="2436551" y="4746208"/>
            <a:ext cx="3651896" cy="115142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sym typeface="+mn-ea"/>
              </a:rPr>
              <a:t>第三节：</a:t>
            </a:r>
          </a:p>
          <a:p>
            <a:pPr algn="ctr"/>
            <a:r>
              <a:rPr lang="zh-CN" altLang="en-US" sz="2400" dirty="0">
                <a:solidFill>
                  <a:schemeClr val="bg1"/>
                </a:solidFill>
                <a:latin typeface="黑体" panose="02010609060101010101" pitchFamily="49" charset="-122"/>
                <a:ea typeface="黑体" panose="02010609060101010101" pitchFamily="49" charset="-122"/>
                <a:sym typeface="+mn-ea"/>
              </a:rPr>
              <a:t>新民主主义革命的胜利</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14" name="圆角矩形 13"/>
          <p:cNvSpPr/>
          <p:nvPr/>
        </p:nvSpPr>
        <p:spPr>
          <a:xfrm>
            <a:off x="2453580" y="2478037"/>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国民党政府处在全民的包围中 </a:t>
            </a:r>
          </a:p>
        </p:txBody>
      </p:sp>
      <p:sp>
        <p:nvSpPr>
          <p:cNvPr id="7" name="左大括号 6"/>
          <p:cNvSpPr/>
          <p:nvPr/>
        </p:nvSpPr>
        <p:spPr>
          <a:xfrm>
            <a:off x="6105476" y="3932747"/>
            <a:ext cx="242277" cy="282774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49076" y="3932746"/>
            <a:ext cx="3896892"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历史性的战略决战</a:t>
            </a:r>
          </a:p>
        </p:txBody>
      </p:sp>
      <p:sp>
        <p:nvSpPr>
          <p:cNvPr id="9" name="圆角矩形 8"/>
          <p:cNvSpPr/>
          <p:nvPr/>
        </p:nvSpPr>
        <p:spPr>
          <a:xfrm>
            <a:off x="6349075" y="4651295"/>
            <a:ext cx="3896893"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南京国民党政权的覆灭</a:t>
            </a:r>
          </a:p>
        </p:txBody>
      </p:sp>
      <p:sp>
        <p:nvSpPr>
          <p:cNvPr id="10" name="圆角矩形 9"/>
          <p:cNvSpPr/>
          <p:nvPr/>
        </p:nvSpPr>
        <p:spPr>
          <a:xfrm>
            <a:off x="6347753" y="5369405"/>
            <a:ext cx="3898216"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中国</a:t>
            </a:r>
            <a:r>
              <a:rPr lang="zh-CN" altLang="en-US" sz="2000" dirty="0">
                <a:solidFill>
                  <a:prstClr val="white"/>
                </a:solidFill>
                <a:latin typeface="黑体" panose="02010609060101010101" pitchFamily="49" charset="-122"/>
                <a:ea typeface="黑体" panose="02010609060101010101" pitchFamily="49" charset="-122"/>
              </a:rPr>
              <a:t>共产党全国执政地位的确立</a:t>
            </a:r>
          </a:p>
        </p:txBody>
      </p:sp>
      <p:sp>
        <p:nvSpPr>
          <p:cNvPr id="16" name="圆角矩形 15"/>
          <p:cNvSpPr/>
          <p:nvPr/>
        </p:nvSpPr>
        <p:spPr>
          <a:xfrm>
            <a:off x="6347753" y="6109238"/>
            <a:ext cx="3804432"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中国革命胜利的主要原因和基本经验</a:t>
            </a:r>
          </a:p>
        </p:txBody>
      </p:sp>
    </p:spTree>
    <p:extLst>
      <p:ext uri="{BB962C8B-B14F-4D97-AF65-F5344CB8AC3E}">
        <p14:creationId xmlns:p14="http://schemas.microsoft.com/office/powerpoint/2010/main" val="18948745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9880" y="441783"/>
            <a:ext cx="6370490" cy="544050"/>
          </a:xfrm>
        </p:spPr>
        <p:txBody>
          <a:bodyPr vert="horz" lIns="91440" tIns="45720" rIns="91440" bIns="45720" rtlCol="0" anchor="ctr">
            <a:noAutofit/>
          </a:bodyPr>
          <a:lstStyle/>
          <a:p>
            <a:r>
              <a:rPr lang="zh-CN" altLang="en-US" sz="2400" dirty="0">
                <a:solidFill>
                  <a:schemeClr val="tx1"/>
                </a:solidFill>
              </a:rPr>
              <a:t>第三节 人民共和国：中国人民的历史性</a:t>
            </a:r>
            <a:r>
              <a:rPr lang="zh-CN" altLang="en-US" sz="2400" dirty="0" smtClean="0">
                <a:solidFill>
                  <a:schemeClr val="tx1"/>
                </a:solidFill>
              </a:rPr>
              <a:t>选择</a:t>
            </a:r>
            <a:endParaRPr lang="zh-CN" altLang="en-US" sz="2400" dirty="0">
              <a:solidFill>
                <a:schemeClr val="tx1"/>
              </a:solidFill>
            </a:endParaRPr>
          </a:p>
        </p:txBody>
      </p:sp>
      <p:sp>
        <p:nvSpPr>
          <p:cNvPr id="3" name="内容占位符 2"/>
          <p:cNvSpPr>
            <a:spLocks noGrp="1"/>
          </p:cNvSpPr>
          <p:nvPr>
            <p:ph idx="1"/>
          </p:nvPr>
        </p:nvSpPr>
        <p:spPr>
          <a:xfrm>
            <a:off x="242677" y="884140"/>
            <a:ext cx="12043108" cy="5725554"/>
          </a:xfrm>
        </p:spPr>
        <p:txBody>
          <a:bodyPr>
            <a:noAutofit/>
          </a:bodyPr>
          <a:lstStyle/>
          <a:p>
            <a:pPr>
              <a:lnSpc>
                <a:spcPct val="200000"/>
              </a:lnSpc>
            </a:pPr>
            <a:r>
              <a:rPr lang="zh-CN" altLang="en-US" dirty="0" smtClean="0">
                <a:latin typeface="黑体" panose="02010609060101010101" pitchFamily="49" charset="-122"/>
                <a:ea typeface="黑体" panose="02010609060101010101" pitchFamily="49" charset="-122"/>
                <a:sym typeface="宋体" panose="02010600030101010101" pitchFamily="2" charset="-122"/>
              </a:rPr>
              <a:t>中国共产党全国执政地位的确立：</a:t>
            </a:r>
            <a:endParaRPr lang="en-US" altLang="zh-CN" dirty="0" smtClean="0">
              <a:latin typeface="黑体" panose="02010609060101010101" pitchFamily="49" charset="-122"/>
              <a:ea typeface="黑体" panose="02010609060101010101" pitchFamily="49" charset="-122"/>
              <a:sym typeface="宋体" panose="02010600030101010101" pitchFamily="2" charset="-122"/>
            </a:endParaRPr>
          </a:p>
          <a:p>
            <a:pPr>
              <a:lnSpc>
                <a:spcPct val="200000"/>
              </a:lnSpc>
            </a:pPr>
            <a:r>
              <a:rPr lang="zh-CN" altLang="en-US" sz="3200" dirty="0" smtClean="0">
                <a:latin typeface="黑体" panose="02010609060101010101" pitchFamily="49" charset="-122"/>
                <a:ea typeface="黑体" panose="02010609060101010101" pitchFamily="49" charset="-122"/>
                <a:sym typeface="宋体" panose="02010600030101010101" pitchFamily="2" charset="-122"/>
              </a:rPr>
              <a:t>七届二中全会</a:t>
            </a:r>
            <a:r>
              <a:rPr lang="en-US" altLang="zh-CN" dirty="0" smtClean="0">
                <a:latin typeface="黑体" panose="02010609060101010101" pitchFamily="49" charset="-122"/>
                <a:ea typeface="黑体" panose="02010609060101010101" pitchFamily="49" charset="-122"/>
                <a:sym typeface="宋体" panose="02010600030101010101" pitchFamily="2" charset="-122"/>
              </a:rPr>
              <a:t>——</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论人民民主专政</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中国人民政治协商会议</a:t>
            </a:r>
            <a:endParaRPr lang="en-US" altLang="zh-CN" dirty="0" smtClean="0">
              <a:latin typeface="黑体" panose="02010609060101010101" pitchFamily="49" charset="-122"/>
              <a:ea typeface="黑体" panose="02010609060101010101" pitchFamily="49" charset="-122"/>
              <a:sym typeface="宋体" panose="02010600030101010101" pitchFamily="2" charset="-122"/>
            </a:endParaRPr>
          </a:p>
          <a:p>
            <a:pPr>
              <a:lnSpc>
                <a:spcPct val="200000"/>
              </a:lnSpc>
            </a:pPr>
            <a:r>
              <a:rPr lang="zh-CN" altLang="en-US" dirty="0" smtClean="0">
                <a:latin typeface="黑体" panose="02010609060101010101" pitchFamily="49" charset="-122"/>
                <a:ea typeface="黑体" panose="02010609060101010101" pitchFamily="49" charset="-122"/>
              </a:rPr>
              <a:t>时间：</a:t>
            </a:r>
            <a:r>
              <a:rPr lang="en-US" altLang="zh-CN" dirty="0" smtClean="0">
                <a:latin typeface="黑体" panose="02010609060101010101" pitchFamily="49" charset="-122"/>
                <a:ea typeface="黑体" panose="02010609060101010101" pitchFamily="49" charset="-122"/>
              </a:rPr>
              <a:t>1949</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3</a:t>
            </a:r>
            <a:r>
              <a:rPr lang="zh-CN" altLang="en-US" dirty="0" smtClean="0">
                <a:latin typeface="黑体" panose="02010609060101010101" pitchFamily="49" charset="-122"/>
                <a:ea typeface="黑体" panose="02010609060101010101" pitchFamily="49" charset="-122"/>
              </a:rPr>
              <a:t>月</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dirty="0" smtClean="0">
                <a:latin typeface="黑体" panose="02010609060101010101" pitchFamily="49" charset="-122"/>
                <a:ea typeface="黑体" panose="02010609060101010101" pitchFamily="49" charset="-122"/>
              </a:rPr>
              <a:t>地点：</a:t>
            </a:r>
            <a:r>
              <a:rPr lang="zh-CN" altLang="en-US" dirty="0" smtClean="0">
                <a:solidFill>
                  <a:srgbClr val="C00000"/>
                </a:solidFill>
                <a:latin typeface="黑体" panose="02010609060101010101" pitchFamily="49" charset="-122"/>
                <a:ea typeface="黑体" panose="02010609060101010101" pitchFamily="49" charset="-122"/>
              </a:rPr>
              <a:t>西柏坡</a:t>
            </a:r>
            <a:endParaRPr lang="en-US" altLang="zh-CN" dirty="0" smtClean="0">
              <a:solidFill>
                <a:srgbClr val="C00000"/>
              </a:solidFill>
              <a:latin typeface="黑体" panose="02010609060101010101" pitchFamily="49" charset="-122"/>
              <a:ea typeface="黑体" panose="02010609060101010101" pitchFamily="49" charset="-122"/>
            </a:endParaRPr>
          </a:p>
          <a:p>
            <a:pPr>
              <a:lnSpc>
                <a:spcPct val="200000"/>
              </a:lnSpc>
            </a:pPr>
            <a:r>
              <a:rPr lang="zh-CN" altLang="en-US" dirty="0" smtClean="0">
                <a:solidFill>
                  <a:srgbClr val="C00000"/>
                </a:solidFill>
                <a:latin typeface="黑体" panose="02010609060101010101" pitchFamily="49" charset="-122"/>
                <a:ea typeface="黑体" panose="02010609060101010101" pitchFamily="49" charset="-122"/>
              </a:rPr>
              <a:t>内容：</a:t>
            </a:r>
            <a:endParaRPr lang="zh-CN" altLang="en-US" dirty="0" smtClean="0">
              <a:latin typeface="黑体" panose="02010609060101010101" pitchFamily="49" charset="-122"/>
              <a:ea typeface="黑体" panose="02010609060101010101" pitchFamily="49" charset="-122"/>
            </a:endParaRPr>
          </a:p>
          <a:p>
            <a:pPr lvl="1">
              <a:lnSpc>
                <a:spcPct val="200000"/>
              </a:lnSpc>
            </a:pPr>
            <a:r>
              <a:rPr lang="zh-CN" altLang="en-US" b="1" dirty="0" smtClean="0">
                <a:latin typeface="黑体" panose="02010609060101010101" pitchFamily="49" charset="-122"/>
                <a:ea typeface="黑体" panose="02010609060101010101" pitchFamily="49" charset="-122"/>
              </a:rPr>
              <a:t>基本政策</a:t>
            </a:r>
            <a:r>
              <a:rPr lang="zh-CN" altLang="en-US" dirty="0" smtClean="0">
                <a:latin typeface="黑体" panose="02010609060101010101" pitchFamily="49" charset="-122"/>
                <a:ea typeface="黑体" panose="02010609060101010101" pitchFamily="49" charset="-122"/>
              </a:rPr>
              <a:t>：全国胜利后中国共产党在政治、经济、外交方面的基本政策；</a:t>
            </a:r>
          </a:p>
          <a:p>
            <a:pPr lvl="1">
              <a:lnSpc>
                <a:spcPct val="200000"/>
              </a:lnSpc>
            </a:pPr>
            <a:r>
              <a:rPr lang="zh-CN" altLang="en-US" b="1" dirty="0" smtClean="0">
                <a:latin typeface="黑体" panose="02010609060101010101" pitchFamily="49" charset="-122"/>
                <a:ea typeface="黑体" panose="02010609060101010101" pitchFamily="49" charset="-122"/>
              </a:rPr>
              <a:t>发展方向</a:t>
            </a:r>
            <a:r>
              <a:rPr lang="zh-CN" altLang="en-US" dirty="0" smtClean="0">
                <a:latin typeface="黑体" panose="02010609060101010101" pitchFamily="49" charset="-122"/>
                <a:ea typeface="黑体" panose="02010609060101010101" pitchFamily="49" charset="-122"/>
              </a:rPr>
              <a:t>：由农业国转变为工业国、由新民主主义社会转变为社会主义社会；</a:t>
            </a:r>
          </a:p>
          <a:p>
            <a:pPr lvl="1">
              <a:lnSpc>
                <a:spcPct val="200000"/>
              </a:lnSpc>
            </a:pPr>
            <a:r>
              <a:rPr lang="zh-CN" altLang="en-US" b="1" dirty="0" smtClean="0">
                <a:latin typeface="黑体" panose="02010609060101010101" pitchFamily="49" charset="-122"/>
                <a:ea typeface="黑体" panose="02010609060101010101" pitchFamily="49" charset="-122"/>
              </a:rPr>
              <a:t>优良作风</a:t>
            </a:r>
            <a:r>
              <a:rPr lang="zh-CN" altLang="en-US" dirty="0" smtClean="0">
                <a:latin typeface="黑体" panose="02010609060101010101" pitchFamily="49" charset="-122"/>
                <a:ea typeface="黑体" panose="02010609060101010101" pitchFamily="49" charset="-122"/>
              </a:rPr>
              <a:t>：务必使同志们继续保持谦虚、谨慎、不骄、不躁的作风，务必使同志们继续保持艰苦奋斗的作风。</a:t>
            </a:r>
          </a:p>
          <a:p>
            <a:endParaRPr lang="zh-CN" altLang="en-US" dirty="0">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604" y="4105964"/>
            <a:ext cx="1663042" cy="50256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 4"/>
          <p:cNvGrpSpPr/>
          <p:nvPr/>
        </p:nvGrpSpPr>
        <p:grpSpPr>
          <a:xfrm>
            <a:off x="7115907" y="0"/>
            <a:ext cx="5076093" cy="1738586"/>
            <a:chOff x="4598297" y="172371"/>
            <a:chExt cx="7593703" cy="2827747"/>
          </a:xfrm>
        </p:grpSpPr>
        <p:sp>
          <p:nvSpPr>
            <p:cNvPr id="6" name="圆角矩形 5"/>
            <p:cNvSpPr/>
            <p:nvPr/>
          </p:nvSpPr>
          <p:spPr>
            <a:xfrm>
              <a:off x="4598297" y="985833"/>
              <a:ext cx="3416719" cy="115142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mn-ea"/>
                </a:rPr>
                <a:t>第三节：</a:t>
              </a:r>
            </a:p>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mn-ea"/>
                </a:rPr>
                <a:t>人民共和国：中国人民的历史性选择</a:t>
              </a:r>
              <a:endPar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endParaRPr>
            </a:p>
          </p:txBody>
        </p:sp>
        <p:sp>
          <p:nvSpPr>
            <p:cNvPr id="7" name="左大括号 6"/>
            <p:cNvSpPr/>
            <p:nvPr/>
          </p:nvSpPr>
          <p:spPr>
            <a:xfrm>
              <a:off x="8051507" y="172372"/>
              <a:ext cx="226675" cy="282774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8295107" y="172371"/>
              <a:ext cx="3896892"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历史性的战略决战</a:t>
              </a:r>
            </a:p>
          </p:txBody>
        </p:sp>
        <p:sp>
          <p:nvSpPr>
            <p:cNvPr id="9" name="圆角矩形 8"/>
            <p:cNvSpPr/>
            <p:nvPr/>
          </p:nvSpPr>
          <p:spPr>
            <a:xfrm>
              <a:off x="8295106" y="890920"/>
              <a:ext cx="3896893"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南京国民党政权的覆灭</a:t>
              </a:r>
            </a:p>
          </p:txBody>
        </p:sp>
        <p:sp>
          <p:nvSpPr>
            <p:cNvPr id="10" name="圆角矩形 9"/>
            <p:cNvSpPr/>
            <p:nvPr/>
          </p:nvSpPr>
          <p:spPr>
            <a:xfrm>
              <a:off x="8293784" y="1609030"/>
              <a:ext cx="3898216"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white"/>
                  </a:solidFill>
                  <a:latin typeface="黑体" panose="02010609060101010101" pitchFamily="49" charset="-122"/>
                  <a:ea typeface="黑体" panose="02010609060101010101" pitchFamily="49" charset="-122"/>
                </a:rPr>
                <a:t>中国</a:t>
              </a:r>
              <a:r>
                <a:rPr lang="zh-CN" altLang="en-US" sz="1600" dirty="0">
                  <a:solidFill>
                    <a:prstClr val="white"/>
                  </a:solidFill>
                  <a:latin typeface="黑体" panose="02010609060101010101" pitchFamily="49" charset="-122"/>
                  <a:ea typeface="黑体" panose="02010609060101010101" pitchFamily="49" charset="-122"/>
                </a:rPr>
                <a:t>共产党全国执政地位的确立</a:t>
              </a:r>
            </a:p>
          </p:txBody>
        </p:sp>
        <p:sp>
          <p:nvSpPr>
            <p:cNvPr id="11" name="圆角矩形 10"/>
            <p:cNvSpPr/>
            <p:nvPr/>
          </p:nvSpPr>
          <p:spPr>
            <a:xfrm>
              <a:off x="8293784" y="2348862"/>
              <a:ext cx="3898215"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中国革命胜利</a:t>
              </a:r>
              <a:r>
                <a:rPr lang="zh-CN" altLang="en-US" sz="1600" dirty="0" smtClean="0">
                  <a:solidFill>
                    <a:prstClr val="black"/>
                  </a:solidFill>
                  <a:latin typeface="黑体" panose="02010609060101010101" pitchFamily="49" charset="-122"/>
                  <a:ea typeface="黑体" panose="02010609060101010101" pitchFamily="49" charset="-122"/>
                </a:rPr>
                <a:t>的主要原因和基本经验</a:t>
              </a:r>
              <a:endParaRPr lang="zh-CN" altLang="en-US" sz="16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8795729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7192" y="442133"/>
            <a:ext cx="10192076" cy="544050"/>
          </a:xfrm>
        </p:spPr>
        <p:txBody>
          <a:bodyPr vert="horz" lIns="91440" tIns="45720" rIns="91440" bIns="45720" rtlCol="0" anchor="ctr">
            <a:noAutofit/>
          </a:bodyPr>
          <a:lstStyle/>
          <a:p>
            <a:r>
              <a:rPr lang="zh-CN" altLang="en-US" sz="2400" dirty="0">
                <a:solidFill>
                  <a:schemeClr val="tx1"/>
                </a:solidFill>
              </a:rPr>
              <a:t>第三节 人民共和国：中国人民的历史性</a:t>
            </a:r>
            <a:r>
              <a:rPr lang="zh-CN" altLang="en-US" sz="2400" dirty="0" smtClean="0">
                <a:solidFill>
                  <a:schemeClr val="tx1"/>
                </a:solidFill>
              </a:rPr>
              <a:t>选择</a:t>
            </a:r>
            <a:endParaRPr lang="zh-CN" altLang="en-US" sz="2400" dirty="0">
              <a:solidFill>
                <a:schemeClr val="tx1"/>
              </a:solidFill>
            </a:endParaRPr>
          </a:p>
        </p:txBody>
      </p:sp>
      <p:sp>
        <p:nvSpPr>
          <p:cNvPr id="3" name="内容占位符 2"/>
          <p:cNvSpPr>
            <a:spLocks noGrp="1"/>
          </p:cNvSpPr>
          <p:nvPr>
            <p:ph idx="1"/>
          </p:nvPr>
        </p:nvSpPr>
        <p:spPr>
          <a:xfrm>
            <a:off x="332510" y="2962906"/>
            <a:ext cx="11521440" cy="3414447"/>
          </a:xfrm>
        </p:spPr>
        <p:txBody>
          <a:bodyPr>
            <a:noAutofit/>
          </a:bodyPr>
          <a:lstStyle/>
          <a:p>
            <a:pPr>
              <a:lnSpc>
                <a:spcPct val="200000"/>
              </a:lnSpc>
            </a:pPr>
            <a:r>
              <a:rPr lang="zh-CN" altLang="en-US" dirty="0" smtClean="0">
                <a:latin typeface="黑体" panose="02010609060101010101" pitchFamily="49" charset="-122"/>
                <a:ea typeface="黑体" panose="02010609060101010101" pitchFamily="49" charset="-122"/>
              </a:rPr>
              <a:t>时间：</a:t>
            </a:r>
            <a:r>
              <a:rPr lang="en-US" altLang="zh-CN" dirty="0" smtClean="0">
                <a:latin typeface="黑体" panose="02010609060101010101" pitchFamily="49" charset="-122"/>
                <a:ea typeface="黑体" panose="02010609060101010101" pitchFamily="49" charset="-122"/>
              </a:rPr>
              <a:t>1949</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6</a:t>
            </a:r>
            <a:r>
              <a:rPr lang="zh-CN" altLang="en-US" dirty="0" smtClean="0">
                <a:latin typeface="黑体" panose="02010609060101010101" pitchFamily="49" charset="-122"/>
                <a:ea typeface="黑体" panose="02010609060101010101" pitchFamily="49" charset="-122"/>
              </a:rPr>
              <a:t>月</a:t>
            </a:r>
            <a:endParaRPr lang="en-US" altLang="zh-CN" dirty="0" smtClean="0">
              <a:latin typeface="黑体" panose="02010609060101010101" pitchFamily="49" charset="-122"/>
              <a:ea typeface="黑体" panose="02010609060101010101" pitchFamily="49" charset="-122"/>
            </a:endParaRPr>
          </a:p>
          <a:p>
            <a:pPr>
              <a:lnSpc>
                <a:spcPct val="200000"/>
              </a:lnSpc>
            </a:pPr>
            <a:r>
              <a:rPr lang="zh-CN" altLang="en-US" dirty="0" smtClean="0">
                <a:latin typeface="黑体" panose="02010609060101010101" pitchFamily="49" charset="-122"/>
                <a:ea typeface="黑体" panose="02010609060101010101" pitchFamily="49" charset="-122"/>
              </a:rPr>
              <a:t>作者：毛泽东</a:t>
            </a:r>
            <a:endParaRPr lang="en-US" altLang="zh-CN" dirty="0" smtClean="0">
              <a:latin typeface="黑体" panose="02010609060101010101" pitchFamily="49" charset="-122"/>
              <a:ea typeface="黑体" panose="02010609060101010101" pitchFamily="49" charset="-122"/>
            </a:endParaRPr>
          </a:p>
          <a:p>
            <a:pPr>
              <a:lnSpc>
                <a:spcPct val="200000"/>
              </a:lnSpc>
            </a:pPr>
            <a:r>
              <a:rPr lang="zh-CN" altLang="en-US" dirty="0" smtClean="0">
                <a:latin typeface="黑体" panose="02010609060101010101" pitchFamily="49" charset="-122"/>
                <a:ea typeface="黑体" panose="02010609060101010101" pitchFamily="49" charset="-122"/>
              </a:rPr>
              <a:t>内容：</a:t>
            </a:r>
            <a:endParaRPr lang="en-US" altLang="zh-CN" dirty="0" smtClean="0">
              <a:latin typeface="黑体" panose="02010609060101010101" pitchFamily="49" charset="-122"/>
              <a:ea typeface="黑体" panose="02010609060101010101" pitchFamily="49" charset="-122"/>
            </a:endParaRPr>
          </a:p>
          <a:p>
            <a:pPr>
              <a:lnSpc>
                <a:spcPct val="200000"/>
              </a:lnSpc>
            </a:pPr>
            <a:r>
              <a:rPr lang="zh-CN" altLang="en-US" dirty="0" smtClean="0">
                <a:latin typeface="黑体" panose="02010609060101010101" pitchFamily="49" charset="-122"/>
                <a:ea typeface="黑体" panose="02010609060101010101" pitchFamily="49" charset="-122"/>
              </a:rPr>
              <a:t>基础：是</a:t>
            </a:r>
            <a:r>
              <a:rPr lang="zh-CN" altLang="en-US" dirty="0">
                <a:latin typeface="黑体" panose="02010609060101010101" pitchFamily="49" charset="-122"/>
                <a:ea typeface="黑体" panose="02010609060101010101" pitchFamily="49" charset="-122"/>
              </a:rPr>
              <a:t>工人阶级、农民阶级和城市小资产阶级的</a:t>
            </a:r>
            <a:r>
              <a:rPr lang="zh-CN" altLang="en-US" dirty="0" smtClean="0">
                <a:latin typeface="黑体" panose="02010609060101010101" pitchFamily="49" charset="-122"/>
                <a:ea typeface="黑体" panose="02010609060101010101" pitchFamily="49" charset="-122"/>
              </a:rPr>
              <a:t>联盟</a:t>
            </a:r>
            <a:r>
              <a:rPr lang="en-US" altLang="zh-CN" dirty="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主要</a:t>
            </a:r>
            <a:r>
              <a:rPr lang="zh-CN" altLang="en-US" dirty="0">
                <a:latin typeface="黑体" panose="02010609060101010101" pitchFamily="49" charset="-122"/>
                <a:ea typeface="黑体" panose="02010609060101010101" pitchFamily="49" charset="-122"/>
              </a:rPr>
              <a:t>是</a:t>
            </a:r>
            <a:r>
              <a:rPr lang="zh-CN" altLang="en-US" dirty="0">
                <a:solidFill>
                  <a:srgbClr val="C00000"/>
                </a:solidFill>
                <a:latin typeface="黑体" panose="02010609060101010101" pitchFamily="49" charset="-122"/>
                <a:ea typeface="黑体" panose="02010609060101010101" pitchFamily="49" charset="-122"/>
              </a:rPr>
              <a:t>工人阶级与农民阶级</a:t>
            </a:r>
            <a:r>
              <a:rPr lang="zh-CN" altLang="en-US" dirty="0">
                <a:latin typeface="黑体" panose="02010609060101010101" pitchFamily="49" charset="-122"/>
                <a:ea typeface="黑体" panose="02010609060101010101" pitchFamily="49" charset="-122"/>
              </a:rPr>
              <a:t>的联盟</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a:lnSpc>
                <a:spcPct val="200000"/>
              </a:lnSpc>
            </a:pPr>
            <a:r>
              <a:rPr lang="zh-CN" altLang="en-US" dirty="0" smtClean="0">
                <a:latin typeface="黑体" panose="02010609060101010101" pitchFamily="49" charset="-122"/>
                <a:ea typeface="黑体" panose="02010609060101010101" pitchFamily="49" charset="-122"/>
              </a:rPr>
              <a:t>团结：民族</a:t>
            </a:r>
            <a:r>
              <a:rPr lang="zh-CN" altLang="en-US" dirty="0">
                <a:latin typeface="黑体" panose="02010609060101010101" pitchFamily="49" charset="-122"/>
                <a:ea typeface="黑体" panose="02010609060101010101" pitchFamily="49" charset="-122"/>
              </a:rPr>
              <a:t>资产阶级，但民族资产阶级不能充当革命的领导者，也不应当在国家政权中占主要的地位。</a:t>
            </a:r>
          </a:p>
          <a:p>
            <a:pPr marL="800100" lvl="1" indent="-342900">
              <a:buFont typeface="+mj-lt"/>
              <a:buAutoNum type="arabicPeriod"/>
            </a:pPr>
            <a:endParaRPr lang="zh-CN" altLang="en-US" dirty="0">
              <a:latin typeface="黑体" panose="02010609060101010101" pitchFamily="49" charset="-122"/>
              <a:ea typeface="黑体" panose="02010609060101010101" pitchFamily="49" charset="-122"/>
            </a:endParaRPr>
          </a:p>
        </p:txBody>
      </p:sp>
      <p:sp>
        <p:nvSpPr>
          <p:cNvPr id="4" name="矩形 3"/>
          <p:cNvSpPr/>
          <p:nvPr/>
        </p:nvSpPr>
        <p:spPr>
          <a:xfrm>
            <a:off x="226170" y="996097"/>
            <a:ext cx="8894384" cy="1692771"/>
          </a:xfrm>
          <a:prstGeom prst="rect">
            <a:avLst/>
          </a:prstGeom>
        </p:spPr>
        <p:txBody>
          <a:bodyPr wrap="square">
            <a:spAutoFit/>
          </a:bodyPr>
          <a:lstStyle/>
          <a:p>
            <a:pPr>
              <a:lnSpc>
                <a:spcPct val="200000"/>
              </a:lnSpc>
            </a:pPr>
            <a:r>
              <a:rPr lang="zh-CN" altLang="en-US" sz="2000" dirty="0">
                <a:solidFill>
                  <a:prstClr val="black"/>
                </a:solidFill>
                <a:latin typeface="黑体" panose="02010609060101010101" pitchFamily="49" charset="-122"/>
                <a:ea typeface="黑体" panose="02010609060101010101" pitchFamily="49" charset="-122"/>
                <a:sym typeface="宋体" panose="02010600030101010101" pitchFamily="2" charset="-122"/>
              </a:rPr>
              <a:t>中国共产党全国执政地位的确立：</a:t>
            </a:r>
            <a:endParaRPr lang="en-US" altLang="zh-CN" sz="2000" dirty="0">
              <a:solidFill>
                <a:prstClr val="black"/>
              </a:solidFill>
              <a:latin typeface="黑体" panose="02010609060101010101" pitchFamily="49" charset="-122"/>
              <a:ea typeface="黑体" panose="02010609060101010101" pitchFamily="49" charset="-122"/>
              <a:sym typeface="宋体" panose="02010600030101010101" pitchFamily="2" charset="-122"/>
            </a:endParaRPr>
          </a:p>
          <a:p>
            <a:pPr>
              <a:lnSpc>
                <a:spcPct val="200000"/>
              </a:lnSpc>
            </a:pPr>
            <a:r>
              <a:rPr lang="zh-CN" altLang="en-US" dirty="0">
                <a:solidFill>
                  <a:prstClr val="black"/>
                </a:solidFill>
                <a:latin typeface="黑体" panose="02010609060101010101" pitchFamily="49" charset="-122"/>
                <a:ea typeface="黑体" panose="02010609060101010101" pitchFamily="49" charset="-122"/>
                <a:sym typeface="宋体" panose="02010600030101010101" pitchFamily="2" charset="-122"/>
              </a:rPr>
              <a:t>七届二中全会</a:t>
            </a:r>
            <a:r>
              <a:rPr lang="en-US" altLang="zh-CN" dirty="0">
                <a:solidFill>
                  <a:prstClr val="black"/>
                </a:solidFill>
                <a:latin typeface="黑体" panose="02010609060101010101" pitchFamily="49" charset="-122"/>
                <a:ea typeface="黑体" panose="02010609060101010101" pitchFamily="49" charset="-122"/>
                <a:sym typeface="宋体" panose="02010600030101010101" pitchFamily="2" charset="-122"/>
              </a:rPr>
              <a:t>——</a:t>
            </a:r>
            <a:r>
              <a:rPr lang="en-US" altLang="zh-CN" sz="3200" dirty="0">
                <a:solidFill>
                  <a:prstClr val="black"/>
                </a:solidFill>
                <a:latin typeface="黑体" panose="02010609060101010101" pitchFamily="49" charset="-122"/>
                <a:ea typeface="黑体" panose="02010609060101010101" pitchFamily="49" charset="-122"/>
              </a:rPr>
              <a:t>《</a:t>
            </a:r>
            <a:r>
              <a:rPr lang="zh-CN" altLang="en-US" sz="3200" dirty="0">
                <a:solidFill>
                  <a:prstClr val="black"/>
                </a:solidFill>
                <a:latin typeface="黑体" panose="02010609060101010101" pitchFamily="49" charset="-122"/>
                <a:ea typeface="黑体" panose="02010609060101010101" pitchFamily="49" charset="-122"/>
              </a:rPr>
              <a:t>论人民民主专政</a:t>
            </a:r>
            <a:r>
              <a:rPr lang="en-US" altLang="zh-CN" sz="3200" dirty="0">
                <a:solidFill>
                  <a:prstClr val="black"/>
                </a:solidFill>
                <a:latin typeface="黑体" panose="02010609060101010101" pitchFamily="49" charset="-122"/>
                <a:ea typeface="黑体" panose="02010609060101010101" pitchFamily="49" charset="-122"/>
              </a:rPr>
              <a:t>》</a:t>
            </a:r>
            <a:r>
              <a:rPr lang="en-US" altLang="zh-CN" dirty="0">
                <a:solidFill>
                  <a:prstClr val="black"/>
                </a:solidFill>
                <a:latin typeface="黑体" panose="02010609060101010101" pitchFamily="49" charset="-122"/>
                <a:ea typeface="黑体" panose="02010609060101010101" pitchFamily="49" charset="-122"/>
              </a:rPr>
              <a:t>——</a:t>
            </a:r>
            <a:r>
              <a:rPr lang="zh-CN" altLang="en-US" dirty="0">
                <a:solidFill>
                  <a:prstClr val="black"/>
                </a:solidFill>
                <a:latin typeface="黑体" panose="02010609060101010101" pitchFamily="49" charset="-122"/>
                <a:ea typeface="黑体" panose="02010609060101010101" pitchFamily="49" charset="-122"/>
              </a:rPr>
              <a:t>中国人民政治协商会议</a:t>
            </a:r>
            <a:endParaRPr lang="en-US" altLang="zh-CN" dirty="0">
              <a:solidFill>
                <a:prstClr val="black"/>
              </a:solidFill>
              <a:latin typeface="黑体" panose="02010609060101010101" pitchFamily="49" charset="-122"/>
              <a:ea typeface="黑体" panose="02010609060101010101" pitchFamily="49" charset="-122"/>
              <a:sym typeface="宋体" panose="02010600030101010101" pitchFamily="2" charset="-122"/>
            </a:endParaRPr>
          </a:p>
        </p:txBody>
      </p:sp>
      <p:grpSp>
        <p:nvGrpSpPr>
          <p:cNvPr id="6" name="组 5"/>
          <p:cNvGrpSpPr/>
          <p:nvPr/>
        </p:nvGrpSpPr>
        <p:grpSpPr>
          <a:xfrm>
            <a:off x="7115907" y="0"/>
            <a:ext cx="5076093" cy="1738586"/>
            <a:chOff x="4598297" y="172371"/>
            <a:chExt cx="7593703" cy="2827747"/>
          </a:xfrm>
        </p:grpSpPr>
        <p:sp>
          <p:nvSpPr>
            <p:cNvPr id="7" name="圆角矩形 6"/>
            <p:cNvSpPr/>
            <p:nvPr/>
          </p:nvSpPr>
          <p:spPr>
            <a:xfrm>
              <a:off x="4598297" y="985833"/>
              <a:ext cx="3416719" cy="115142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mn-ea"/>
                </a:rPr>
                <a:t>第三节：</a:t>
              </a:r>
            </a:p>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mn-ea"/>
                </a:rPr>
                <a:t>人民共和国：中国人民的历史性选择</a:t>
              </a:r>
              <a:endPar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endParaRPr>
            </a:p>
          </p:txBody>
        </p:sp>
        <p:sp>
          <p:nvSpPr>
            <p:cNvPr id="8" name="左大括号 7"/>
            <p:cNvSpPr/>
            <p:nvPr/>
          </p:nvSpPr>
          <p:spPr>
            <a:xfrm>
              <a:off x="8051507" y="172372"/>
              <a:ext cx="226675" cy="282774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8295107" y="172371"/>
              <a:ext cx="3896892"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历史性的战略决战</a:t>
              </a:r>
            </a:p>
          </p:txBody>
        </p:sp>
        <p:sp>
          <p:nvSpPr>
            <p:cNvPr id="11" name="圆角矩形 10"/>
            <p:cNvSpPr/>
            <p:nvPr/>
          </p:nvSpPr>
          <p:spPr>
            <a:xfrm>
              <a:off x="8295106" y="890920"/>
              <a:ext cx="3896893"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南京国民党政权的覆灭</a:t>
              </a:r>
            </a:p>
          </p:txBody>
        </p:sp>
        <p:sp>
          <p:nvSpPr>
            <p:cNvPr id="12" name="圆角矩形 11"/>
            <p:cNvSpPr/>
            <p:nvPr/>
          </p:nvSpPr>
          <p:spPr>
            <a:xfrm>
              <a:off x="8293784" y="1609030"/>
              <a:ext cx="3898216"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white"/>
                  </a:solidFill>
                  <a:latin typeface="黑体" panose="02010609060101010101" pitchFamily="49" charset="-122"/>
                  <a:ea typeface="黑体" panose="02010609060101010101" pitchFamily="49" charset="-122"/>
                </a:rPr>
                <a:t>中国</a:t>
              </a:r>
              <a:r>
                <a:rPr lang="zh-CN" altLang="en-US" sz="1600" dirty="0">
                  <a:solidFill>
                    <a:prstClr val="white"/>
                  </a:solidFill>
                  <a:latin typeface="黑体" panose="02010609060101010101" pitchFamily="49" charset="-122"/>
                  <a:ea typeface="黑体" panose="02010609060101010101" pitchFamily="49" charset="-122"/>
                </a:rPr>
                <a:t>共产党全国执政地位的确立</a:t>
              </a:r>
            </a:p>
          </p:txBody>
        </p:sp>
        <p:sp>
          <p:nvSpPr>
            <p:cNvPr id="13" name="圆角矩形 12"/>
            <p:cNvSpPr/>
            <p:nvPr/>
          </p:nvSpPr>
          <p:spPr>
            <a:xfrm>
              <a:off x="8293784" y="2348862"/>
              <a:ext cx="3898215"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中国革命胜利</a:t>
              </a:r>
              <a:r>
                <a:rPr lang="zh-CN" altLang="en-US" sz="1600" dirty="0" smtClean="0">
                  <a:solidFill>
                    <a:prstClr val="black"/>
                  </a:solidFill>
                  <a:latin typeface="黑体" panose="02010609060101010101" pitchFamily="49" charset="-122"/>
                  <a:ea typeface="黑体" panose="02010609060101010101" pitchFamily="49" charset="-122"/>
                </a:rPr>
                <a:t>的主要原因和基本经验</a:t>
              </a:r>
              <a:endParaRPr lang="zh-CN" altLang="en-US" sz="16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41307246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43908"/>
            <a:ext cx="10192076" cy="544050"/>
          </a:xfrm>
        </p:spPr>
        <p:txBody>
          <a:bodyPr vert="horz" lIns="91440" tIns="45720" rIns="91440" bIns="45720" rtlCol="0" anchor="ctr">
            <a:noAutofit/>
          </a:bodyPr>
          <a:lstStyle/>
          <a:p>
            <a:r>
              <a:rPr lang="zh-CN" altLang="en-US" sz="2400" dirty="0">
                <a:solidFill>
                  <a:schemeClr val="tx1"/>
                </a:solidFill>
              </a:rPr>
              <a:t>第三节 人民共和国：中国人民的历史性选择 </a:t>
            </a:r>
          </a:p>
        </p:txBody>
      </p:sp>
      <p:sp>
        <p:nvSpPr>
          <p:cNvPr id="3" name="内容占位符 2"/>
          <p:cNvSpPr>
            <a:spLocks noGrp="1"/>
          </p:cNvSpPr>
          <p:nvPr>
            <p:ph idx="1"/>
          </p:nvPr>
        </p:nvSpPr>
        <p:spPr>
          <a:xfrm>
            <a:off x="226170" y="2445723"/>
            <a:ext cx="11558954" cy="3579939"/>
          </a:xfrm>
        </p:spPr>
        <p:txBody>
          <a:bodyPr>
            <a:normAutofit/>
          </a:bodyPr>
          <a:lstStyle/>
          <a:p>
            <a:pPr>
              <a:spcBef>
                <a:spcPts val="0"/>
              </a:spcBef>
            </a:pPr>
            <a:r>
              <a:rPr lang="zh-CN" altLang="en-US" dirty="0" smtClean="0">
                <a:latin typeface="黑体" panose="02010609060101010101" pitchFamily="49" charset="-122"/>
                <a:ea typeface="黑体" panose="02010609060101010101" pitchFamily="49" charset="-122"/>
              </a:rPr>
              <a:t>时间：</a:t>
            </a:r>
            <a:r>
              <a:rPr lang="en-US" altLang="zh-CN" dirty="0" smtClean="0">
                <a:latin typeface="黑体" panose="02010609060101010101" pitchFamily="49" charset="-122"/>
                <a:ea typeface="黑体" panose="02010609060101010101" pitchFamily="49" charset="-122"/>
              </a:rPr>
              <a:t>1949</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9</a:t>
            </a:r>
            <a:r>
              <a:rPr lang="zh-CN" altLang="en-US" dirty="0">
                <a:latin typeface="黑体" panose="02010609060101010101" pitchFamily="49" charset="-122"/>
                <a:ea typeface="黑体" panose="02010609060101010101" pitchFamily="49" charset="-122"/>
              </a:rPr>
              <a:t>月</a:t>
            </a:r>
            <a:r>
              <a:rPr lang="en-US" altLang="zh-CN" dirty="0">
                <a:latin typeface="黑体" panose="02010609060101010101" pitchFamily="49" charset="-122"/>
                <a:ea typeface="黑体" panose="02010609060101010101" pitchFamily="49" charset="-122"/>
              </a:rPr>
              <a:t>21</a:t>
            </a:r>
            <a:r>
              <a:rPr lang="zh-CN" altLang="en-US" dirty="0" smtClean="0">
                <a:latin typeface="黑体" panose="02010609060101010101" pitchFamily="49" charset="-122"/>
                <a:ea typeface="黑体" panose="02010609060101010101" pitchFamily="49" charset="-122"/>
              </a:rPr>
              <a:t>日</a:t>
            </a:r>
            <a:endParaRPr lang="en-US" altLang="zh-CN" dirty="0" smtClean="0">
              <a:latin typeface="黑体" panose="02010609060101010101" pitchFamily="49" charset="-122"/>
              <a:ea typeface="黑体" panose="02010609060101010101" pitchFamily="49" charset="-122"/>
            </a:endParaRPr>
          </a:p>
          <a:p>
            <a:pPr>
              <a:spcBef>
                <a:spcPts val="0"/>
              </a:spcBef>
            </a:pPr>
            <a:r>
              <a:rPr lang="zh-CN" altLang="en-US" dirty="0" smtClean="0">
                <a:latin typeface="黑体" panose="02010609060101010101" pitchFamily="49" charset="-122"/>
                <a:ea typeface="黑体" panose="02010609060101010101" pitchFamily="49" charset="-122"/>
              </a:rPr>
              <a:t>纲领：通过</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中国人民政治协商会议</a:t>
            </a:r>
            <a:r>
              <a:rPr lang="zh-CN" altLang="en-US" dirty="0">
                <a:solidFill>
                  <a:srgbClr val="C00000"/>
                </a:solidFill>
                <a:latin typeface="黑体" panose="02010609060101010101" pitchFamily="49" charset="-122"/>
                <a:ea typeface="黑体" panose="02010609060101010101" pitchFamily="49" charset="-122"/>
              </a:rPr>
              <a:t>共同纲领</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，起</a:t>
            </a:r>
            <a:r>
              <a:rPr lang="zh-CN" altLang="en-US" dirty="0" smtClean="0">
                <a:solidFill>
                  <a:srgbClr val="C00000"/>
                </a:solidFill>
                <a:latin typeface="黑体" panose="02010609060101010101" pitchFamily="49" charset="-122"/>
                <a:ea typeface="黑体" panose="02010609060101010101" pitchFamily="49" charset="-122"/>
              </a:rPr>
              <a:t>临时宪法</a:t>
            </a:r>
            <a:r>
              <a:rPr lang="zh-CN" altLang="en-US" dirty="0" smtClean="0">
                <a:latin typeface="黑体" panose="02010609060101010101" pitchFamily="49" charset="-122"/>
                <a:ea typeface="黑体" panose="02010609060101010101" pitchFamily="49" charset="-122"/>
              </a:rPr>
              <a:t>的作用。</a:t>
            </a:r>
            <a:endParaRPr lang="en-US" altLang="zh-CN" dirty="0" smtClean="0">
              <a:latin typeface="黑体" panose="02010609060101010101" pitchFamily="49" charset="-122"/>
              <a:ea typeface="黑体" panose="02010609060101010101" pitchFamily="49" charset="-122"/>
            </a:endParaRPr>
          </a:p>
          <a:p>
            <a:pPr>
              <a:spcBef>
                <a:spcPts val="0"/>
              </a:spcBef>
            </a:pPr>
            <a:r>
              <a:rPr lang="zh-CN" altLang="en-US" dirty="0" smtClean="0">
                <a:latin typeface="黑体" panose="02010609060101010101" pitchFamily="49" charset="-122"/>
                <a:ea typeface="黑体" panose="02010609060101010101" pitchFamily="49" charset="-122"/>
              </a:rPr>
              <a:t>纲领</a:t>
            </a:r>
            <a:r>
              <a:rPr lang="zh-CN" altLang="en-US" dirty="0">
                <a:latin typeface="黑体" panose="02010609060101010101" pitchFamily="49" charset="-122"/>
                <a:ea typeface="黑体" panose="02010609060101010101" pitchFamily="49" charset="-122"/>
              </a:rPr>
              <a:t>的内容</a:t>
            </a:r>
            <a:r>
              <a:rPr lang="zh-CN" altLang="en-US" dirty="0" smtClean="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a:p>
            <a:pPr lvl="1">
              <a:spcBef>
                <a:spcPts val="0"/>
              </a:spcBef>
            </a:pPr>
            <a:r>
              <a:rPr lang="zh-CN" altLang="en-US" b="1" dirty="0" smtClean="0">
                <a:latin typeface="黑体" panose="02010609060101010101" pitchFamily="49" charset="-122"/>
                <a:ea typeface="黑体" panose="02010609060101010101" pitchFamily="49" charset="-122"/>
              </a:rPr>
              <a:t>    核心内容</a:t>
            </a:r>
            <a:r>
              <a:rPr lang="zh-CN" altLang="en-US" dirty="0" smtClean="0">
                <a:latin typeface="黑体" panose="02010609060101010101" pitchFamily="49" charset="-122"/>
                <a:ea typeface="黑体" panose="02010609060101010101" pitchFamily="49" charset="-122"/>
              </a:rPr>
              <a:t>：新</a:t>
            </a:r>
            <a:r>
              <a:rPr lang="zh-CN" altLang="en-US" dirty="0">
                <a:latin typeface="黑体" panose="02010609060101010101" pitchFamily="49" charset="-122"/>
                <a:ea typeface="黑体" panose="02010609060101010101" pitchFamily="49" charset="-122"/>
              </a:rPr>
              <a:t>中国的</a:t>
            </a:r>
            <a:r>
              <a:rPr lang="zh-CN" altLang="en-US" dirty="0">
                <a:solidFill>
                  <a:srgbClr val="C00000"/>
                </a:solidFill>
                <a:latin typeface="黑体" panose="02010609060101010101" pitchFamily="49" charset="-122"/>
                <a:ea typeface="黑体" panose="02010609060101010101" pitchFamily="49" charset="-122"/>
              </a:rPr>
              <a:t>国体</a:t>
            </a:r>
            <a:r>
              <a:rPr lang="zh-CN" altLang="en-US" dirty="0">
                <a:latin typeface="黑体" panose="02010609060101010101" pitchFamily="49" charset="-122"/>
                <a:ea typeface="黑体" panose="02010609060101010101" pitchFamily="49" charset="-122"/>
              </a:rPr>
              <a:t>和</a:t>
            </a:r>
            <a:r>
              <a:rPr lang="zh-CN" altLang="en-US" dirty="0" smtClean="0">
                <a:solidFill>
                  <a:srgbClr val="C00000"/>
                </a:solidFill>
                <a:latin typeface="黑体" panose="02010609060101010101" pitchFamily="49" charset="-122"/>
                <a:ea typeface="黑体" panose="02010609060101010101" pitchFamily="49" charset="-122"/>
              </a:rPr>
              <a:t>政体</a:t>
            </a:r>
            <a:endParaRPr lang="zh-CN" altLang="en-US" dirty="0">
              <a:latin typeface="黑体" panose="02010609060101010101" pitchFamily="49" charset="-122"/>
              <a:ea typeface="黑体" panose="02010609060101010101" pitchFamily="49" charset="-122"/>
            </a:endParaRPr>
          </a:p>
          <a:p>
            <a:pPr lvl="1">
              <a:spcBef>
                <a:spcPts val="0"/>
              </a:spcBef>
            </a:pPr>
            <a:r>
              <a:rPr lang="zh-CN" altLang="en-US" dirty="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 </a:t>
            </a:r>
            <a:r>
              <a:rPr lang="zh-CN" altLang="en-US" b="1" dirty="0" smtClean="0">
                <a:latin typeface="黑体" panose="02010609060101010101" pitchFamily="49" charset="-122"/>
                <a:ea typeface="黑体" panose="02010609060101010101" pitchFamily="49" charset="-122"/>
              </a:rPr>
              <a:t>民族</a:t>
            </a:r>
            <a:r>
              <a:rPr lang="zh-CN" altLang="en-US" b="1" dirty="0">
                <a:latin typeface="黑体" panose="02010609060101010101" pitchFamily="49" charset="-122"/>
                <a:ea typeface="黑体" panose="02010609060101010101" pitchFamily="49" charset="-122"/>
              </a:rPr>
              <a:t>政策</a:t>
            </a:r>
            <a:r>
              <a:rPr lang="zh-CN" altLang="en-US" dirty="0">
                <a:latin typeface="黑体" panose="02010609060101010101" pitchFamily="49" charset="-122"/>
                <a:ea typeface="黑体" panose="02010609060101010101" pitchFamily="49" charset="-122"/>
              </a:rPr>
              <a:t>：中华人民共和国境内各民族一律平等。</a:t>
            </a:r>
          </a:p>
          <a:p>
            <a:pPr lvl="1">
              <a:spcBef>
                <a:spcPts val="0"/>
              </a:spcBef>
            </a:pPr>
            <a:r>
              <a:rPr lang="zh-CN" altLang="en-US" dirty="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   </a:t>
            </a:r>
            <a:r>
              <a:rPr lang="zh-CN" altLang="en-US" b="1" dirty="0" smtClean="0">
                <a:latin typeface="黑体" panose="02010609060101010101" pitchFamily="49" charset="-122"/>
                <a:ea typeface="黑体" panose="02010609060101010101" pitchFamily="49" charset="-122"/>
              </a:rPr>
              <a:t>经济</a:t>
            </a:r>
            <a:r>
              <a:rPr lang="zh-CN" altLang="en-US" b="1" dirty="0">
                <a:latin typeface="黑体" panose="02010609060101010101" pitchFamily="49" charset="-122"/>
                <a:ea typeface="黑体" panose="02010609060101010101" pitchFamily="49" charset="-122"/>
              </a:rPr>
              <a:t>工作方针</a:t>
            </a:r>
            <a:r>
              <a:rPr lang="zh-CN" altLang="en-US"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以公私兼顾、劳资两利、城乡互助、内外交流的政策，达到发展生产</a:t>
            </a:r>
            <a:r>
              <a:rPr lang="zh-CN" altLang="en-US" b="1" dirty="0" smtClean="0">
                <a:latin typeface="黑体" panose="02010609060101010101" pitchFamily="49" charset="-122"/>
                <a:ea typeface="黑体" panose="02010609060101010101" pitchFamily="49" charset="-122"/>
              </a:rPr>
              <a:t>、繁荣</a:t>
            </a:r>
            <a:r>
              <a:rPr lang="zh-CN" altLang="en-US" b="1" dirty="0">
                <a:latin typeface="黑体" panose="02010609060101010101" pitchFamily="49" charset="-122"/>
                <a:ea typeface="黑体" panose="02010609060101010101" pitchFamily="49" charset="-122"/>
              </a:rPr>
              <a:t>经济之目的</a:t>
            </a:r>
            <a:r>
              <a:rPr lang="zh-CN" altLang="en-US" b="1" dirty="0" smtClean="0">
                <a:latin typeface="黑体" panose="02010609060101010101" pitchFamily="49" charset="-122"/>
                <a:ea typeface="黑体" panose="02010609060101010101" pitchFamily="49" charset="-122"/>
              </a:rPr>
              <a:t>。</a:t>
            </a:r>
            <a:endParaRPr lang="en-US" altLang="zh-CN" b="1" dirty="0" smtClean="0">
              <a:latin typeface="黑体" panose="02010609060101010101" pitchFamily="49" charset="-122"/>
              <a:ea typeface="黑体" panose="02010609060101010101" pitchFamily="49" charset="-122"/>
            </a:endParaRPr>
          </a:p>
          <a:p>
            <a:pPr lvl="1">
              <a:spcBef>
                <a:spcPts val="0"/>
              </a:spcBef>
            </a:pPr>
            <a:r>
              <a:rPr lang="zh-CN" altLang="en-US" dirty="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   </a:t>
            </a:r>
            <a:r>
              <a:rPr lang="zh-CN" altLang="en-US" b="1" dirty="0" smtClean="0">
                <a:latin typeface="黑体" panose="02010609060101010101" pitchFamily="49" charset="-122"/>
                <a:ea typeface="黑体" panose="02010609060101010101" pitchFamily="49" charset="-122"/>
              </a:rPr>
              <a:t>外交</a:t>
            </a:r>
            <a:r>
              <a:rPr lang="zh-CN" altLang="en-US" b="1" dirty="0">
                <a:latin typeface="黑体" panose="02010609060101010101" pitchFamily="49" charset="-122"/>
                <a:ea typeface="黑体" panose="02010609060101010101" pitchFamily="49" charset="-122"/>
              </a:rPr>
              <a:t>工作</a:t>
            </a:r>
            <a:r>
              <a:rPr lang="zh-CN" altLang="en-US" b="1" dirty="0" smtClean="0">
                <a:latin typeface="黑体" panose="02010609060101010101" pitchFamily="49" charset="-122"/>
                <a:ea typeface="黑体" panose="02010609060101010101" pitchFamily="49" charset="-122"/>
              </a:rPr>
              <a:t>原则</a:t>
            </a:r>
            <a:r>
              <a:rPr lang="zh-CN" altLang="en-US" dirty="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保障独立和自由，反对侵略。</a:t>
            </a:r>
            <a:endParaRPr lang="en-US" altLang="zh-CN" dirty="0" smtClean="0">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9781" y="2873926"/>
            <a:ext cx="1663042" cy="50256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26170" y="996097"/>
            <a:ext cx="10965868" cy="1692771"/>
          </a:xfrm>
          <a:prstGeom prst="rect">
            <a:avLst/>
          </a:prstGeom>
        </p:spPr>
        <p:txBody>
          <a:bodyPr wrap="square">
            <a:spAutoFit/>
          </a:bodyPr>
          <a:lstStyle/>
          <a:p>
            <a:pPr>
              <a:lnSpc>
                <a:spcPct val="200000"/>
              </a:lnSpc>
            </a:pPr>
            <a:r>
              <a:rPr lang="zh-CN" altLang="en-US" sz="2000" dirty="0">
                <a:solidFill>
                  <a:prstClr val="black"/>
                </a:solidFill>
                <a:latin typeface="黑体" panose="02010609060101010101" pitchFamily="49" charset="-122"/>
                <a:ea typeface="黑体" panose="02010609060101010101" pitchFamily="49" charset="-122"/>
                <a:sym typeface="宋体" panose="02010600030101010101" pitchFamily="2" charset="-122"/>
              </a:rPr>
              <a:t>中国共产党全国执政地位的确立：</a:t>
            </a:r>
            <a:endParaRPr lang="en-US" altLang="zh-CN" sz="2000" dirty="0">
              <a:solidFill>
                <a:prstClr val="black"/>
              </a:solidFill>
              <a:latin typeface="黑体" panose="02010609060101010101" pitchFamily="49" charset="-122"/>
              <a:ea typeface="黑体" panose="02010609060101010101" pitchFamily="49" charset="-122"/>
              <a:sym typeface="宋体" panose="02010600030101010101" pitchFamily="2" charset="-122"/>
            </a:endParaRPr>
          </a:p>
          <a:p>
            <a:pPr>
              <a:lnSpc>
                <a:spcPct val="200000"/>
              </a:lnSpc>
            </a:pPr>
            <a:r>
              <a:rPr lang="zh-CN" altLang="en-US" dirty="0">
                <a:solidFill>
                  <a:prstClr val="black"/>
                </a:solidFill>
                <a:latin typeface="黑体" panose="02010609060101010101" pitchFamily="49" charset="-122"/>
                <a:ea typeface="黑体" panose="02010609060101010101" pitchFamily="49" charset="-122"/>
                <a:sym typeface="宋体" panose="02010600030101010101" pitchFamily="2" charset="-122"/>
              </a:rPr>
              <a:t>七届二中全会</a:t>
            </a:r>
            <a:r>
              <a:rPr lang="en-US" altLang="zh-CN" dirty="0">
                <a:solidFill>
                  <a:prstClr val="black"/>
                </a:solidFill>
                <a:latin typeface="黑体" panose="02010609060101010101" pitchFamily="49" charset="-122"/>
                <a:ea typeface="黑体" panose="02010609060101010101" pitchFamily="49" charset="-122"/>
                <a:sym typeface="宋体" panose="02010600030101010101" pitchFamily="2" charset="-122"/>
              </a:rPr>
              <a:t>——</a:t>
            </a:r>
            <a:r>
              <a:rPr lang="en-US" altLang="zh-CN" dirty="0">
                <a:solidFill>
                  <a:prstClr val="black"/>
                </a:solidFill>
                <a:latin typeface="黑体" panose="02010609060101010101" pitchFamily="49" charset="-122"/>
                <a:ea typeface="黑体" panose="02010609060101010101" pitchFamily="49" charset="-122"/>
              </a:rPr>
              <a:t>《</a:t>
            </a:r>
            <a:r>
              <a:rPr lang="zh-CN" altLang="en-US" dirty="0">
                <a:solidFill>
                  <a:prstClr val="black"/>
                </a:solidFill>
                <a:latin typeface="黑体" panose="02010609060101010101" pitchFamily="49" charset="-122"/>
                <a:ea typeface="黑体" panose="02010609060101010101" pitchFamily="49" charset="-122"/>
              </a:rPr>
              <a:t>论人民民主专政</a:t>
            </a:r>
            <a:r>
              <a:rPr lang="en-US" altLang="zh-CN" dirty="0">
                <a:solidFill>
                  <a:prstClr val="black"/>
                </a:solidFill>
                <a:latin typeface="黑体" panose="02010609060101010101" pitchFamily="49" charset="-122"/>
                <a:ea typeface="黑体" panose="02010609060101010101" pitchFamily="49" charset="-122"/>
              </a:rPr>
              <a:t>》——</a:t>
            </a:r>
            <a:r>
              <a:rPr lang="zh-CN" altLang="en-US" sz="3200" dirty="0">
                <a:solidFill>
                  <a:prstClr val="black"/>
                </a:solidFill>
                <a:latin typeface="黑体" panose="02010609060101010101" pitchFamily="49" charset="-122"/>
                <a:ea typeface="黑体" panose="02010609060101010101" pitchFamily="49" charset="-122"/>
              </a:rPr>
              <a:t>中国人民政治协商会议</a:t>
            </a:r>
            <a:endParaRPr lang="en-US" altLang="zh-CN" sz="3200" dirty="0">
              <a:solidFill>
                <a:prstClr val="black"/>
              </a:solidFill>
              <a:latin typeface="黑体" panose="02010609060101010101" pitchFamily="49" charset="-122"/>
              <a:ea typeface="黑体" panose="02010609060101010101" pitchFamily="49" charset="-122"/>
              <a:sym typeface="宋体" panose="02010600030101010101" pitchFamily="2" charset="-122"/>
            </a:endParaRPr>
          </a:p>
        </p:txBody>
      </p:sp>
      <p:grpSp>
        <p:nvGrpSpPr>
          <p:cNvPr id="6" name="组 5"/>
          <p:cNvGrpSpPr/>
          <p:nvPr/>
        </p:nvGrpSpPr>
        <p:grpSpPr>
          <a:xfrm>
            <a:off x="7115907" y="0"/>
            <a:ext cx="5076093" cy="1738586"/>
            <a:chOff x="4598297" y="172371"/>
            <a:chExt cx="7593703" cy="2827747"/>
          </a:xfrm>
        </p:grpSpPr>
        <p:sp>
          <p:nvSpPr>
            <p:cNvPr id="7" name="圆角矩形 6"/>
            <p:cNvSpPr/>
            <p:nvPr/>
          </p:nvSpPr>
          <p:spPr>
            <a:xfrm>
              <a:off x="4598297" y="985833"/>
              <a:ext cx="3416719" cy="115142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mn-ea"/>
                </a:rPr>
                <a:t>第三节：</a:t>
              </a:r>
            </a:p>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mn-ea"/>
                </a:rPr>
                <a:t>人民共和国：中国人民的历史性选择</a:t>
              </a:r>
              <a:endPar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endParaRPr>
            </a:p>
          </p:txBody>
        </p:sp>
        <p:sp>
          <p:nvSpPr>
            <p:cNvPr id="8" name="左大括号 7"/>
            <p:cNvSpPr/>
            <p:nvPr/>
          </p:nvSpPr>
          <p:spPr>
            <a:xfrm>
              <a:off x="8051507" y="172372"/>
              <a:ext cx="226675" cy="282774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8295107" y="172371"/>
              <a:ext cx="3896892"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历史性的战略决战</a:t>
              </a:r>
            </a:p>
          </p:txBody>
        </p:sp>
        <p:sp>
          <p:nvSpPr>
            <p:cNvPr id="10" name="圆角矩形 9"/>
            <p:cNvSpPr/>
            <p:nvPr/>
          </p:nvSpPr>
          <p:spPr>
            <a:xfrm>
              <a:off x="8295106" y="890920"/>
              <a:ext cx="3896893"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南京国民党政权的覆灭</a:t>
              </a:r>
            </a:p>
          </p:txBody>
        </p:sp>
        <p:sp>
          <p:nvSpPr>
            <p:cNvPr id="11" name="圆角矩形 10"/>
            <p:cNvSpPr/>
            <p:nvPr/>
          </p:nvSpPr>
          <p:spPr>
            <a:xfrm>
              <a:off x="8293784" y="1609030"/>
              <a:ext cx="3898216"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white"/>
                  </a:solidFill>
                  <a:latin typeface="黑体" panose="02010609060101010101" pitchFamily="49" charset="-122"/>
                  <a:ea typeface="黑体" panose="02010609060101010101" pitchFamily="49" charset="-122"/>
                </a:rPr>
                <a:t>中国</a:t>
              </a:r>
              <a:r>
                <a:rPr lang="zh-CN" altLang="en-US" sz="1600" dirty="0">
                  <a:solidFill>
                    <a:prstClr val="white"/>
                  </a:solidFill>
                  <a:latin typeface="黑体" panose="02010609060101010101" pitchFamily="49" charset="-122"/>
                  <a:ea typeface="黑体" panose="02010609060101010101" pitchFamily="49" charset="-122"/>
                </a:rPr>
                <a:t>共产党全国执政地位的确立</a:t>
              </a:r>
            </a:p>
          </p:txBody>
        </p:sp>
        <p:sp>
          <p:nvSpPr>
            <p:cNvPr id="12" name="圆角矩形 11"/>
            <p:cNvSpPr/>
            <p:nvPr/>
          </p:nvSpPr>
          <p:spPr>
            <a:xfrm>
              <a:off x="8293784" y="2348862"/>
              <a:ext cx="3898215"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中国革命胜利</a:t>
              </a:r>
              <a:r>
                <a:rPr lang="zh-CN" altLang="en-US" sz="1600" dirty="0" smtClean="0">
                  <a:solidFill>
                    <a:prstClr val="black"/>
                  </a:solidFill>
                  <a:latin typeface="黑体" panose="02010609060101010101" pitchFamily="49" charset="-122"/>
                  <a:ea typeface="黑体" panose="02010609060101010101" pitchFamily="49" charset="-122"/>
                </a:rPr>
                <a:t>的主要原因和基本经验</a:t>
              </a:r>
              <a:endParaRPr lang="zh-CN" altLang="en-US" sz="16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37372713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246246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136463"/>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136463"/>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从争取和平民主到进行自卫战争</a:t>
            </a:r>
          </a:p>
        </p:txBody>
      </p:sp>
      <p:sp>
        <p:nvSpPr>
          <p:cNvPr id="6" name="圆角矩形 5"/>
          <p:cNvSpPr/>
          <p:nvPr/>
        </p:nvSpPr>
        <p:spPr>
          <a:xfrm>
            <a:off x="2436551" y="4671258"/>
            <a:ext cx="3651896" cy="115142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sym typeface="+mn-ea"/>
              </a:rPr>
              <a:t>第三节：</a:t>
            </a:r>
          </a:p>
          <a:p>
            <a:pPr algn="ctr"/>
            <a:r>
              <a:rPr lang="zh-CN" altLang="en-US" sz="2400" dirty="0">
                <a:solidFill>
                  <a:schemeClr val="bg1"/>
                </a:solidFill>
                <a:latin typeface="黑体" panose="02010609060101010101" pitchFamily="49" charset="-122"/>
                <a:ea typeface="黑体" panose="02010609060101010101" pitchFamily="49" charset="-122"/>
                <a:sym typeface="+mn-ea"/>
              </a:rPr>
              <a:t>新民主主义革命的胜利</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14" name="圆角矩形 13"/>
          <p:cNvSpPr/>
          <p:nvPr/>
        </p:nvSpPr>
        <p:spPr>
          <a:xfrm>
            <a:off x="2453580" y="2403087"/>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国民党政府处在全民的包围中 </a:t>
            </a:r>
          </a:p>
        </p:txBody>
      </p:sp>
      <p:sp>
        <p:nvSpPr>
          <p:cNvPr id="7" name="左大括号 6"/>
          <p:cNvSpPr/>
          <p:nvPr/>
        </p:nvSpPr>
        <p:spPr>
          <a:xfrm>
            <a:off x="6105476" y="3857797"/>
            <a:ext cx="242277" cy="282774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49076" y="3857796"/>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历史性的战略决战</a:t>
            </a:r>
          </a:p>
        </p:txBody>
      </p:sp>
      <p:sp>
        <p:nvSpPr>
          <p:cNvPr id="9" name="圆角矩形 8"/>
          <p:cNvSpPr/>
          <p:nvPr/>
        </p:nvSpPr>
        <p:spPr>
          <a:xfrm>
            <a:off x="6349076" y="457634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南京国民党政权的覆灭</a:t>
            </a:r>
          </a:p>
        </p:txBody>
      </p:sp>
      <p:sp>
        <p:nvSpPr>
          <p:cNvPr id="10" name="圆角矩形 9"/>
          <p:cNvSpPr/>
          <p:nvPr/>
        </p:nvSpPr>
        <p:spPr>
          <a:xfrm>
            <a:off x="6347753" y="529445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人民政协的召开与中国共产党全国执政地位的确立</a:t>
            </a:r>
          </a:p>
        </p:txBody>
      </p:sp>
      <p:sp>
        <p:nvSpPr>
          <p:cNvPr id="11" name="左大括号 10"/>
          <p:cNvSpPr/>
          <p:nvPr/>
        </p:nvSpPr>
        <p:spPr>
          <a:xfrm>
            <a:off x="9434245" y="6002934"/>
            <a:ext cx="219849" cy="73983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3" name="圆角矩形 12"/>
          <p:cNvSpPr/>
          <p:nvPr/>
        </p:nvSpPr>
        <p:spPr>
          <a:xfrm>
            <a:off x="9662665" y="6397901"/>
            <a:ext cx="2317425" cy="3551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prstClr val="black"/>
                </a:solidFill>
                <a:latin typeface="黑体" panose="02010609060101010101" pitchFamily="49" charset="-122"/>
                <a:ea typeface="黑体" panose="02010609060101010101" pitchFamily="49" charset="-122"/>
              </a:rPr>
              <a:t>中国革命</a:t>
            </a:r>
            <a:r>
              <a:rPr lang="zh-CN" altLang="en-US" sz="2000" smtClean="0">
                <a:solidFill>
                  <a:prstClr val="black"/>
                </a:solidFill>
                <a:latin typeface="黑体" panose="02010609060101010101" pitchFamily="49" charset="-122"/>
                <a:ea typeface="黑体" panose="02010609060101010101" pitchFamily="49" charset="-122"/>
              </a:rPr>
              <a:t>胜利经验</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5" name="圆角矩形 14"/>
          <p:cNvSpPr/>
          <p:nvPr/>
        </p:nvSpPr>
        <p:spPr>
          <a:xfrm>
            <a:off x="9662665" y="5975689"/>
            <a:ext cx="2317424" cy="3532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prstClr val="black"/>
                </a:solidFill>
                <a:latin typeface="黑体" panose="02010609060101010101" pitchFamily="49" charset="-122"/>
                <a:ea typeface="黑体" panose="02010609060101010101" pitchFamily="49" charset="-122"/>
              </a:rPr>
              <a:t>中国革命</a:t>
            </a:r>
            <a:r>
              <a:rPr lang="zh-CN" altLang="en-US" sz="2000" smtClean="0">
                <a:solidFill>
                  <a:prstClr val="black"/>
                </a:solidFill>
                <a:latin typeface="黑体" panose="02010609060101010101" pitchFamily="49" charset="-122"/>
                <a:ea typeface="黑体" panose="02010609060101010101" pitchFamily="49" charset="-122"/>
              </a:rPr>
              <a:t>胜利原因</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6" name="圆角矩形 15"/>
          <p:cNvSpPr/>
          <p:nvPr/>
        </p:nvSpPr>
        <p:spPr>
          <a:xfrm>
            <a:off x="6347753" y="6034288"/>
            <a:ext cx="3064064" cy="65125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中国革命胜利的主要原因和基本经验</a:t>
            </a:r>
          </a:p>
        </p:txBody>
      </p:sp>
    </p:spTree>
    <p:extLst>
      <p:ext uri="{BB962C8B-B14F-4D97-AF65-F5344CB8AC3E}">
        <p14:creationId xmlns:p14="http://schemas.microsoft.com/office/powerpoint/2010/main" val="20265078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31500"/>
            <a:ext cx="10192076" cy="544050"/>
          </a:xfrm>
        </p:spPr>
        <p:txBody>
          <a:bodyPr vert="horz" lIns="91440" tIns="45720" rIns="91440" bIns="45720" rtlCol="0" anchor="ctr">
            <a:noAutofit/>
          </a:bodyPr>
          <a:lstStyle/>
          <a:p>
            <a:r>
              <a:rPr lang="zh-CN" altLang="en-US" sz="2400" dirty="0">
                <a:solidFill>
                  <a:schemeClr val="tx1"/>
                </a:solidFill>
              </a:rPr>
              <a:t>第三节 人民共和国：中国人民的历史性</a:t>
            </a:r>
            <a:r>
              <a:rPr lang="zh-CN" altLang="en-US" sz="2400" dirty="0" smtClean="0">
                <a:solidFill>
                  <a:schemeClr val="tx1"/>
                </a:solidFill>
              </a:rPr>
              <a:t>选择</a:t>
            </a:r>
            <a:endParaRPr lang="zh-CN" altLang="en-US" sz="2400" dirty="0">
              <a:solidFill>
                <a:schemeClr val="tx1"/>
              </a:solidFill>
            </a:endParaRPr>
          </a:p>
        </p:txBody>
      </p:sp>
      <p:sp>
        <p:nvSpPr>
          <p:cNvPr id="3" name="内容占位符 2"/>
          <p:cNvSpPr>
            <a:spLocks noGrp="1"/>
          </p:cNvSpPr>
          <p:nvPr>
            <p:ph idx="1"/>
          </p:nvPr>
        </p:nvSpPr>
        <p:spPr>
          <a:xfrm>
            <a:off x="838200" y="1625860"/>
            <a:ext cx="10515600" cy="3473678"/>
          </a:xfrm>
        </p:spPr>
        <p:txBody>
          <a:bodyPr>
            <a:normAutofit/>
          </a:bodyPr>
          <a:lstStyle/>
          <a:p>
            <a:pPr>
              <a:lnSpc>
                <a:spcPct val="200000"/>
              </a:lnSpc>
            </a:pPr>
            <a:r>
              <a:rPr lang="zh-CN" altLang="en-US" sz="2000" dirty="0" smtClean="0">
                <a:latin typeface="黑体" panose="02010609060101010101" pitchFamily="49" charset="-122"/>
                <a:ea typeface="黑体" panose="02010609060101010101" pitchFamily="49" charset="-122"/>
              </a:rPr>
              <a:t>中国</a:t>
            </a:r>
            <a:r>
              <a:rPr lang="zh-CN" altLang="en-US" sz="2000" dirty="0">
                <a:latin typeface="黑体" panose="02010609060101010101" pitchFamily="49" charset="-122"/>
                <a:ea typeface="黑体" panose="02010609060101010101" pitchFamily="49" charset="-122"/>
              </a:rPr>
              <a:t>革命胜利的主要</a:t>
            </a:r>
            <a:r>
              <a:rPr lang="zh-CN" altLang="en-US" sz="2000" dirty="0" smtClean="0">
                <a:latin typeface="黑体" panose="02010609060101010101" pitchFamily="49" charset="-122"/>
                <a:ea typeface="黑体" panose="02010609060101010101" pitchFamily="49" charset="-122"/>
              </a:rPr>
              <a:t>原因 </a:t>
            </a:r>
            <a:endParaRPr lang="en-US" altLang="zh-CN" sz="2000" dirty="0" smtClean="0">
              <a:latin typeface="黑体" panose="02010609060101010101" pitchFamily="49" charset="-122"/>
              <a:ea typeface="黑体" panose="02010609060101010101" pitchFamily="49" charset="-122"/>
            </a:endParaRPr>
          </a:p>
          <a:p>
            <a:pPr lvl="1">
              <a:lnSpc>
                <a:spcPct val="250000"/>
              </a:lnSpc>
            </a:pPr>
            <a:r>
              <a:rPr lang="zh-CN" altLang="en-US" sz="2000" dirty="0" smtClean="0">
                <a:latin typeface="黑体" panose="02010609060101010101" pitchFamily="49" charset="-122"/>
                <a:ea typeface="黑体" panose="02010609060101010101" pitchFamily="49" charset="-122"/>
              </a:rPr>
              <a:t>党好：中国</a:t>
            </a:r>
            <a:r>
              <a:rPr lang="zh-CN" altLang="en-US" sz="2000" dirty="0">
                <a:solidFill>
                  <a:srgbClr val="C00000"/>
                </a:solidFill>
                <a:latin typeface="黑体" panose="02010609060101010101" pitchFamily="49" charset="-122"/>
                <a:ea typeface="黑体" panose="02010609060101010101" pitchFamily="49" charset="-122"/>
              </a:rPr>
              <a:t>共产党</a:t>
            </a:r>
            <a:r>
              <a:rPr lang="zh-CN" altLang="en-US" sz="2000" dirty="0">
                <a:latin typeface="黑体" panose="02010609060101010101" pitchFamily="49" charset="-122"/>
                <a:ea typeface="黑体" panose="02010609060101010101" pitchFamily="49" charset="-122"/>
              </a:rPr>
              <a:t>的领导；</a:t>
            </a:r>
          </a:p>
          <a:p>
            <a:pPr lvl="1">
              <a:lnSpc>
                <a:spcPct val="250000"/>
              </a:lnSpc>
            </a:pPr>
            <a:r>
              <a:rPr lang="zh-CN" altLang="en-US" sz="2000" dirty="0" smtClean="0">
                <a:latin typeface="黑体" panose="02010609060101010101" pitchFamily="49" charset="-122"/>
                <a:ea typeface="黑体" panose="02010609060101010101" pitchFamily="49" charset="-122"/>
              </a:rPr>
              <a:t>时代好：中国</a:t>
            </a:r>
            <a:r>
              <a:rPr lang="zh-CN" altLang="en-US" sz="2000" dirty="0">
                <a:latin typeface="黑体" panose="02010609060101010101" pitchFamily="49" charset="-122"/>
                <a:ea typeface="黑体" panose="02010609060101010101" pitchFamily="49" charset="-122"/>
              </a:rPr>
              <a:t>人民走上了反帝反封建反官僚资本主义斗争的伟大</a:t>
            </a:r>
            <a:r>
              <a:rPr lang="zh-CN" altLang="en-US" sz="2000" dirty="0">
                <a:solidFill>
                  <a:srgbClr val="C00000"/>
                </a:solidFill>
                <a:latin typeface="黑体" panose="02010609060101010101" pitchFamily="49" charset="-122"/>
                <a:ea typeface="黑体" panose="02010609060101010101" pitchFamily="49" charset="-122"/>
              </a:rPr>
              <a:t>时代</a:t>
            </a:r>
            <a:r>
              <a:rPr lang="zh-CN" altLang="en-US" sz="2000" dirty="0">
                <a:latin typeface="黑体" panose="02010609060101010101" pitchFamily="49" charset="-122"/>
                <a:ea typeface="黑体" panose="02010609060101010101" pitchFamily="49" charset="-122"/>
              </a:rPr>
              <a:t>；</a:t>
            </a:r>
          </a:p>
          <a:p>
            <a:pPr lvl="1">
              <a:lnSpc>
                <a:spcPct val="250000"/>
              </a:lnSpc>
            </a:pPr>
            <a:r>
              <a:rPr lang="zh-CN" altLang="en-US" sz="2000" dirty="0" smtClean="0">
                <a:latin typeface="黑体" panose="02010609060101010101" pitchFamily="49" charset="-122"/>
                <a:ea typeface="黑体" panose="02010609060101010101" pitchFamily="49" charset="-122"/>
              </a:rPr>
              <a:t>人好：</a:t>
            </a:r>
            <a:r>
              <a:rPr lang="zh-CN" altLang="en-US" sz="2000" dirty="0" smtClean="0">
                <a:solidFill>
                  <a:srgbClr val="C00000"/>
                </a:solidFill>
                <a:latin typeface="黑体" panose="02010609060101010101" pitchFamily="49" charset="-122"/>
                <a:ea typeface="黑体" panose="02010609060101010101" pitchFamily="49" charset="-122"/>
              </a:rPr>
              <a:t>国际</a:t>
            </a:r>
            <a:r>
              <a:rPr lang="zh-CN" altLang="en-US" sz="2000" dirty="0">
                <a:latin typeface="黑体" panose="02010609060101010101" pitchFamily="49" charset="-122"/>
                <a:ea typeface="黑体" panose="02010609060101010101" pitchFamily="49" charset="-122"/>
              </a:rPr>
              <a:t>无产阶级和</a:t>
            </a:r>
            <a:r>
              <a:rPr lang="zh-CN" altLang="en-US" sz="2000" dirty="0">
                <a:solidFill>
                  <a:srgbClr val="C00000"/>
                </a:solidFill>
                <a:latin typeface="黑体" panose="02010609060101010101" pitchFamily="49" charset="-122"/>
                <a:ea typeface="黑体" panose="02010609060101010101" pitchFamily="49" charset="-122"/>
              </a:rPr>
              <a:t>人民</a:t>
            </a:r>
            <a:r>
              <a:rPr lang="zh-CN" altLang="en-US" sz="2000" dirty="0">
                <a:latin typeface="黑体" panose="02010609060101010101" pitchFamily="49" charset="-122"/>
                <a:ea typeface="黑体" panose="02010609060101010101" pitchFamily="49" charset="-122"/>
              </a:rPr>
              <a:t>群众的支持；</a:t>
            </a:r>
          </a:p>
          <a:p>
            <a:endParaRPr lang="zh-CN" altLang="en-US" dirty="0"/>
          </a:p>
        </p:txBody>
      </p:sp>
      <p:pic>
        <p:nvPicPr>
          <p:cNvPr id="4"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0347" y="1733902"/>
            <a:ext cx="1663042" cy="502568"/>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3"/>
          <a:stretch>
            <a:fillRect/>
          </a:stretch>
        </p:blipFill>
        <p:spPr>
          <a:xfrm>
            <a:off x="7020976" y="72185"/>
            <a:ext cx="5078705" cy="795323"/>
          </a:xfrm>
          <a:prstGeom prst="rect">
            <a:avLst/>
          </a:prstGeom>
        </p:spPr>
      </p:pic>
    </p:spTree>
    <p:extLst>
      <p:ext uri="{BB962C8B-B14F-4D97-AF65-F5344CB8AC3E}">
        <p14:creationId xmlns:p14="http://schemas.microsoft.com/office/powerpoint/2010/main" val="30923214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8196" y="450757"/>
            <a:ext cx="10192076" cy="544050"/>
          </a:xfrm>
        </p:spPr>
        <p:txBody>
          <a:bodyPr vert="horz" lIns="91440" tIns="45720" rIns="91440" bIns="45720" rtlCol="0" anchor="ctr">
            <a:noAutofit/>
          </a:bodyPr>
          <a:lstStyle/>
          <a:p>
            <a:r>
              <a:rPr lang="zh-CN" altLang="en-US" sz="2400" dirty="0">
                <a:solidFill>
                  <a:schemeClr val="tx1"/>
                </a:solidFill>
              </a:rPr>
              <a:t>第三节 人民共和国：中国人民的历史性选择 </a:t>
            </a:r>
          </a:p>
        </p:txBody>
      </p:sp>
      <p:sp>
        <p:nvSpPr>
          <p:cNvPr id="3" name="内容占位符 2"/>
          <p:cNvSpPr>
            <a:spLocks noGrp="1"/>
          </p:cNvSpPr>
          <p:nvPr>
            <p:ph idx="1"/>
          </p:nvPr>
        </p:nvSpPr>
        <p:spPr>
          <a:xfrm>
            <a:off x="288700" y="1072162"/>
            <a:ext cx="11671068" cy="5486605"/>
          </a:xfrm>
        </p:spPr>
        <p:txBody>
          <a:bodyPr>
            <a:normAutofit/>
          </a:bodyPr>
          <a:lstStyle/>
          <a:p>
            <a:pPr>
              <a:spcBef>
                <a:spcPts val="0"/>
              </a:spcBef>
            </a:pPr>
            <a:r>
              <a:rPr lang="zh-CN" altLang="en-US" dirty="0" smtClean="0">
                <a:latin typeface="黑体" panose="02010609060101010101" pitchFamily="49" charset="-122"/>
                <a:ea typeface="黑体" panose="02010609060101010101" pitchFamily="49" charset="-122"/>
              </a:rPr>
              <a:t>中国</a:t>
            </a:r>
            <a:r>
              <a:rPr lang="zh-CN" altLang="en-US" dirty="0">
                <a:latin typeface="黑体" panose="02010609060101010101" pitchFamily="49" charset="-122"/>
                <a:ea typeface="黑体" panose="02010609060101010101" pitchFamily="49" charset="-122"/>
              </a:rPr>
              <a:t>革命胜利的基本</a:t>
            </a:r>
            <a:r>
              <a:rPr lang="zh-CN" altLang="en-US" dirty="0" smtClean="0">
                <a:latin typeface="黑体" panose="02010609060101010101" pitchFamily="49" charset="-122"/>
                <a:ea typeface="黑体" panose="02010609060101010101" pitchFamily="49" charset="-122"/>
              </a:rPr>
              <a:t>经验</a:t>
            </a:r>
            <a:endParaRPr lang="en-US" altLang="zh-CN" dirty="0" smtClean="0">
              <a:latin typeface="黑体" panose="02010609060101010101" pitchFamily="49" charset="-122"/>
              <a:ea typeface="黑体" panose="02010609060101010101" pitchFamily="49" charset="-122"/>
            </a:endParaRPr>
          </a:p>
          <a:p>
            <a:pPr>
              <a:spcBef>
                <a:spcPts val="0"/>
              </a:spcBef>
            </a:pPr>
            <a:endParaRPr lang="zh-CN" altLang="en-US" dirty="0" smtClean="0">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2780" y="1072162"/>
            <a:ext cx="1663042" cy="502568"/>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p:nvPicPr>
        <p:blipFill>
          <a:blip r:embed="rId3"/>
          <a:stretch>
            <a:fillRect/>
          </a:stretch>
        </p:blipFill>
        <p:spPr>
          <a:xfrm>
            <a:off x="7105137" y="62239"/>
            <a:ext cx="4988194" cy="805269"/>
          </a:xfrm>
          <a:prstGeom prst="rect">
            <a:avLst/>
          </a:prstGeom>
        </p:spPr>
      </p:pic>
      <p:grpSp>
        <p:nvGrpSpPr>
          <p:cNvPr id="7" name="组合 4"/>
          <p:cNvGrpSpPr/>
          <p:nvPr/>
        </p:nvGrpSpPr>
        <p:grpSpPr bwMode="auto">
          <a:xfrm>
            <a:off x="3632200" y="2248058"/>
            <a:ext cx="4841240" cy="3987483"/>
            <a:chOff x="10234" y="2030"/>
            <a:chExt cx="8269" cy="7517"/>
          </a:xfrm>
        </p:grpSpPr>
        <p:sp>
          <p:nvSpPr>
            <p:cNvPr id="9" name="Freeform 40217"/>
            <p:cNvSpPr/>
            <p:nvPr/>
          </p:nvSpPr>
          <p:spPr bwMode="auto">
            <a:xfrm>
              <a:off x="14310" y="5272"/>
              <a:ext cx="4193" cy="4275"/>
            </a:xfrm>
            <a:custGeom>
              <a:avLst/>
              <a:gdLst>
                <a:gd name="T0" fmla="*/ 736554 w 1121"/>
                <a:gd name="T1" fmla="*/ 2737242 h 1143"/>
                <a:gd name="T2" fmla="*/ 2678081 w 1121"/>
                <a:gd name="T3" fmla="*/ 2217696 h 1143"/>
                <a:gd name="T4" fmla="*/ 2157656 w 1121"/>
                <a:gd name="T5" fmla="*/ 276727 h 1143"/>
                <a:gd name="T6" fmla="*/ 670614 w 1121"/>
                <a:gd name="T7" fmla="*/ 317588 h 1143"/>
                <a:gd name="T8" fmla="*/ 670614 w 1121"/>
                <a:gd name="T9" fmla="*/ 317588 h 1143"/>
                <a:gd name="T10" fmla="*/ 27002 w 1121"/>
                <a:gd name="T11" fmla="*/ 690205 h 1143"/>
                <a:gd name="T12" fmla="*/ 27002 w 1121"/>
                <a:gd name="T13" fmla="*/ 1428703 h 1143"/>
                <a:gd name="T14" fmla="*/ 27002 w 1121"/>
                <a:gd name="T15" fmla="*/ 1428703 h 1143"/>
                <a:gd name="T16" fmla="*/ 736554 w 1121"/>
                <a:gd name="T17" fmla="*/ 2737242 h 11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21" h="1143">
                  <a:moveTo>
                    <a:pt x="269" y="1000"/>
                  </a:moveTo>
                  <a:cubicBezTo>
                    <a:pt x="517" y="1143"/>
                    <a:pt x="834" y="1058"/>
                    <a:pt x="978" y="810"/>
                  </a:cubicBezTo>
                  <a:cubicBezTo>
                    <a:pt x="1121" y="562"/>
                    <a:pt x="1036" y="245"/>
                    <a:pt x="788" y="101"/>
                  </a:cubicBezTo>
                  <a:cubicBezTo>
                    <a:pt x="613" y="0"/>
                    <a:pt x="403" y="13"/>
                    <a:pt x="245" y="116"/>
                  </a:cubicBezTo>
                  <a:cubicBezTo>
                    <a:pt x="245" y="116"/>
                    <a:pt x="245" y="116"/>
                    <a:pt x="245" y="116"/>
                  </a:cubicBezTo>
                  <a:cubicBezTo>
                    <a:pt x="10" y="252"/>
                    <a:pt x="10" y="252"/>
                    <a:pt x="10" y="252"/>
                  </a:cubicBezTo>
                  <a:cubicBezTo>
                    <a:pt x="10" y="522"/>
                    <a:pt x="10" y="522"/>
                    <a:pt x="10" y="522"/>
                  </a:cubicBezTo>
                  <a:cubicBezTo>
                    <a:pt x="10" y="522"/>
                    <a:pt x="10" y="522"/>
                    <a:pt x="10" y="522"/>
                  </a:cubicBezTo>
                  <a:cubicBezTo>
                    <a:pt x="0" y="711"/>
                    <a:pt x="94" y="899"/>
                    <a:pt x="269" y="1000"/>
                  </a:cubicBez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10" name="Freeform 40218"/>
            <p:cNvSpPr/>
            <p:nvPr/>
          </p:nvSpPr>
          <p:spPr bwMode="auto">
            <a:xfrm>
              <a:off x="10234" y="5272"/>
              <a:ext cx="4195" cy="4275"/>
            </a:xfrm>
            <a:custGeom>
              <a:avLst/>
              <a:gdLst>
                <a:gd name="T0" fmla="*/ 914476 w 1121"/>
                <a:gd name="T1" fmla="*/ 276727 h 1143"/>
                <a:gd name="T2" fmla="*/ 392631 w 1121"/>
                <a:gd name="T3" fmla="*/ 2217696 h 1143"/>
                <a:gd name="T4" fmla="*/ 2339609 w 1121"/>
                <a:gd name="T5" fmla="*/ 2737242 h 1143"/>
                <a:gd name="T6" fmla="*/ 3051531 w 1121"/>
                <a:gd name="T7" fmla="*/ 1428703 h 1143"/>
                <a:gd name="T8" fmla="*/ 3051531 w 1121"/>
                <a:gd name="T9" fmla="*/ 1428703 h 1143"/>
                <a:gd name="T10" fmla="*/ 3051531 w 1121"/>
                <a:gd name="T11" fmla="*/ 690205 h 1143"/>
                <a:gd name="T12" fmla="*/ 2405681 w 1121"/>
                <a:gd name="T13" fmla="*/ 317588 h 1143"/>
                <a:gd name="T14" fmla="*/ 2405681 w 1121"/>
                <a:gd name="T15" fmla="*/ 317588 h 1143"/>
                <a:gd name="T16" fmla="*/ 914476 w 1121"/>
                <a:gd name="T17" fmla="*/ 276727 h 11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21" h="1143">
                  <a:moveTo>
                    <a:pt x="333" y="101"/>
                  </a:moveTo>
                  <a:cubicBezTo>
                    <a:pt x="85" y="245"/>
                    <a:pt x="0" y="562"/>
                    <a:pt x="143" y="810"/>
                  </a:cubicBezTo>
                  <a:cubicBezTo>
                    <a:pt x="287" y="1058"/>
                    <a:pt x="604" y="1143"/>
                    <a:pt x="852" y="1000"/>
                  </a:cubicBezTo>
                  <a:cubicBezTo>
                    <a:pt x="1027" y="899"/>
                    <a:pt x="1121" y="711"/>
                    <a:pt x="1111" y="522"/>
                  </a:cubicBezTo>
                  <a:cubicBezTo>
                    <a:pt x="1111" y="522"/>
                    <a:pt x="1111" y="522"/>
                    <a:pt x="1111" y="522"/>
                  </a:cubicBezTo>
                  <a:cubicBezTo>
                    <a:pt x="1111" y="252"/>
                    <a:pt x="1111" y="252"/>
                    <a:pt x="1111" y="252"/>
                  </a:cubicBezTo>
                  <a:cubicBezTo>
                    <a:pt x="876" y="116"/>
                    <a:pt x="876" y="116"/>
                    <a:pt x="876" y="116"/>
                  </a:cubicBezTo>
                  <a:cubicBezTo>
                    <a:pt x="876" y="116"/>
                    <a:pt x="876" y="116"/>
                    <a:pt x="876" y="116"/>
                  </a:cubicBezTo>
                  <a:cubicBezTo>
                    <a:pt x="718" y="13"/>
                    <a:pt x="508" y="0"/>
                    <a:pt x="333" y="101"/>
                  </a:cubicBez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11" name="Freeform 40219"/>
            <p:cNvSpPr/>
            <p:nvPr/>
          </p:nvSpPr>
          <p:spPr bwMode="auto">
            <a:xfrm>
              <a:off x="12405" y="2030"/>
              <a:ext cx="3883" cy="4185"/>
            </a:xfrm>
            <a:custGeom>
              <a:avLst/>
              <a:gdLst>
                <a:gd name="T0" fmla="*/ 2844660 w 1038"/>
                <a:gd name="T1" fmla="*/ 1428002 h 1118"/>
                <a:gd name="T2" fmla="*/ 1422693 w 1038"/>
                <a:gd name="T3" fmla="*/ 0 h 1118"/>
                <a:gd name="T4" fmla="*/ 0 w 1038"/>
                <a:gd name="T5" fmla="*/ 1428002 h 1118"/>
                <a:gd name="T6" fmla="*/ 778007 w 1038"/>
                <a:gd name="T7" fmla="*/ 2701683 h 1118"/>
                <a:gd name="T8" fmla="*/ 778007 w 1038"/>
                <a:gd name="T9" fmla="*/ 2701683 h 1118"/>
                <a:gd name="T10" fmla="*/ 1422693 w 1038"/>
                <a:gd name="T11" fmla="*/ 3075881 h 1118"/>
                <a:gd name="T12" fmla="*/ 2066583 w 1038"/>
                <a:gd name="T13" fmla="*/ 2701683 h 1118"/>
                <a:gd name="T14" fmla="*/ 2066583 w 1038"/>
                <a:gd name="T15" fmla="*/ 2701683 h 1118"/>
                <a:gd name="T16" fmla="*/ 2844660 w 1038"/>
                <a:gd name="T17" fmla="*/ 1428002 h 11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38" h="1118">
                  <a:moveTo>
                    <a:pt x="1038" y="519"/>
                  </a:moveTo>
                  <a:cubicBezTo>
                    <a:pt x="1038" y="233"/>
                    <a:pt x="806" y="0"/>
                    <a:pt x="519" y="0"/>
                  </a:cubicBezTo>
                  <a:cubicBezTo>
                    <a:pt x="232" y="0"/>
                    <a:pt x="0" y="233"/>
                    <a:pt x="0" y="519"/>
                  </a:cubicBezTo>
                  <a:cubicBezTo>
                    <a:pt x="0" y="721"/>
                    <a:pt x="116" y="896"/>
                    <a:pt x="284" y="982"/>
                  </a:cubicBezTo>
                  <a:cubicBezTo>
                    <a:pt x="284" y="982"/>
                    <a:pt x="284" y="982"/>
                    <a:pt x="284" y="982"/>
                  </a:cubicBezTo>
                  <a:cubicBezTo>
                    <a:pt x="519" y="1118"/>
                    <a:pt x="519" y="1118"/>
                    <a:pt x="519" y="1118"/>
                  </a:cubicBezTo>
                  <a:cubicBezTo>
                    <a:pt x="754" y="982"/>
                    <a:pt x="754" y="982"/>
                    <a:pt x="754" y="982"/>
                  </a:cubicBezTo>
                  <a:cubicBezTo>
                    <a:pt x="754" y="982"/>
                    <a:pt x="754" y="982"/>
                    <a:pt x="754" y="982"/>
                  </a:cubicBezTo>
                  <a:cubicBezTo>
                    <a:pt x="922" y="896"/>
                    <a:pt x="1038" y="721"/>
                    <a:pt x="1038" y="519"/>
                  </a:cubicBezTo>
                </a:path>
              </a:pathLst>
            </a:custGeom>
            <a:solidFill>
              <a:schemeClr val="bg1"/>
            </a:solidFill>
            <a:ln w="38100">
              <a:solidFill>
                <a:srgbClr val="C00000"/>
              </a:solidFill>
              <a:round/>
            </a:ln>
          </p:spPr>
          <p:txBody>
            <a:bodyPr/>
            <a:lstStyle/>
            <a:p>
              <a:endParaRPr lang="zh-CN" altLang="en-US">
                <a:solidFill>
                  <a:prstClr val="black"/>
                </a:solidFill>
              </a:endParaRPr>
            </a:p>
          </p:txBody>
        </p:sp>
        <p:sp>
          <p:nvSpPr>
            <p:cNvPr id="12" name="Oval 44665"/>
            <p:cNvSpPr>
              <a:spLocks noChangeArrowheads="1"/>
            </p:cNvSpPr>
            <p:nvPr/>
          </p:nvSpPr>
          <p:spPr bwMode="auto">
            <a:xfrm>
              <a:off x="14260" y="2345"/>
              <a:ext cx="170" cy="168"/>
            </a:xfrm>
            <a:prstGeom prst="ellipse">
              <a:avLst/>
            </a:pr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a:solidFill>
                  <a:prstClr val="black"/>
                </a:solidFill>
              </a:endParaRPr>
            </a:p>
          </p:txBody>
        </p:sp>
        <p:sp>
          <p:nvSpPr>
            <p:cNvPr id="13" name="Oval 44666"/>
            <p:cNvSpPr>
              <a:spLocks noChangeArrowheads="1"/>
            </p:cNvSpPr>
            <p:nvPr/>
          </p:nvSpPr>
          <p:spPr bwMode="auto">
            <a:xfrm>
              <a:off x="14550" y="2465"/>
              <a:ext cx="123" cy="120"/>
            </a:xfrm>
            <a:prstGeom prst="ellipse">
              <a:avLst/>
            </a:pr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a:solidFill>
                  <a:prstClr val="black"/>
                </a:solidFill>
              </a:endParaRPr>
            </a:p>
          </p:txBody>
        </p:sp>
        <p:sp>
          <p:nvSpPr>
            <p:cNvPr id="14" name="Oval 44667"/>
            <p:cNvSpPr>
              <a:spLocks noChangeArrowheads="1"/>
            </p:cNvSpPr>
            <p:nvPr/>
          </p:nvSpPr>
          <p:spPr bwMode="auto">
            <a:xfrm>
              <a:off x="14015" y="2502"/>
              <a:ext cx="108" cy="105"/>
            </a:xfrm>
            <a:prstGeom prst="ellipse">
              <a:avLst/>
            </a:pr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a:solidFill>
                  <a:prstClr val="black"/>
                </a:solidFill>
              </a:endParaRPr>
            </a:p>
          </p:txBody>
        </p:sp>
        <p:sp>
          <p:nvSpPr>
            <p:cNvPr id="15" name="Freeform 44668"/>
            <p:cNvSpPr/>
            <p:nvPr/>
          </p:nvSpPr>
          <p:spPr bwMode="auto">
            <a:xfrm>
              <a:off x="14108" y="2527"/>
              <a:ext cx="475" cy="240"/>
            </a:xfrm>
            <a:custGeom>
              <a:avLst/>
              <a:gdLst>
                <a:gd name="T0" fmla="*/ 172818 w 127"/>
                <a:gd name="T1" fmla="*/ 0 h 64"/>
                <a:gd name="T2" fmla="*/ 0 w 127"/>
                <a:gd name="T3" fmla="*/ 177975 h 64"/>
                <a:gd name="T4" fmla="*/ 347719 w 127"/>
                <a:gd name="T5" fmla="*/ 177975 h 64"/>
                <a:gd name="T6" fmla="*/ 172818 w 127"/>
                <a:gd name="T7" fmla="*/ 0 h 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7" h="64">
                  <a:moveTo>
                    <a:pt x="63" y="0"/>
                  </a:moveTo>
                  <a:cubicBezTo>
                    <a:pt x="28" y="0"/>
                    <a:pt x="0" y="29"/>
                    <a:pt x="0" y="64"/>
                  </a:cubicBezTo>
                  <a:cubicBezTo>
                    <a:pt x="127" y="64"/>
                    <a:pt x="127" y="64"/>
                    <a:pt x="127" y="64"/>
                  </a:cubicBezTo>
                  <a:cubicBezTo>
                    <a:pt x="127" y="29"/>
                    <a:pt x="98" y="0"/>
                    <a:pt x="63" y="0"/>
                  </a:cubicBezTo>
                  <a:close/>
                </a:path>
              </a:pathLst>
            </a:cu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16" name="Freeform 44669"/>
            <p:cNvSpPr/>
            <p:nvPr/>
          </p:nvSpPr>
          <p:spPr bwMode="auto">
            <a:xfrm>
              <a:off x="13920" y="2617"/>
              <a:ext cx="205" cy="150"/>
            </a:xfrm>
            <a:custGeom>
              <a:avLst/>
              <a:gdLst>
                <a:gd name="T0" fmla="*/ 147470 w 55"/>
                <a:gd name="T1" fmla="*/ 8130 h 40"/>
                <a:gd name="T2" fmla="*/ 107140 w 55"/>
                <a:gd name="T3" fmla="*/ 0 h 40"/>
                <a:gd name="T4" fmla="*/ 0 w 55"/>
                <a:gd name="T5" fmla="*/ 111319 h 40"/>
                <a:gd name="T6" fmla="*/ 117905 w 55"/>
                <a:gd name="T7" fmla="*/ 111319 h 40"/>
                <a:gd name="T8" fmla="*/ 147470 w 55"/>
                <a:gd name="T9" fmla="*/ 813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0">
                  <a:moveTo>
                    <a:pt x="55" y="3"/>
                  </a:moveTo>
                  <a:cubicBezTo>
                    <a:pt x="50" y="1"/>
                    <a:pt x="45" y="0"/>
                    <a:pt x="40" y="0"/>
                  </a:cubicBezTo>
                  <a:cubicBezTo>
                    <a:pt x="18" y="0"/>
                    <a:pt x="0" y="17"/>
                    <a:pt x="0" y="40"/>
                  </a:cubicBezTo>
                  <a:cubicBezTo>
                    <a:pt x="44" y="40"/>
                    <a:pt x="44" y="40"/>
                    <a:pt x="44" y="40"/>
                  </a:cubicBezTo>
                  <a:cubicBezTo>
                    <a:pt x="44" y="26"/>
                    <a:pt x="48" y="13"/>
                    <a:pt x="55" y="3"/>
                  </a:cubicBezTo>
                  <a:close/>
                </a:path>
              </a:pathLst>
            </a:cu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17" name="Freeform 44670"/>
            <p:cNvSpPr/>
            <p:nvPr/>
          </p:nvSpPr>
          <p:spPr bwMode="auto">
            <a:xfrm>
              <a:off x="14550" y="2595"/>
              <a:ext cx="230" cy="173"/>
            </a:xfrm>
            <a:custGeom>
              <a:avLst/>
              <a:gdLst>
                <a:gd name="T0" fmla="*/ 41452 w 62"/>
                <a:gd name="T1" fmla="*/ 0 h 46"/>
                <a:gd name="T2" fmla="*/ 0 w 62"/>
                <a:gd name="T3" fmla="*/ 8191 h 46"/>
                <a:gd name="T4" fmla="*/ 36551 w 62"/>
                <a:gd name="T5" fmla="*/ 130224 h 46"/>
                <a:gd name="T6" fmla="*/ 161519 w 62"/>
                <a:gd name="T7" fmla="*/ 130224 h 46"/>
                <a:gd name="T8" fmla="*/ 41452 w 62"/>
                <a:gd name="T9" fmla="*/ 0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46">
                  <a:moveTo>
                    <a:pt x="16" y="0"/>
                  </a:moveTo>
                  <a:cubicBezTo>
                    <a:pt x="11" y="0"/>
                    <a:pt x="5" y="1"/>
                    <a:pt x="0" y="3"/>
                  </a:cubicBezTo>
                  <a:cubicBezTo>
                    <a:pt x="9" y="15"/>
                    <a:pt x="14" y="30"/>
                    <a:pt x="14" y="46"/>
                  </a:cubicBezTo>
                  <a:cubicBezTo>
                    <a:pt x="62" y="46"/>
                    <a:pt x="62" y="46"/>
                    <a:pt x="62" y="46"/>
                  </a:cubicBezTo>
                  <a:cubicBezTo>
                    <a:pt x="62" y="21"/>
                    <a:pt x="42" y="0"/>
                    <a:pt x="16" y="0"/>
                  </a:cubicBezTo>
                  <a:close/>
                </a:path>
              </a:pathLst>
            </a:cu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18" name="Oval 44671"/>
            <p:cNvSpPr>
              <a:spLocks noChangeArrowheads="1"/>
            </p:cNvSpPr>
            <p:nvPr/>
          </p:nvSpPr>
          <p:spPr bwMode="auto">
            <a:xfrm>
              <a:off x="10958" y="7167"/>
              <a:ext cx="330" cy="33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a:solidFill>
                  <a:prstClr val="black"/>
                </a:solidFill>
              </a:endParaRPr>
            </a:p>
          </p:txBody>
        </p:sp>
        <p:sp>
          <p:nvSpPr>
            <p:cNvPr id="19" name="Freeform 44672"/>
            <p:cNvSpPr>
              <a:spLocks noEditPoints="1"/>
            </p:cNvSpPr>
            <p:nvPr/>
          </p:nvSpPr>
          <p:spPr bwMode="auto">
            <a:xfrm>
              <a:off x="10805" y="7015"/>
              <a:ext cx="635" cy="635"/>
            </a:xfrm>
            <a:custGeom>
              <a:avLst/>
              <a:gdLst>
                <a:gd name="T0" fmla="*/ 413075 w 170"/>
                <a:gd name="T1" fmla="*/ 244322 h 170"/>
                <a:gd name="T2" fmla="*/ 461757 w 170"/>
                <a:gd name="T3" fmla="*/ 214503 h 170"/>
                <a:gd name="T4" fmla="*/ 410158 w 170"/>
                <a:gd name="T5" fmla="*/ 192726 h 170"/>
                <a:gd name="T6" fmla="*/ 447944 w 170"/>
                <a:gd name="T7" fmla="*/ 149109 h 170"/>
                <a:gd name="T8" fmla="*/ 391294 w 170"/>
                <a:gd name="T9" fmla="*/ 144044 h 170"/>
                <a:gd name="T10" fmla="*/ 418125 w 170"/>
                <a:gd name="T11" fmla="*/ 92295 h 170"/>
                <a:gd name="T12" fmla="*/ 361326 w 170"/>
                <a:gd name="T13" fmla="*/ 103191 h 170"/>
                <a:gd name="T14" fmla="*/ 369503 w 170"/>
                <a:gd name="T15" fmla="*/ 43617 h 170"/>
                <a:gd name="T16" fmla="*/ 317698 w 170"/>
                <a:gd name="T17" fmla="*/ 70459 h 170"/>
                <a:gd name="T18" fmla="*/ 312644 w 170"/>
                <a:gd name="T19" fmla="*/ 13813 h 170"/>
                <a:gd name="T20" fmla="*/ 269031 w 170"/>
                <a:gd name="T21" fmla="*/ 51596 h 170"/>
                <a:gd name="T22" fmla="*/ 247235 w 170"/>
                <a:gd name="T23" fmla="*/ 0 h 170"/>
                <a:gd name="T24" fmla="*/ 220352 w 170"/>
                <a:gd name="T25" fmla="*/ 48678 h 170"/>
                <a:gd name="T26" fmla="*/ 181827 w 170"/>
                <a:gd name="T27" fmla="*/ 2917 h 170"/>
                <a:gd name="T28" fmla="*/ 168809 w 170"/>
                <a:gd name="T29" fmla="*/ 59563 h 170"/>
                <a:gd name="T30" fmla="*/ 119350 w 170"/>
                <a:gd name="T31" fmla="*/ 26846 h 170"/>
                <a:gd name="T32" fmla="*/ 122264 w 170"/>
                <a:gd name="T33" fmla="*/ 84272 h 170"/>
                <a:gd name="T34" fmla="*/ 67545 w 170"/>
                <a:gd name="T35" fmla="*/ 65409 h 170"/>
                <a:gd name="T36" fmla="*/ 87189 w 170"/>
                <a:gd name="T37" fmla="*/ 122264 h 170"/>
                <a:gd name="T38" fmla="*/ 26846 w 170"/>
                <a:gd name="T39" fmla="*/ 119350 h 170"/>
                <a:gd name="T40" fmla="*/ 62491 w 170"/>
                <a:gd name="T41" fmla="*/ 165840 h 170"/>
                <a:gd name="T42" fmla="*/ 5050 w 170"/>
                <a:gd name="T43" fmla="*/ 181827 h 170"/>
                <a:gd name="T44" fmla="*/ 51596 w 170"/>
                <a:gd name="T45" fmla="*/ 217435 h 170"/>
                <a:gd name="T46" fmla="*/ 0 w 170"/>
                <a:gd name="T47" fmla="*/ 247235 h 170"/>
                <a:gd name="T48" fmla="*/ 54513 w 170"/>
                <a:gd name="T49" fmla="*/ 269031 h 170"/>
                <a:gd name="T50" fmla="*/ 13813 w 170"/>
                <a:gd name="T51" fmla="*/ 312644 h 170"/>
                <a:gd name="T52" fmla="*/ 73376 w 170"/>
                <a:gd name="T53" fmla="*/ 317698 h 170"/>
                <a:gd name="T54" fmla="*/ 46546 w 170"/>
                <a:gd name="T55" fmla="*/ 369503 h 170"/>
                <a:gd name="T56" fmla="*/ 103191 w 170"/>
                <a:gd name="T57" fmla="*/ 358562 h 170"/>
                <a:gd name="T58" fmla="*/ 92295 w 170"/>
                <a:gd name="T59" fmla="*/ 415992 h 170"/>
                <a:gd name="T60" fmla="*/ 144044 w 170"/>
                <a:gd name="T61" fmla="*/ 388366 h 170"/>
                <a:gd name="T62" fmla="*/ 149109 w 170"/>
                <a:gd name="T63" fmla="*/ 447944 h 170"/>
                <a:gd name="T64" fmla="*/ 192726 w 170"/>
                <a:gd name="T65" fmla="*/ 407244 h 170"/>
                <a:gd name="T66" fmla="*/ 214503 w 170"/>
                <a:gd name="T67" fmla="*/ 461757 h 170"/>
                <a:gd name="T68" fmla="*/ 244322 w 170"/>
                <a:gd name="T69" fmla="*/ 410158 h 170"/>
                <a:gd name="T70" fmla="*/ 279912 w 170"/>
                <a:gd name="T71" fmla="*/ 456692 h 170"/>
                <a:gd name="T72" fmla="*/ 295917 w 170"/>
                <a:gd name="T73" fmla="*/ 399262 h 170"/>
                <a:gd name="T74" fmla="*/ 342407 w 170"/>
                <a:gd name="T75" fmla="*/ 434912 h 170"/>
                <a:gd name="T76" fmla="*/ 339490 w 170"/>
                <a:gd name="T77" fmla="*/ 374568 h 170"/>
                <a:gd name="T78" fmla="*/ 396348 w 170"/>
                <a:gd name="T79" fmla="*/ 394212 h 170"/>
                <a:gd name="T80" fmla="*/ 377481 w 170"/>
                <a:gd name="T81" fmla="*/ 339490 h 170"/>
                <a:gd name="T82" fmla="*/ 434912 w 170"/>
                <a:gd name="T83" fmla="*/ 342407 h 170"/>
                <a:gd name="T84" fmla="*/ 402179 w 170"/>
                <a:gd name="T85" fmla="*/ 293000 h 170"/>
                <a:gd name="T86" fmla="*/ 458840 w 170"/>
                <a:gd name="T87" fmla="*/ 279912 h 170"/>
                <a:gd name="T88" fmla="*/ 413075 w 170"/>
                <a:gd name="T89" fmla="*/ 244322 h 170"/>
                <a:gd name="T90" fmla="*/ 231289 w 170"/>
                <a:gd name="T91" fmla="*/ 383316 h 170"/>
                <a:gd name="T92" fmla="*/ 81358 w 170"/>
                <a:gd name="T93" fmla="*/ 231289 h 170"/>
                <a:gd name="T94" fmla="*/ 231289 w 170"/>
                <a:gd name="T95" fmla="*/ 78441 h 170"/>
                <a:gd name="T96" fmla="*/ 383316 w 170"/>
                <a:gd name="T97" fmla="*/ 231289 h 170"/>
                <a:gd name="T98" fmla="*/ 231289 w 170"/>
                <a:gd name="T99" fmla="*/ 383316 h 17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70" h="170">
                  <a:moveTo>
                    <a:pt x="152" y="90"/>
                  </a:moveTo>
                  <a:cubicBezTo>
                    <a:pt x="170" y="79"/>
                    <a:pt x="170" y="79"/>
                    <a:pt x="170" y="79"/>
                  </a:cubicBezTo>
                  <a:cubicBezTo>
                    <a:pt x="151" y="71"/>
                    <a:pt x="151" y="71"/>
                    <a:pt x="151" y="71"/>
                  </a:cubicBezTo>
                  <a:cubicBezTo>
                    <a:pt x="165" y="55"/>
                    <a:pt x="165" y="55"/>
                    <a:pt x="165" y="55"/>
                  </a:cubicBezTo>
                  <a:cubicBezTo>
                    <a:pt x="144" y="53"/>
                    <a:pt x="144" y="53"/>
                    <a:pt x="144" y="53"/>
                  </a:cubicBezTo>
                  <a:cubicBezTo>
                    <a:pt x="154" y="34"/>
                    <a:pt x="154" y="34"/>
                    <a:pt x="154" y="34"/>
                  </a:cubicBezTo>
                  <a:cubicBezTo>
                    <a:pt x="133" y="38"/>
                    <a:pt x="133" y="38"/>
                    <a:pt x="133" y="38"/>
                  </a:cubicBezTo>
                  <a:cubicBezTo>
                    <a:pt x="136" y="16"/>
                    <a:pt x="136" y="16"/>
                    <a:pt x="136" y="16"/>
                  </a:cubicBezTo>
                  <a:cubicBezTo>
                    <a:pt x="117" y="26"/>
                    <a:pt x="117" y="26"/>
                    <a:pt x="117" y="26"/>
                  </a:cubicBezTo>
                  <a:cubicBezTo>
                    <a:pt x="115" y="5"/>
                    <a:pt x="115" y="5"/>
                    <a:pt x="115" y="5"/>
                  </a:cubicBezTo>
                  <a:cubicBezTo>
                    <a:pt x="99" y="19"/>
                    <a:pt x="99" y="19"/>
                    <a:pt x="99" y="19"/>
                  </a:cubicBezTo>
                  <a:cubicBezTo>
                    <a:pt x="91" y="0"/>
                    <a:pt x="91" y="0"/>
                    <a:pt x="91" y="0"/>
                  </a:cubicBezTo>
                  <a:cubicBezTo>
                    <a:pt x="81" y="18"/>
                    <a:pt x="81" y="18"/>
                    <a:pt x="81" y="18"/>
                  </a:cubicBezTo>
                  <a:cubicBezTo>
                    <a:pt x="67" y="1"/>
                    <a:pt x="67" y="1"/>
                    <a:pt x="67" y="1"/>
                  </a:cubicBezTo>
                  <a:cubicBezTo>
                    <a:pt x="62" y="22"/>
                    <a:pt x="62" y="22"/>
                    <a:pt x="62" y="22"/>
                  </a:cubicBezTo>
                  <a:cubicBezTo>
                    <a:pt x="44" y="10"/>
                    <a:pt x="44" y="10"/>
                    <a:pt x="44" y="10"/>
                  </a:cubicBezTo>
                  <a:cubicBezTo>
                    <a:pt x="45" y="31"/>
                    <a:pt x="45" y="31"/>
                    <a:pt x="45" y="31"/>
                  </a:cubicBezTo>
                  <a:cubicBezTo>
                    <a:pt x="25" y="24"/>
                    <a:pt x="25" y="24"/>
                    <a:pt x="25" y="24"/>
                  </a:cubicBezTo>
                  <a:cubicBezTo>
                    <a:pt x="32" y="45"/>
                    <a:pt x="32" y="45"/>
                    <a:pt x="32" y="45"/>
                  </a:cubicBezTo>
                  <a:cubicBezTo>
                    <a:pt x="10" y="44"/>
                    <a:pt x="10" y="44"/>
                    <a:pt x="10" y="44"/>
                  </a:cubicBezTo>
                  <a:cubicBezTo>
                    <a:pt x="23" y="61"/>
                    <a:pt x="23" y="61"/>
                    <a:pt x="23" y="61"/>
                  </a:cubicBezTo>
                  <a:cubicBezTo>
                    <a:pt x="2" y="67"/>
                    <a:pt x="2" y="67"/>
                    <a:pt x="2" y="67"/>
                  </a:cubicBezTo>
                  <a:cubicBezTo>
                    <a:pt x="19" y="80"/>
                    <a:pt x="19" y="80"/>
                    <a:pt x="19" y="80"/>
                  </a:cubicBezTo>
                  <a:cubicBezTo>
                    <a:pt x="0" y="91"/>
                    <a:pt x="0" y="91"/>
                    <a:pt x="0" y="91"/>
                  </a:cubicBezTo>
                  <a:cubicBezTo>
                    <a:pt x="20" y="99"/>
                    <a:pt x="20" y="99"/>
                    <a:pt x="20" y="99"/>
                  </a:cubicBezTo>
                  <a:cubicBezTo>
                    <a:pt x="5" y="115"/>
                    <a:pt x="5" y="115"/>
                    <a:pt x="5" y="115"/>
                  </a:cubicBezTo>
                  <a:cubicBezTo>
                    <a:pt x="27" y="117"/>
                    <a:pt x="27" y="117"/>
                    <a:pt x="27" y="117"/>
                  </a:cubicBezTo>
                  <a:cubicBezTo>
                    <a:pt x="17" y="136"/>
                    <a:pt x="17" y="136"/>
                    <a:pt x="17" y="136"/>
                  </a:cubicBezTo>
                  <a:cubicBezTo>
                    <a:pt x="38" y="132"/>
                    <a:pt x="38" y="132"/>
                    <a:pt x="38" y="132"/>
                  </a:cubicBezTo>
                  <a:cubicBezTo>
                    <a:pt x="34" y="153"/>
                    <a:pt x="34" y="153"/>
                    <a:pt x="34" y="153"/>
                  </a:cubicBezTo>
                  <a:cubicBezTo>
                    <a:pt x="53" y="143"/>
                    <a:pt x="53" y="143"/>
                    <a:pt x="53" y="143"/>
                  </a:cubicBezTo>
                  <a:cubicBezTo>
                    <a:pt x="55" y="165"/>
                    <a:pt x="55" y="165"/>
                    <a:pt x="55" y="165"/>
                  </a:cubicBezTo>
                  <a:cubicBezTo>
                    <a:pt x="71" y="150"/>
                    <a:pt x="71" y="150"/>
                    <a:pt x="71" y="150"/>
                  </a:cubicBezTo>
                  <a:cubicBezTo>
                    <a:pt x="79" y="170"/>
                    <a:pt x="79" y="170"/>
                    <a:pt x="79" y="170"/>
                  </a:cubicBezTo>
                  <a:cubicBezTo>
                    <a:pt x="90" y="151"/>
                    <a:pt x="90" y="151"/>
                    <a:pt x="90" y="151"/>
                  </a:cubicBezTo>
                  <a:cubicBezTo>
                    <a:pt x="103" y="168"/>
                    <a:pt x="103" y="168"/>
                    <a:pt x="103" y="168"/>
                  </a:cubicBezTo>
                  <a:cubicBezTo>
                    <a:pt x="109" y="147"/>
                    <a:pt x="109" y="147"/>
                    <a:pt x="109" y="147"/>
                  </a:cubicBezTo>
                  <a:cubicBezTo>
                    <a:pt x="126" y="160"/>
                    <a:pt x="126" y="160"/>
                    <a:pt x="126" y="160"/>
                  </a:cubicBezTo>
                  <a:cubicBezTo>
                    <a:pt x="125" y="138"/>
                    <a:pt x="125" y="138"/>
                    <a:pt x="125" y="138"/>
                  </a:cubicBezTo>
                  <a:cubicBezTo>
                    <a:pt x="146" y="145"/>
                    <a:pt x="146" y="145"/>
                    <a:pt x="146" y="145"/>
                  </a:cubicBezTo>
                  <a:cubicBezTo>
                    <a:pt x="139" y="125"/>
                    <a:pt x="139" y="125"/>
                    <a:pt x="139" y="125"/>
                  </a:cubicBezTo>
                  <a:cubicBezTo>
                    <a:pt x="160" y="126"/>
                    <a:pt x="160" y="126"/>
                    <a:pt x="160" y="126"/>
                  </a:cubicBezTo>
                  <a:cubicBezTo>
                    <a:pt x="148" y="108"/>
                    <a:pt x="148" y="108"/>
                    <a:pt x="148" y="108"/>
                  </a:cubicBezTo>
                  <a:cubicBezTo>
                    <a:pt x="169" y="103"/>
                    <a:pt x="169" y="103"/>
                    <a:pt x="169" y="103"/>
                  </a:cubicBezTo>
                  <a:lnTo>
                    <a:pt x="152" y="90"/>
                  </a:lnTo>
                  <a:close/>
                  <a:moveTo>
                    <a:pt x="85" y="141"/>
                  </a:moveTo>
                  <a:cubicBezTo>
                    <a:pt x="55" y="141"/>
                    <a:pt x="30" y="116"/>
                    <a:pt x="30" y="85"/>
                  </a:cubicBezTo>
                  <a:cubicBezTo>
                    <a:pt x="30" y="54"/>
                    <a:pt x="55" y="29"/>
                    <a:pt x="85" y="29"/>
                  </a:cubicBezTo>
                  <a:cubicBezTo>
                    <a:pt x="116" y="29"/>
                    <a:pt x="141" y="54"/>
                    <a:pt x="141" y="85"/>
                  </a:cubicBezTo>
                  <a:cubicBezTo>
                    <a:pt x="141" y="116"/>
                    <a:pt x="116" y="141"/>
                    <a:pt x="85" y="14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20" name="Freeform 44673"/>
            <p:cNvSpPr/>
            <p:nvPr/>
          </p:nvSpPr>
          <p:spPr bwMode="auto">
            <a:xfrm>
              <a:off x="17365" y="6975"/>
              <a:ext cx="558" cy="698"/>
            </a:xfrm>
            <a:custGeom>
              <a:avLst/>
              <a:gdLst>
                <a:gd name="T0" fmla="*/ 391810 w 149"/>
                <a:gd name="T1" fmla="*/ 224607 h 187"/>
                <a:gd name="T2" fmla="*/ 317450 w 149"/>
                <a:gd name="T3" fmla="*/ 146345 h 187"/>
                <a:gd name="T4" fmla="*/ 286569 w 149"/>
                <a:gd name="T5" fmla="*/ 45616 h 187"/>
                <a:gd name="T6" fmla="*/ 121539 w 149"/>
                <a:gd name="T7" fmla="*/ 45616 h 187"/>
                <a:gd name="T8" fmla="*/ 91287 w 149"/>
                <a:gd name="T9" fmla="*/ 148480 h 187"/>
                <a:gd name="T10" fmla="*/ 16130 w 149"/>
                <a:gd name="T11" fmla="*/ 227518 h 187"/>
                <a:gd name="T12" fmla="*/ 99534 w 149"/>
                <a:gd name="T13" fmla="*/ 365129 h 187"/>
                <a:gd name="T14" fmla="*/ 176837 w 149"/>
                <a:gd name="T15" fmla="*/ 359306 h 187"/>
                <a:gd name="T16" fmla="*/ 176837 w 149"/>
                <a:gd name="T17" fmla="*/ 483901 h 187"/>
                <a:gd name="T18" fmla="*/ 206936 w 149"/>
                <a:gd name="T19" fmla="*/ 505636 h 187"/>
                <a:gd name="T20" fmla="*/ 237187 w 149"/>
                <a:gd name="T21" fmla="*/ 483901 h 187"/>
                <a:gd name="T22" fmla="*/ 237187 w 149"/>
                <a:gd name="T23" fmla="*/ 359306 h 187"/>
                <a:gd name="T24" fmla="*/ 311559 w 149"/>
                <a:gd name="T25" fmla="*/ 365129 h 187"/>
                <a:gd name="T26" fmla="*/ 391810 w 149"/>
                <a:gd name="T27" fmla="*/ 224607 h 1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49" h="187">
                  <a:moveTo>
                    <a:pt x="142" y="83"/>
                  </a:moveTo>
                  <a:cubicBezTo>
                    <a:pt x="139" y="69"/>
                    <a:pt x="128" y="59"/>
                    <a:pt x="115" y="54"/>
                  </a:cubicBezTo>
                  <a:cubicBezTo>
                    <a:pt x="118" y="41"/>
                    <a:pt x="114" y="27"/>
                    <a:pt x="104" y="17"/>
                  </a:cubicBezTo>
                  <a:cubicBezTo>
                    <a:pt x="87" y="0"/>
                    <a:pt x="60" y="0"/>
                    <a:pt x="44" y="17"/>
                  </a:cubicBezTo>
                  <a:cubicBezTo>
                    <a:pt x="34" y="27"/>
                    <a:pt x="30" y="42"/>
                    <a:pt x="33" y="55"/>
                  </a:cubicBezTo>
                  <a:cubicBezTo>
                    <a:pt x="20" y="59"/>
                    <a:pt x="9" y="70"/>
                    <a:pt x="6" y="84"/>
                  </a:cubicBezTo>
                  <a:cubicBezTo>
                    <a:pt x="0" y="107"/>
                    <a:pt x="13" y="130"/>
                    <a:pt x="36" y="135"/>
                  </a:cubicBezTo>
                  <a:cubicBezTo>
                    <a:pt x="46" y="138"/>
                    <a:pt x="55" y="137"/>
                    <a:pt x="64" y="133"/>
                  </a:cubicBezTo>
                  <a:cubicBezTo>
                    <a:pt x="64" y="179"/>
                    <a:pt x="64" y="179"/>
                    <a:pt x="64" y="179"/>
                  </a:cubicBezTo>
                  <a:cubicBezTo>
                    <a:pt x="64" y="183"/>
                    <a:pt x="69" y="187"/>
                    <a:pt x="75" y="187"/>
                  </a:cubicBezTo>
                  <a:cubicBezTo>
                    <a:pt x="81" y="187"/>
                    <a:pt x="86" y="183"/>
                    <a:pt x="86" y="179"/>
                  </a:cubicBezTo>
                  <a:cubicBezTo>
                    <a:pt x="86" y="133"/>
                    <a:pt x="86" y="133"/>
                    <a:pt x="86" y="133"/>
                  </a:cubicBezTo>
                  <a:cubicBezTo>
                    <a:pt x="94" y="137"/>
                    <a:pt x="104" y="138"/>
                    <a:pt x="113" y="135"/>
                  </a:cubicBezTo>
                  <a:cubicBezTo>
                    <a:pt x="135" y="129"/>
                    <a:pt x="149" y="106"/>
                    <a:pt x="142" y="8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21" name="文本框 4503"/>
            <p:cNvSpPr txBox="1">
              <a:spLocks noChangeArrowheads="1"/>
            </p:cNvSpPr>
            <p:nvPr/>
          </p:nvSpPr>
          <p:spPr bwMode="auto">
            <a:xfrm>
              <a:off x="12898" y="3560"/>
              <a:ext cx="2807"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400" b="1">
                  <a:solidFill>
                    <a:prstClr val="black"/>
                  </a:solidFill>
                  <a:latin typeface="方正清刻本悦宋简体" charset="-122"/>
                  <a:ea typeface="方正清刻本悦宋简体" charset="-122"/>
                  <a:cs typeface="方正清刻本悦宋简体" charset="-122"/>
                </a:rPr>
                <a:t>党的建设</a:t>
              </a:r>
            </a:p>
          </p:txBody>
        </p:sp>
        <p:sp>
          <p:nvSpPr>
            <p:cNvPr id="22" name="文本框 4505"/>
            <p:cNvSpPr txBox="1">
              <a:spLocks noChangeArrowheads="1"/>
            </p:cNvSpPr>
            <p:nvPr/>
          </p:nvSpPr>
          <p:spPr bwMode="auto">
            <a:xfrm>
              <a:off x="11440" y="6689"/>
              <a:ext cx="2807"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400" b="1">
                  <a:solidFill>
                    <a:prstClr val="white"/>
                  </a:solidFill>
                  <a:latin typeface="方正清刻本悦宋简体" charset="-122"/>
                  <a:ea typeface="方正清刻本悦宋简体" charset="-122"/>
                  <a:cs typeface="方正清刻本悦宋简体" charset="-122"/>
                </a:rPr>
                <a:t>武装斗争</a:t>
              </a:r>
            </a:p>
          </p:txBody>
        </p:sp>
        <p:sp>
          <p:nvSpPr>
            <p:cNvPr id="23" name="文本框 4507"/>
            <p:cNvSpPr txBox="1">
              <a:spLocks noChangeArrowheads="1"/>
            </p:cNvSpPr>
            <p:nvPr/>
          </p:nvSpPr>
          <p:spPr bwMode="auto">
            <a:xfrm>
              <a:off x="14781" y="6513"/>
              <a:ext cx="2807"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400" b="1">
                  <a:solidFill>
                    <a:prstClr val="white"/>
                  </a:solidFill>
                  <a:latin typeface="方正清刻本悦宋简体" charset="-122"/>
                  <a:ea typeface="方正清刻本悦宋简体" charset="-122"/>
                  <a:cs typeface="方正清刻本悦宋简体" charset="-122"/>
                </a:rPr>
                <a:t>统一战线</a:t>
              </a:r>
            </a:p>
          </p:txBody>
        </p:sp>
      </p:grpSp>
      <p:sp>
        <p:nvSpPr>
          <p:cNvPr id="6" name="文本框 5"/>
          <p:cNvSpPr txBox="1"/>
          <p:nvPr/>
        </p:nvSpPr>
        <p:spPr>
          <a:xfrm>
            <a:off x="5790237" y="3581640"/>
            <a:ext cx="809855" cy="584775"/>
          </a:xfrm>
          <a:prstGeom prst="rect">
            <a:avLst/>
          </a:prstGeom>
          <a:noFill/>
        </p:spPr>
        <p:txBody>
          <a:bodyPr wrap="square" rtlCol="0">
            <a:spAutoFit/>
          </a:bodyPr>
          <a:lstStyle/>
          <a:p>
            <a:r>
              <a:rPr kumimoji="1" lang="zh-CN" altLang="en-US" sz="32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党</a:t>
            </a:r>
            <a:endParaRPr kumimoji="1" lang="zh-CN" altLang="en-US" sz="32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24" name="文本框 23"/>
          <p:cNvSpPr txBox="1"/>
          <p:nvPr/>
        </p:nvSpPr>
        <p:spPr>
          <a:xfrm>
            <a:off x="4721020" y="5219707"/>
            <a:ext cx="809855" cy="584775"/>
          </a:xfrm>
          <a:prstGeom prst="rect">
            <a:avLst/>
          </a:prstGeom>
          <a:noFill/>
        </p:spPr>
        <p:txBody>
          <a:bodyPr wrap="square" rtlCol="0">
            <a:spAutoFit/>
          </a:bodyPr>
          <a:lstStyle/>
          <a:p>
            <a:r>
              <a:rPr kumimoji="1" lang="zh-CN" altLang="en-US" sz="32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枪</a:t>
            </a:r>
            <a:endParaRPr kumimoji="1" lang="zh-CN" altLang="en-US" sz="32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25" name="文本框 24"/>
          <p:cNvSpPr txBox="1"/>
          <p:nvPr/>
        </p:nvSpPr>
        <p:spPr>
          <a:xfrm>
            <a:off x="6866545" y="5097445"/>
            <a:ext cx="809855" cy="584775"/>
          </a:xfrm>
          <a:prstGeom prst="rect">
            <a:avLst/>
          </a:prstGeom>
          <a:noFill/>
        </p:spPr>
        <p:txBody>
          <a:bodyPr wrap="square" rtlCol="0">
            <a:spAutoFit/>
          </a:bodyPr>
          <a:lstStyle/>
          <a:p>
            <a:r>
              <a:rPr kumimoji="1" lang="zh-CN" altLang="en-US" sz="32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人</a:t>
            </a:r>
            <a:endParaRPr kumimoji="1" lang="zh-CN" altLang="en-US" sz="32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18181130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3160886"/>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6" name="圆角矩形 5"/>
          <p:cNvSpPr/>
          <p:nvPr/>
        </p:nvSpPr>
        <p:spPr>
          <a:xfrm>
            <a:off x="2436551" y="5369682"/>
            <a:ext cx="3651896" cy="1151420"/>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第三节：</a:t>
            </a:r>
          </a:p>
          <a:p>
            <a:pPr algn="ctr"/>
            <a:r>
              <a:rPr lang="zh-CN" altLang="en-US" sz="2400" dirty="0">
                <a:solidFill>
                  <a:prstClr val="black"/>
                </a:solidFill>
                <a:latin typeface="黑体" panose="02010609060101010101" pitchFamily="49" charset="-122"/>
                <a:ea typeface="黑体" panose="02010609060101010101" pitchFamily="49" charset="-122"/>
                <a:sym typeface="+mn-ea"/>
              </a:rPr>
              <a:t>新民主主义革命的胜利</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2453580" y="3101511"/>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a:t>
            </a: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的</a:t>
            </a:r>
            <a:endParaRPr lang="en-US" altLang="zh-CN"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a:t>
            </a: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 </a:t>
            </a:r>
          </a:p>
        </p:txBody>
      </p:sp>
      <p:sp>
        <p:nvSpPr>
          <p:cNvPr id="7" name="左大括号 6"/>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96798" y="2004489"/>
            <a:ext cx="3860894" cy="662357"/>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全国解放战争的胜利开展</a:t>
            </a:r>
          </a:p>
        </p:txBody>
      </p:sp>
      <p:sp>
        <p:nvSpPr>
          <p:cNvPr id="10" name="圆角矩形 9"/>
          <p:cNvSpPr/>
          <p:nvPr/>
        </p:nvSpPr>
        <p:spPr>
          <a:xfrm>
            <a:off x="6378446" y="4440003"/>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第二</a:t>
            </a:r>
            <a:r>
              <a:rPr lang="zh-CN" altLang="en-US" sz="2000" dirty="0">
                <a:solidFill>
                  <a:prstClr val="black"/>
                </a:solidFill>
                <a:latin typeface="黑体" panose="02010609060101010101" pitchFamily="49" charset="-122"/>
                <a:ea typeface="黑体" panose="02010609060101010101" pitchFamily="49" charset="-122"/>
              </a:rPr>
              <a:t>条战线的开辟</a:t>
            </a:r>
          </a:p>
        </p:txBody>
      </p:sp>
      <p:sp>
        <p:nvSpPr>
          <p:cNvPr id="17" name="圆角矩形 16"/>
          <p:cNvSpPr/>
          <p:nvPr/>
        </p:nvSpPr>
        <p:spPr>
          <a:xfrm>
            <a:off x="6378446" y="3631134"/>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各民主党派</a:t>
            </a:r>
            <a:r>
              <a:rPr lang="zh-CN" altLang="en-US" sz="2000" dirty="0" smtClean="0">
                <a:solidFill>
                  <a:prstClr val="black"/>
                </a:solidFill>
                <a:latin typeface="黑体" panose="02010609060101010101" pitchFamily="49" charset="-122"/>
                <a:ea typeface="黑体" panose="02010609060101010101" pitchFamily="49" charset="-122"/>
              </a:rPr>
              <a:t>的民主</a:t>
            </a:r>
            <a:r>
              <a:rPr lang="zh-CN" altLang="en-US" sz="2000" dirty="0">
                <a:solidFill>
                  <a:prstClr val="black"/>
                </a:solidFill>
                <a:latin typeface="黑体" panose="02010609060101010101" pitchFamily="49" charset="-122"/>
                <a:ea typeface="黑体" panose="02010609060101010101" pitchFamily="49" charset="-122"/>
              </a:rPr>
              <a:t>运动</a:t>
            </a:r>
          </a:p>
        </p:txBody>
      </p:sp>
      <p:sp>
        <p:nvSpPr>
          <p:cNvPr id="16" name="圆角矩形 15"/>
          <p:cNvSpPr/>
          <p:nvPr/>
        </p:nvSpPr>
        <p:spPr>
          <a:xfrm>
            <a:off x="6378446" y="2822265"/>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土地改革运动的兴起</a:t>
            </a:r>
            <a:endParaRPr lang="en-US" altLang="zh-CN" sz="2000" dirty="0" smtClean="0">
              <a:solidFill>
                <a:prstClr val="black"/>
              </a:solidFill>
              <a:latin typeface="黑体" panose="02010609060101010101" pitchFamily="49" charset="-122"/>
              <a:ea typeface="黑体" panose="02010609060101010101" pitchFamily="49" charset="-122"/>
            </a:endParaRPr>
          </a:p>
        </p:txBody>
      </p:sp>
      <p:sp>
        <p:nvSpPr>
          <p:cNvPr id="12" name="圆角矩形 11"/>
          <p:cNvSpPr/>
          <p:nvPr/>
        </p:nvSpPr>
        <p:spPr>
          <a:xfrm>
            <a:off x="2436551" y="834887"/>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a:t>
            </a: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进行</a:t>
            </a:r>
            <a:endParaRPr lang="en-US" altLang="zh-CN"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自卫</a:t>
            </a: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战争</a:t>
            </a:r>
          </a:p>
        </p:txBody>
      </p:sp>
    </p:spTree>
    <p:extLst>
      <p:ext uri="{BB962C8B-B14F-4D97-AF65-F5344CB8AC3E}">
        <p14:creationId xmlns:p14="http://schemas.microsoft.com/office/powerpoint/2010/main" val="384923438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8196" y="450757"/>
            <a:ext cx="10192076" cy="544050"/>
          </a:xfrm>
        </p:spPr>
        <p:txBody>
          <a:bodyPr vert="horz" lIns="91440" tIns="45720" rIns="91440" bIns="45720" rtlCol="0" anchor="ctr">
            <a:noAutofit/>
          </a:bodyPr>
          <a:lstStyle/>
          <a:p>
            <a:r>
              <a:rPr lang="zh-CN" altLang="en-US" sz="2400" dirty="0">
                <a:solidFill>
                  <a:schemeClr val="tx1"/>
                </a:solidFill>
              </a:rPr>
              <a:t>第三节 人民共和国：中国人民的历史性选择 </a:t>
            </a:r>
          </a:p>
        </p:txBody>
      </p:sp>
      <p:sp>
        <p:nvSpPr>
          <p:cNvPr id="3" name="内容占位符 2"/>
          <p:cNvSpPr>
            <a:spLocks noGrp="1"/>
          </p:cNvSpPr>
          <p:nvPr>
            <p:ph idx="1"/>
          </p:nvPr>
        </p:nvSpPr>
        <p:spPr>
          <a:xfrm>
            <a:off x="288700" y="1072162"/>
            <a:ext cx="11671068" cy="5486605"/>
          </a:xfrm>
        </p:spPr>
        <p:txBody>
          <a:bodyPr>
            <a:normAutofit/>
          </a:bodyPr>
          <a:lstStyle/>
          <a:p>
            <a:pPr>
              <a:spcBef>
                <a:spcPts val="0"/>
              </a:spcBef>
            </a:pPr>
            <a:r>
              <a:rPr lang="zh-CN" altLang="en-US" dirty="0" smtClean="0">
                <a:latin typeface="黑体" panose="02010609060101010101" pitchFamily="49" charset="-122"/>
                <a:ea typeface="黑体" panose="02010609060101010101" pitchFamily="49" charset="-122"/>
              </a:rPr>
              <a:t>中国</a:t>
            </a:r>
            <a:r>
              <a:rPr lang="zh-CN" altLang="en-US" dirty="0">
                <a:latin typeface="黑体" panose="02010609060101010101" pitchFamily="49" charset="-122"/>
                <a:ea typeface="黑体" panose="02010609060101010101" pitchFamily="49" charset="-122"/>
              </a:rPr>
              <a:t>革命胜利的基本</a:t>
            </a:r>
            <a:r>
              <a:rPr lang="zh-CN" altLang="en-US" dirty="0" smtClean="0">
                <a:latin typeface="黑体" panose="02010609060101010101" pitchFamily="49" charset="-122"/>
                <a:ea typeface="黑体" panose="02010609060101010101" pitchFamily="49" charset="-122"/>
              </a:rPr>
              <a:t>经验</a:t>
            </a:r>
            <a:endParaRPr lang="en-US" altLang="zh-CN" dirty="0" smtClean="0">
              <a:latin typeface="黑体" panose="02010609060101010101" pitchFamily="49" charset="-122"/>
              <a:ea typeface="黑体" panose="02010609060101010101" pitchFamily="49" charset="-122"/>
            </a:endParaRPr>
          </a:p>
          <a:p>
            <a:pPr>
              <a:spcBef>
                <a:spcPts val="0"/>
              </a:spcBef>
            </a:pPr>
            <a:endParaRPr lang="zh-CN" altLang="en-US" dirty="0" smtClean="0">
              <a:latin typeface="黑体" panose="02010609060101010101" pitchFamily="49" charset="-122"/>
              <a:ea typeface="黑体" panose="02010609060101010101" pitchFamily="49" charset="-122"/>
            </a:endParaRPr>
          </a:p>
          <a:p>
            <a:pPr>
              <a:spcBef>
                <a:spcPts val="0"/>
              </a:spcBef>
            </a:pPr>
            <a:r>
              <a:rPr lang="zh-CN" altLang="en-US" dirty="0" smtClean="0">
                <a:solidFill>
                  <a:srgbClr val="C00000"/>
                </a:solidFill>
                <a:latin typeface="黑体" panose="02010609060101010101" pitchFamily="49" charset="-122"/>
                <a:ea typeface="黑体" panose="02010609060101010101" pitchFamily="49" charset="-122"/>
              </a:rPr>
              <a:t>党</a:t>
            </a:r>
            <a:r>
              <a:rPr lang="zh-CN" altLang="en-US" dirty="0">
                <a:solidFill>
                  <a:srgbClr val="C00000"/>
                </a:solidFill>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加强共产党</a:t>
            </a:r>
            <a:r>
              <a:rPr lang="zh-CN" altLang="en-US" dirty="0">
                <a:solidFill>
                  <a:srgbClr val="C00000"/>
                </a:solidFill>
                <a:latin typeface="黑体" panose="02010609060101010101" pitchFamily="49" charset="-122"/>
                <a:ea typeface="黑体" panose="02010609060101010101" pitchFamily="49" charset="-122"/>
              </a:rPr>
              <a:t>自身建设</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a:spcBef>
                <a:spcPts val="0"/>
              </a:spcBef>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党的自身建设，密切地联系着党的政治路线。    </a:t>
            </a:r>
          </a:p>
          <a:p>
            <a:endParaRPr lang="zh-CN" altLang="en-US" dirty="0">
              <a:latin typeface="黑体" panose="02010609060101010101" pitchFamily="49" charset="-122"/>
              <a:ea typeface="黑体" panose="02010609060101010101" pitchFamily="49" charset="-122"/>
            </a:endParaRPr>
          </a:p>
          <a:p>
            <a:pPr>
              <a:spcBef>
                <a:spcPts val="0"/>
              </a:spcBef>
            </a:pPr>
            <a:r>
              <a:rPr lang="zh-CN" altLang="en-US" dirty="0" smtClean="0">
                <a:solidFill>
                  <a:srgbClr val="C00000"/>
                </a:solidFill>
                <a:latin typeface="黑体" panose="02010609060101010101" pitchFamily="49" charset="-122"/>
                <a:ea typeface="黑体" panose="02010609060101010101" pitchFamily="49" charset="-122"/>
              </a:rPr>
              <a:t>人：</a:t>
            </a:r>
            <a:r>
              <a:rPr lang="zh-CN" altLang="en-US" dirty="0" smtClean="0">
                <a:latin typeface="黑体" panose="02010609060101010101" pitchFamily="49" charset="-122"/>
                <a:ea typeface="黑体" panose="02010609060101010101" pitchFamily="49" charset="-122"/>
              </a:rPr>
              <a:t>建立</a:t>
            </a:r>
            <a:r>
              <a:rPr lang="zh-CN" altLang="en-US" dirty="0">
                <a:latin typeface="黑体" panose="02010609060101010101" pitchFamily="49" charset="-122"/>
                <a:ea typeface="黑体" panose="02010609060101010101" pitchFamily="49" charset="-122"/>
              </a:rPr>
              <a:t>广泛的</a:t>
            </a:r>
            <a:r>
              <a:rPr lang="zh-CN" altLang="en-US" dirty="0" smtClean="0">
                <a:latin typeface="黑体" panose="02010609060101010101" pitchFamily="49" charset="-122"/>
                <a:ea typeface="黑体" panose="02010609060101010101" pitchFamily="49" charset="-122"/>
              </a:rPr>
              <a:t>统一战线</a:t>
            </a:r>
            <a:r>
              <a:rPr lang="zh-CN" altLang="en-US" dirty="0">
                <a:latin typeface="黑体" panose="02010609060101010101" pitchFamily="49" charset="-122"/>
                <a:ea typeface="黑体" panose="02010609060101010101" pitchFamily="49" charset="-122"/>
              </a:rPr>
              <a:t>中的</a:t>
            </a:r>
            <a:r>
              <a:rPr lang="zh-CN" altLang="en-US" dirty="0">
                <a:solidFill>
                  <a:srgbClr val="C00000"/>
                </a:solidFill>
                <a:latin typeface="黑体" panose="02010609060101010101" pitchFamily="49" charset="-122"/>
                <a:ea typeface="黑体" panose="02010609060101010101" pitchFamily="49" charset="-122"/>
              </a:rPr>
              <a:t>两个联盟</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lvl="1">
              <a:spcBef>
                <a:spcPts val="0"/>
              </a:spcBef>
            </a:pPr>
            <a:r>
              <a:rPr lang="zh-CN" altLang="en-US" dirty="0">
                <a:latin typeface="黑体" panose="02010609060101010101" pitchFamily="49" charset="-122"/>
                <a:ea typeface="黑体" panose="02010609060101010101" pitchFamily="49" charset="-122"/>
              </a:rPr>
              <a:t>主要</a:t>
            </a:r>
            <a:r>
              <a:rPr lang="zh-CN" altLang="en-US" dirty="0" smtClean="0">
                <a:latin typeface="黑体" panose="02010609060101010101" pitchFamily="49" charset="-122"/>
                <a:ea typeface="黑体" panose="02010609060101010101" pitchFamily="49" charset="-122"/>
              </a:rPr>
              <a:t>的、基本的：</a:t>
            </a:r>
            <a:r>
              <a:rPr lang="zh-CN" altLang="en-US" dirty="0">
                <a:solidFill>
                  <a:srgbClr val="C00000"/>
                </a:solidFill>
                <a:latin typeface="黑体" panose="02010609060101010101" pitchFamily="49" charset="-122"/>
                <a:ea typeface="黑体" panose="02010609060101010101" pitchFamily="49" charset="-122"/>
              </a:rPr>
              <a:t>劳动者的联盟</a:t>
            </a:r>
            <a:r>
              <a:rPr lang="zh-CN" altLang="en-US" dirty="0">
                <a:latin typeface="黑体" panose="02010609060101010101" pitchFamily="49" charset="-122"/>
                <a:ea typeface="黑体" panose="02010609060101010101" pitchFamily="49" charset="-122"/>
              </a:rPr>
              <a:t>，它主要是工人、农民和城市小资产阶级的联盟</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lvl="1">
              <a:spcBef>
                <a:spcPts val="0"/>
              </a:spcBef>
            </a:pPr>
            <a:r>
              <a:rPr lang="zh-CN" altLang="en-US" dirty="0" smtClean="0">
                <a:latin typeface="黑体" panose="02010609060101010101" pitchFamily="49" charset="-122"/>
                <a:ea typeface="黑体" panose="02010609060101010101" pitchFamily="49" charset="-122"/>
              </a:rPr>
              <a:t>辅助的、重要的：</a:t>
            </a:r>
            <a:r>
              <a:rPr lang="zh-CN" altLang="en-US" dirty="0">
                <a:solidFill>
                  <a:srgbClr val="C00000"/>
                </a:solidFill>
                <a:latin typeface="黑体" panose="02010609060101010101" pitchFamily="49" charset="-122"/>
                <a:ea typeface="黑体" panose="02010609060101010101" pitchFamily="49" charset="-122"/>
              </a:rPr>
              <a:t>劳动者与非劳动者的联盟</a:t>
            </a:r>
            <a:r>
              <a:rPr lang="zh-CN" altLang="en-US" dirty="0" smtClean="0">
                <a:latin typeface="黑体" panose="02010609060101010101" pitchFamily="49" charset="-122"/>
                <a:ea typeface="黑体" panose="02010609060101010101" pitchFamily="49" charset="-122"/>
              </a:rPr>
              <a:t>，主要</a:t>
            </a:r>
            <a:r>
              <a:rPr lang="zh-CN" altLang="en-US" dirty="0">
                <a:latin typeface="黑体" panose="02010609060101010101" pitchFamily="49" charset="-122"/>
                <a:ea typeface="黑体" panose="02010609060101010101" pitchFamily="49" charset="-122"/>
              </a:rPr>
              <a:t>是劳动者与民族资产阶级的</a:t>
            </a:r>
            <a:r>
              <a:rPr lang="zh-CN" altLang="en-US" dirty="0" smtClean="0">
                <a:latin typeface="黑体" panose="02010609060101010101" pitchFamily="49" charset="-122"/>
                <a:ea typeface="黑体" panose="02010609060101010101" pitchFamily="49" charset="-122"/>
              </a:rPr>
              <a:t>联盟。</a:t>
            </a:r>
            <a:endParaRPr lang="en-US" altLang="zh-CN" dirty="0" smtClean="0">
              <a:latin typeface="黑体" panose="02010609060101010101" pitchFamily="49" charset="-122"/>
              <a:ea typeface="黑体" panose="02010609060101010101" pitchFamily="49" charset="-122"/>
            </a:endParaRPr>
          </a:p>
          <a:p>
            <a:pPr lvl="1">
              <a:spcBef>
                <a:spcPts val="0"/>
              </a:spcBef>
            </a:pPr>
            <a:endParaRPr lang="en-US" altLang="zh-CN" dirty="0" smtClean="0">
              <a:latin typeface="黑体" panose="02010609060101010101" pitchFamily="49" charset="-122"/>
              <a:ea typeface="黑体" panose="02010609060101010101" pitchFamily="49" charset="-122"/>
            </a:endParaRPr>
          </a:p>
          <a:p>
            <a:pPr>
              <a:spcBef>
                <a:spcPts val="0"/>
              </a:spcBef>
            </a:pPr>
            <a:r>
              <a:rPr lang="zh-CN" altLang="en-US" dirty="0" smtClean="0">
                <a:solidFill>
                  <a:srgbClr val="C00000"/>
                </a:solidFill>
                <a:latin typeface="黑体" panose="02010609060101010101" pitchFamily="49" charset="-122"/>
                <a:ea typeface="黑体" panose="02010609060101010101" pitchFamily="49" charset="-122"/>
              </a:rPr>
              <a:t>枪：</a:t>
            </a:r>
            <a:r>
              <a:rPr lang="zh-CN" altLang="en-US" dirty="0" smtClean="0">
                <a:latin typeface="黑体" panose="02010609060101010101" pitchFamily="49" charset="-122"/>
                <a:ea typeface="黑体" panose="02010609060101010101" pitchFamily="49" charset="-122"/>
              </a:rPr>
              <a:t>坚持</a:t>
            </a:r>
            <a:r>
              <a:rPr lang="zh-CN" altLang="en-US" dirty="0">
                <a:latin typeface="黑体" panose="02010609060101010101" pitchFamily="49" charset="-122"/>
                <a:ea typeface="黑体" panose="02010609060101010101" pitchFamily="49" charset="-122"/>
              </a:rPr>
              <a:t>革命的</a:t>
            </a:r>
            <a:r>
              <a:rPr lang="zh-CN" altLang="en-US" dirty="0">
                <a:solidFill>
                  <a:srgbClr val="C00000"/>
                </a:solidFill>
                <a:latin typeface="黑体" panose="02010609060101010101" pitchFamily="49" charset="-122"/>
                <a:ea typeface="黑体" panose="02010609060101010101" pitchFamily="49" charset="-122"/>
              </a:rPr>
              <a:t>武装斗争</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a:spcBef>
                <a:spcPts val="0"/>
              </a:spcBef>
            </a:pPr>
            <a:r>
              <a:rPr lang="zh-CN" altLang="en-US" dirty="0" smtClean="0">
                <a:latin typeface="黑体" panose="02010609060101010101" pitchFamily="49" charset="-122"/>
                <a:ea typeface="黑体" panose="02010609060101010101" pitchFamily="49" charset="-122"/>
              </a:rPr>
              <a:t>      实质上</a:t>
            </a:r>
            <a:r>
              <a:rPr lang="zh-CN" altLang="en-US" dirty="0">
                <a:latin typeface="黑体" panose="02010609060101010101" pitchFamily="49" charset="-122"/>
                <a:ea typeface="黑体" panose="02010609060101010101" pitchFamily="49" charset="-122"/>
              </a:rPr>
              <a:t>是工人阶级领导的农民战争</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34" y="1072162"/>
            <a:ext cx="1663042" cy="502568"/>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p:nvPicPr>
        <p:blipFill>
          <a:blip r:embed="rId3"/>
          <a:stretch>
            <a:fillRect/>
          </a:stretch>
        </p:blipFill>
        <p:spPr>
          <a:xfrm>
            <a:off x="7105137" y="62239"/>
            <a:ext cx="4988194" cy="805269"/>
          </a:xfrm>
          <a:prstGeom prst="rect">
            <a:avLst/>
          </a:prstGeom>
        </p:spPr>
      </p:pic>
      <p:grpSp>
        <p:nvGrpSpPr>
          <p:cNvPr id="24" name="组合 4"/>
          <p:cNvGrpSpPr/>
          <p:nvPr/>
        </p:nvGrpSpPr>
        <p:grpSpPr bwMode="auto">
          <a:xfrm>
            <a:off x="8206154" y="3037071"/>
            <a:ext cx="4229708" cy="3820929"/>
            <a:chOff x="10234" y="2030"/>
            <a:chExt cx="8269" cy="7517"/>
          </a:xfrm>
        </p:grpSpPr>
        <p:sp>
          <p:nvSpPr>
            <p:cNvPr id="25" name="Freeform 40217"/>
            <p:cNvSpPr/>
            <p:nvPr/>
          </p:nvSpPr>
          <p:spPr bwMode="auto">
            <a:xfrm>
              <a:off x="14310" y="5272"/>
              <a:ext cx="4193" cy="4275"/>
            </a:xfrm>
            <a:custGeom>
              <a:avLst/>
              <a:gdLst>
                <a:gd name="T0" fmla="*/ 736554 w 1121"/>
                <a:gd name="T1" fmla="*/ 2737242 h 1143"/>
                <a:gd name="T2" fmla="*/ 2678081 w 1121"/>
                <a:gd name="T3" fmla="*/ 2217696 h 1143"/>
                <a:gd name="T4" fmla="*/ 2157656 w 1121"/>
                <a:gd name="T5" fmla="*/ 276727 h 1143"/>
                <a:gd name="T6" fmla="*/ 670614 w 1121"/>
                <a:gd name="T7" fmla="*/ 317588 h 1143"/>
                <a:gd name="T8" fmla="*/ 670614 w 1121"/>
                <a:gd name="T9" fmla="*/ 317588 h 1143"/>
                <a:gd name="T10" fmla="*/ 27002 w 1121"/>
                <a:gd name="T11" fmla="*/ 690205 h 1143"/>
                <a:gd name="T12" fmla="*/ 27002 w 1121"/>
                <a:gd name="T13" fmla="*/ 1428703 h 1143"/>
                <a:gd name="T14" fmla="*/ 27002 w 1121"/>
                <a:gd name="T15" fmla="*/ 1428703 h 1143"/>
                <a:gd name="T16" fmla="*/ 736554 w 1121"/>
                <a:gd name="T17" fmla="*/ 2737242 h 11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21" h="1143">
                  <a:moveTo>
                    <a:pt x="269" y="1000"/>
                  </a:moveTo>
                  <a:cubicBezTo>
                    <a:pt x="517" y="1143"/>
                    <a:pt x="834" y="1058"/>
                    <a:pt x="978" y="810"/>
                  </a:cubicBezTo>
                  <a:cubicBezTo>
                    <a:pt x="1121" y="562"/>
                    <a:pt x="1036" y="245"/>
                    <a:pt x="788" y="101"/>
                  </a:cubicBezTo>
                  <a:cubicBezTo>
                    <a:pt x="613" y="0"/>
                    <a:pt x="403" y="13"/>
                    <a:pt x="245" y="116"/>
                  </a:cubicBezTo>
                  <a:cubicBezTo>
                    <a:pt x="245" y="116"/>
                    <a:pt x="245" y="116"/>
                    <a:pt x="245" y="116"/>
                  </a:cubicBezTo>
                  <a:cubicBezTo>
                    <a:pt x="10" y="252"/>
                    <a:pt x="10" y="252"/>
                    <a:pt x="10" y="252"/>
                  </a:cubicBezTo>
                  <a:cubicBezTo>
                    <a:pt x="10" y="522"/>
                    <a:pt x="10" y="522"/>
                    <a:pt x="10" y="522"/>
                  </a:cubicBezTo>
                  <a:cubicBezTo>
                    <a:pt x="10" y="522"/>
                    <a:pt x="10" y="522"/>
                    <a:pt x="10" y="522"/>
                  </a:cubicBezTo>
                  <a:cubicBezTo>
                    <a:pt x="0" y="711"/>
                    <a:pt x="94" y="899"/>
                    <a:pt x="269" y="1000"/>
                  </a:cubicBez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26" name="Freeform 40218"/>
            <p:cNvSpPr/>
            <p:nvPr/>
          </p:nvSpPr>
          <p:spPr bwMode="auto">
            <a:xfrm>
              <a:off x="10234" y="5272"/>
              <a:ext cx="4195" cy="4275"/>
            </a:xfrm>
            <a:custGeom>
              <a:avLst/>
              <a:gdLst>
                <a:gd name="T0" fmla="*/ 914476 w 1121"/>
                <a:gd name="T1" fmla="*/ 276727 h 1143"/>
                <a:gd name="T2" fmla="*/ 392631 w 1121"/>
                <a:gd name="T3" fmla="*/ 2217696 h 1143"/>
                <a:gd name="T4" fmla="*/ 2339609 w 1121"/>
                <a:gd name="T5" fmla="*/ 2737242 h 1143"/>
                <a:gd name="T6" fmla="*/ 3051531 w 1121"/>
                <a:gd name="T7" fmla="*/ 1428703 h 1143"/>
                <a:gd name="T8" fmla="*/ 3051531 w 1121"/>
                <a:gd name="T9" fmla="*/ 1428703 h 1143"/>
                <a:gd name="T10" fmla="*/ 3051531 w 1121"/>
                <a:gd name="T11" fmla="*/ 690205 h 1143"/>
                <a:gd name="T12" fmla="*/ 2405681 w 1121"/>
                <a:gd name="T13" fmla="*/ 317588 h 1143"/>
                <a:gd name="T14" fmla="*/ 2405681 w 1121"/>
                <a:gd name="T15" fmla="*/ 317588 h 1143"/>
                <a:gd name="T16" fmla="*/ 914476 w 1121"/>
                <a:gd name="T17" fmla="*/ 276727 h 11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21" h="1143">
                  <a:moveTo>
                    <a:pt x="333" y="101"/>
                  </a:moveTo>
                  <a:cubicBezTo>
                    <a:pt x="85" y="245"/>
                    <a:pt x="0" y="562"/>
                    <a:pt x="143" y="810"/>
                  </a:cubicBezTo>
                  <a:cubicBezTo>
                    <a:pt x="287" y="1058"/>
                    <a:pt x="604" y="1143"/>
                    <a:pt x="852" y="1000"/>
                  </a:cubicBezTo>
                  <a:cubicBezTo>
                    <a:pt x="1027" y="899"/>
                    <a:pt x="1121" y="711"/>
                    <a:pt x="1111" y="522"/>
                  </a:cubicBezTo>
                  <a:cubicBezTo>
                    <a:pt x="1111" y="522"/>
                    <a:pt x="1111" y="522"/>
                    <a:pt x="1111" y="522"/>
                  </a:cubicBezTo>
                  <a:cubicBezTo>
                    <a:pt x="1111" y="252"/>
                    <a:pt x="1111" y="252"/>
                    <a:pt x="1111" y="252"/>
                  </a:cubicBezTo>
                  <a:cubicBezTo>
                    <a:pt x="876" y="116"/>
                    <a:pt x="876" y="116"/>
                    <a:pt x="876" y="116"/>
                  </a:cubicBezTo>
                  <a:cubicBezTo>
                    <a:pt x="876" y="116"/>
                    <a:pt x="876" y="116"/>
                    <a:pt x="876" y="116"/>
                  </a:cubicBezTo>
                  <a:cubicBezTo>
                    <a:pt x="718" y="13"/>
                    <a:pt x="508" y="0"/>
                    <a:pt x="333" y="101"/>
                  </a:cubicBez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27" name="Freeform 40219"/>
            <p:cNvSpPr/>
            <p:nvPr/>
          </p:nvSpPr>
          <p:spPr bwMode="auto">
            <a:xfrm>
              <a:off x="12405" y="2030"/>
              <a:ext cx="3883" cy="4185"/>
            </a:xfrm>
            <a:custGeom>
              <a:avLst/>
              <a:gdLst>
                <a:gd name="T0" fmla="*/ 2844660 w 1038"/>
                <a:gd name="T1" fmla="*/ 1428002 h 1118"/>
                <a:gd name="T2" fmla="*/ 1422693 w 1038"/>
                <a:gd name="T3" fmla="*/ 0 h 1118"/>
                <a:gd name="T4" fmla="*/ 0 w 1038"/>
                <a:gd name="T5" fmla="*/ 1428002 h 1118"/>
                <a:gd name="T6" fmla="*/ 778007 w 1038"/>
                <a:gd name="T7" fmla="*/ 2701683 h 1118"/>
                <a:gd name="T8" fmla="*/ 778007 w 1038"/>
                <a:gd name="T9" fmla="*/ 2701683 h 1118"/>
                <a:gd name="T10" fmla="*/ 1422693 w 1038"/>
                <a:gd name="T11" fmla="*/ 3075881 h 1118"/>
                <a:gd name="T12" fmla="*/ 2066583 w 1038"/>
                <a:gd name="T13" fmla="*/ 2701683 h 1118"/>
                <a:gd name="T14" fmla="*/ 2066583 w 1038"/>
                <a:gd name="T15" fmla="*/ 2701683 h 1118"/>
                <a:gd name="T16" fmla="*/ 2844660 w 1038"/>
                <a:gd name="T17" fmla="*/ 1428002 h 11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38" h="1118">
                  <a:moveTo>
                    <a:pt x="1038" y="519"/>
                  </a:moveTo>
                  <a:cubicBezTo>
                    <a:pt x="1038" y="233"/>
                    <a:pt x="806" y="0"/>
                    <a:pt x="519" y="0"/>
                  </a:cubicBezTo>
                  <a:cubicBezTo>
                    <a:pt x="232" y="0"/>
                    <a:pt x="0" y="233"/>
                    <a:pt x="0" y="519"/>
                  </a:cubicBezTo>
                  <a:cubicBezTo>
                    <a:pt x="0" y="721"/>
                    <a:pt x="116" y="896"/>
                    <a:pt x="284" y="982"/>
                  </a:cubicBezTo>
                  <a:cubicBezTo>
                    <a:pt x="284" y="982"/>
                    <a:pt x="284" y="982"/>
                    <a:pt x="284" y="982"/>
                  </a:cubicBezTo>
                  <a:cubicBezTo>
                    <a:pt x="519" y="1118"/>
                    <a:pt x="519" y="1118"/>
                    <a:pt x="519" y="1118"/>
                  </a:cubicBezTo>
                  <a:cubicBezTo>
                    <a:pt x="754" y="982"/>
                    <a:pt x="754" y="982"/>
                    <a:pt x="754" y="982"/>
                  </a:cubicBezTo>
                  <a:cubicBezTo>
                    <a:pt x="754" y="982"/>
                    <a:pt x="754" y="982"/>
                    <a:pt x="754" y="982"/>
                  </a:cubicBezTo>
                  <a:cubicBezTo>
                    <a:pt x="922" y="896"/>
                    <a:pt x="1038" y="721"/>
                    <a:pt x="1038" y="519"/>
                  </a:cubicBezTo>
                </a:path>
              </a:pathLst>
            </a:custGeom>
            <a:solidFill>
              <a:schemeClr val="bg1"/>
            </a:solidFill>
            <a:ln w="38100">
              <a:solidFill>
                <a:srgbClr val="C00000"/>
              </a:solidFill>
              <a:round/>
            </a:ln>
          </p:spPr>
          <p:txBody>
            <a:bodyPr/>
            <a:lstStyle/>
            <a:p>
              <a:endParaRPr lang="zh-CN" altLang="en-US">
                <a:solidFill>
                  <a:prstClr val="black"/>
                </a:solidFill>
              </a:endParaRPr>
            </a:p>
          </p:txBody>
        </p:sp>
        <p:sp>
          <p:nvSpPr>
            <p:cNvPr id="28" name="Oval 44665"/>
            <p:cNvSpPr>
              <a:spLocks noChangeArrowheads="1"/>
            </p:cNvSpPr>
            <p:nvPr/>
          </p:nvSpPr>
          <p:spPr bwMode="auto">
            <a:xfrm>
              <a:off x="14260" y="2345"/>
              <a:ext cx="170" cy="168"/>
            </a:xfrm>
            <a:prstGeom prst="ellipse">
              <a:avLst/>
            </a:pr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a:solidFill>
                  <a:prstClr val="black"/>
                </a:solidFill>
              </a:endParaRPr>
            </a:p>
          </p:txBody>
        </p:sp>
        <p:sp>
          <p:nvSpPr>
            <p:cNvPr id="29" name="Oval 44666"/>
            <p:cNvSpPr>
              <a:spLocks noChangeArrowheads="1"/>
            </p:cNvSpPr>
            <p:nvPr/>
          </p:nvSpPr>
          <p:spPr bwMode="auto">
            <a:xfrm>
              <a:off x="14550" y="2465"/>
              <a:ext cx="123" cy="120"/>
            </a:xfrm>
            <a:prstGeom prst="ellipse">
              <a:avLst/>
            </a:pr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a:solidFill>
                  <a:prstClr val="black"/>
                </a:solidFill>
              </a:endParaRPr>
            </a:p>
          </p:txBody>
        </p:sp>
        <p:sp>
          <p:nvSpPr>
            <p:cNvPr id="30" name="Oval 44667"/>
            <p:cNvSpPr>
              <a:spLocks noChangeArrowheads="1"/>
            </p:cNvSpPr>
            <p:nvPr/>
          </p:nvSpPr>
          <p:spPr bwMode="auto">
            <a:xfrm>
              <a:off x="14015" y="2502"/>
              <a:ext cx="108" cy="105"/>
            </a:xfrm>
            <a:prstGeom prst="ellipse">
              <a:avLst/>
            </a:pr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a:solidFill>
                  <a:prstClr val="black"/>
                </a:solidFill>
              </a:endParaRPr>
            </a:p>
          </p:txBody>
        </p:sp>
        <p:sp>
          <p:nvSpPr>
            <p:cNvPr id="31" name="Freeform 44668"/>
            <p:cNvSpPr/>
            <p:nvPr/>
          </p:nvSpPr>
          <p:spPr bwMode="auto">
            <a:xfrm>
              <a:off x="14108" y="2527"/>
              <a:ext cx="475" cy="240"/>
            </a:xfrm>
            <a:custGeom>
              <a:avLst/>
              <a:gdLst>
                <a:gd name="T0" fmla="*/ 172818 w 127"/>
                <a:gd name="T1" fmla="*/ 0 h 64"/>
                <a:gd name="T2" fmla="*/ 0 w 127"/>
                <a:gd name="T3" fmla="*/ 177975 h 64"/>
                <a:gd name="T4" fmla="*/ 347719 w 127"/>
                <a:gd name="T5" fmla="*/ 177975 h 64"/>
                <a:gd name="T6" fmla="*/ 172818 w 127"/>
                <a:gd name="T7" fmla="*/ 0 h 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7" h="64">
                  <a:moveTo>
                    <a:pt x="63" y="0"/>
                  </a:moveTo>
                  <a:cubicBezTo>
                    <a:pt x="28" y="0"/>
                    <a:pt x="0" y="29"/>
                    <a:pt x="0" y="64"/>
                  </a:cubicBezTo>
                  <a:cubicBezTo>
                    <a:pt x="127" y="64"/>
                    <a:pt x="127" y="64"/>
                    <a:pt x="127" y="64"/>
                  </a:cubicBezTo>
                  <a:cubicBezTo>
                    <a:pt x="127" y="29"/>
                    <a:pt x="98" y="0"/>
                    <a:pt x="63" y="0"/>
                  </a:cubicBezTo>
                  <a:close/>
                </a:path>
              </a:pathLst>
            </a:cu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32" name="Freeform 44669"/>
            <p:cNvSpPr/>
            <p:nvPr/>
          </p:nvSpPr>
          <p:spPr bwMode="auto">
            <a:xfrm>
              <a:off x="13920" y="2617"/>
              <a:ext cx="205" cy="150"/>
            </a:xfrm>
            <a:custGeom>
              <a:avLst/>
              <a:gdLst>
                <a:gd name="T0" fmla="*/ 147470 w 55"/>
                <a:gd name="T1" fmla="*/ 8130 h 40"/>
                <a:gd name="T2" fmla="*/ 107140 w 55"/>
                <a:gd name="T3" fmla="*/ 0 h 40"/>
                <a:gd name="T4" fmla="*/ 0 w 55"/>
                <a:gd name="T5" fmla="*/ 111319 h 40"/>
                <a:gd name="T6" fmla="*/ 117905 w 55"/>
                <a:gd name="T7" fmla="*/ 111319 h 40"/>
                <a:gd name="T8" fmla="*/ 147470 w 55"/>
                <a:gd name="T9" fmla="*/ 813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0">
                  <a:moveTo>
                    <a:pt x="55" y="3"/>
                  </a:moveTo>
                  <a:cubicBezTo>
                    <a:pt x="50" y="1"/>
                    <a:pt x="45" y="0"/>
                    <a:pt x="40" y="0"/>
                  </a:cubicBezTo>
                  <a:cubicBezTo>
                    <a:pt x="18" y="0"/>
                    <a:pt x="0" y="17"/>
                    <a:pt x="0" y="40"/>
                  </a:cubicBezTo>
                  <a:cubicBezTo>
                    <a:pt x="44" y="40"/>
                    <a:pt x="44" y="40"/>
                    <a:pt x="44" y="40"/>
                  </a:cubicBezTo>
                  <a:cubicBezTo>
                    <a:pt x="44" y="26"/>
                    <a:pt x="48" y="13"/>
                    <a:pt x="55" y="3"/>
                  </a:cubicBezTo>
                  <a:close/>
                </a:path>
              </a:pathLst>
            </a:cu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33" name="Freeform 44670"/>
            <p:cNvSpPr/>
            <p:nvPr/>
          </p:nvSpPr>
          <p:spPr bwMode="auto">
            <a:xfrm>
              <a:off x="14550" y="2595"/>
              <a:ext cx="230" cy="173"/>
            </a:xfrm>
            <a:custGeom>
              <a:avLst/>
              <a:gdLst>
                <a:gd name="T0" fmla="*/ 41452 w 62"/>
                <a:gd name="T1" fmla="*/ 0 h 46"/>
                <a:gd name="T2" fmla="*/ 0 w 62"/>
                <a:gd name="T3" fmla="*/ 8191 h 46"/>
                <a:gd name="T4" fmla="*/ 36551 w 62"/>
                <a:gd name="T5" fmla="*/ 130224 h 46"/>
                <a:gd name="T6" fmla="*/ 161519 w 62"/>
                <a:gd name="T7" fmla="*/ 130224 h 46"/>
                <a:gd name="T8" fmla="*/ 41452 w 62"/>
                <a:gd name="T9" fmla="*/ 0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46">
                  <a:moveTo>
                    <a:pt x="16" y="0"/>
                  </a:moveTo>
                  <a:cubicBezTo>
                    <a:pt x="11" y="0"/>
                    <a:pt x="5" y="1"/>
                    <a:pt x="0" y="3"/>
                  </a:cubicBezTo>
                  <a:cubicBezTo>
                    <a:pt x="9" y="15"/>
                    <a:pt x="14" y="30"/>
                    <a:pt x="14" y="46"/>
                  </a:cubicBezTo>
                  <a:cubicBezTo>
                    <a:pt x="62" y="46"/>
                    <a:pt x="62" y="46"/>
                    <a:pt x="62" y="46"/>
                  </a:cubicBezTo>
                  <a:cubicBezTo>
                    <a:pt x="62" y="21"/>
                    <a:pt x="42" y="0"/>
                    <a:pt x="16" y="0"/>
                  </a:cubicBezTo>
                  <a:close/>
                </a:path>
              </a:pathLst>
            </a:cu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34" name="Oval 44671"/>
            <p:cNvSpPr>
              <a:spLocks noChangeArrowheads="1"/>
            </p:cNvSpPr>
            <p:nvPr/>
          </p:nvSpPr>
          <p:spPr bwMode="auto">
            <a:xfrm>
              <a:off x="10958" y="7167"/>
              <a:ext cx="330" cy="33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a:solidFill>
                  <a:prstClr val="black"/>
                </a:solidFill>
              </a:endParaRPr>
            </a:p>
          </p:txBody>
        </p:sp>
        <p:sp>
          <p:nvSpPr>
            <p:cNvPr id="35" name="Freeform 44672"/>
            <p:cNvSpPr>
              <a:spLocks noEditPoints="1"/>
            </p:cNvSpPr>
            <p:nvPr/>
          </p:nvSpPr>
          <p:spPr bwMode="auto">
            <a:xfrm>
              <a:off x="10805" y="7015"/>
              <a:ext cx="635" cy="635"/>
            </a:xfrm>
            <a:custGeom>
              <a:avLst/>
              <a:gdLst>
                <a:gd name="T0" fmla="*/ 413075 w 170"/>
                <a:gd name="T1" fmla="*/ 244322 h 170"/>
                <a:gd name="T2" fmla="*/ 461757 w 170"/>
                <a:gd name="T3" fmla="*/ 214503 h 170"/>
                <a:gd name="T4" fmla="*/ 410158 w 170"/>
                <a:gd name="T5" fmla="*/ 192726 h 170"/>
                <a:gd name="T6" fmla="*/ 447944 w 170"/>
                <a:gd name="T7" fmla="*/ 149109 h 170"/>
                <a:gd name="T8" fmla="*/ 391294 w 170"/>
                <a:gd name="T9" fmla="*/ 144044 h 170"/>
                <a:gd name="T10" fmla="*/ 418125 w 170"/>
                <a:gd name="T11" fmla="*/ 92295 h 170"/>
                <a:gd name="T12" fmla="*/ 361326 w 170"/>
                <a:gd name="T13" fmla="*/ 103191 h 170"/>
                <a:gd name="T14" fmla="*/ 369503 w 170"/>
                <a:gd name="T15" fmla="*/ 43617 h 170"/>
                <a:gd name="T16" fmla="*/ 317698 w 170"/>
                <a:gd name="T17" fmla="*/ 70459 h 170"/>
                <a:gd name="T18" fmla="*/ 312644 w 170"/>
                <a:gd name="T19" fmla="*/ 13813 h 170"/>
                <a:gd name="T20" fmla="*/ 269031 w 170"/>
                <a:gd name="T21" fmla="*/ 51596 h 170"/>
                <a:gd name="T22" fmla="*/ 247235 w 170"/>
                <a:gd name="T23" fmla="*/ 0 h 170"/>
                <a:gd name="T24" fmla="*/ 220352 w 170"/>
                <a:gd name="T25" fmla="*/ 48678 h 170"/>
                <a:gd name="T26" fmla="*/ 181827 w 170"/>
                <a:gd name="T27" fmla="*/ 2917 h 170"/>
                <a:gd name="T28" fmla="*/ 168809 w 170"/>
                <a:gd name="T29" fmla="*/ 59563 h 170"/>
                <a:gd name="T30" fmla="*/ 119350 w 170"/>
                <a:gd name="T31" fmla="*/ 26846 h 170"/>
                <a:gd name="T32" fmla="*/ 122264 w 170"/>
                <a:gd name="T33" fmla="*/ 84272 h 170"/>
                <a:gd name="T34" fmla="*/ 67545 w 170"/>
                <a:gd name="T35" fmla="*/ 65409 h 170"/>
                <a:gd name="T36" fmla="*/ 87189 w 170"/>
                <a:gd name="T37" fmla="*/ 122264 h 170"/>
                <a:gd name="T38" fmla="*/ 26846 w 170"/>
                <a:gd name="T39" fmla="*/ 119350 h 170"/>
                <a:gd name="T40" fmla="*/ 62491 w 170"/>
                <a:gd name="T41" fmla="*/ 165840 h 170"/>
                <a:gd name="T42" fmla="*/ 5050 w 170"/>
                <a:gd name="T43" fmla="*/ 181827 h 170"/>
                <a:gd name="T44" fmla="*/ 51596 w 170"/>
                <a:gd name="T45" fmla="*/ 217435 h 170"/>
                <a:gd name="T46" fmla="*/ 0 w 170"/>
                <a:gd name="T47" fmla="*/ 247235 h 170"/>
                <a:gd name="T48" fmla="*/ 54513 w 170"/>
                <a:gd name="T49" fmla="*/ 269031 h 170"/>
                <a:gd name="T50" fmla="*/ 13813 w 170"/>
                <a:gd name="T51" fmla="*/ 312644 h 170"/>
                <a:gd name="T52" fmla="*/ 73376 w 170"/>
                <a:gd name="T53" fmla="*/ 317698 h 170"/>
                <a:gd name="T54" fmla="*/ 46546 w 170"/>
                <a:gd name="T55" fmla="*/ 369503 h 170"/>
                <a:gd name="T56" fmla="*/ 103191 w 170"/>
                <a:gd name="T57" fmla="*/ 358562 h 170"/>
                <a:gd name="T58" fmla="*/ 92295 w 170"/>
                <a:gd name="T59" fmla="*/ 415992 h 170"/>
                <a:gd name="T60" fmla="*/ 144044 w 170"/>
                <a:gd name="T61" fmla="*/ 388366 h 170"/>
                <a:gd name="T62" fmla="*/ 149109 w 170"/>
                <a:gd name="T63" fmla="*/ 447944 h 170"/>
                <a:gd name="T64" fmla="*/ 192726 w 170"/>
                <a:gd name="T65" fmla="*/ 407244 h 170"/>
                <a:gd name="T66" fmla="*/ 214503 w 170"/>
                <a:gd name="T67" fmla="*/ 461757 h 170"/>
                <a:gd name="T68" fmla="*/ 244322 w 170"/>
                <a:gd name="T69" fmla="*/ 410158 h 170"/>
                <a:gd name="T70" fmla="*/ 279912 w 170"/>
                <a:gd name="T71" fmla="*/ 456692 h 170"/>
                <a:gd name="T72" fmla="*/ 295917 w 170"/>
                <a:gd name="T73" fmla="*/ 399262 h 170"/>
                <a:gd name="T74" fmla="*/ 342407 w 170"/>
                <a:gd name="T75" fmla="*/ 434912 h 170"/>
                <a:gd name="T76" fmla="*/ 339490 w 170"/>
                <a:gd name="T77" fmla="*/ 374568 h 170"/>
                <a:gd name="T78" fmla="*/ 396348 w 170"/>
                <a:gd name="T79" fmla="*/ 394212 h 170"/>
                <a:gd name="T80" fmla="*/ 377481 w 170"/>
                <a:gd name="T81" fmla="*/ 339490 h 170"/>
                <a:gd name="T82" fmla="*/ 434912 w 170"/>
                <a:gd name="T83" fmla="*/ 342407 h 170"/>
                <a:gd name="T84" fmla="*/ 402179 w 170"/>
                <a:gd name="T85" fmla="*/ 293000 h 170"/>
                <a:gd name="T86" fmla="*/ 458840 w 170"/>
                <a:gd name="T87" fmla="*/ 279912 h 170"/>
                <a:gd name="T88" fmla="*/ 413075 w 170"/>
                <a:gd name="T89" fmla="*/ 244322 h 170"/>
                <a:gd name="T90" fmla="*/ 231289 w 170"/>
                <a:gd name="T91" fmla="*/ 383316 h 170"/>
                <a:gd name="T92" fmla="*/ 81358 w 170"/>
                <a:gd name="T93" fmla="*/ 231289 h 170"/>
                <a:gd name="T94" fmla="*/ 231289 w 170"/>
                <a:gd name="T95" fmla="*/ 78441 h 170"/>
                <a:gd name="T96" fmla="*/ 383316 w 170"/>
                <a:gd name="T97" fmla="*/ 231289 h 170"/>
                <a:gd name="T98" fmla="*/ 231289 w 170"/>
                <a:gd name="T99" fmla="*/ 383316 h 17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70" h="170">
                  <a:moveTo>
                    <a:pt x="152" y="90"/>
                  </a:moveTo>
                  <a:cubicBezTo>
                    <a:pt x="170" y="79"/>
                    <a:pt x="170" y="79"/>
                    <a:pt x="170" y="79"/>
                  </a:cubicBezTo>
                  <a:cubicBezTo>
                    <a:pt x="151" y="71"/>
                    <a:pt x="151" y="71"/>
                    <a:pt x="151" y="71"/>
                  </a:cubicBezTo>
                  <a:cubicBezTo>
                    <a:pt x="165" y="55"/>
                    <a:pt x="165" y="55"/>
                    <a:pt x="165" y="55"/>
                  </a:cubicBezTo>
                  <a:cubicBezTo>
                    <a:pt x="144" y="53"/>
                    <a:pt x="144" y="53"/>
                    <a:pt x="144" y="53"/>
                  </a:cubicBezTo>
                  <a:cubicBezTo>
                    <a:pt x="154" y="34"/>
                    <a:pt x="154" y="34"/>
                    <a:pt x="154" y="34"/>
                  </a:cubicBezTo>
                  <a:cubicBezTo>
                    <a:pt x="133" y="38"/>
                    <a:pt x="133" y="38"/>
                    <a:pt x="133" y="38"/>
                  </a:cubicBezTo>
                  <a:cubicBezTo>
                    <a:pt x="136" y="16"/>
                    <a:pt x="136" y="16"/>
                    <a:pt x="136" y="16"/>
                  </a:cubicBezTo>
                  <a:cubicBezTo>
                    <a:pt x="117" y="26"/>
                    <a:pt x="117" y="26"/>
                    <a:pt x="117" y="26"/>
                  </a:cubicBezTo>
                  <a:cubicBezTo>
                    <a:pt x="115" y="5"/>
                    <a:pt x="115" y="5"/>
                    <a:pt x="115" y="5"/>
                  </a:cubicBezTo>
                  <a:cubicBezTo>
                    <a:pt x="99" y="19"/>
                    <a:pt x="99" y="19"/>
                    <a:pt x="99" y="19"/>
                  </a:cubicBezTo>
                  <a:cubicBezTo>
                    <a:pt x="91" y="0"/>
                    <a:pt x="91" y="0"/>
                    <a:pt x="91" y="0"/>
                  </a:cubicBezTo>
                  <a:cubicBezTo>
                    <a:pt x="81" y="18"/>
                    <a:pt x="81" y="18"/>
                    <a:pt x="81" y="18"/>
                  </a:cubicBezTo>
                  <a:cubicBezTo>
                    <a:pt x="67" y="1"/>
                    <a:pt x="67" y="1"/>
                    <a:pt x="67" y="1"/>
                  </a:cubicBezTo>
                  <a:cubicBezTo>
                    <a:pt x="62" y="22"/>
                    <a:pt x="62" y="22"/>
                    <a:pt x="62" y="22"/>
                  </a:cubicBezTo>
                  <a:cubicBezTo>
                    <a:pt x="44" y="10"/>
                    <a:pt x="44" y="10"/>
                    <a:pt x="44" y="10"/>
                  </a:cubicBezTo>
                  <a:cubicBezTo>
                    <a:pt x="45" y="31"/>
                    <a:pt x="45" y="31"/>
                    <a:pt x="45" y="31"/>
                  </a:cubicBezTo>
                  <a:cubicBezTo>
                    <a:pt x="25" y="24"/>
                    <a:pt x="25" y="24"/>
                    <a:pt x="25" y="24"/>
                  </a:cubicBezTo>
                  <a:cubicBezTo>
                    <a:pt x="32" y="45"/>
                    <a:pt x="32" y="45"/>
                    <a:pt x="32" y="45"/>
                  </a:cubicBezTo>
                  <a:cubicBezTo>
                    <a:pt x="10" y="44"/>
                    <a:pt x="10" y="44"/>
                    <a:pt x="10" y="44"/>
                  </a:cubicBezTo>
                  <a:cubicBezTo>
                    <a:pt x="23" y="61"/>
                    <a:pt x="23" y="61"/>
                    <a:pt x="23" y="61"/>
                  </a:cubicBezTo>
                  <a:cubicBezTo>
                    <a:pt x="2" y="67"/>
                    <a:pt x="2" y="67"/>
                    <a:pt x="2" y="67"/>
                  </a:cubicBezTo>
                  <a:cubicBezTo>
                    <a:pt x="19" y="80"/>
                    <a:pt x="19" y="80"/>
                    <a:pt x="19" y="80"/>
                  </a:cubicBezTo>
                  <a:cubicBezTo>
                    <a:pt x="0" y="91"/>
                    <a:pt x="0" y="91"/>
                    <a:pt x="0" y="91"/>
                  </a:cubicBezTo>
                  <a:cubicBezTo>
                    <a:pt x="20" y="99"/>
                    <a:pt x="20" y="99"/>
                    <a:pt x="20" y="99"/>
                  </a:cubicBezTo>
                  <a:cubicBezTo>
                    <a:pt x="5" y="115"/>
                    <a:pt x="5" y="115"/>
                    <a:pt x="5" y="115"/>
                  </a:cubicBezTo>
                  <a:cubicBezTo>
                    <a:pt x="27" y="117"/>
                    <a:pt x="27" y="117"/>
                    <a:pt x="27" y="117"/>
                  </a:cubicBezTo>
                  <a:cubicBezTo>
                    <a:pt x="17" y="136"/>
                    <a:pt x="17" y="136"/>
                    <a:pt x="17" y="136"/>
                  </a:cubicBezTo>
                  <a:cubicBezTo>
                    <a:pt x="38" y="132"/>
                    <a:pt x="38" y="132"/>
                    <a:pt x="38" y="132"/>
                  </a:cubicBezTo>
                  <a:cubicBezTo>
                    <a:pt x="34" y="153"/>
                    <a:pt x="34" y="153"/>
                    <a:pt x="34" y="153"/>
                  </a:cubicBezTo>
                  <a:cubicBezTo>
                    <a:pt x="53" y="143"/>
                    <a:pt x="53" y="143"/>
                    <a:pt x="53" y="143"/>
                  </a:cubicBezTo>
                  <a:cubicBezTo>
                    <a:pt x="55" y="165"/>
                    <a:pt x="55" y="165"/>
                    <a:pt x="55" y="165"/>
                  </a:cubicBezTo>
                  <a:cubicBezTo>
                    <a:pt x="71" y="150"/>
                    <a:pt x="71" y="150"/>
                    <a:pt x="71" y="150"/>
                  </a:cubicBezTo>
                  <a:cubicBezTo>
                    <a:pt x="79" y="170"/>
                    <a:pt x="79" y="170"/>
                    <a:pt x="79" y="170"/>
                  </a:cubicBezTo>
                  <a:cubicBezTo>
                    <a:pt x="90" y="151"/>
                    <a:pt x="90" y="151"/>
                    <a:pt x="90" y="151"/>
                  </a:cubicBezTo>
                  <a:cubicBezTo>
                    <a:pt x="103" y="168"/>
                    <a:pt x="103" y="168"/>
                    <a:pt x="103" y="168"/>
                  </a:cubicBezTo>
                  <a:cubicBezTo>
                    <a:pt x="109" y="147"/>
                    <a:pt x="109" y="147"/>
                    <a:pt x="109" y="147"/>
                  </a:cubicBezTo>
                  <a:cubicBezTo>
                    <a:pt x="126" y="160"/>
                    <a:pt x="126" y="160"/>
                    <a:pt x="126" y="160"/>
                  </a:cubicBezTo>
                  <a:cubicBezTo>
                    <a:pt x="125" y="138"/>
                    <a:pt x="125" y="138"/>
                    <a:pt x="125" y="138"/>
                  </a:cubicBezTo>
                  <a:cubicBezTo>
                    <a:pt x="146" y="145"/>
                    <a:pt x="146" y="145"/>
                    <a:pt x="146" y="145"/>
                  </a:cubicBezTo>
                  <a:cubicBezTo>
                    <a:pt x="139" y="125"/>
                    <a:pt x="139" y="125"/>
                    <a:pt x="139" y="125"/>
                  </a:cubicBezTo>
                  <a:cubicBezTo>
                    <a:pt x="160" y="126"/>
                    <a:pt x="160" y="126"/>
                    <a:pt x="160" y="126"/>
                  </a:cubicBezTo>
                  <a:cubicBezTo>
                    <a:pt x="148" y="108"/>
                    <a:pt x="148" y="108"/>
                    <a:pt x="148" y="108"/>
                  </a:cubicBezTo>
                  <a:cubicBezTo>
                    <a:pt x="169" y="103"/>
                    <a:pt x="169" y="103"/>
                    <a:pt x="169" y="103"/>
                  </a:cubicBezTo>
                  <a:lnTo>
                    <a:pt x="152" y="90"/>
                  </a:lnTo>
                  <a:close/>
                  <a:moveTo>
                    <a:pt x="85" y="141"/>
                  </a:moveTo>
                  <a:cubicBezTo>
                    <a:pt x="55" y="141"/>
                    <a:pt x="30" y="116"/>
                    <a:pt x="30" y="85"/>
                  </a:cubicBezTo>
                  <a:cubicBezTo>
                    <a:pt x="30" y="54"/>
                    <a:pt x="55" y="29"/>
                    <a:pt x="85" y="29"/>
                  </a:cubicBezTo>
                  <a:cubicBezTo>
                    <a:pt x="116" y="29"/>
                    <a:pt x="141" y="54"/>
                    <a:pt x="141" y="85"/>
                  </a:cubicBezTo>
                  <a:cubicBezTo>
                    <a:pt x="141" y="116"/>
                    <a:pt x="116" y="141"/>
                    <a:pt x="85" y="14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36" name="Freeform 44673"/>
            <p:cNvSpPr/>
            <p:nvPr/>
          </p:nvSpPr>
          <p:spPr bwMode="auto">
            <a:xfrm>
              <a:off x="17365" y="6975"/>
              <a:ext cx="558" cy="698"/>
            </a:xfrm>
            <a:custGeom>
              <a:avLst/>
              <a:gdLst>
                <a:gd name="T0" fmla="*/ 391810 w 149"/>
                <a:gd name="T1" fmla="*/ 224607 h 187"/>
                <a:gd name="T2" fmla="*/ 317450 w 149"/>
                <a:gd name="T3" fmla="*/ 146345 h 187"/>
                <a:gd name="T4" fmla="*/ 286569 w 149"/>
                <a:gd name="T5" fmla="*/ 45616 h 187"/>
                <a:gd name="T6" fmla="*/ 121539 w 149"/>
                <a:gd name="T7" fmla="*/ 45616 h 187"/>
                <a:gd name="T8" fmla="*/ 91287 w 149"/>
                <a:gd name="T9" fmla="*/ 148480 h 187"/>
                <a:gd name="T10" fmla="*/ 16130 w 149"/>
                <a:gd name="T11" fmla="*/ 227518 h 187"/>
                <a:gd name="T12" fmla="*/ 99534 w 149"/>
                <a:gd name="T13" fmla="*/ 365129 h 187"/>
                <a:gd name="T14" fmla="*/ 176837 w 149"/>
                <a:gd name="T15" fmla="*/ 359306 h 187"/>
                <a:gd name="T16" fmla="*/ 176837 w 149"/>
                <a:gd name="T17" fmla="*/ 483901 h 187"/>
                <a:gd name="T18" fmla="*/ 206936 w 149"/>
                <a:gd name="T19" fmla="*/ 505636 h 187"/>
                <a:gd name="T20" fmla="*/ 237187 w 149"/>
                <a:gd name="T21" fmla="*/ 483901 h 187"/>
                <a:gd name="T22" fmla="*/ 237187 w 149"/>
                <a:gd name="T23" fmla="*/ 359306 h 187"/>
                <a:gd name="T24" fmla="*/ 311559 w 149"/>
                <a:gd name="T25" fmla="*/ 365129 h 187"/>
                <a:gd name="T26" fmla="*/ 391810 w 149"/>
                <a:gd name="T27" fmla="*/ 224607 h 1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49" h="187">
                  <a:moveTo>
                    <a:pt x="142" y="83"/>
                  </a:moveTo>
                  <a:cubicBezTo>
                    <a:pt x="139" y="69"/>
                    <a:pt x="128" y="59"/>
                    <a:pt x="115" y="54"/>
                  </a:cubicBezTo>
                  <a:cubicBezTo>
                    <a:pt x="118" y="41"/>
                    <a:pt x="114" y="27"/>
                    <a:pt x="104" y="17"/>
                  </a:cubicBezTo>
                  <a:cubicBezTo>
                    <a:pt x="87" y="0"/>
                    <a:pt x="60" y="0"/>
                    <a:pt x="44" y="17"/>
                  </a:cubicBezTo>
                  <a:cubicBezTo>
                    <a:pt x="34" y="27"/>
                    <a:pt x="30" y="42"/>
                    <a:pt x="33" y="55"/>
                  </a:cubicBezTo>
                  <a:cubicBezTo>
                    <a:pt x="20" y="59"/>
                    <a:pt x="9" y="70"/>
                    <a:pt x="6" y="84"/>
                  </a:cubicBezTo>
                  <a:cubicBezTo>
                    <a:pt x="0" y="107"/>
                    <a:pt x="13" y="130"/>
                    <a:pt x="36" y="135"/>
                  </a:cubicBezTo>
                  <a:cubicBezTo>
                    <a:pt x="46" y="138"/>
                    <a:pt x="55" y="137"/>
                    <a:pt x="64" y="133"/>
                  </a:cubicBezTo>
                  <a:cubicBezTo>
                    <a:pt x="64" y="179"/>
                    <a:pt x="64" y="179"/>
                    <a:pt x="64" y="179"/>
                  </a:cubicBezTo>
                  <a:cubicBezTo>
                    <a:pt x="64" y="183"/>
                    <a:pt x="69" y="187"/>
                    <a:pt x="75" y="187"/>
                  </a:cubicBezTo>
                  <a:cubicBezTo>
                    <a:pt x="81" y="187"/>
                    <a:pt x="86" y="183"/>
                    <a:pt x="86" y="179"/>
                  </a:cubicBezTo>
                  <a:cubicBezTo>
                    <a:pt x="86" y="133"/>
                    <a:pt x="86" y="133"/>
                    <a:pt x="86" y="133"/>
                  </a:cubicBezTo>
                  <a:cubicBezTo>
                    <a:pt x="94" y="137"/>
                    <a:pt x="104" y="138"/>
                    <a:pt x="113" y="135"/>
                  </a:cubicBezTo>
                  <a:cubicBezTo>
                    <a:pt x="135" y="129"/>
                    <a:pt x="149" y="106"/>
                    <a:pt x="142" y="8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37" name="文本框 4503"/>
            <p:cNvSpPr txBox="1">
              <a:spLocks noChangeArrowheads="1"/>
            </p:cNvSpPr>
            <p:nvPr/>
          </p:nvSpPr>
          <p:spPr bwMode="auto">
            <a:xfrm>
              <a:off x="12898" y="3560"/>
              <a:ext cx="2807"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400" b="1" dirty="0">
                  <a:solidFill>
                    <a:prstClr val="black"/>
                  </a:solidFill>
                  <a:latin typeface="方正清刻本悦宋简体" charset="-122"/>
                  <a:ea typeface="方正清刻本悦宋简体" charset="-122"/>
                  <a:cs typeface="方正清刻本悦宋简体" charset="-122"/>
                </a:rPr>
                <a:t>党的建设</a:t>
              </a:r>
            </a:p>
          </p:txBody>
        </p:sp>
        <p:sp>
          <p:nvSpPr>
            <p:cNvPr id="38" name="文本框 4505"/>
            <p:cNvSpPr txBox="1">
              <a:spLocks noChangeArrowheads="1"/>
            </p:cNvSpPr>
            <p:nvPr/>
          </p:nvSpPr>
          <p:spPr bwMode="auto">
            <a:xfrm>
              <a:off x="11440" y="6689"/>
              <a:ext cx="2807"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400" b="1">
                  <a:solidFill>
                    <a:prstClr val="white"/>
                  </a:solidFill>
                  <a:latin typeface="方正清刻本悦宋简体" charset="-122"/>
                  <a:ea typeface="方正清刻本悦宋简体" charset="-122"/>
                  <a:cs typeface="方正清刻本悦宋简体" charset="-122"/>
                </a:rPr>
                <a:t>武装斗争</a:t>
              </a:r>
            </a:p>
          </p:txBody>
        </p:sp>
        <p:sp>
          <p:nvSpPr>
            <p:cNvPr id="39" name="文本框 4507"/>
            <p:cNvSpPr txBox="1">
              <a:spLocks noChangeArrowheads="1"/>
            </p:cNvSpPr>
            <p:nvPr/>
          </p:nvSpPr>
          <p:spPr bwMode="auto">
            <a:xfrm>
              <a:off x="14781" y="6513"/>
              <a:ext cx="2807"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400" b="1">
                  <a:solidFill>
                    <a:prstClr val="white"/>
                  </a:solidFill>
                  <a:latin typeface="方正清刻本悦宋简体" charset="-122"/>
                  <a:ea typeface="方正清刻本悦宋简体" charset="-122"/>
                  <a:cs typeface="方正清刻本悦宋简体" charset="-122"/>
                </a:rPr>
                <a:t>统一战线</a:t>
              </a:r>
            </a:p>
          </p:txBody>
        </p:sp>
      </p:grpSp>
      <p:sp>
        <p:nvSpPr>
          <p:cNvPr id="40" name="文本框 39"/>
          <p:cNvSpPr txBox="1"/>
          <p:nvPr/>
        </p:nvSpPr>
        <p:spPr>
          <a:xfrm>
            <a:off x="10036736" y="4143031"/>
            <a:ext cx="809855" cy="584775"/>
          </a:xfrm>
          <a:prstGeom prst="rect">
            <a:avLst/>
          </a:prstGeom>
          <a:noFill/>
        </p:spPr>
        <p:txBody>
          <a:bodyPr wrap="square" rtlCol="0">
            <a:spAutoFit/>
          </a:bodyPr>
          <a:lstStyle/>
          <a:p>
            <a:r>
              <a:rPr kumimoji="1" lang="zh-CN" altLang="en-US" sz="32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党</a:t>
            </a:r>
            <a:endParaRPr kumimoji="1" lang="zh-CN" altLang="en-US" sz="32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41" name="文本框 40"/>
          <p:cNvSpPr txBox="1"/>
          <p:nvPr/>
        </p:nvSpPr>
        <p:spPr>
          <a:xfrm>
            <a:off x="11027791" y="5793763"/>
            <a:ext cx="809855" cy="584775"/>
          </a:xfrm>
          <a:prstGeom prst="rect">
            <a:avLst/>
          </a:prstGeom>
          <a:noFill/>
        </p:spPr>
        <p:txBody>
          <a:bodyPr wrap="square" rtlCol="0">
            <a:spAutoFit/>
          </a:bodyPr>
          <a:lstStyle/>
          <a:p>
            <a:r>
              <a:rPr kumimoji="1" lang="zh-CN" altLang="en-US" sz="32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人</a:t>
            </a:r>
            <a:endParaRPr kumimoji="1" lang="zh-CN" altLang="en-US" sz="32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42" name="文本框 41"/>
          <p:cNvSpPr txBox="1"/>
          <p:nvPr/>
        </p:nvSpPr>
        <p:spPr>
          <a:xfrm>
            <a:off x="9163899" y="5774061"/>
            <a:ext cx="809855" cy="584775"/>
          </a:xfrm>
          <a:prstGeom prst="rect">
            <a:avLst/>
          </a:prstGeom>
          <a:noFill/>
        </p:spPr>
        <p:txBody>
          <a:bodyPr wrap="square" rtlCol="0">
            <a:spAutoFit/>
          </a:bodyPr>
          <a:lstStyle/>
          <a:p>
            <a:r>
              <a:rPr kumimoji="1" lang="zh-CN" altLang="en-US" sz="32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枪</a:t>
            </a:r>
            <a:endParaRPr kumimoji="1" lang="zh-CN" altLang="en-US" sz="32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367942090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8196" y="450757"/>
            <a:ext cx="10192076" cy="544050"/>
          </a:xfrm>
        </p:spPr>
        <p:txBody>
          <a:bodyPr vert="horz" lIns="91440" tIns="45720" rIns="91440" bIns="45720" rtlCol="0" anchor="ctr">
            <a:noAutofit/>
          </a:bodyPr>
          <a:lstStyle/>
          <a:p>
            <a:r>
              <a:rPr lang="zh-CN" altLang="en-US" sz="2400" dirty="0">
                <a:solidFill>
                  <a:schemeClr val="tx1"/>
                </a:solidFill>
              </a:rPr>
              <a:t>第三节 人民共和国：中国人民的历史性选择 </a:t>
            </a:r>
          </a:p>
        </p:txBody>
      </p:sp>
      <p:sp>
        <p:nvSpPr>
          <p:cNvPr id="3" name="内容占位符 2"/>
          <p:cNvSpPr>
            <a:spLocks noGrp="1"/>
          </p:cNvSpPr>
          <p:nvPr>
            <p:ph idx="1"/>
          </p:nvPr>
        </p:nvSpPr>
        <p:spPr>
          <a:xfrm>
            <a:off x="288700" y="1072162"/>
            <a:ext cx="11671068" cy="5486605"/>
          </a:xfrm>
        </p:spPr>
        <p:txBody>
          <a:bodyPr>
            <a:normAutofit/>
          </a:bodyPr>
          <a:lstStyle/>
          <a:p>
            <a:pPr>
              <a:spcBef>
                <a:spcPts val="0"/>
              </a:spcBef>
            </a:pPr>
            <a:r>
              <a:rPr lang="zh-CN" altLang="en-US" dirty="0" smtClean="0">
                <a:latin typeface="黑体" panose="02010609060101010101" pitchFamily="49" charset="-122"/>
                <a:ea typeface="黑体" panose="02010609060101010101" pitchFamily="49" charset="-122"/>
              </a:rPr>
              <a:t>中国</a:t>
            </a:r>
            <a:r>
              <a:rPr lang="zh-CN" altLang="en-US" dirty="0">
                <a:latin typeface="黑体" panose="02010609060101010101" pitchFamily="49" charset="-122"/>
                <a:ea typeface="黑体" panose="02010609060101010101" pitchFamily="49" charset="-122"/>
              </a:rPr>
              <a:t>革命胜利的基本</a:t>
            </a:r>
            <a:r>
              <a:rPr lang="zh-CN" altLang="en-US" dirty="0" smtClean="0">
                <a:latin typeface="黑体" panose="02010609060101010101" pitchFamily="49" charset="-122"/>
                <a:ea typeface="黑体" panose="02010609060101010101" pitchFamily="49" charset="-122"/>
              </a:rPr>
              <a:t>经验</a:t>
            </a:r>
            <a:endParaRPr lang="en-US" altLang="zh-CN" dirty="0" smtClean="0">
              <a:latin typeface="黑体" panose="02010609060101010101" pitchFamily="49" charset="-122"/>
              <a:ea typeface="黑体" panose="02010609060101010101" pitchFamily="49" charset="-122"/>
            </a:endParaRPr>
          </a:p>
          <a:p>
            <a:pPr>
              <a:spcBef>
                <a:spcPts val="0"/>
              </a:spcBef>
            </a:pPr>
            <a:endParaRPr lang="zh-CN" altLang="en-US" dirty="0" smtClean="0">
              <a:latin typeface="黑体" panose="02010609060101010101" pitchFamily="49" charset="-122"/>
              <a:ea typeface="黑体" panose="02010609060101010101" pitchFamily="49" charset="-122"/>
            </a:endParaRPr>
          </a:p>
          <a:p>
            <a:pPr>
              <a:spcBef>
                <a:spcPts val="0"/>
              </a:spcBef>
            </a:pPr>
            <a:r>
              <a:rPr lang="zh-CN" altLang="en-US" dirty="0" smtClean="0">
                <a:solidFill>
                  <a:srgbClr val="C00000"/>
                </a:solidFill>
                <a:latin typeface="黑体" panose="02010609060101010101" pitchFamily="49" charset="-122"/>
                <a:ea typeface="黑体" panose="02010609060101010101" pitchFamily="49" charset="-122"/>
              </a:rPr>
              <a:t>党</a:t>
            </a:r>
            <a:r>
              <a:rPr lang="zh-CN" altLang="en-US" dirty="0">
                <a:solidFill>
                  <a:srgbClr val="C00000"/>
                </a:solidFill>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加强共产</a:t>
            </a:r>
            <a:r>
              <a:rPr lang="zh-CN" altLang="en-US" dirty="0" smtClean="0">
                <a:latin typeface="黑体" panose="02010609060101010101" pitchFamily="49" charset="-122"/>
                <a:ea typeface="黑体" panose="02010609060101010101" pitchFamily="49" charset="-122"/>
              </a:rPr>
              <a:t>党</a:t>
            </a:r>
            <a:r>
              <a:rPr lang="zh-CN" altLang="en-US" u="sng" dirty="0">
                <a:solidFill>
                  <a:srgbClr val="C00000"/>
                </a:solidFill>
                <a:latin typeface="黑体" panose="02010609060101010101" pitchFamily="49" charset="-122"/>
                <a:ea typeface="黑体" panose="02010609060101010101" pitchFamily="49" charset="-122"/>
              </a:rPr>
              <a:t> </a:t>
            </a:r>
            <a:r>
              <a:rPr lang="zh-CN" altLang="en-US" u="sng" dirty="0" smtClean="0">
                <a:solidFill>
                  <a:srgbClr val="C00000"/>
                </a:solidFill>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a:spcBef>
                <a:spcPts val="0"/>
              </a:spcBef>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党的自身建设，密切地联系着党的政治路线。    </a:t>
            </a:r>
          </a:p>
          <a:p>
            <a:endParaRPr lang="zh-CN" altLang="en-US" dirty="0">
              <a:latin typeface="黑体" panose="02010609060101010101" pitchFamily="49" charset="-122"/>
              <a:ea typeface="黑体" panose="02010609060101010101" pitchFamily="49" charset="-122"/>
            </a:endParaRPr>
          </a:p>
          <a:p>
            <a:pPr>
              <a:spcBef>
                <a:spcPts val="0"/>
              </a:spcBef>
            </a:pPr>
            <a:r>
              <a:rPr lang="zh-CN" altLang="en-US" dirty="0" smtClean="0">
                <a:solidFill>
                  <a:srgbClr val="C00000"/>
                </a:solidFill>
                <a:latin typeface="黑体" panose="02010609060101010101" pitchFamily="49" charset="-122"/>
                <a:ea typeface="黑体" panose="02010609060101010101" pitchFamily="49" charset="-122"/>
              </a:rPr>
              <a:t>人：</a:t>
            </a:r>
            <a:r>
              <a:rPr lang="zh-CN" altLang="en-US" dirty="0" smtClean="0">
                <a:latin typeface="黑体" panose="02010609060101010101" pitchFamily="49" charset="-122"/>
                <a:ea typeface="黑体" panose="02010609060101010101" pitchFamily="49" charset="-122"/>
              </a:rPr>
              <a:t>建立</a:t>
            </a:r>
            <a:r>
              <a:rPr lang="zh-CN" altLang="en-US" dirty="0">
                <a:latin typeface="黑体" panose="02010609060101010101" pitchFamily="49" charset="-122"/>
                <a:ea typeface="黑体" panose="02010609060101010101" pitchFamily="49" charset="-122"/>
              </a:rPr>
              <a:t>广泛的</a:t>
            </a:r>
            <a:r>
              <a:rPr lang="zh-CN" altLang="en-US" dirty="0" smtClean="0">
                <a:latin typeface="黑体" panose="02010609060101010101" pitchFamily="49" charset="-122"/>
                <a:ea typeface="黑体" panose="02010609060101010101" pitchFamily="49" charset="-122"/>
              </a:rPr>
              <a:t>统一战线</a:t>
            </a:r>
            <a:r>
              <a:rPr lang="zh-CN" altLang="en-US" dirty="0">
                <a:latin typeface="黑体" panose="02010609060101010101" pitchFamily="49" charset="-122"/>
                <a:ea typeface="黑体" panose="02010609060101010101" pitchFamily="49" charset="-122"/>
              </a:rPr>
              <a:t>中的</a:t>
            </a:r>
            <a:r>
              <a:rPr lang="zh-CN" altLang="en-US" dirty="0">
                <a:solidFill>
                  <a:srgbClr val="C00000"/>
                </a:solidFill>
                <a:latin typeface="黑体" panose="02010609060101010101" pitchFamily="49" charset="-122"/>
                <a:ea typeface="黑体" panose="02010609060101010101" pitchFamily="49" charset="-122"/>
              </a:rPr>
              <a:t>两个联盟</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lvl="1">
              <a:spcBef>
                <a:spcPts val="0"/>
              </a:spcBef>
            </a:pPr>
            <a:r>
              <a:rPr lang="zh-CN" altLang="en-US" dirty="0">
                <a:latin typeface="黑体" panose="02010609060101010101" pitchFamily="49" charset="-122"/>
                <a:ea typeface="黑体" panose="02010609060101010101" pitchFamily="49" charset="-122"/>
              </a:rPr>
              <a:t>主要</a:t>
            </a:r>
            <a:r>
              <a:rPr lang="zh-CN" altLang="en-US" dirty="0" smtClean="0">
                <a:latin typeface="黑体" panose="02010609060101010101" pitchFamily="49" charset="-122"/>
                <a:ea typeface="黑体" panose="02010609060101010101" pitchFamily="49" charset="-122"/>
              </a:rPr>
              <a:t>的、基本的：</a:t>
            </a:r>
            <a:r>
              <a:rPr lang="zh-CN" altLang="en-US" u="sng" dirty="0">
                <a:solidFill>
                  <a:srgbClr val="C00000"/>
                </a:solidFill>
                <a:latin typeface="黑体" panose="02010609060101010101" pitchFamily="49" charset="-122"/>
                <a:ea typeface="黑体" panose="02010609060101010101" pitchFamily="49" charset="-122"/>
              </a:rPr>
              <a:t> </a:t>
            </a:r>
            <a:r>
              <a:rPr lang="zh-CN" altLang="en-US" u="sng" dirty="0" smtClean="0">
                <a:solidFill>
                  <a:srgbClr val="C00000"/>
                </a:solidFill>
                <a:latin typeface="黑体" panose="02010609060101010101" pitchFamily="49" charset="-122"/>
                <a:ea typeface="黑体" panose="02010609060101010101" pitchFamily="49" charset="-122"/>
              </a:rPr>
              <a:t>     </a:t>
            </a:r>
            <a:r>
              <a:rPr lang="zh-CN" altLang="en-US" dirty="0" smtClean="0">
                <a:solidFill>
                  <a:srgbClr val="C00000"/>
                </a:solidFill>
                <a:latin typeface="黑体" panose="02010609060101010101" pitchFamily="49" charset="-122"/>
                <a:ea typeface="黑体" panose="02010609060101010101" pitchFamily="49" charset="-122"/>
              </a:rPr>
              <a:t>的</a:t>
            </a:r>
            <a:r>
              <a:rPr lang="zh-CN" altLang="en-US" dirty="0">
                <a:solidFill>
                  <a:srgbClr val="C00000"/>
                </a:solidFill>
                <a:latin typeface="黑体" panose="02010609060101010101" pitchFamily="49" charset="-122"/>
                <a:ea typeface="黑体" panose="02010609060101010101" pitchFamily="49" charset="-122"/>
              </a:rPr>
              <a:t>联盟</a:t>
            </a:r>
            <a:r>
              <a:rPr lang="zh-CN" altLang="en-US" dirty="0">
                <a:latin typeface="黑体" panose="02010609060101010101" pitchFamily="49" charset="-122"/>
                <a:ea typeface="黑体" panose="02010609060101010101" pitchFamily="49" charset="-122"/>
              </a:rPr>
              <a:t>，它主要是工人、农民和城市小资产阶级的联盟</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lvl="1">
              <a:spcBef>
                <a:spcPts val="0"/>
              </a:spcBef>
            </a:pPr>
            <a:r>
              <a:rPr lang="zh-CN" altLang="en-US" dirty="0" smtClean="0">
                <a:latin typeface="黑体" panose="02010609060101010101" pitchFamily="49" charset="-122"/>
                <a:ea typeface="黑体" panose="02010609060101010101" pitchFamily="49" charset="-122"/>
              </a:rPr>
              <a:t>辅助的、重要的：</a:t>
            </a:r>
            <a:r>
              <a:rPr lang="zh-CN" altLang="en-US" u="sng" dirty="0">
                <a:solidFill>
                  <a:srgbClr val="C00000"/>
                </a:solidFill>
                <a:latin typeface="黑体" panose="02010609060101010101" pitchFamily="49" charset="-122"/>
                <a:ea typeface="黑体" panose="02010609060101010101" pitchFamily="49" charset="-122"/>
              </a:rPr>
              <a:t> </a:t>
            </a:r>
            <a:r>
              <a:rPr lang="zh-CN" altLang="en-US" u="sng" dirty="0" smtClean="0">
                <a:solidFill>
                  <a:srgbClr val="C00000"/>
                </a:solidFill>
                <a:latin typeface="黑体" panose="02010609060101010101" pitchFamily="49" charset="-122"/>
                <a:ea typeface="黑体" panose="02010609060101010101" pitchFamily="49" charset="-122"/>
              </a:rPr>
              <a:t>     </a:t>
            </a:r>
            <a:r>
              <a:rPr lang="zh-CN" altLang="en-US" dirty="0" smtClean="0">
                <a:solidFill>
                  <a:srgbClr val="C00000"/>
                </a:solidFill>
                <a:latin typeface="黑体" panose="02010609060101010101" pitchFamily="49" charset="-122"/>
                <a:ea typeface="黑体" panose="02010609060101010101" pitchFamily="49" charset="-122"/>
              </a:rPr>
              <a:t>的</a:t>
            </a:r>
            <a:r>
              <a:rPr lang="zh-CN" altLang="en-US" dirty="0">
                <a:solidFill>
                  <a:srgbClr val="C00000"/>
                </a:solidFill>
                <a:latin typeface="黑体" panose="02010609060101010101" pitchFamily="49" charset="-122"/>
                <a:ea typeface="黑体" panose="02010609060101010101" pitchFamily="49" charset="-122"/>
              </a:rPr>
              <a:t>联盟</a:t>
            </a:r>
            <a:r>
              <a:rPr lang="zh-CN" altLang="en-US" dirty="0" smtClean="0">
                <a:latin typeface="黑体" panose="02010609060101010101" pitchFamily="49" charset="-122"/>
                <a:ea typeface="黑体" panose="02010609060101010101" pitchFamily="49" charset="-122"/>
              </a:rPr>
              <a:t>，主要</a:t>
            </a:r>
            <a:r>
              <a:rPr lang="zh-CN" altLang="en-US" dirty="0">
                <a:latin typeface="黑体" panose="02010609060101010101" pitchFamily="49" charset="-122"/>
                <a:ea typeface="黑体" panose="02010609060101010101" pitchFamily="49" charset="-122"/>
              </a:rPr>
              <a:t>是劳动者与民族资产阶级的</a:t>
            </a:r>
            <a:r>
              <a:rPr lang="zh-CN" altLang="en-US" dirty="0" smtClean="0">
                <a:latin typeface="黑体" panose="02010609060101010101" pitchFamily="49" charset="-122"/>
                <a:ea typeface="黑体" panose="02010609060101010101" pitchFamily="49" charset="-122"/>
              </a:rPr>
              <a:t>联盟。</a:t>
            </a:r>
            <a:endParaRPr lang="en-US" altLang="zh-CN" dirty="0" smtClean="0">
              <a:latin typeface="黑体" panose="02010609060101010101" pitchFamily="49" charset="-122"/>
              <a:ea typeface="黑体" panose="02010609060101010101" pitchFamily="49" charset="-122"/>
            </a:endParaRPr>
          </a:p>
          <a:p>
            <a:pPr lvl="1">
              <a:spcBef>
                <a:spcPts val="0"/>
              </a:spcBef>
            </a:pPr>
            <a:endParaRPr lang="en-US" altLang="zh-CN" dirty="0" smtClean="0">
              <a:latin typeface="黑体" panose="02010609060101010101" pitchFamily="49" charset="-122"/>
              <a:ea typeface="黑体" panose="02010609060101010101" pitchFamily="49" charset="-122"/>
            </a:endParaRPr>
          </a:p>
          <a:p>
            <a:pPr>
              <a:spcBef>
                <a:spcPts val="0"/>
              </a:spcBef>
            </a:pPr>
            <a:r>
              <a:rPr lang="zh-CN" altLang="en-US" dirty="0" smtClean="0">
                <a:solidFill>
                  <a:srgbClr val="C00000"/>
                </a:solidFill>
                <a:latin typeface="黑体" panose="02010609060101010101" pitchFamily="49" charset="-122"/>
                <a:ea typeface="黑体" panose="02010609060101010101" pitchFamily="49" charset="-122"/>
              </a:rPr>
              <a:t>枪：</a:t>
            </a:r>
            <a:r>
              <a:rPr lang="zh-CN" altLang="en-US" dirty="0" smtClean="0">
                <a:latin typeface="黑体" panose="02010609060101010101" pitchFamily="49" charset="-122"/>
                <a:ea typeface="黑体" panose="02010609060101010101" pitchFamily="49" charset="-122"/>
              </a:rPr>
              <a:t>坚持</a:t>
            </a:r>
            <a:r>
              <a:rPr lang="zh-CN" altLang="en-US" dirty="0">
                <a:latin typeface="黑体" panose="02010609060101010101" pitchFamily="49" charset="-122"/>
                <a:ea typeface="黑体" panose="02010609060101010101" pitchFamily="49" charset="-122"/>
              </a:rPr>
              <a:t>革命</a:t>
            </a:r>
            <a:r>
              <a:rPr lang="zh-CN" altLang="en-US" dirty="0" smtClean="0">
                <a:latin typeface="黑体" panose="02010609060101010101" pitchFamily="49" charset="-122"/>
                <a:ea typeface="黑体" panose="02010609060101010101" pitchFamily="49" charset="-122"/>
              </a:rPr>
              <a:t>的</a:t>
            </a:r>
            <a:r>
              <a:rPr lang="zh-CN" altLang="en-US" u="sng" dirty="0">
                <a:solidFill>
                  <a:srgbClr val="C00000"/>
                </a:solidFill>
                <a:latin typeface="黑体" panose="02010609060101010101" pitchFamily="49" charset="-122"/>
                <a:ea typeface="黑体" panose="02010609060101010101" pitchFamily="49" charset="-122"/>
              </a:rPr>
              <a:t> </a:t>
            </a:r>
            <a:r>
              <a:rPr lang="zh-CN" altLang="en-US" u="sng" dirty="0" smtClean="0">
                <a:solidFill>
                  <a:srgbClr val="C00000"/>
                </a:solidFill>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a:spcBef>
                <a:spcPts val="0"/>
              </a:spcBef>
            </a:pPr>
            <a:r>
              <a:rPr lang="zh-CN" altLang="en-US" dirty="0" smtClean="0">
                <a:latin typeface="黑体" panose="02010609060101010101" pitchFamily="49" charset="-122"/>
                <a:ea typeface="黑体" panose="02010609060101010101" pitchFamily="49" charset="-122"/>
              </a:rPr>
              <a:t>      实质上</a:t>
            </a:r>
            <a:r>
              <a:rPr lang="zh-CN" altLang="en-US" dirty="0">
                <a:latin typeface="黑体" panose="02010609060101010101" pitchFamily="49" charset="-122"/>
                <a:ea typeface="黑体" panose="02010609060101010101" pitchFamily="49" charset="-122"/>
              </a:rPr>
              <a:t>是</a:t>
            </a:r>
            <a:r>
              <a:rPr lang="zh-CN" altLang="en-US" dirty="0">
                <a:solidFill>
                  <a:srgbClr val="C00000"/>
                </a:solidFill>
                <a:latin typeface="黑体" panose="02010609060101010101" pitchFamily="49" charset="-122"/>
                <a:ea typeface="黑体" panose="02010609060101010101" pitchFamily="49" charset="-122"/>
              </a:rPr>
              <a:t>工人阶级领导的农民战争</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34" y="1072162"/>
            <a:ext cx="1663042" cy="502568"/>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p:nvPicPr>
        <p:blipFill>
          <a:blip r:embed="rId3"/>
          <a:stretch>
            <a:fillRect/>
          </a:stretch>
        </p:blipFill>
        <p:spPr>
          <a:xfrm>
            <a:off x="7105137" y="62239"/>
            <a:ext cx="4988194" cy="805269"/>
          </a:xfrm>
          <a:prstGeom prst="rect">
            <a:avLst/>
          </a:prstGeom>
        </p:spPr>
      </p:pic>
    </p:spTree>
    <p:extLst>
      <p:ext uri="{BB962C8B-B14F-4D97-AF65-F5344CB8AC3E}">
        <p14:creationId xmlns:p14="http://schemas.microsoft.com/office/powerpoint/2010/main" val="10050837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8196" y="450757"/>
            <a:ext cx="10192076" cy="544050"/>
          </a:xfrm>
        </p:spPr>
        <p:txBody>
          <a:bodyPr vert="horz" lIns="91440" tIns="45720" rIns="91440" bIns="45720" rtlCol="0" anchor="ctr">
            <a:noAutofit/>
          </a:bodyPr>
          <a:lstStyle/>
          <a:p>
            <a:r>
              <a:rPr lang="zh-CN" altLang="en-US" sz="2400" dirty="0">
                <a:solidFill>
                  <a:schemeClr val="tx1"/>
                </a:solidFill>
              </a:rPr>
              <a:t>第三节 人民共和国：中国人民的历史性选择 </a:t>
            </a:r>
          </a:p>
        </p:txBody>
      </p:sp>
      <p:sp>
        <p:nvSpPr>
          <p:cNvPr id="3" name="内容占位符 2"/>
          <p:cNvSpPr>
            <a:spLocks noGrp="1"/>
          </p:cNvSpPr>
          <p:nvPr>
            <p:ph idx="1"/>
          </p:nvPr>
        </p:nvSpPr>
        <p:spPr>
          <a:xfrm>
            <a:off x="288700" y="1072162"/>
            <a:ext cx="11671068" cy="5486605"/>
          </a:xfrm>
        </p:spPr>
        <p:txBody>
          <a:bodyPr>
            <a:normAutofit/>
          </a:bodyPr>
          <a:lstStyle/>
          <a:p>
            <a:pPr>
              <a:spcBef>
                <a:spcPts val="0"/>
              </a:spcBef>
            </a:pPr>
            <a:r>
              <a:rPr lang="zh-CN" altLang="en-US" dirty="0" smtClean="0">
                <a:latin typeface="黑体" panose="02010609060101010101" pitchFamily="49" charset="-122"/>
                <a:ea typeface="黑体" panose="02010609060101010101" pitchFamily="49" charset="-122"/>
              </a:rPr>
              <a:t>中国</a:t>
            </a:r>
            <a:r>
              <a:rPr lang="zh-CN" altLang="en-US" dirty="0">
                <a:latin typeface="黑体" panose="02010609060101010101" pitchFamily="49" charset="-122"/>
                <a:ea typeface="黑体" panose="02010609060101010101" pitchFamily="49" charset="-122"/>
              </a:rPr>
              <a:t>革命胜利的基本</a:t>
            </a:r>
            <a:r>
              <a:rPr lang="zh-CN" altLang="en-US" dirty="0" smtClean="0">
                <a:latin typeface="黑体" panose="02010609060101010101" pitchFamily="49" charset="-122"/>
                <a:ea typeface="黑体" panose="02010609060101010101" pitchFamily="49" charset="-122"/>
              </a:rPr>
              <a:t>经验</a:t>
            </a:r>
            <a:endParaRPr lang="en-US" altLang="zh-CN" dirty="0" smtClean="0">
              <a:latin typeface="黑体" panose="02010609060101010101" pitchFamily="49" charset="-122"/>
              <a:ea typeface="黑体" panose="02010609060101010101" pitchFamily="49" charset="-122"/>
            </a:endParaRPr>
          </a:p>
          <a:p>
            <a:pPr>
              <a:spcBef>
                <a:spcPts val="0"/>
              </a:spcBef>
            </a:pPr>
            <a:endParaRPr lang="zh-CN" altLang="en-US" dirty="0" smtClean="0">
              <a:latin typeface="黑体" panose="02010609060101010101" pitchFamily="49" charset="-122"/>
              <a:ea typeface="黑体" panose="02010609060101010101" pitchFamily="49" charset="-122"/>
            </a:endParaRPr>
          </a:p>
          <a:p>
            <a:pPr>
              <a:spcBef>
                <a:spcPts val="0"/>
              </a:spcBef>
            </a:pPr>
            <a:r>
              <a:rPr lang="zh-CN" altLang="en-US" dirty="0" smtClean="0">
                <a:solidFill>
                  <a:srgbClr val="C00000"/>
                </a:solidFill>
                <a:latin typeface="黑体" panose="02010609060101010101" pitchFamily="49" charset="-122"/>
                <a:ea typeface="黑体" panose="02010609060101010101" pitchFamily="49" charset="-122"/>
              </a:rPr>
              <a:t>党</a:t>
            </a:r>
            <a:r>
              <a:rPr lang="zh-CN" altLang="en-US" dirty="0">
                <a:solidFill>
                  <a:srgbClr val="C00000"/>
                </a:solidFill>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加强共产党</a:t>
            </a:r>
            <a:r>
              <a:rPr lang="zh-CN" altLang="en-US" dirty="0">
                <a:solidFill>
                  <a:srgbClr val="C00000"/>
                </a:solidFill>
                <a:latin typeface="黑体" panose="02010609060101010101" pitchFamily="49" charset="-122"/>
                <a:ea typeface="黑体" panose="02010609060101010101" pitchFamily="49" charset="-122"/>
              </a:rPr>
              <a:t>自身建设</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a:spcBef>
                <a:spcPts val="0"/>
              </a:spcBef>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党的自身建设，密切地联系着党的政治路线。    </a:t>
            </a:r>
          </a:p>
          <a:p>
            <a:endParaRPr lang="zh-CN" altLang="en-US" dirty="0">
              <a:latin typeface="黑体" panose="02010609060101010101" pitchFamily="49" charset="-122"/>
              <a:ea typeface="黑体" panose="02010609060101010101" pitchFamily="49" charset="-122"/>
            </a:endParaRPr>
          </a:p>
          <a:p>
            <a:pPr>
              <a:spcBef>
                <a:spcPts val="0"/>
              </a:spcBef>
            </a:pPr>
            <a:r>
              <a:rPr lang="zh-CN" altLang="en-US" dirty="0" smtClean="0">
                <a:solidFill>
                  <a:srgbClr val="C00000"/>
                </a:solidFill>
                <a:latin typeface="黑体" panose="02010609060101010101" pitchFamily="49" charset="-122"/>
                <a:ea typeface="黑体" panose="02010609060101010101" pitchFamily="49" charset="-122"/>
              </a:rPr>
              <a:t>人：</a:t>
            </a:r>
            <a:r>
              <a:rPr lang="zh-CN" altLang="en-US" dirty="0" smtClean="0">
                <a:latin typeface="黑体" panose="02010609060101010101" pitchFamily="49" charset="-122"/>
                <a:ea typeface="黑体" panose="02010609060101010101" pitchFamily="49" charset="-122"/>
              </a:rPr>
              <a:t>建立</a:t>
            </a:r>
            <a:r>
              <a:rPr lang="zh-CN" altLang="en-US" dirty="0">
                <a:latin typeface="黑体" panose="02010609060101010101" pitchFamily="49" charset="-122"/>
                <a:ea typeface="黑体" panose="02010609060101010101" pitchFamily="49" charset="-122"/>
              </a:rPr>
              <a:t>广泛的</a:t>
            </a:r>
            <a:r>
              <a:rPr lang="zh-CN" altLang="en-US" dirty="0" smtClean="0">
                <a:latin typeface="黑体" panose="02010609060101010101" pitchFamily="49" charset="-122"/>
                <a:ea typeface="黑体" panose="02010609060101010101" pitchFamily="49" charset="-122"/>
              </a:rPr>
              <a:t>统一战线</a:t>
            </a:r>
            <a:r>
              <a:rPr lang="zh-CN" altLang="en-US" dirty="0">
                <a:latin typeface="黑体" panose="02010609060101010101" pitchFamily="49" charset="-122"/>
                <a:ea typeface="黑体" panose="02010609060101010101" pitchFamily="49" charset="-122"/>
              </a:rPr>
              <a:t>中的</a:t>
            </a:r>
            <a:r>
              <a:rPr lang="zh-CN" altLang="en-US" dirty="0">
                <a:solidFill>
                  <a:srgbClr val="C00000"/>
                </a:solidFill>
                <a:latin typeface="黑体" panose="02010609060101010101" pitchFamily="49" charset="-122"/>
                <a:ea typeface="黑体" panose="02010609060101010101" pitchFamily="49" charset="-122"/>
              </a:rPr>
              <a:t>两个联盟</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lvl="1">
              <a:spcBef>
                <a:spcPts val="0"/>
              </a:spcBef>
            </a:pPr>
            <a:r>
              <a:rPr lang="zh-CN" altLang="en-US" dirty="0">
                <a:latin typeface="黑体" panose="02010609060101010101" pitchFamily="49" charset="-122"/>
                <a:ea typeface="黑体" panose="02010609060101010101" pitchFamily="49" charset="-122"/>
              </a:rPr>
              <a:t>主要</a:t>
            </a:r>
            <a:r>
              <a:rPr lang="zh-CN" altLang="en-US" dirty="0" smtClean="0">
                <a:latin typeface="黑体" panose="02010609060101010101" pitchFamily="49" charset="-122"/>
                <a:ea typeface="黑体" panose="02010609060101010101" pitchFamily="49" charset="-122"/>
              </a:rPr>
              <a:t>的、基本的：</a:t>
            </a:r>
            <a:r>
              <a:rPr lang="zh-CN" altLang="en-US" dirty="0">
                <a:solidFill>
                  <a:srgbClr val="C00000"/>
                </a:solidFill>
                <a:latin typeface="黑体" panose="02010609060101010101" pitchFamily="49" charset="-122"/>
                <a:ea typeface="黑体" panose="02010609060101010101" pitchFamily="49" charset="-122"/>
              </a:rPr>
              <a:t>劳动者的联盟</a:t>
            </a:r>
            <a:r>
              <a:rPr lang="zh-CN" altLang="en-US" dirty="0">
                <a:latin typeface="黑体" panose="02010609060101010101" pitchFamily="49" charset="-122"/>
                <a:ea typeface="黑体" panose="02010609060101010101" pitchFamily="49" charset="-122"/>
              </a:rPr>
              <a:t>，它主要是工人、农民和城市小资产阶级的联盟</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lvl="1">
              <a:spcBef>
                <a:spcPts val="0"/>
              </a:spcBef>
            </a:pPr>
            <a:r>
              <a:rPr lang="zh-CN" altLang="en-US" dirty="0" smtClean="0">
                <a:latin typeface="黑体" panose="02010609060101010101" pitchFamily="49" charset="-122"/>
                <a:ea typeface="黑体" panose="02010609060101010101" pitchFamily="49" charset="-122"/>
              </a:rPr>
              <a:t>辅助的、重要的：</a:t>
            </a:r>
            <a:r>
              <a:rPr lang="zh-CN" altLang="en-US" dirty="0">
                <a:solidFill>
                  <a:srgbClr val="C00000"/>
                </a:solidFill>
                <a:latin typeface="黑体" panose="02010609060101010101" pitchFamily="49" charset="-122"/>
                <a:ea typeface="黑体" panose="02010609060101010101" pitchFamily="49" charset="-122"/>
              </a:rPr>
              <a:t>劳动者与非劳动者的联盟</a:t>
            </a:r>
            <a:r>
              <a:rPr lang="zh-CN" altLang="en-US" dirty="0" smtClean="0">
                <a:latin typeface="黑体" panose="02010609060101010101" pitchFamily="49" charset="-122"/>
                <a:ea typeface="黑体" panose="02010609060101010101" pitchFamily="49" charset="-122"/>
              </a:rPr>
              <a:t>，主要</a:t>
            </a:r>
            <a:r>
              <a:rPr lang="zh-CN" altLang="en-US" dirty="0">
                <a:latin typeface="黑体" panose="02010609060101010101" pitchFamily="49" charset="-122"/>
                <a:ea typeface="黑体" panose="02010609060101010101" pitchFamily="49" charset="-122"/>
              </a:rPr>
              <a:t>是劳动者与民族资产阶级的</a:t>
            </a:r>
            <a:r>
              <a:rPr lang="zh-CN" altLang="en-US" dirty="0" smtClean="0">
                <a:latin typeface="黑体" panose="02010609060101010101" pitchFamily="49" charset="-122"/>
                <a:ea typeface="黑体" panose="02010609060101010101" pitchFamily="49" charset="-122"/>
              </a:rPr>
              <a:t>联盟。</a:t>
            </a:r>
            <a:endParaRPr lang="en-US" altLang="zh-CN" dirty="0" smtClean="0">
              <a:latin typeface="黑体" panose="02010609060101010101" pitchFamily="49" charset="-122"/>
              <a:ea typeface="黑体" panose="02010609060101010101" pitchFamily="49" charset="-122"/>
            </a:endParaRPr>
          </a:p>
          <a:p>
            <a:pPr lvl="1">
              <a:spcBef>
                <a:spcPts val="0"/>
              </a:spcBef>
            </a:pPr>
            <a:endParaRPr lang="en-US" altLang="zh-CN" dirty="0" smtClean="0">
              <a:latin typeface="黑体" panose="02010609060101010101" pitchFamily="49" charset="-122"/>
              <a:ea typeface="黑体" panose="02010609060101010101" pitchFamily="49" charset="-122"/>
            </a:endParaRPr>
          </a:p>
          <a:p>
            <a:pPr>
              <a:spcBef>
                <a:spcPts val="0"/>
              </a:spcBef>
            </a:pPr>
            <a:r>
              <a:rPr lang="zh-CN" altLang="en-US" dirty="0" smtClean="0">
                <a:solidFill>
                  <a:srgbClr val="C00000"/>
                </a:solidFill>
                <a:latin typeface="黑体" panose="02010609060101010101" pitchFamily="49" charset="-122"/>
                <a:ea typeface="黑体" panose="02010609060101010101" pitchFamily="49" charset="-122"/>
              </a:rPr>
              <a:t>枪：</a:t>
            </a:r>
            <a:r>
              <a:rPr lang="zh-CN" altLang="en-US" dirty="0" smtClean="0">
                <a:latin typeface="黑体" panose="02010609060101010101" pitchFamily="49" charset="-122"/>
                <a:ea typeface="黑体" panose="02010609060101010101" pitchFamily="49" charset="-122"/>
              </a:rPr>
              <a:t>坚持</a:t>
            </a:r>
            <a:r>
              <a:rPr lang="zh-CN" altLang="en-US" dirty="0">
                <a:latin typeface="黑体" panose="02010609060101010101" pitchFamily="49" charset="-122"/>
                <a:ea typeface="黑体" panose="02010609060101010101" pitchFamily="49" charset="-122"/>
              </a:rPr>
              <a:t>革命的</a:t>
            </a:r>
            <a:r>
              <a:rPr lang="zh-CN" altLang="en-US" dirty="0">
                <a:solidFill>
                  <a:srgbClr val="C00000"/>
                </a:solidFill>
                <a:latin typeface="黑体" panose="02010609060101010101" pitchFamily="49" charset="-122"/>
                <a:ea typeface="黑体" panose="02010609060101010101" pitchFamily="49" charset="-122"/>
              </a:rPr>
              <a:t>武装斗争</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a:spcBef>
                <a:spcPts val="0"/>
              </a:spcBef>
            </a:pPr>
            <a:r>
              <a:rPr lang="zh-CN" altLang="en-US" dirty="0" smtClean="0">
                <a:latin typeface="黑体" panose="02010609060101010101" pitchFamily="49" charset="-122"/>
                <a:ea typeface="黑体" panose="02010609060101010101" pitchFamily="49" charset="-122"/>
              </a:rPr>
              <a:t>      实质上</a:t>
            </a:r>
            <a:r>
              <a:rPr lang="zh-CN" altLang="en-US" dirty="0">
                <a:latin typeface="黑体" panose="02010609060101010101" pitchFamily="49" charset="-122"/>
                <a:ea typeface="黑体" panose="02010609060101010101" pitchFamily="49" charset="-122"/>
              </a:rPr>
              <a:t>是</a:t>
            </a:r>
            <a:r>
              <a:rPr lang="zh-CN" altLang="en-US" dirty="0">
                <a:solidFill>
                  <a:srgbClr val="C00000"/>
                </a:solidFill>
                <a:latin typeface="黑体" panose="02010609060101010101" pitchFamily="49" charset="-122"/>
                <a:ea typeface="黑体" panose="02010609060101010101" pitchFamily="49" charset="-122"/>
              </a:rPr>
              <a:t>工人阶级领导的农民战争</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34" y="1072162"/>
            <a:ext cx="1663042" cy="502568"/>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p:nvPicPr>
        <p:blipFill>
          <a:blip r:embed="rId3"/>
          <a:stretch>
            <a:fillRect/>
          </a:stretch>
        </p:blipFill>
        <p:spPr>
          <a:xfrm>
            <a:off x="7105137" y="62239"/>
            <a:ext cx="4988194" cy="805269"/>
          </a:xfrm>
          <a:prstGeom prst="rect">
            <a:avLst/>
          </a:prstGeom>
        </p:spPr>
      </p:pic>
    </p:spTree>
    <p:extLst>
      <p:ext uri="{BB962C8B-B14F-4D97-AF65-F5344CB8AC3E}">
        <p14:creationId xmlns:p14="http://schemas.microsoft.com/office/powerpoint/2010/main" val="411878690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4154984"/>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1.《</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中国人民政治协商会议共同纲领</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最基本、最核心的内容是规定了新中国的（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r>
            <a:b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基本</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民族</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政策</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国体</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和</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政体</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经济</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工作</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方针</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外交</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工作</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原则</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23797125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4154984"/>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1.《</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中国人民政治协商会议共同纲领</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最基本、最核心的内容是规定了新中国的（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r>
            <a:b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基本</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民族</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政策</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国体</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和</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政体</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经济</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工作</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方针</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外交</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工作</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原则</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34244213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4154984"/>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2.</a:t>
            </a:r>
            <a:r>
              <a:rPr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毛泽东</a:t>
            </a:r>
            <a:r>
              <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在《论人民民主专政》一文中指出，人民民主专政的主要基础是（</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工人阶级和民族资产阶级的</a:t>
            </a:r>
            <a:r>
              <a:rPr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联盟</a:t>
            </a:r>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农民阶级和民族资产阶级的</a:t>
            </a:r>
            <a:r>
              <a:rPr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联盟</a:t>
            </a:r>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工人阶级和农民阶级的</a:t>
            </a:r>
            <a:r>
              <a:rPr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联盟</a:t>
            </a:r>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工人阶级和城市小资产阶级的联盟</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18548175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4154984"/>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2.</a:t>
            </a:r>
            <a:r>
              <a:rPr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毛泽东</a:t>
            </a:r>
            <a:r>
              <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在《论人民民主专政》一文中指出，人民民主专政的主要基础是（</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工人阶级和民族资产阶级的</a:t>
            </a:r>
            <a:r>
              <a:rPr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联盟</a:t>
            </a:r>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农民阶级和民族资产阶级的</a:t>
            </a:r>
            <a:r>
              <a:rPr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联盟</a:t>
            </a:r>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工人阶级和农民阶级的</a:t>
            </a:r>
            <a:r>
              <a:rPr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联盟</a:t>
            </a:r>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a:solidFill>
                  <a:prstClr val="black"/>
                </a:solidFill>
                <a:latin typeface="黑体" panose="02010609060101010101" pitchFamily="49" charset="-122"/>
                <a:ea typeface="黑体" panose="02010609060101010101" pitchFamily="49" charset="-122"/>
                <a:cs typeface="黑体" panose="02010609060101010101" pitchFamily="49" charset="-122"/>
              </a:rPr>
              <a:t>             </a:t>
            </a:r>
            <a:endParaRPr lang="zh-CN" altLang="en-US" sz="240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smtClean="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工人阶级和城市小资产阶级的联盟</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12228122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4154984"/>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3.</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中国</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共产党的领导、人民群众与各界人士的拥护和（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）是中国革命胜利的主要</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原因</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r>
            <a:b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三</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大战役的胜利  </a:t>
            </a:r>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土地改革</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的</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实施</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国际</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无产阶级和人民群众的</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支持</a:t>
            </a:r>
          </a:p>
          <a:p>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中国</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共产党与民主党派的团结</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合作</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395638802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4154984"/>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3.</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中国</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共产党的领导、人民群众与各界人士的拥护和（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）是中国革命胜利的主要</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原因</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r>
            <a:b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三</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大战役的胜利  </a:t>
            </a:r>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土地改革</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的</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实施</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国际</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无产阶级和人民群众</a:t>
            </a:r>
            <a:r>
              <a:rPr lang="zh-CN" altLang="en-US" sz="2400">
                <a:solidFill>
                  <a:prstClr val="black"/>
                </a:solidFill>
                <a:latin typeface="黑体" panose="02010609060101010101" pitchFamily="49" charset="-122"/>
                <a:ea typeface="黑体" panose="02010609060101010101" pitchFamily="49" charset="-122"/>
                <a:cs typeface="黑体" panose="02010609060101010101" pitchFamily="49" charset="-122"/>
              </a:rPr>
              <a:t>的</a:t>
            </a:r>
            <a:r>
              <a:rPr lang="zh-CN" altLang="en-US" sz="2400" smtClean="0">
                <a:solidFill>
                  <a:prstClr val="black"/>
                </a:solidFill>
                <a:latin typeface="黑体" panose="02010609060101010101" pitchFamily="49" charset="-122"/>
                <a:ea typeface="黑体" panose="02010609060101010101" pitchFamily="49" charset="-122"/>
                <a:cs typeface="黑体" panose="02010609060101010101" pitchFamily="49" charset="-122"/>
              </a:rPr>
              <a:t>支持</a:t>
            </a:r>
          </a:p>
          <a:p>
            <a:r>
              <a:rPr lang="zh-CN" altLang="en-US" sz="240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中国</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共产党与民主党派的团结</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合作</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7109119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4.</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中国</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革命统一战线的最基本、最主要联盟是（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r>
            <a:b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劳动者</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与非劳动者的</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联盟</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劳动者</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与民族资产阶级的</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联盟</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劳动者</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与一部分大资产阶级的</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联盟</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劳动者联盟</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42243953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0720" y="448356"/>
            <a:ext cx="10192076" cy="544050"/>
          </a:xfrm>
        </p:spPr>
        <p:txBody>
          <a:bodyPr/>
          <a:lstStyle/>
          <a:p>
            <a:r>
              <a:rPr lang="zh-CN" altLang="en-US" sz="2400" dirty="0">
                <a:solidFill>
                  <a:schemeClr val="tx1"/>
                </a:solidFill>
              </a:rPr>
              <a:t>第二节 国民党政府处在全民的包围</a:t>
            </a:r>
            <a:r>
              <a:rPr lang="zh-CN" altLang="en-US" sz="2400" dirty="0" smtClean="0">
                <a:solidFill>
                  <a:schemeClr val="tx1"/>
                </a:solidFill>
              </a:rPr>
              <a:t>中</a:t>
            </a:r>
            <a:endParaRPr lang="zh-CN" altLang="en-US" sz="2400" dirty="0">
              <a:solidFill>
                <a:schemeClr val="tx1"/>
              </a:solidFill>
            </a:endParaRPr>
          </a:p>
        </p:txBody>
      </p:sp>
      <p:sp>
        <p:nvSpPr>
          <p:cNvPr id="3" name="内容占位符 2"/>
          <p:cNvSpPr>
            <a:spLocks noGrp="1"/>
          </p:cNvSpPr>
          <p:nvPr>
            <p:ph idx="1"/>
          </p:nvPr>
        </p:nvSpPr>
        <p:spPr>
          <a:xfrm>
            <a:off x="228611" y="1918394"/>
            <a:ext cx="10515600" cy="4594067"/>
          </a:xfrm>
        </p:spPr>
        <p:txBody>
          <a:bodyPr>
            <a:normAutofit/>
          </a:bodyPr>
          <a:lstStyle/>
          <a:p>
            <a:r>
              <a:rPr lang="zh-CN" altLang="en-US" sz="2000" dirty="0" smtClean="0">
                <a:latin typeface="黑体" panose="02010609060101010101" pitchFamily="49" charset="-122"/>
                <a:ea typeface="黑体" panose="02010609060101010101" pitchFamily="49" charset="-122"/>
              </a:rPr>
              <a:t>全国解放战争的胜利开展</a:t>
            </a:r>
            <a:endParaRPr lang="en-US" altLang="zh-CN" sz="2000" dirty="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战略进攻</a:t>
            </a:r>
            <a:endParaRPr lang="en-US" altLang="zh-CN" sz="2000" dirty="0" smtClean="0">
              <a:latin typeface="黑体" panose="02010609060101010101" pitchFamily="49" charset="-122"/>
              <a:ea typeface="黑体" panose="02010609060101010101" pitchFamily="49" charset="-122"/>
            </a:endParaRPr>
          </a:p>
          <a:p>
            <a:endParaRPr lang="en-US" altLang="zh-CN" sz="2000" dirty="0" smtClean="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时间：</a:t>
            </a:r>
            <a:r>
              <a:rPr lang="zh-CN" altLang="en-US" sz="2000"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1947</a:t>
            </a:r>
            <a:r>
              <a:rPr lang="zh-CN" altLang="en-US" sz="2000" dirty="0">
                <a:latin typeface="黑体" panose="02010609060101010101" pitchFamily="49" charset="-122"/>
                <a:ea typeface="黑体" panose="02010609060101010101" pitchFamily="49" charset="-122"/>
              </a:rPr>
              <a:t>年</a:t>
            </a:r>
            <a:r>
              <a:rPr lang="en-US" altLang="zh-CN" sz="2000" dirty="0">
                <a:latin typeface="黑体" panose="02010609060101010101" pitchFamily="49" charset="-122"/>
                <a:ea typeface="黑体" panose="02010609060101010101" pitchFamily="49" charset="-122"/>
              </a:rPr>
              <a:t>6</a:t>
            </a:r>
            <a:r>
              <a:rPr lang="zh-CN" altLang="en-US" sz="2000" dirty="0">
                <a:latin typeface="黑体" panose="02010609060101010101" pitchFamily="49" charset="-122"/>
                <a:ea typeface="黑体" panose="02010609060101010101" pitchFamily="49" charset="-122"/>
              </a:rPr>
              <a:t>月</a:t>
            </a:r>
            <a:endParaRPr lang="en-US" altLang="zh-CN" sz="2000" dirty="0" smtClean="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标志：刘伯承、邓小平率领的晋冀鲁豫野战军</a:t>
            </a:r>
            <a:r>
              <a:rPr lang="zh-CN" altLang="en-US" sz="2000" dirty="0">
                <a:solidFill>
                  <a:srgbClr val="C00000"/>
                </a:solidFill>
                <a:latin typeface="黑体" panose="02010609060101010101" pitchFamily="49" charset="-122"/>
                <a:ea typeface="黑体" panose="02010609060101010101" pitchFamily="49" charset="-122"/>
              </a:rPr>
              <a:t>千里跃进</a:t>
            </a:r>
            <a:r>
              <a:rPr lang="zh-CN" altLang="en-US" sz="2000" dirty="0" smtClean="0">
                <a:solidFill>
                  <a:srgbClr val="C00000"/>
                </a:solidFill>
                <a:latin typeface="黑体" panose="02010609060101010101" pitchFamily="49" charset="-122"/>
                <a:ea typeface="黑体" panose="02010609060101010101" pitchFamily="49" charset="-122"/>
              </a:rPr>
              <a:t>大别山</a:t>
            </a:r>
            <a:endParaRPr lang="en-US" altLang="zh-CN" sz="2000" dirty="0" smtClean="0">
              <a:solidFill>
                <a:srgbClr val="C00000"/>
              </a:solidFill>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性质：人民解放战争战略</a:t>
            </a:r>
            <a:r>
              <a:rPr lang="zh-CN" altLang="en-US" sz="2000" dirty="0">
                <a:solidFill>
                  <a:srgbClr val="C00000"/>
                </a:solidFill>
                <a:latin typeface="黑体" panose="02010609060101010101" pitchFamily="49" charset="-122"/>
                <a:ea typeface="黑体" panose="02010609060101010101" pitchFamily="49" charset="-122"/>
              </a:rPr>
              <a:t>进攻</a:t>
            </a:r>
            <a:r>
              <a:rPr lang="zh-CN" altLang="en-US" sz="2000" dirty="0">
                <a:latin typeface="黑体" panose="02010609060101010101" pitchFamily="49" charset="-122"/>
                <a:ea typeface="黑体" panose="02010609060101010101" pitchFamily="49" charset="-122"/>
              </a:rPr>
              <a:t>的</a:t>
            </a:r>
            <a:r>
              <a:rPr lang="zh-CN" altLang="en-US" sz="2000" dirty="0">
                <a:solidFill>
                  <a:srgbClr val="C00000"/>
                </a:solidFill>
                <a:latin typeface="黑体" panose="02010609060101010101" pitchFamily="49" charset="-122"/>
                <a:ea typeface="黑体" panose="02010609060101010101" pitchFamily="49" charset="-122"/>
              </a:rPr>
              <a:t>序幕</a:t>
            </a:r>
            <a:r>
              <a:rPr lang="zh-CN" altLang="en-US" sz="2000" dirty="0">
                <a:latin typeface="黑体" panose="02010609060101010101" pitchFamily="49" charset="-122"/>
                <a:ea typeface="黑体" panose="02010609060101010101" pitchFamily="49" charset="-122"/>
              </a:rPr>
              <a:t>由此揭开</a:t>
            </a:r>
            <a:r>
              <a:rPr lang="zh-CN" altLang="en-US" sz="2000" dirty="0" smtClean="0">
                <a:latin typeface="黑体" panose="02010609060101010101" pitchFamily="49" charset="-122"/>
                <a:ea typeface="黑体" panose="02010609060101010101" pitchFamily="49" charset="-122"/>
              </a:rPr>
              <a:t>。</a:t>
            </a:r>
            <a:endParaRPr lang="zh-CN" altLang="en-US" sz="20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rotWithShape="1">
          <a:blip r:embed="rId2"/>
          <a:srcRect l="41427" t="27416" r="17354" b="18231"/>
          <a:stretch>
            <a:fillRect/>
          </a:stretch>
        </p:blipFill>
        <p:spPr>
          <a:xfrm>
            <a:off x="7983416" y="2368109"/>
            <a:ext cx="3552092" cy="2636623"/>
          </a:xfrm>
          <a:prstGeom prst="rect">
            <a:avLst/>
          </a:prstGeom>
        </p:spPr>
      </p:pic>
      <p:pic>
        <p:nvPicPr>
          <p:cNvPr id="6" name="Picture 4"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82207" y="1937951"/>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 4"/>
          <p:cNvGrpSpPr/>
          <p:nvPr/>
        </p:nvGrpSpPr>
        <p:grpSpPr>
          <a:xfrm>
            <a:off x="6479381" y="71639"/>
            <a:ext cx="5574306" cy="1792549"/>
            <a:chOff x="3014118" y="1917767"/>
            <a:chExt cx="7261926" cy="3173490"/>
          </a:xfrm>
        </p:grpSpPr>
        <p:sp>
          <p:nvSpPr>
            <p:cNvPr id="7" name="圆角矩形 6"/>
            <p:cNvSpPr/>
            <p:nvPr/>
          </p:nvSpPr>
          <p:spPr>
            <a:xfrm>
              <a:off x="3014118" y="2873238"/>
              <a:ext cx="3000911" cy="1409149"/>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a:t>
              </a: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的</a:t>
              </a:r>
              <a:endParaRPr lang="en-US" altLang="zh-CN"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 </a:t>
              </a:r>
            </a:p>
          </p:txBody>
        </p:sp>
        <p:sp>
          <p:nvSpPr>
            <p:cNvPr id="8" name="左大括号 7"/>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6378446" y="1917767"/>
              <a:ext cx="3860894" cy="816661"/>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全国解放战争的胜利开展</a:t>
              </a:r>
            </a:p>
          </p:txBody>
        </p:sp>
        <p:sp>
          <p:nvSpPr>
            <p:cNvPr id="10" name="圆角矩形 9"/>
            <p:cNvSpPr/>
            <p:nvPr/>
          </p:nvSpPr>
          <p:spPr>
            <a:xfrm>
              <a:off x="6378446" y="4440003"/>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第二</a:t>
              </a:r>
              <a:r>
                <a:rPr lang="zh-CN" altLang="en-US" dirty="0">
                  <a:solidFill>
                    <a:prstClr val="black"/>
                  </a:solidFill>
                  <a:latin typeface="黑体" panose="02010609060101010101" pitchFamily="49" charset="-122"/>
                  <a:ea typeface="黑体" panose="02010609060101010101" pitchFamily="49" charset="-122"/>
                </a:rPr>
                <a:t>条战线的开辟</a:t>
              </a:r>
            </a:p>
          </p:txBody>
        </p:sp>
        <p:sp>
          <p:nvSpPr>
            <p:cNvPr id="11" name="圆角矩形 10"/>
            <p:cNvSpPr/>
            <p:nvPr/>
          </p:nvSpPr>
          <p:spPr>
            <a:xfrm>
              <a:off x="6396798" y="3620076"/>
              <a:ext cx="3879246" cy="7367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各民主党派</a:t>
              </a:r>
              <a:r>
                <a:rPr lang="zh-CN" altLang="en-US" dirty="0" smtClean="0">
                  <a:solidFill>
                    <a:prstClr val="black"/>
                  </a:solidFill>
                  <a:latin typeface="黑体" panose="02010609060101010101" pitchFamily="49" charset="-122"/>
                  <a:ea typeface="黑体" panose="02010609060101010101" pitchFamily="49" charset="-122"/>
                </a:rPr>
                <a:t>的民主运动</a:t>
              </a:r>
              <a:endParaRPr lang="zh-CN" altLang="en-US" dirty="0">
                <a:solidFill>
                  <a:prstClr val="black"/>
                </a:solidFill>
                <a:latin typeface="黑体" panose="02010609060101010101" pitchFamily="49" charset="-122"/>
                <a:ea typeface="黑体" panose="02010609060101010101" pitchFamily="49" charset="-122"/>
              </a:endParaRPr>
            </a:p>
          </p:txBody>
        </p:sp>
        <p:sp>
          <p:nvSpPr>
            <p:cNvPr id="12" name="圆角矩形 11"/>
            <p:cNvSpPr/>
            <p:nvPr/>
          </p:nvSpPr>
          <p:spPr>
            <a:xfrm>
              <a:off x="6378446" y="2822265"/>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土地改革运动的兴起</a:t>
              </a:r>
              <a:endParaRPr lang="en-US" altLang="zh-CN" dirty="0" smtClean="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385823795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4.</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中国</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革命统一战线的最基本、最主要联盟是（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r>
            <a:b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劳动者</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与非劳动者的</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联盟</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劳动者</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与民族资产阶级的</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联盟</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劳动者</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与一部分大资产阶级</a:t>
            </a:r>
            <a:r>
              <a:rPr lang="zh-CN" altLang="en-US" sz="2400">
                <a:solidFill>
                  <a:prstClr val="black"/>
                </a:solidFill>
                <a:latin typeface="黑体" panose="02010609060101010101" pitchFamily="49" charset="-122"/>
                <a:ea typeface="黑体" panose="02010609060101010101" pitchFamily="49" charset="-122"/>
                <a:cs typeface="黑体" panose="02010609060101010101" pitchFamily="49" charset="-122"/>
              </a:rPr>
              <a:t>的</a:t>
            </a:r>
            <a:r>
              <a:rPr lang="zh-CN" altLang="en-US" sz="2400" smtClean="0">
                <a:solidFill>
                  <a:prstClr val="black"/>
                </a:solidFill>
                <a:latin typeface="黑体" panose="02010609060101010101" pitchFamily="49" charset="-122"/>
                <a:ea typeface="黑体" panose="02010609060101010101" pitchFamily="49" charset="-122"/>
                <a:cs typeface="黑体" panose="02010609060101010101" pitchFamily="49" charset="-122"/>
              </a:rPr>
              <a:t>联盟</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劳动者联盟</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150980525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5.</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中国</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新民主主义革命胜利的基本经验不包括</a:t>
            </a:r>
            <a:r>
              <a:rPr lang="zh-CN" altLang="en-US" sz="240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r>
            <a:b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br>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建立</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广泛的</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统一战线</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坚持</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革命的武装</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斗争</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加强</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共产党的自身</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建设</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建立</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巩固的革命根据地</a:t>
            </a:r>
          </a:p>
        </p:txBody>
      </p:sp>
    </p:spTree>
    <p:extLst>
      <p:ext uri="{BB962C8B-B14F-4D97-AF65-F5344CB8AC3E}">
        <p14:creationId xmlns:p14="http://schemas.microsoft.com/office/powerpoint/2010/main" val="84377233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5.</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中国</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新民主主义革命胜利的基本经验不包括（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D</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b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br>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建立</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广泛的</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统一战线</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坚持</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革命的武装</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斗争</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加强</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共产党的</a:t>
            </a:r>
            <a:r>
              <a:rPr lang="zh-CN" altLang="en-US" sz="2400">
                <a:solidFill>
                  <a:prstClr val="black"/>
                </a:solidFill>
                <a:latin typeface="黑体" panose="02010609060101010101" pitchFamily="49" charset="-122"/>
                <a:ea typeface="黑体" panose="02010609060101010101" pitchFamily="49" charset="-122"/>
                <a:cs typeface="黑体" panose="02010609060101010101" pitchFamily="49" charset="-122"/>
              </a:rPr>
              <a:t>自身</a:t>
            </a:r>
            <a:r>
              <a:rPr lang="zh-CN" altLang="en-US" sz="2400" smtClean="0">
                <a:solidFill>
                  <a:prstClr val="black"/>
                </a:solidFill>
                <a:latin typeface="黑体" panose="02010609060101010101" pitchFamily="49" charset="-122"/>
                <a:ea typeface="黑体" panose="02010609060101010101" pitchFamily="49" charset="-122"/>
                <a:cs typeface="黑体" panose="02010609060101010101" pitchFamily="49" charset="-122"/>
              </a:rPr>
              <a:t>建设</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建立</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巩固的革命根据地</a:t>
            </a:r>
          </a:p>
        </p:txBody>
      </p:sp>
    </p:spTree>
    <p:extLst>
      <p:ext uri="{BB962C8B-B14F-4D97-AF65-F5344CB8AC3E}">
        <p14:creationId xmlns:p14="http://schemas.microsoft.com/office/powerpoint/2010/main" val="353558870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中国近现代史纲要</a:t>
            </a:r>
          </a:p>
        </p:txBody>
      </p:sp>
      <p:sp>
        <p:nvSpPr>
          <p:cNvPr id="3" name="左大括号 2"/>
          <p:cNvSpPr/>
          <p:nvPr/>
        </p:nvSpPr>
        <p:spPr>
          <a:xfrm>
            <a:off x="2220385" y="539747"/>
            <a:ext cx="250223" cy="596227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141832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mtClean="0">
                <a:solidFill>
                  <a:schemeClr val="tx1"/>
                </a:solidFill>
                <a:latin typeface="黑体" panose="02010609060101010101" pitchFamily="49" charset="-122"/>
                <a:ea typeface="黑体" panose="02010609060101010101" pitchFamily="49" charset="-122"/>
                <a:sym typeface="+mn-ea"/>
              </a:rPr>
              <a:t>打天下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2" name="圆角矩形 21"/>
          <p:cNvSpPr/>
          <p:nvPr/>
        </p:nvSpPr>
        <p:spPr>
          <a:xfrm>
            <a:off x="2470608" y="492717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solidFill>
                <a:latin typeface="黑体" panose="02010609060101010101" pitchFamily="49" charset="-122"/>
                <a:ea typeface="黑体" panose="02010609060101010101" pitchFamily="49" charset="-122"/>
                <a:sym typeface="+mn-ea"/>
              </a:rPr>
              <a:t>守天下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4668657" y="616893"/>
            <a:ext cx="167532" cy="261800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左大括号 6"/>
          <p:cNvSpPr/>
          <p:nvPr/>
        </p:nvSpPr>
        <p:spPr>
          <a:xfrm>
            <a:off x="4627311" y="4178203"/>
            <a:ext cx="250223" cy="267979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4836189" y="738769"/>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诞生背景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圆角矩形 8"/>
          <p:cNvSpPr/>
          <p:nvPr/>
        </p:nvSpPr>
        <p:spPr>
          <a:xfrm>
            <a:off x="4836189" y="2647937"/>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我党诞生</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0" name="圆角矩形 9"/>
          <p:cNvSpPr/>
          <p:nvPr/>
        </p:nvSpPr>
        <p:spPr>
          <a:xfrm>
            <a:off x="4836189" y="4335293"/>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谋出路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1" name="圆角矩形 10"/>
          <p:cNvSpPr/>
          <p:nvPr/>
        </p:nvSpPr>
        <p:spPr>
          <a:xfrm>
            <a:off x="4836189" y="4983081"/>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走弯路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2" name="圆角矩形 11"/>
          <p:cNvSpPr/>
          <p:nvPr/>
        </p:nvSpPr>
        <p:spPr>
          <a:xfrm>
            <a:off x="4845549" y="5636598"/>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富强路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4856862" y="6310156"/>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新时代</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4" name="左大括号 13"/>
          <p:cNvSpPr/>
          <p:nvPr/>
        </p:nvSpPr>
        <p:spPr>
          <a:xfrm>
            <a:off x="6784014" y="166255"/>
            <a:ext cx="250223" cy="168024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5" name="左大括号 14"/>
          <p:cNvSpPr/>
          <p:nvPr/>
        </p:nvSpPr>
        <p:spPr>
          <a:xfrm>
            <a:off x="6784014" y="1925896"/>
            <a:ext cx="201508" cy="209782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7034237" y="166255"/>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第一章：反对外国侵略的斗争</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7061239" y="750726"/>
            <a:ext cx="347052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第二章：对国家出路的早期探索</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8" name="圆角矩形 17"/>
          <p:cNvSpPr/>
          <p:nvPr/>
        </p:nvSpPr>
        <p:spPr>
          <a:xfrm>
            <a:off x="7050233" y="1380840"/>
            <a:ext cx="3481530"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第三章：辛亥革命</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9" name="圆角矩形 18"/>
          <p:cNvSpPr/>
          <p:nvPr/>
        </p:nvSpPr>
        <p:spPr>
          <a:xfrm>
            <a:off x="7034237" y="1936573"/>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第四章：开天辟地的大事变</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0" name="圆角矩形 19"/>
          <p:cNvSpPr/>
          <p:nvPr/>
        </p:nvSpPr>
        <p:spPr>
          <a:xfrm>
            <a:off x="7034237" y="2542333"/>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第五章：中国革命的新道路</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1" name="圆角矩形 20"/>
          <p:cNvSpPr/>
          <p:nvPr/>
        </p:nvSpPr>
        <p:spPr>
          <a:xfrm>
            <a:off x="7034237" y="3119367"/>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第六章：中华民族的抗日战争</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3" name="圆角矩形 22"/>
          <p:cNvSpPr/>
          <p:nvPr/>
        </p:nvSpPr>
        <p:spPr>
          <a:xfrm>
            <a:off x="7034237" y="3680998"/>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第七章：为创建新中国而奋斗</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4" name="圆角矩形 23"/>
          <p:cNvSpPr/>
          <p:nvPr/>
        </p:nvSpPr>
        <p:spPr>
          <a:xfrm>
            <a:off x="7034235" y="4330345"/>
            <a:ext cx="439770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bg1"/>
                </a:solidFill>
                <a:latin typeface="黑体" panose="02010609060101010101" pitchFamily="49" charset="-122"/>
                <a:ea typeface="黑体" panose="02010609060101010101" pitchFamily="49" charset="-122"/>
              </a:rPr>
              <a:t>第八章：</a:t>
            </a:r>
            <a:r>
              <a:rPr lang="zh-CN" altLang="en-US" dirty="0">
                <a:solidFill>
                  <a:schemeClr val="bg1"/>
                </a:solidFill>
                <a:latin typeface="黑体" panose="02010609060101010101" pitchFamily="49" charset="-122"/>
                <a:ea typeface="黑体" panose="02010609060101010101" pitchFamily="49" charset="-122"/>
                <a:sym typeface="Arial" panose="020B0604020202020204" pitchFamily="34" charset="0"/>
              </a:rPr>
              <a:t>社会主义基本制度的全面确立 </a:t>
            </a:r>
          </a:p>
        </p:txBody>
      </p:sp>
      <p:sp>
        <p:nvSpPr>
          <p:cNvPr id="25" name="圆角矩形 24"/>
          <p:cNvSpPr/>
          <p:nvPr/>
        </p:nvSpPr>
        <p:spPr>
          <a:xfrm>
            <a:off x="7036493" y="5011463"/>
            <a:ext cx="4411442"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pPr>
            <a:r>
              <a:rPr lang="zh-CN" altLang="en-US" dirty="0" smtClean="0">
                <a:solidFill>
                  <a:schemeClr val="tx1"/>
                </a:solidFill>
                <a:latin typeface="黑体" panose="02010609060101010101" pitchFamily="49" charset="-122"/>
                <a:ea typeface="黑体" panose="02010609060101010101" pitchFamily="49" charset="-122"/>
              </a:rPr>
              <a:t>第九章：</a:t>
            </a:r>
            <a:r>
              <a:rPr lang="zh-CN" altLang="en-US" dirty="0">
                <a:solidFill>
                  <a:schemeClr val="tx1"/>
                </a:solidFill>
                <a:latin typeface="黑体" panose="02010609060101010101" pitchFamily="49" charset="-122"/>
                <a:ea typeface="黑体" panose="02010609060101010101" pitchFamily="49" charset="-122"/>
                <a:sym typeface="Arial" panose="020B0604020202020204" pitchFamily="34" charset="0"/>
              </a:rPr>
              <a:t>社会主义建设在探索中曲折发展 </a:t>
            </a:r>
          </a:p>
        </p:txBody>
      </p:sp>
      <p:sp>
        <p:nvSpPr>
          <p:cNvPr id="26" name="圆角矩形 25"/>
          <p:cNvSpPr/>
          <p:nvPr/>
        </p:nvSpPr>
        <p:spPr>
          <a:xfrm>
            <a:off x="7034237" y="5626613"/>
            <a:ext cx="4380777"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第十章：改革开放与</a:t>
            </a:r>
            <a:r>
              <a:rPr lang="zh-CN" altLang="en-US" smtClean="0">
                <a:solidFill>
                  <a:schemeClr val="tx1"/>
                </a:solidFill>
                <a:latin typeface="黑体" panose="02010609060101010101" pitchFamily="49" charset="-122"/>
                <a:ea typeface="黑体" panose="02010609060101010101" pitchFamily="49" charset="-122"/>
              </a:rPr>
              <a:t>现代化建设新时期</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7" name="圆角矩形 26"/>
          <p:cNvSpPr/>
          <p:nvPr/>
        </p:nvSpPr>
        <p:spPr>
          <a:xfrm>
            <a:off x="7034235" y="6310157"/>
            <a:ext cx="43807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第十一章：中国特色</a:t>
            </a:r>
            <a:r>
              <a:rPr lang="zh-CN" altLang="en-US" smtClean="0">
                <a:solidFill>
                  <a:schemeClr val="tx1"/>
                </a:solidFill>
                <a:latin typeface="黑体" panose="02010609060101010101" pitchFamily="49" charset="-122"/>
                <a:ea typeface="黑体" panose="02010609060101010101" pitchFamily="49" charset="-122"/>
              </a:rPr>
              <a:t>社会主义进入新时代</a:t>
            </a:r>
            <a:endParaRPr lang="zh-CN" altLang="en-US" dirty="0">
              <a:solidFill>
                <a:schemeClr val="tx1"/>
              </a:solidFill>
              <a:latin typeface="黑体" panose="02010609060101010101" pitchFamily="49" charset="-122"/>
              <a:ea typeface="黑体" panose="02010609060101010101" pitchFamily="49" charset="-122"/>
            </a:endParaRPr>
          </a:p>
        </p:txBody>
      </p:sp>
      <p:cxnSp>
        <p:nvCxnSpPr>
          <p:cNvPr id="28" name="直线连接符 27"/>
          <p:cNvCxnSpPr>
            <a:stCxn id="24" idx="1"/>
            <a:endCxn id="10" idx="3"/>
          </p:cNvCxnSpPr>
          <p:nvPr/>
        </p:nvCxnSpPr>
        <p:spPr>
          <a:xfrm flipH="1">
            <a:off x="6733309" y="4578948"/>
            <a:ext cx="300926" cy="4948"/>
          </a:xfrm>
          <a:prstGeom prst="line">
            <a:avLst/>
          </a:prstGeom>
        </p:spPr>
        <p:style>
          <a:lnRef idx="2">
            <a:schemeClr val="dk1"/>
          </a:lnRef>
          <a:fillRef idx="0">
            <a:schemeClr val="dk1"/>
          </a:fillRef>
          <a:effectRef idx="1">
            <a:schemeClr val="dk1"/>
          </a:effectRef>
          <a:fontRef idx="minor">
            <a:schemeClr val="tx1"/>
          </a:fontRef>
        </p:style>
      </p:cxnSp>
      <p:cxnSp>
        <p:nvCxnSpPr>
          <p:cNvPr id="41" name="直线连接符 40"/>
          <p:cNvCxnSpPr>
            <a:stCxn id="25" idx="1"/>
          </p:cNvCxnSpPr>
          <p:nvPr/>
        </p:nvCxnSpPr>
        <p:spPr>
          <a:xfrm flipH="1">
            <a:off x="6738091" y="5260066"/>
            <a:ext cx="298402" cy="0"/>
          </a:xfrm>
          <a:prstGeom prst="line">
            <a:avLst/>
          </a:prstGeom>
        </p:spPr>
        <p:style>
          <a:lnRef idx="2">
            <a:schemeClr val="dk1"/>
          </a:lnRef>
          <a:fillRef idx="0">
            <a:schemeClr val="dk1"/>
          </a:fillRef>
          <a:effectRef idx="1">
            <a:schemeClr val="dk1"/>
          </a:effectRef>
          <a:fontRef idx="minor">
            <a:schemeClr val="tx1"/>
          </a:fontRef>
        </p:style>
      </p:cxnSp>
      <p:cxnSp>
        <p:nvCxnSpPr>
          <p:cNvPr id="42" name="直线连接符 41"/>
          <p:cNvCxnSpPr>
            <a:stCxn id="26" idx="1"/>
          </p:cNvCxnSpPr>
          <p:nvPr/>
        </p:nvCxnSpPr>
        <p:spPr>
          <a:xfrm flipH="1" flipV="1">
            <a:off x="6738091" y="5866597"/>
            <a:ext cx="296146" cy="8619"/>
          </a:xfrm>
          <a:prstGeom prst="line">
            <a:avLst/>
          </a:prstGeom>
        </p:spPr>
        <p:style>
          <a:lnRef idx="2">
            <a:schemeClr val="dk1"/>
          </a:lnRef>
          <a:fillRef idx="0">
            <a:schemeClr val="dk1"/>
          </a:fillRef>
          <a:effectRef idx="1">
            <a:schemeClr val="dk1"/>
          </a:effectRef>
          <a:fontRef idx="minor">
            <a:schemeClr val="tx1"/>
          </a:fontRef>
        </p:style>
      </p:cxnSp>
      <p:cxnSp>
        <p:nvCxnSpPr>
          <p:cNvPr id="43" name="直线连接符 42"/>
          <p:cNvCxnSpPr/>
          <p:nvPr/>
        </p:nvCxnSpPr>
        <p:spPr>
          <a:xfrm flipH="1" flipV="1">
            <a:off x="6753982" y="6558758"/>
            <a:ext cx="280253" cy="2957"/>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0466260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67590" y="2835748"/>
            <a:ext cx="10721897" cy="830997"/>
          </a:xfrm>
          <a:prstGeom prst="rect">
            <a:avLst/>
          </a:prstGeom>
        </p:spPr>
        <p:txBody>
          <a:bodyPr wrap="square">
            <a:spAutoFit/>
          </a:bodyPr>
          <a:lstStyle/>
          <a:p>
            <a:pPr algn="ctr">
              <a:spcBef>
                <a:spcPct val="20000"/>
              </a:spcBef>
            </a:pPr>
            <a:r>
              <a:rPr lang="zh-CN" altLang="en-US" sz="4800" dirty="0" smtClean="0">
                <a:solidFill>
                  <a:prstClr val="black"/>
                </a:solidFill>
                <a:latin typeface="华文新魏" panose="02010800040101010101" pitchFamily="2" charset="-122"/>
                <a:ea typeface="华文新魏" panose="02010800040101010101" pitchFamily="2" charset="-122"/>
                <a:sym typeface="Palatino Linotype" panose="02040502050505030304" pitchFamily="18" charset="0"/>
              </a:rPr>
              <a:t>第八章   社会主义基本制度的全面确立</a:t>
            </a:r>
            <a:endParaRPr lang="zh-CN" altLang="en-US" sz="4800" dirty="0">
              <a:solidFill>
                <a:srgbClr val="CC3300"/>
              </a:solidFill>
              <a:latin typeface="华文新魏" panose="02010800040101010101" pitchFamily="2" charset="-122"/>
              <a:ea typeface="华文新魏" panose="02010800040101010101" pitchFamily="2" charset="-122"/>
              <a:sym typeface="Palatino Linotype" panose="02040502050505030304" pitchFamily="18" charset="0"/>
            </a:endParaRPr>
          </a:p>
        </p:txBody>
      </p:sp>
    </p:spTree>
    <p:extLst>
      <p:ext uri="{BB962C8B-B14F-4D97-AF65-F5344CB8AC3E}">
        <p14:creationId xmlns:p14="http://schemas.microsoft.com/office/powerpoint/2010/main" val="208885349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6310" y="3026557"/>
            <a:ext cx="2088504" cy="1283792"/>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社会主义基本制度的全面确立</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spcBef>
                <a:spcPct val="20000"/>
              </a:spcBef>
            </a:pPr>
            <a:r>
              <a:rPr lang="en-US" altLang="zh-CN"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共同纲领</a:t>
            </a:r>
            <a:r>
              <a:rPr lang="en-US" altLang="zh-CN"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的全面实施与新民主主义革命任务的胜利完成</a:t>
            </a:r>
          </a:p>
        </p:txBody>
      </p:sp>
      <p:sp>
        <p:nvSpPr>
          <p:cNvPr id="6" name="圆角矩形 5"/>
          <p:cNvSpPr/>
          <p:nvPr/>
        </p:nvSpPr>
        <p:spPr>
          <a:xfrm>
            <a:off x="2470608" y="548688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第三节：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开辟中国社会主义改造道路</a:t>
            </a:r>
          </a:p>
        </p:txBody>
      </p:sp>
      <p:sp>
        <p:nvSpPr>
          <p:cNvPr id="14" name="圆角矩形 13"/>
          <p:cNvSpPr/>
          <p:nvPr/>
        </p:nvSpPr>
        <p:spPr>
          <a:xfrm>
            <a:off x="2453580" y="316088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制定过渡时期总路线</a:t>
            </a:r>
          </a:p>
        </p:txBody>
      </p:sp>
    </p:spTree>
    <p:extLst>
      <p:ext uri="{BB962C8B-B14F-4D97-AF65-F5344CB8AC3E}">
        <p14:creationId xmlns:p14="http://schemas.microsoft.com/office/powerpoint/2010/main" val="60292637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6310" y="3026557"/>
            <a:ext cx="2088504" cy="1283792"/>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社会主义基本制度的全面确立</a:t>
            </a:r>
          </a:p>
        </p:txBody>
      </p:sp>
      <p:sp>
        <p:nvSpPr>
          <p:cNvPr id="3" name="左大括号 2"/>
          <p:cNvSpPr/>
          <p:nvPr/>
        </p:nvSpPr>
        <p:spPr>
          <a:xfrm>
            <a:off x="2220386" y="1122109"/>
            <a:ext cx="231871" cy="519471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53580" y="1122109"/>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mn-ea"/>
              </a:rPr>
              <a:t>第一节：</a:t>
            </a:r>
          </a:p>
          <a:p>
            <a:pPr algn="ctr"/>
            <a:r>
              <a:rPr lang="en-US" altLang="zh-CN"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Palatino Linotype" panose="02040502050505030304" pitchFamily="18" charset="0"/>
              </a:rPr>
              <a:t>《</a:t>
            </a: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Palatino Linotype" panose="02040502050505030304" pitchFamily="18" charset="0"/>
              </a:rPr>
              <a:t>共同纲领</a:t>
            </a:r>
            <a:r>
              <a:rPr lang="en-US" altLang="zh-CN"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Palatino Linotype" panose="02040502050505030304" pitchFamily="18" charset="0"/>
              </a:rPr>
              <a:t>》</a:t>
            </a: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Palatino Linotype" panose="02040502050505030304" pitchFamily="18" charset="0"/>
              </a:rPr>
              <a:t>的全面实施与新民主主义革命任务的胜利完成</a:t>
            </a:r>
          </a:p>
        </p:txBody>
      </p:sp>
      <p:sp>
        <p:nvSpPr>
          <p:cNvPr id="6" name="圆角矩形 5"/>
          <p:cNvSpPr/>
          <p:nvPr/>
        </p:nvSpPr>
        <p:spPr>
          <a:xfrm>
            <a:off x="2470608" y="5301689"/>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第三节：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开辟中国社会主义改造道路</a:t>
            </a:r>
          </a:p>
        </p:txBody>
      </p:sp>
      <p:sp>
        <p:nvSpPr>
          <p:cNvPr id="14" name="圆角矩形 13"/>
          <p:cNvSpPr/>
          <p:nvPr/>
        </p:nvSpPr>
        <p:spPr>
          <a:xfrm>
            <a:off x="2453580" y="316088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制定过渡时期总路线</a:t>
            </a:r>
          </a:p>
        </p:txBody>
      </p:sp>
      <p:sp>
        <p:nvSpPr>
          <p:cNvPr id="7" name="左大括号 6"/>
          <p:cNvSpPr/>
          <p:nvPr/>
        </p:nvSpPr>
        <p:spPr>
          <a:xfrm>
            <a:off x="6134024" y="244070"/>
            <a:ext cx="193738" cy="28040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29085" y="24616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中华人民共和国的成立</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9" name="圆角矩形 8"/>
          <p:cNvSpPr/>
          <p:nvPr/>
        </p:nvSpPr>
        <p:spPr>
          <a:xfrm>
            <a:off x="6329085" y="96471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大陆初步统一人民民主专政基本巩固</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0" name="圆角矩形 9"/>
          <p:cNvSpPr/>
          <p:nvPr/>
        </p:nvSpPr>
        <p:spPr>
          <a:xfrm>
            <a:off x="6327762" y="168282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国民经济全面恢复</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1" name="圆角矩形 10"/>
          <p:cNvSpPr/>
          <p:nvPr/>
        </p:nvSpPr>
        <p:spPr>
          <a:xfrm>
            <a:off x="6327762" y="240346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为新中国赢得良好的外部环境</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3" name="左大括号 12"/>
          <p:cNvSpPr/>
          <p:nvPr/>
        </p:nvSpPr>
        <p:spPr>
          <a:xfrm>
            <a:off x="9438626" y="157469"/>
            <a:ext cx="262264" cy="92645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5" name="圆角矩形 14"/>
          <p:cNvSpPr/>
          <p:nvPr/>
        </p:nvSpPr>
        <p:spPr>
          <a:xfrm>
            <a:off x="9700890" y="157469"/>
            <a:ext cx="2317424" cy="3532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中国历史的新纪元</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6" name="圆角矩形 15"/>
          <p:cNvSpPr/>
          <p:nvPr/>
        </p:nvSpPr>
        <p:spPr>
          <a:xfrm>
            <a:off x="9700890" y="734123"/>
            <a:ext cx="2317425" cy="349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执政的严峻考验</a:t>
            </a:r>
            <a:endParaRPr lang="zh-CN" altLang="en-US"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998281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6310" y="3026557"/>
            <a:ext cx="2088504" cy="1283792"/>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社会主义基本制度的全面确立</a:t>
            </a:r>
          </a:p>
        </p:txBody>
      </p:sp>
      <p:sp>
        <p:nvSpPr>
          <p:cNvPr id="3" name="左大括号 2"/>
          <p:cNvSpPr/>
          <p:nvPr/>
        </p:nvSpPr>
        <p:spPr>
          <a:xfrm>
            <a:off x="2220386" y="1122109"/>
            <a:ext cx="231871" cy="519471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53580" y="1122109"/>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en-US" altLang="zh-CN"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共同纲领</a:t>
            </a:r>
            <a:r>
              <a:rPr lang="en-US" altLang="zh-CN"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的全面实施与新民主主义革命任务的胜利完成</a:t>
            </a:r>
          </a:p>
        </p:txBody>
      </p:sp>
      <p:sp>
        <p:nvSpPr>
          <p:cNvPr id="6" name="圆角矩形 5"/>
          <p:cNvSpPr/>
          <p:nvPr/>
        </p:nvSpPr>
        <p:spPr>
          <a:xfrm>
            <a:off x="2470608" y="5301689"/>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第三节：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开辟中国社会主义改造道路</a:t>
            </a:r>
          </a:p>
        </p:txBody>
      </p:sp>
      <p:sp>
        <p:nvSpPr>
          <p:cNvPr id="14" name="圆角矩形 13"/>
          <p:cNvSpPr/>
          <p:nvPr/>
        </p:nvSpPr>
        <p:spPr>
          <a:xfrm>
            <a:off x="2453580" y="316088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制定过渡时期总路线</a:t>
            </a:r>
          </a:p>
        </p:txBody>
      </p:sp>
      <p:sp>
        <p:nvSpPr>
          <p:cNvPr id="7" name="左大括号 6"/>
          <p:cNvSpPr/>
          <p:nvPr/>
        </p:nvSpPr>
        <p:spPr>
          <a:xfrm>
            <a:off x="6134024" y="244070"/>
            <a:ext cx="193738" cy="28040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29085" y="246164"/>
            <a:ext cx="3085169" cy="662357"/>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中华人民共和国的成立</a:t>
            </a:r>
          </a:p>
        </p:txBody>
      </p:sp>
      <p:sp>
        <p:nvSpPr>
          <p:cNvPr id="9" name="圆角矩形 8"/>
          <p:cNvSpPr/>
          <p:nvPr/>
        </p:nvSpPr>
        <p:spPr>
          <a:xfrm>
            <a:off x="6329085" y="96471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大陆初步统一人民民主专政基本巩固</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0" name="圆角矩形 9"/>
          <p:cNvSpPr/>
          <p:nvPr/>
        </p:nvSpPr>
        <p:spPr>
          <a:xfrm>
            <a:off x="6327762" y="168282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国民经济全面恢复</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1" name="圆角矩形 10"/>
          <p:cNvSpPr/>
          <p:nvPr/>
        </p:nvSpPr>
        <p:spPr>
          <a:xfrm>
            <a:off x="6327762" y="240346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为新中国赢得良好的外部环境</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3" name="左大括号 12"/>
          <p:cNvSpPr/>
          <p:nvPr/>
        </p:nvSpPr>
        <p:spPr>
          <a:xfrm>
            <a:off x="9438626" y="157469"/>
            <a:ext cx="262264" cy="92645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5" name="圆角矩形 14"/>
          <p:cNvSpPr/>
          <p:nvPr/>
        </p:nvSpPr>
        <p:spPr>
          <a:xfrm>
            <a:off x="9700890" y="157469"/>
            <a:ext cx="2317424" cy="3532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中国历史的新纪元</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6" name="圆角矩形 15"/>
          <p:cNvSpPr/>
          <p:nvPr/>
        </p:nvSpPr>
        <p:spPr>
          <a:xfrm>
            <a:off x="9700890" y="734123"/>
            <a:ext cx="2317425" cy="349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执政的严峻考验</a:t>
            </a:r>
            <a:endParaRPr lang="zh-CN" altLang="en-US"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1757827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5564" y="454468"/>
            <a:ext cx="4745242" cy="544050"/>
          </a:xfrm>
        </p:spPr>
        <p:txBody>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a:t>
            </a:r>
            <a:r>
              <a:rPr lang="zh-CN" altLang="en-US" sz="2000" dirty="0" smtClean="0">
                <a:solidFill>
                  <a:schemeClr val="tx1"/>
                </a:solidFill>
              </a:rPr>
              <a:t>与</a:t>
            </a:r>
            <a:r>
              <a:rPr lang="en-US" altLang="zh-CN" sz="2000" dirty="0" smtClean="0">
                <a:solidFill>
                  <a:schemeClr val="tx1"/>
                </a:solidFill>
              </a:rPr>
              <a:t/>
            </a:r>
            <a:br>
              <a:rPr lang="en-US" altLang="zh-CN" sz="2000" dirty="0" smtClean="0">
                <a:solidFill>
                  <a:schemeClr val="tx1"/>
                </a:solidFill>
              </a:rPr>
            </a:br>
            <a:r>
              <a:rPr lang="zh-CN" altLang="en-US" sz="2000" dirty="0" smtClean="0">
                <a:solidFill>
                  <a:schemeClr val="tx1"/>
                </a:solidFill>
              </a:rPr>
              <a:t>新</a:t>
            </a:r>
            <a:r>
              <a:rPr lang="zh-CN" altLang="en-US" sz="2000" dirty="0">
                <a:solidFill>
                  <a:schemeClr val="tx1"/>
                </a:solidFill>
              </a:rPr>
              <a:t>民主主义革命任务的胜利</a:t>
            </a:r>
            <a:r>
              <a:rPr lang="zh-CN" altLang="en-US" sz="2000" dirty="0" smtClean="0">
                <a:solidFill>
                  <a:schemeClr val="tx1"/>
                </a:solidFill>
              </a:rPr>
              <a:t>完成  </a:t>
            </a:r>
            <a:endParaRPr lang="zh-CN" altLang="en-US" sz="2000" dirty="0">
              <a:solidFill>
                <a:schemeClr val="tx1"/>
              </a:solidFill>
            </a:endParaRPr>
          </a:p>
        </p:txBody>
      </p:sp>
      <p:sp>
        <p:nvSpPr>
          <p:cNvPr id="3" name="内容占位符 2"/>
          <p:cNvSpPr>
            <a:spLocks noGrp="1"/>
          </p:cNvSpPr>
          <p:nvPr>
            <p:ph idx="1"/>
          </p:nvPr>
        </p:nvSpPr>
        <p:spPr>
          <a:xfrm>
            <a:off x="226504" y="1115531"/>
            <a:ext cx="11560028" cy="5041987"/>
          </a:xfrm>
        </p:spPr>
        <p:txBody>
          <a:bodyPr>
            <a:noAutofit/>
          </a:bodyPr>
          <a:lstStyle/>
          <a:p>
            <a:pPr>
              <a:spcBef>
                <a:spcPts val="0"/>
              </a:spcBef>
            </a:pPr>
            <a:r>
              <a:rPr lang="zh-CN" altLang="en-US" dirty="0" smtClean="0">
                <a:latin typeface="黑体" panose="02010609060101010101" pitchFamily="49" charset="-122"/>
                <a:ea typeface="黑体" panose="02010609060101010101" pitchFamily="49" charset="-122"/>
              </a:rPr>
              <a:t>中国</a:t>
            </a:r>
            <a:r>
              <a:rPr lang="zh-CN" altLang="en-US" dirty="0">
                <a:latin typeface="黑体" panose="02010609060101010101" pitchFamily="49" charset="-122"/>
                <a:ea typeface="黑体" panose="02010609060101010101" pitchFamily="49" charset="-122"/>
              </a:rPr>
              <a:t>历史的</a:t>
            </a:r>
            <a:r>
              <a:rPr lang="zh-CN" altLang="en-US" dirty="0" smtClean="0">
                <a:latin typeface="黑体" panose="02010609060101010101" pitchFamily="49" charset="-122"/>
                <a:ea typeface="黑体" panose="02010609060101010101" pitchFamily="49" charset="-122"/>
              </a:rPr>
              <a:t>新纪元</a:t>
            </a:r>
            <a:endParaRPr lang="en-US" altLang="zh-CN" dirty="0" smtClean="0">
              <a:latin typeface="黑体" panose="02010609060101010101" pitchFamily="49" charset="-122"/>
              <a:ea typeface="黑体" panose="02010609060101010101" pitchFamily="49" charset="-122"/>
            </a:endParaRPr>
          </a:p>
          <a:p>
            <a:pPr>
              <a:spcBef>
                <a:spcPts val="0"/>
              </a:spcBef>
            </a:pPr>
            <a:r>
              <a:rPr lang="zh-CN" altLang="en-US" dirty="0" smtClean="0">
                <a:latin typeface="黑体" panose="02010609060101010101" pitchFamily="49" charset="-122"/>
                <a:ea typeface="黑体" panose="02010609060101010101" pitchFamily="49" charset="-122"/>
              </a:rPr>
              <a:t>时间：</a:t>
            </a:r>
            <a:r>
              <a:rPr lang="en-US" altLang="zh-CN" dirty="0">
                <a:solidFill>
                  <a:srgbClr val="C00000"/>
                </a:solidFill>
                <a:latin typeface="黑体" panose="02010609060101010101" pitchFamily="49" charset="-122"/>
                <a:ea typeface="黑体" panose="02010609060101010101" pitchFamily="49" charset="-122"/>
              </a:rPr>
              <a:t> 1949</a:t>
            </a:r>
            <a:r>
              <a:rPr lang="zh-CN" altLang="en-US" dirty="0">
                <a:solidFill>
                  <a:srgbClr val="C00000"/>
                </a:solidFill>
                <a:latin typeface="黑体" panose="02010609060101010101" pitchFamily="49" charset="-122"/>
                <a:ea typeface="黑体" panose="02010609060101010101" pitchFamily="49" charset="-122"/>
              </a:rPr>
              <a:t>年</a:t>
            </a:r>
            <a:r>
              <a:rPr lang="en-US" altLang="zh-CN" dirty="0">
                <a:solidFill>
                  <a:srgbClr val="C00000"/>
                </a:solidFill>
                <a:latin typeface="黑体" panose="02010609060101010101" pitchFamily="49" charset="-122"/>
                <a:ea typeface="黑体" panose="02010609060101010101" pitchFamily="49" charset="-122"/>
              </a:rPr>
              <a:t>10</a:t>
            </a:r>
            <a:r>
              <a:rPr lang="zh-CN" altLang="en-US" dirty="0">
                <a:solidFill>
                  <a:srgbClr val="C00000"/>
                </a:solidFill>
                <a:latin typeface="黑体" panose="02010609060101010101" pitchFamily="49" charset="-122"/>
                <a:ea typeface="黑体" panose="02010609060101010101" pitchFamily="49" charset="-122"/>
              </a:rPr>
              <a:t>月</a:t>
            </a:r>
            <a:r>
              <a:rPr lang="en-US" altLang="zh-CN" dirty="0">
                <a:solidFill>
                  <a:srgbClr val="C00000"/>
                </a:solidFill>
                <a:latin typeface="黑体" panose="02010609060101010101" pitchFamily="49" charset="-122"/>
                <a:ea typeface="黑体" panose="02010609060101010101" pitchFamily="49" charset="-122"/>
              </a:rPr>
              <a:t>1</a:t>
            </a:r>
            <a:r>
              <a:rPr lang="zh-CN" altLang="en-US" dirty="0">
                <a:solidFill>
                  <a:srgbClr val="C00000"/>
                </a:solidFill>
                <a:latin typeface="黑体" panose="02010609060101010101" pitchFamily="49" charset="-122"/>
                <a:ea typeface="黑体" panose="02010609060101010101" pitchFamily="49" charset="-122"/>
              </a:rPr>
              <a:t>日</a:t>
            </a:r>
            <a:endParaRPr lang="zh-CN" altLang="en-US" dirty="0">
              <a:latin typeface="黑体" panose="02010609060101010101" pitchFamily="49" charset="-122"/>
              <a:ea typeface="黑体" panose="02010609060101010101" pitchFamily="49" charset="-122"/>
            </a:endParaRPr>
          </a:p>
          <a:p>
            <a:pPr>
              <a:spcBef>
                <a:spcPts val="0"/>
              </a:spcBef>
            </a:pPr>
            <a:r>
              <a:rPr lang="zh-CN" altLang="en-US" dirty="0" smtClean="0">
                <a:latin typeface="黑体" panose="02010609060101010101" pitchFamily="49" charset="-122"/>
                <a:ea typeface="黑体" panose="02010609060101010101" pitchFamily="49" charset="-122"/>
              </a:rPr>
              <a:t>意义：</a:t>
            </a:r>
            <a:endParaRPr lang="zh-CN" altLang="en-US" dirty="0">
              <a:latin typeface="黑体" panose="02010609060101010101" pitchFamily="49" charset="-122"/>
              <a:ea typeface="黑体" panose="02010609060101010101" pitchFamily="49" charset="-122"/>
            </a:endParaRPr>
          </a:p>
          <a:p>
            <a:pPr>
              <a:spcBef>
                <a:spcPts val="0"/>
              </a:spcBef>
            </a:pPr>
            <a:r>
              <a:rPr lang="zh-CN" altLang="en-US" dirty="0" smtClean="0">
                <a:solidFill>
                  <a:srgbClr val="0070C0"/>
                </a:solidFill>
                <a:latin typeface="黑体" panose="02010609060101010101" pitchFamily="49" charset="-122"/>
                <a:ea typeface="黑体" panose="02010609060101010101" pitchFamily="49" charset="-122"/>
              </a:rPr>
              <a:t>             </a:t>
            </a:r>
            <a:r>
              <a:rPr lang="en-US" altLang="zh-CN" dirty="0" smtClean="0">
                <a:solidFill>
                  <a:srgbClr val="FF0000"/>
                </a:solidFill>
                <a:latin typeface="黑体" panose="02010609060101010101" pitchFamily="49" charset="-122"/>
                <a:ea typeface="黑体" panose="02010609060101010101" pitchFamily="49" charset="-122"/>
              </a:rPr>
              <a:t>                  </a:t>
            </a:r>
          </a:p>
          <a:p>
            <a:pPr>
              <a:spcBef>
                <a:spcPts val="0"/>
              </a:spcBef>
            </a:pPr>
            <a:r>
              <a:rPr lang="zh-CN" altLang="en-US" dirty="0" smtClean="0">
                <a:latin typeface="黑体" panose="02010609060101010101" pitchFamily="49" charset="-122"/>
                <a:ea typeface="黑体" panose="02010609060101010101" pitchFamily="49" charset="-122"/>
              </a:rPr>
              <a:t>独：中国开始</a:t>
            </a:r>
            <a:r>
              <a:rPr lang="zh-CN" altLang="en-US" dirty="0">
                <a:latin typeface="黑体" panose="02010609060101010101" pitchFamily="49" charset="-122"/>
                <a:ea typeface="黑体" panose="02010609060101010101" pitchFamily="49" charset="-122"/>
              </a:rPr>
              <a:t>以崭新</a:t>
            </a:r>
            <a:r>
              <a:rPr lang="zh-CN" altLang="en-US" dirty="0" smtClean="0">
                <a:latin typeface="黑体" panose="02010609060101010101" pitchFamily="49" charset="-122"/>
                <a:ea typeface="黑体" panose="02010609060101010101" pitchFamily="49" charset="-122"/>
              </a:rPr>
              <a:t>的</a:t>
            </a:r>
            <a:r>
              <a:rPr lang="zh-CN" altLang="en-US" dirty="0" smtClean="0">
                <a:solidFill>
                  <a:srgbClr val="C00000"/>
                </a:solidFill>
                <a:latin typeface="黑体" panose="02010609060101010101" pitchFamily="49" charset="-122"/>
                <a:ea typeface="黑体" panose="02010609060101010101" pitchFamily="49" charset="-122"/>
              </a:rPr>
              <a:t>独</a:t>
            </a:r>
            <a:r>
              <a:rPr lang="zh-CN" altLang="en-US" dirty="0" smtClean="0">
                <a:latin typeface="黑体" panose="02010609060101010101" pitchFamily="49" charset="-122"/>
                <a:ea typeface="黑体" panose="02010609060101010101" pitchFamily="49" charset="-122"/>
              </a:rPr>
              <a:t>立姿态</a:t>
            </a:r>
            <a:r>
              <a:rPr lang="zh-CN" altLang="en-US" dirty="0">
                <a:latin typeface="黑体" panose="02010609060101010101" pitchFamily="49" charset="-122"/>
                <a:ea typeface="黑体" panose="02010609060101010101" pitchFamily="49" charset="-122"/>
              </a:rPr>
              <a:t>自立于世界的民族之林</a:t>
            </a:r>
            <a:r>
              <a:rPr lang="zh-CN" altLang="en-US" dirty="0" smtClean="0">
                <a:latin typeface="黑体" panose="02010609060101010101" pitchFamily="49" charset="-122"/>
                <a:ea typeface="黑体" panose="02010609060101010101" pitchFamily="49" charset="-122"/>
              </a:rPr>
              <a:t>。</a:t>
            </a:r>
            <a:endParaRPr lang="zh-CN" altLang="en-US"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dirty="0" smtClean="0">
                <a:latin typeface="黑体" panose="02010609060101010101" pitchFamily="49" charset="-122"/>
                <a:ea typeface="黑体" panose="02010609060101010101" pitchFamily="49" charset="-122"/>
              </a:rPr>
              <a:t>社：为</a:t>
            </a:r>
            <a:r>
              <a:rPr lang="zh-CN" altLang="en-US" dirty="0">
                <a:latin typeface="黑体" panose="02010609060101010101" pitchFamily="49" charset="-122"/>
                <a:ea typeface="黑体" panose="02010609060101010101" pitchFamily="49" charset="-122"/>
              </a:rPr>
              <a:t>实现由新民主主义向</a:t>
            </a:r>
            <a:r>
              <a:rPr lang="zh-CN" altLang="en-US" dirty="0">
                <a:solidFill>
                  <a:srgbClr val="C00000"/>
                </a:solidFill>
                <a:latin typeface="黑体" panose="02010609060101010101" pitchFamily="49" charset="-122"/>
                <a:ea typeface="黑体" panose="02010609060101010101" pitchFamily="49" charset="-122"/>
              </a:rPr>
              <a:t>社会主义</a:t>
            </a:r>
            <a:r>
              <a:rPr lang="zh-CN" altLang="en-US" dirty="0">
                <a:latin typeface="黑体" panose="02010609060101010101" pitchFamily="49" charset="-122"/>
                <a:ea typeface="黑体" panose="02010609060101010101" pitchFamily="49" charset="-122"/>
              </a:rPr>
              <a:t>的</a:t>
            </a:r>
            <a:r>
              <a:rPr lang="zh-CN" altLang="en-US" dirty="0" smtClean="0">
                <a:latin typeface="黑体" panose="02010609060101010101" pitchFamily="49" charset="-122"/>
                <a:ea typeface="黑体" panose="02010609060101010101" pitchFamily="49" charset="-122"/>
              </a:rPr>
              <a:t>过渡创造</a:t>
            </a:r>
            <a:r>
              <a:rPr lang="zh-CN" altLang="en-US" dirty="0">
                <a:latin typeface="黑体" panose="02010609060101010101" pitchFamily="49" charset="-122"/>
                <a:ea typeface="黑体" panose="02010609060101010101" pitchFamily="49" charset="-122"/>
              </a:rPr>
              <a:t>前提条件</a:t>
            </a:r>
            <a:r>
              <a:rPr lang="zh-CN" altLang="en-US" dirty="0" smtClean="0">
                <a:latin typeface="黑体" panose="02010609060101010101" pitchFamily="49" charset="-122"/>
                <a:ea typeface="黑体" panose="02010609060101010101" pitchFamily="49" charset="-122"/>
              </a:rPr>
              <a:t>。</a:t>
            </a:r>
            <a:endParaRPr lang="zh-CN" altLang="en-US"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dirty="0" smtClean="0">
                <a:latin typeface="黑体" panose="02010609060101010101" pitchFamily="49" charset="-122"/>
                <a:ea typeface="黑体" panose="02010609060101010101" pitchFamily="49" charset="-122"/>
              </a:rPr>
              <a:t>稳：政局</a:t>
            </a:r>
            <a:r>
              <a:rPr lang="zh-CN" altLang="en-US" dirty="0" smtClean="0">
                <a:solidFill>
                  <a:srgbClr val="C00000"/>
                </a:solidFill>
                <a:latin typeface="黑体" panose="02010609060101010101" pitchFamily="49" charset="-122"/>
                <a:ea typeface="黑体" panose="02010609060101010101" pitchFamily="49" charset="-122"/>
              </a:rPr>
              <a:t>稳定</a:t>
            </a:r>
            <a:r>
              <a:rPr lang="zh-CN" altLang="en-US" dirty="0" smtClean="0">
                <a:latin typeface="黑体" panose="02010609060101010101" pitchFamily="49" charset="-122"/>
                <a:ea typeface="黑体" panose="02010609060101010101" pitchFamily="49" charset="-122"/>
              </a:rPr>
              <a:t>，人民安居乐业。</a:t>
            </a:r>
            <a:endParaRPr lang="zh-CN" altLang="en-US"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dirty="0" smtClean="0">
                <a:latin typeface="黑体" panose="02010609060101010101" pitchFamily="49" charset="-122"/>
                <a:ea typeface="黑体" panose="02010609060101010101" pitchFamily="49" charset="-122"/>
              </a:rPr>
              <a:t>政：人民</a:t>
            </a:r>
            <a:r>
              <a:rPr lang="zh-CN" altLang="en-US" dirty="0">
                <a:latin typeface="黑体" panose="02010609060101010101" pitchFamily="49" charset="-122"/>
                <a:ea typeface="黑体" panose="02010609060101010101" pitchFamily="49" charset="-122"/>
              </a:rPr>
              <a:t>在</a:t>
            </a:r>
            <a:r>
              <a:rPr lang="zh-CN" altLang="en-US" dirty="0">
                <a:solidFill>
                  <a:srgbClr val="C00000"/>
                </a:solidFill>
                <a:latin typeface="黑体" panose="02010609060101010101" pitchFamily="49" charset="-122"/>
                <a:ea typeface="黑体" panose="02010609060101010101" pitchFamily="49" charset="-122"/>
              </a:rPr>
              <a:t>政治</a:t>
            </a:r>
            <a:r>
              <a:rPr lang="zh-CN" altLang="en-US" dirty="0">
                <a:latin typeface="黑体" panose="02010609060101010101" pitchFamily="49" charset="-122"/>
                <a:ea typeface="黑体" panose="02010609060101010101" pitchFamily="49" charset="-122"/>
              </a:rPr>
              <a:t>上翻身</a:t>
            </a:r>
            <a:r>
              <a:rPr lang="zh-CN" altLang="en-US" dirty="0" smtClean="0">
                <a:latin typeface="黑体" panose="02010609060101010101" pitchFamily="49" charset="-122"/>
                <a:ea typeface="黑体" panose="02010609060101010101" pitchFamily="49" charset="-122"/>
              </a:rPr>
              <a:t>，成为社会的</a:t>
            </a:r>
            <a:r>
              <a:rPr lang="zh-CN" altLang="en-US" dirty="0">
                <a:latin typeface="黑体" panose="02010609060101010101" pitchFamily="49" charset="-122"/>
                <a:ea typeface="黑体" panose="02010609060101010101" pitchFamily="49" charset="-122"/>
              </a:rPr>
              <a:t>主人</a:t>
            </a:r>
            <a:r>
              <a:rPr lang="zh-CN" altLang="en-US" dirty="0" smtClean="0">
                <a:latin typeface="黑体" panose="02010609060101010101" pitchFamily="49" charset="-122"/>
                <a:ea typeface="黑体" panose="02010609060101010101" pitchFamily="49" charset="-122"/>
              </a:rPr>
              <a:t>。</a:t>
            </a:r>
            <a:endParaRPr lang="zh-CN" altLang="en-US"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dirty="0" smtClean="0">
                <a:latin typeface="黑体" panose="02010609060101010101" pitchFamily="49" charset="-122"/>
                <a:ea typeface="黑体" panose="02010609060101010101" pitchFamily="49" charset="-122"/>
              </a:rPr>
              <a:t>权：中国</a:t>
            </a:r>
            <a:r>
              <a:rPr lang="zh-CN" altLang="en-US" dirty="0">
                <a:latin typeface="黑体" panose="02010609060101010101" pitchFamily="49" charset="-122"/>
                <a:ea typeface="黑体" panose="02010609060101010101" pitchFamily="49" charset="-122"/>
              </a:rPr>
              <a:t>共产党成为全国范围内的</a:t>
            </a:r>
            <a:r>
              <a:rPr lang="zh-CN" altLang="en-US" dirty="0">
                <a:solidFill>
                  <a:srgbClr val="C00000"/>
                </a:solidFill>
                <a:latin typeface="黑体" panose="02010609060101010101" pitchFamily="49" charset="-122"/>
                <a:ea typeface="黑体" panose="02010609060101010101" pitchFamily="49" charset="-122"/>
              </a:rPr>
              <a:t>执政党</a:t>
            </a:r>
            <a:r>
              <a:rPr lang="zh-CN" altLang="en-US" dirty="0" smtClean="0">
                <a:latin typeface="黑体" panose="02010609060101010101" pitchFamily="49" charset="-122"/>
                <a:ea typeface="黑体" panose="02010609060101010101" pitchFamily="49" charset="-122"/>
              </a:rPr>
              <a:t>。</a:t>
            </a:r>
            <a:endParaRPr lang="en-US" altLang="zh-CN"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sz="2000" dirty="0" smtClean="0">
                <a:solidFill>
                  <a:srgbClr val="C00000"/>
                </a:solidFill>
                <a:latin typeface="黑体" panose="02010609060101010101" pitchFamily="49" charset="-122"/>
                <a:ea typeface="黑体" panose="02010609060101010101" pitchFamily="49" charset="-122"/>
              </a:rPr>
              <a:t>     </a:t>
            </a:r>
            <a:endParaRPr lang="en-US" altLang="zh-CN" sz="2000" dirty="0" smtClean="0">
              <a:solidFill>
                <a:srgbClr val="C00000"/>
              </a:solidFill>
              <a:latin typeface="黑体" panose="02010609060101010101" pitchFamily="49" charset="-122"/>
              <a:ea typeface="黑体" panose="02010609060101010101" pitchFamily="49" charset="-122"/>
            </a:endParaRPr>
          </a:p>
          <a:p>
            <a:pPr>
              <a:spcBef>
                <a:spcPts val="0"/>
              </a:spcBef>
            </a:pPr>
            <a:r>
              <a:rPr lang="zh-CN" altLang="en-US" sz="2000" dirty="0">
                <a:solidFill>
                  <a:srgbClr val="C00000"/>
                </a:solidFill>
                <a:latin typeface="黑体" panose="02010609060101010101" pitchFamily="49" charset="-122"/>
                <a:ea typeface="黑体" panose="02010609060101010101" pitchFamily="49" charset="-122"/>
              </a:rPr>
              <a:t> </a:t>
            </a:r>
            <a:r>
              <a:rPr lang="zh-CN" altLang="en-US" sz="2000" dirty="0" smtClean="0">
                <a:solidFill>
                  <a:srgbClr val="C00000"/>
                </a:solidFill>
                <a:latin typeface="黑体" panose="02010609060101010101" pitchFamily="49" charset="-122"/>
                <a:ea typeface="黑体" panose="02010609060101010101" pitchFamily="49" charset="-122"/>
              </a:rPr>
              <a:t>        </a:t>
            </a:r>
            <a:endParaRPr lang="zh-CN" altLang="en-US" sz="2000" dirty="0">
              <a:latin typeface="黑体" panose="02010609060101010101" pitchFamily="49" charset="-122"/>
              <a:ea typeface="黑体" panose="02010609060101010101" pitchFamily="49" charset="-122"/>
            </a:endParaRPr>
          </a:p>
        </p:txBody>
      </p:sp>
      <p:pic>
        <p:nvPicPr>
          <p:cNvPr id="5" name="Picture 2" descr="C:\Users\User\Documents\263EM\chuzi@sunlands.com\history\user\image\3084c54e-ce11-4231-a09c-d206235d172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7778" y="1115531"/>
            <a:ext cx="1651262" cy="499008"/>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p:cNvPicPr>
            <a:picLocks noChangeAspect="1"/>
          </p:cNvPicPr>
          <p:nvPr/>
        </p:nvPicPr>
        <p:blipFill>
          <a:blip r:embed="rId4"/>
          <a:stretch>
            <a:fillRect/>
          </a:stretch>
        </p:blipFill>
        <p:spPr>
          <a:xfrm>
            <a:off x="6454074" y="22704"/>
            <a:ext cx="5727700" cy="1041400"/>
          </a:xfrm>
          <a:prstGeom prst="rect">
            <a:avLst/>
          </a:prstGeom>
        </p:spPr>
      </p:pic>
    </p:spTree>
    <p:extLst>
      <p:ext uri="{BB962C8B-B14F-4D97-AF65-F5344CB8AC3E}">
        <p14:creationId xmlns:p14="http://schemas.microsoft.com/office/powerpoint/2010/main" val="320958495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5564" y="454468"/>
            <a:ext cx="4745242" cy="544050"/>
          </a:xfrm>
        </p:spPr>
        <p:txBody>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a:t>
            </a:r>
            <a:r>
              <a:rPr lang="zh-CN" altLang="en-US" sz="2000" dirty="0" smtClean="0">
                <a:solidFill>
                  <a:schemeClr val="tx1"/>
                </a:solidFill>
              </a:rPr>
              <a:t>与</a:t>
            </a:r>
            <a:r>
              <a:rPr lang="en-US" altLang="zh-CN" sz="2000" dirty="0" smtClean="0">
                <a:solidFill>
                  <a:schemeClr val="tx1"/>
                </a:solidFill>
              </a:rPr>
              <a:t/>
            </a:r>
            <a:br>
              <a:rPr lang="en-US" altLang="zh-CN" sz="2000" dirty="0" smtClean="0">
                <a:solidFill>
                  <a:schemeClr val="tx1"/>
                </a:solidFill>
              </a:rPr>
            </a:br>
            <a:r>
              <a:rPr lang="zh-CN" altLang="en-US" sz="2000" dirty="0" smtClean="0">
                <a:solidFill>
                  <a:schemeClr val="tx1"/>
                </a:solidFill>
              </a:rPr>
              <a:t>新</a:t>
            </a:r>
            <a:r>
              <a:rPr lang="zh-CN" altLang="en-US" sz="2000" dirty="0">
                <a:solidFill>
                  <a:schemeClr val="tx1"/>
                </a:solidFill>
              </a:rPr>
              <a:t>民主主义革命任务的胜利</a:t>
            </a:r>
            <a:r>
              <a:rPr lang="zh-CN" altLang="en-US" sz="2000" dirty="0" smtClean="0">
                <a:solidFill>
                  <a:schemeClr val="tx1"/>
                </a:solidFill>
              </a:rPr>
              <a:t>完成  </a:t>
            </a:r>
            <a:endParaRPr lang="zh-CN" altLang="en-US" sz="2000" dirty="0">
              <a:solidFill>
                <a:schemeClr val="tx1"/>
              </a:solidFill>
            </a:endParaRPr>
          </a:p>
        </p:txBody>
      </p:sp>
      <p:sp>
        <p:nvSpPr>
          <p:cNvPr id="3" name="内容占位符 2"/>
          <p:cNvSpPr>
            <a:spLocks noGrp="1"/>
          </p:cNvSpPr>
          <p:nvPr>
            <p:ph idx="1"/>
          </p:nvPr>
        </p:nvSpPr>
        <p:spPr>
          <a:xfrm>
            <a:off x="226504" y="1115531"/>
            <a:ext cx="11560028" cy="5041987"/>
          </a:xfrm>
        </p:spPr>
        <p:txBody>
          <a:bodyPr>
            <a:noAutofit/>
          </a:bodyPr>
          <a:lstStyle/>
          <a:p>
            <a:pPr>
              <a:spcBef>
                <a:spcPts val="0"/>
              </a:spcBef>
            </a:pPr>
            <a:r>
              <a:rPr lang="zh-CN" altLang="en-US" dirty="0" smtClean="0">
                <a:latin typeface="黑体" panose="02010609060101010101" pitchFamily="49" charset="-122"/>
                <a:ea typeface="黑体" panose="02010609060101010101" pitchFamily="49" charset="-122"/>
              </a:rPr>
              <a:t>中国</a:t>
            </a:r>
            <a:r>
              <a:rPr lang="zh-CN" altLang="en-US" dirty="0">
                <a:latin typeface="黑体" panose="02010609060101010101" pitchFamily="49" charset="-122"/>
                <a:ea typeface="黑体" panose="02010609060101010101" pitchFamily="49" charset="-122"/>
              </a:rPr>
              <a:t>历史的</a:t>
            </a:r>
            <a:r>
              <a:rPr lang="zh-CN" altLang="en-US" dirty="0" smtClean="0">
                <a:latin typeface="黑体" panose="02010609060101010101" pitchFamily="49" charset="-122"/>
                <a:ea typeface="黑体" panose="02010609060101010101" pitchFamily="49" charset="-122"/>
              </a:rPr>
              <a:t>新纪元</a:t>
            </a:r>
            <a:endParaRPr lang="en-US" altLang="zh-CN" dirty="0" smtClean="0">
              <a:latin typeface="黑体" panose="02010609060101010101" pitchFamily="49" charset="-122"/>
              <a:ea typeface="黑体" panose="02010609060101010101" pitchFamily="49" charset="-122"/>
            </a:endParaRPr>
          </a:p>
          <a:p>
            <a:pPr>
              <a:spcBef>
                <a:spcPts val="0"/>
              </a:spcBef>
            </a:pPr>
            <a:r>
              <a:rPr lang="zh-CN" altLang="en-US" dirty="0" smtClean="0">
                <a:latin typeface="黑体" panose="02010609060101010101" pitchFamily="49" charset="-122"/>
                <a:ea typeface="黑体" panose="02010609060101010101" pitchFamily="49" charset="-122"/>
              </a:rPr>
              <a:t>时间：</a:t>
            </a:r>
            <a:r>
              <a:rPr lang="en-US" altLang="zh-CN" dirty="0">
                <a:solidFill>
                  <a:srgbClr val="C00000"/>
                </a:solidFill>
                <a:latin typeface="黑体" panose="02010609060101010101" pitchFamily="49" charset="-122"/>
                <a:ea typeface="黑体" panose="02010609060101010101" pitchFamily="49" charset="-122"/>
              </a:rPr>
              <a:t> 1949</a:t>
            </a:r>
            <a:r>
              <a:rPr lang="zh-CN" altLang="en-US" dirty="0">
                <a:solidFill>
                  <a:srgbClr val="C00000"/>
                </a:solidFill>
                <a:latin typeface="黑体" panose="02010609060101010101" pitchFamily="49" charset="-122"/>
                <a:ea typeface="黑体" panose="02010609060101010101" pitchFamily="49" charset="-122"/>
              </a:rPr>
              <a:t>年</a:t>
            </a:r>
            <a:r>
              <a:rPr lang="en-US" altLang="zh-CN" dirty="0">
                <a:solidFill>
                  <a:srgbClr val="C00000"/>
                </a:solidFill>
                <a:latin typeface="黑体" panose="02010609060101010101" pitchFamily="49" charset="-122"/>
                <a:ea typeface="黑体" panose="02010609060101010101" pitchFamily="49" charset="-122"/>
              </a:rPr>
              <a:t>10</a:t>
            </a:r>
            <a:r>
              <a:rPr lang="zh-CN" altLang="en-US" dirty="0">
                <a:solidFill>
                  <a:srgbClr val="C00000"/>
                </a:solidFill>
                <a:latin typeface="黑体" panose="02010609060101010101" pitchFamily="49" charset="-122"/>
                <a:ea typeface="黑体" panose="02010609060101010101" pitchFamily="49" charset="-122"/>
              </a:rPr>
              <a:t>月</a:t>
            </a:r>
            <a:r>
              <a:rPr lang="en-US" altLang="zh-CN" dirty="0">
                <a:solidFill>
                  <a:srgbClr val="C00000"/>
                </a:solidFill>
                <a:latin typeface="黑体" panose="02010609060101010101" pitchFamily="49" charset="-122"/>
                <a:ea typeface="黑体" panose="02010609060101010101" pitchFamily="49" charset="-122"/>
              </a:rPr>
              <a:t>1</a:t>
            </a:r>
            <a:r>
              <a:rPr lang="zh-CN" altLang="en-US" dirty="0">
                <a:solidFill>
                  <a:srgbClr val="C00000"/>
                </a:solidFill>
                <a:latin typeface="黑体" panose="02010609060101010101" pitchFamily="49" charset="-122"/>
                <a:ea typeface="黑体" panose="02010609060101010101" pitchFamily="49" charset="-122"/>
              </a:rPr>
              <a:t>日</a:t>
            </a:r>
            <a:endParaRPr lang="zh-CN" altLang="en-US" dirty="0">
              <a:latin typeface="黑体" panose="02010609060101010101" pitchFamily="49" charset="-122"/>
              <a:ea typeface="黑体" panose="02010609060101010101" pitchFamily="49" charset="-122"/>
            </a:endParaRPr>
          </a:p>
          <a:p>
            <a:pPr>
              <a:spcBef>
                <a:spcPts val="0"/>
              </a:spcBef>
            </a:pPr>
            <a:r>
              <a:rPr lang="zh-CN" altLang="en-US" dirty="0" smtClean="0">
                <a:latin typeface="黑体" panose="02010609060101010101" pitchFamily="49" charset="-122"/>
                <a:ea typeface="黑体" panose="02010609060101010101" pitchFamily="49" charset="-122"/>
              </a:rPr>
              <a:t>意义：</a:t>
            </a:r>
            <a:endParaRPr lang="zh-CN" altLang="en-US" dirty="0">
              <a:latin typeface="黑体" panose="02010609060101010101" pitchFamily="49" charset="-122"/>
              <a:ea typeface="黑体" panose="02010609060101010101" pitchFamily="49" charset="-122"/>
            </a:endParaRPr>
          </a:p>
          <a:p>
            <a:pPr>
              <a:spcBef>
                <a:spcPts val="0"/>
              </a:spcBef>
            </a:pPr>
            <a:r>
              <a:rPr lang="zh-CN" altLang="en-US" dirty="0" smtClean="0">
                <a:solidFill>
                  <a:srgbClr val="0070C0"/>
                </a:solidFill>
                <a:latin typeface="黑体" panose="02010609060101010101" pitchFamily="49" charset="-122"/>
                <a:ea typeface="黑体" panose="02010609060101010101" pitchFamily="49" charset="-122"/>
              </a:rPr>
              <a:t>             </a:t>
            </a:r>
            <a:r>
              <a:rPr lang="en-US" altLang="zh-CN" dirty="0" smtClean="0">
                <a:solidFill>
                  <a:srgbClr val="FF0000"/>
                </a:solidFill>
                <a:latin typeface="黑体" panose="02010609060101010101" pitchFamily="49" charset="-122"/>
                <a:ea typeface="黑体" panose="02010609060101010101" pitchFamily="49" charset="-122"/>
              </a:rPr>
              <a:t>                  </a:t>
            </a:r>
          </a:p>
          <a:p>
            <a:pPr>
              <a:spcBef>
                <a:spcPts val="0"/>
              </a:spcBef>
            </a:pPr>
            <a:r>
              <a:rPr lang="zh-CN" altLang="en-US" dirty="0" smtClean="0">
                <a:latin typeface="黑体" panose="02010609060101010101" pitchFamily="49" charset="-122"/>
                <a:ea typeface="黑体" panose="02010609060101010101" pitchFamily="49" charset="-122"/>
              </a:rPr>
              <a:t>独：中国开始</a:t>
            </a:r>
            <a:r>
              <a:rPr lang="zh-CN" altLang="en-US" dirty="0">
                <a:latin typeface="黑体" panose="02010609060101010101" pitchFamily="49" charset="-122"/>
                <a:ea typeface="黑体" panose="02010609060101010101" pitchFamily="49" charset="-122"/>
              </a:rPr>
              <a:t>以崭新</a:t>
            </a:r>
            <a:r>
              <a:rPr lang="zh-CN" altLang="en-US" dirty="0" smtClean="0">
                <a:latin typeface="黑体" panose="02010609060101010101" pitchFamily="49" charset="-122"/>
                <a:ea typeface="黑体" panose="02010609060101010101" pitchFamily="49" charset="-122"/>
              </a:rPr>
              <a:t>的</a:t>
            </a:r>
            <a:r>
              <a:rPr lang="zh-CN" altLang="en-US" u="sng" dirty="0" smtClean="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自立</a:t>
            </a:r>
            <a:r>
              <a:rPr lang="zh-CN" altLang="en-US" dirty="0">
                <a:latin typeface="黑体" panose="02010609060101010101" pitchFamily="49" charset="-122"/>
                <a:ea typeface="黑体" panose="02010609060101010101" pitchFamily="49" charset="-122"/>
              </a:rPr>
              <a:t>于世界的民族之林</a:t>
            </a:r>
            <a:r>
              <a:rPr lang="zh-CN" altLang="en-US" dirty="0" smtClean="0">
                <a:latin typeface="黑体" panose="02010609060101010101" pitchFamily="49" charset="-122"/>
                <a:ea typeface="黑体" panose="02010609060101010101" pitchFamily="49" charset="-122"/>
              </a:rPr>
              <a:t>。</a:t>
            </a:r>
            <a:endParaRPr lang="zh-CN" altLang="en-US"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dirty="0" smtClean="0">
                <a:latin typeface="黑体" panose="02010609060101010101" pitchFamily="49" charset="-122"/>
                <a:ea typeface="黑体" panose="02010609060101010101" pitchFamily="49" charset="-122"/>
              </a:rPr>
              <a:t>社：为</a:t>
            </a:r>
            <a:r>
              <a:rPr lang="zh-CN" altLang="en-US" dirty="0">
                <a:latin typeface="黑体" panose="02010609060101010101" pitchFamily="49" charset="-122"/>
                <a:ea typeface="黑体" panose="02010609060101010101" pitchFamily="49" charset="-122"/>
              </a:rPr>
              <a:t>实现由新民主主义</a:t>
            </a:r>
            <a:r>
              <a:rPr lang="zh-CN" altLang="en-US" dirty="0" smtClean="0">
                <a:latin typeface="黑体" panose="02010609060101010101" pitchFamily="49" charset="-122"/>
                <a:ea typeface="黑体" panose="02010609060101010101" pitchFamily="49" charset="-122"/>
              </a:rPr>
              <a:t>向</a:t>
            </a:r>
            <a:r>
              <a:rPr lang="zh-CN" altLang="en-US" u="sng" dirty="0">
                <a:solidFill>
                  <a:srgbClr val="C00000"/>
                </a:solidFill>
                <a:latin typeface="黑体" panose="02010609060101010101" pitchFamily="49" charset="-122"/>
                <a:ea typeface="黑体" panose="02010609060101010101" pitchFamily="49" charset="-122"/>
              </a:rPr>
              <a:t> </a:t>
            </a:r>
            <a:r>
              <a:rPr lang="zh-CN" altLang="en-US" u="sng" dirty="0" smtClean="0">
                <a:solidFill>
                  <a:srgbClr val="C00000"/>
                </a:solidFill>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的过渡创造</a:t>
            </a:r>
            <a:r>
              <a:rPr lang="zh-CN" altLang="en-US" dirty="0">
                <a:latin typeface="黑体" panose="02010609060101010101" pitchFamily="49" charset="-122"/>
                <a:ea typeface="黑体" panose="02010609060101010101" pitchFamily="49" charset="-122"/>
              </a:rPr>
              <a:t>前提条件</a:t>
            </a:r>
            <a:r>
              <a:rPr lang="zh-CN" altLang="en-US" dirty="0" smtClean="0">
                <a:latin typeface="黑体" panose="02010609060101010101" pitchFamily="49" charset="-122"/>
                <a:ea typeface="黑体" panose="02010609060101010101" pitchFamily="49" charset="-122"/>
              </a:rPr>
              <a:t>。</a:t>
            </a:r>
            <a:endParaRPr lang="zh-CN" altLang="en-US"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dirty="0" smtClean="0">
                <a:latin typeface="黑体" panose="02010609060101010101" pitchFamily="49" charset="-122"/>
                <a:ea typeface="黑体" panose="02010609060101010101" pitchFamily="49" charset="-122"/>
              </a:rPr>
              <a:t>稳：政局</a:t>
            </a:r>
            <a:r>
              <a:rPr lang="zh-CN" altLang="en-US" u="sng" dirty="0">
                <a:solidFill>
                  <a:srgbClr val="C00000"/>
                </a:solidFill>
                <a:latin typeface="黑体" panose="02010609060101010101" pitchFamily="49" charset="-122"/>
                <a:ea typeface="黑体" panose="02010609060101010101" pitchFamily="49" charset="-122"/>
              </a:rPr>
              <a:t> </a:t>
            </a:r>
            <a:r>
              <a:rPr lang="zh-CN" altLang="en-US" u="sng" dirty="0" smtClean="0">
                <a:solidFill>
                  <a:srgbClr val="C00000"/>
                </a:solidFill>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，人民安居乐业。</a:t>
            </a:r>
            <a:endParaRPr lang="zh-CN" altLang="en-US"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dirty="0" smtClean="0">
                <a:latin typeface="黑体" panose="02010609060101010101" pitchFamily="49" charset="-122"/>
                <a:ea typeface="黑体" panose="02010609060101010101" pitchFamily="49" charset="-122"/>
              </a:rPr>
              <a:t>政：人民在</a:t>
            </a:r>
            <a:r>
              <a:rPr lang="zh-CN" altLang="en-US" u="sng" dirty="0">
                <a:solidFill>
                  <a:srgbClr val="C00000"/>
                </a:solidFill>
                <a:latin typeface="黑体" panose="02010609060101010101" pitchFamily="49" charset="-122"/>
                <a:ea typeface="黑体" panose="02010609060101010101" pitchFamily="49" charset="-122"/>
              </a:rPr>
              <a:t> </a:t>
            </a:r>
            <a:r>
              <a:rPr lang="zh-CN" altLang="en-US" u="sng" dirty="0" smtClean="0">
                <a:solidFill>
                  <a:srgbClr val="C00000"/>
                </a:solidFill>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上</a:t>
            </a:r>
            <a:r>
              <a:rPr lang="zh-CN" altLang="en-US" dirty="0">
                <a:latin typeface="黑体" panose="02010609060101010101" pitchFamily="49" charset="-122"/>
                <a:ea typeface="黑体" panose="02010609060101010101" pitchFamily="49" charset="-122"/>
              </a:rPr>
              <a:t>翻身</a:t>
            </a:r>
            <a:r>
              <a:rPr lang="zh-CN" altLang="en-US" dirty="0" smtClean="0">
                <a:latin typeface="黑体" panose="02010609060101010101" pitchFamily="49" charset="-122"/>
                <a:ea typeface="黑体" panose="02010609060101010101" pitchFamily="49" charset="-122"/>
              </a:rPr>
              <a:t>，成为社会的</a:t>
            </a:r>
            <a:r>
              <a:rPr lang="zh-CN" altLang="en-US" dirty="0">
                <a:latin typeface="黑体" panose="02010609060101010101" pitchFamily="49" charset="-122"/>
                <a:ea typeface="黑体" panose="02010609060101010101" pitchFamily="49" charset="-122"/>
              </a:rPr>
              <a:t>主人</a:t>
            </a:r>
            <a:r>
              <a:rPr lang="zh-CN" altLang="en-US" dirty="0" smtClean="0">
                <a:latin typeface="黑体" panose="02010609060101010101" pitchFamily="49" charset="-122"/>
                <a:ea typeface="黑体" panose="02010609060101010101" pitchFamily="49" charset="-122"/>
              </a:rPr>
              <a:t>。</a:t>
            </a:r>
            <a:endParaRPr lang="zh-CN" altLang="en-US"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dirty="0" smtClean="0">
                <a:latin typeface="黑体" panose="02010609060101010101" pitchFamily="49" charset="-122"/>
                <a:ea typeface="黑体" panose="02010609060101010101" pitchFamily="49" charset="-122"/>
              </a:rPr>
              <a:t>权：中国</a:t>
            </a:r>
            <a:r>
              <a:rPr lang="zh-CN" altLang="en-US" dirty="0">
                <a:latin typeface="黑体" panose="02010609060101010101" pitchFamily="49" charset="-122"/>
                <a:ea typeface="黑体" panose="02010609060101010101" pitchFamily="49" charset="-122"/>
              </a:rPr>
              <a:t>共产党成为全国范围内</a:t>
            </a:r>
            <a:r>
              <a:rPr lang="zh-CN" altLang="en-US" dirty="0" smtClean="0">
                <a:latin typeface="黑体" panose="02010609060101010101" pitchFamily="49" charset="-122"/>
                <a:ea typeface="黑体" panose="02010609060101010101" pitchFamily="49" charset="-122"/>
              </a:rPr>
              <a:t>的</a:t>
            </a:r>
            <a:r>
              <a:rPr lang="zh-CN" altLang="en-US" u="sng" dirty="0">
                <a:solidFill>
                  <a:srgbClr val="C00000"/>
                </a:solidFill>
                <a:latin typeface="黑体" panose="02010609060101010101" pitchFamily="49" charset="-122"/>
                <a:ea typeface="黑体" panose="02010609060101010101" pitchFamily="49" charset="-122"/>
              </a:rPr>
              <a:t> </a:t>
            </a:r>
            <a:r>
              <a:rPr lang="zh-CN" altLang="en-US" u="sng" dirty="0" smtClean="0">
                <a:solidFill>
                  <a:srgbClr val="C00000"/>
                </a:solidFill>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a:t>
            </a:r>
            <a:endParaRPr lang="en-US" altLang="zh-CN"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sz="2000" dirty="0" smtClean="0">
                <a:solidFill>
                  <a:srgbClr val="C00000"/>
                </a:solidFill>
                <a:latin typeface="黑体" panose="02010609060101010101" pitchFamily="49" charset="-122"/>
                <a:ea typeface="黑体" panose="02010609060101010101" pitchFamily="49" charset="-122"/>
              </a:rPr>
              <a:t>     </a:t>
            </a:r>
            <a:endParaRPr lang="en-US" altLang="zh-CN" sz="2000" dirty="0" smtClean="0">
              <a:solidFill>
                <a:srgbClr val="C00000"/>
              </a:solidFill>
              <a:latin typeface="黑体" panose="02010609060101010101" pitchFamily="49" charset="-122"/>
              <a:ea typeface="黑体" panose="02010609060101010101" pitchFamily="49" charset="-122"/>
            </a:endParaRPr>
          </a:p>
          <a:p>
            <a:pPr>
              <a:spcBef>
                <a:spcPts val="0"/>
              </a:spcBef>
            </a:pPr>
            <a:r>
              <a:rPr lang="zh-CN" altLang="en-US" sz="2000" dirty="0">
                <a:solidFill>
                  <a:srgbClr val="C00000"/>
                </a:solidFill>
                <a:latin typeface="黑体" panose="02010609060101010101" pitchFamily="49" charset="-122"/>
                <a:ea typeface="黑体" panose="02010609060101010101" pitchFamily="49" charset="-122"/>
              </a:rPr>
              <a:t> </a:t>
            </a:r>
            <a:r>
              <a:rPr lang="zh-CN" altLang="en-US" sz="2000" dirty="0" smtClean="0">
                <a:solidFill>
                  <a:srgbClr val="C00000"/>
                </a:solidFill>
                <a:latin typeface="黑体" panose="02010609060101010101" pitchFamily="49" charset="-122"/>
                <a:ea typeface="黑体" panose="02010609060101010101" pitchFamily="49" charset="-122"/>
              </a:rPr>
              <a:t>        </a:t>
            </a:r>
            <a:endParaRPr lang="zh-CN" altLang="en-US" sz="2000" dirty="0">
              <a:latin typeface="黑体" panose="02010609060101010101" pitchFamily="49" charset="-122"/>
              <a:ea typeface="黑体" panose="02010609060101010101" pitchFamily="49" charset="-122"/>
            </a:endParaRPr>
          </a:p>
        </p:txBody>
      </p:sp>
      <p:pic>
        <p:nvPicPr>
          <p:cNvPr id="5" name="Picture 2" descr="C:\Users\User\Documents\263EM\chuzi@sunlands.com\history\user\image\3084c54e-ce11-4231-a09c-d206235d172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7778" y="1115531"/>
            <a:ext cx="1651262" cy="499008"/>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p:cNvPicPr>
            <a:picLocks noChangeAspect="1"/>
          </p:cNvPicPr>
          <p:nvPr/>
        </p:nvPicPr>
        <p:blipFill>
          <a:blip r:embed="rId4"/>
          <a:stretch>
            <a:fillRect/>
          </a:stretch>
        </p:blipFill>
        <p:spPr>
          <a:xfrm>
            <a:off x="6454074" y="22704"/>
            <a:ext cx="5727700" cy="1041400"/>
          </a:xfrm>
          <a:prstGeom prst="rect">
            <a:avLst/>
          </a:prstGeom>
        </p:spPr>
      </p:pic>
    </p:spTree>
    <p:extLst>
      <p:ext uri="{BB962C8B-B14F-4D97-AF65-F5344CB8AC3E}">
        <p14:creationId xmlns:p14="http://schemas.microsoft.com/office/powerpoint/2010/main" val="13512438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8744" y="452274"/>
            <a:ext cx="10192076" cy="544050"/>
          </a:xfrm>
        </p:spPr>
        <p:txBody>
          <a:bodyPr/>
          <a:lstStyle/>
          <a:p>
            <a:r>
              <a:rPr lang="zh-CN" altLang="en-US" sz="2400" dirty="0">
                <a:solidFill>
                  <a:schemeClr val="tx1"/>
                </a:solidFill>
              </a:rPr>
              <a:t>第二节 国民党政府处在全民的包围</a:t>
            </a:r>
            <a:r>
              <a:rPr lang="zh-CN" altLang="en-US" sz="2400" dirty="0" smtClean="0">
                <a:solidFill>
                  <a:schemeClr val="tx1"/>
                </a:solidFill>
              </a:rPr>
              <a:t>中</a:t>
            </a:r>
            <a:endParaRPr lang="zh-CN" altLang="en-US" sz="2400" dirty="0">
              <a:solidFill>
                <a:schemeClr val="tx1"/>
              </a:solidFill>
            </a:endParaRPr>
          </a:p>
        </p:txBody>
      </p:sp>
      <p:sp>
        <p:nvSpPr>
          <p:cNvPr id="3" name="内容占位符 2"/>
          <p:cNvSpPr>
            <a:spLocks noGrp="1"/>
          </p:cNvSpPr>
          <p:nvPr>
            <p:ph idx="1"/>
          </p:nvPr>
        </p:nvSpPr>
        <p:spPr>
          <a:xfrm>
            <a:off x="201041" y="1349164"/>
            <a:ext cx="11687481" cy="4916152"/>
          </a:xfrm>
        </p:spPr>
        <p:txBody>
          <a:bodyPr>
            <a:noAutofit/>
          </a:bodyPr>
          <a:lstStyle/>
          <a:p>
            <a:pPr>
              <a:spcBef>
                <a:spcPts val="0"/>
              </a:spcBef>
            </a:pPr>
            <a:r>
              <a:rPr lang="zh-CN" altLang="en-US" dirty="0">
                <a:latin typeface="黑体" panose="02010609060101010101" pitchFamily="49" charset="-122"/>
                <a:ea typeface="黑体" panose="02010609060101010101" pitchFamily="49" charset="-122"/>
              </a:rPr>
              <a:t>全国解放战争的胜利</a:t>
            </a:r>
            <a:r>
              <a:rPr lang="zh-CN" altLang="en-US" dirty="0" smtClean="0">
                <a:latin typeface="黑体" panose="02010609060101010101" pitchFamily="49" charset="-122"/>
                <a:ea typeface="黑体" panose="02010609060101010101" pitchFamily="49" charset="-122"/>
              </a:rPr>
              <a:t>开展</a:t>
            </a:r>
            <a:endParaRPr lang="en-US" altLang="zh-CN" dirty="0" smtClean="0">
              <a:latin typeface="黑体" panose="02010609060101010101" pitchFamily="49" charset="-122"/>
              <a:ea typeface="黑体" panose="02010609060101010101" pitchFamily="49" charset="-122"/>
            </a:endParaRPr>
          </a:p>
          <a:p>
            <a:pPr>
              <a:spcBef>
                <a:spcPts val="0"/>
              </a:spcBef>
            </a:pPr>
            <a:endParaRPr lang="en-US" altLang="zh-CN" dirty="0" smtClean="0">
              <a:latin typeface="黑体" panose="02010609060101010101" pitchFamily="49" charset="-122"/>
              <a:ea typeface="黑体" panose="02010609060101010101" pitchFamily="49" charset="-122"/>
            </a:endParaRPr>
          </a:p>
          <a:p>
            <a:pPr>
              <a:spcBef>
                <a:spcPts val="0"/>
              </a:spcBef>
            </a:pPr>
            <a:endParaRPr lang="en-US" altLang="zh-CN" dirty="0">
              <a:latin typeface="黑体" panose="02010609060101010101" pitchFamily="49" charset="-122"/>
              <a:ea typeface="黑体" panose="02010609060101010101" pitchFamily="49" charset="-122"/>
            </a:endParaRPr>
          </a:p>
          <a:p>
            <a:pPr>
              <a:spcBef>
                <a:spcPts val="0"/>
              </a:spcBef>
            </a:pPr>
            <a:r>
              <a:rPr lang="zh-CN" altLang="en-US" sz="2800" dirty="0" smtClean="0">
                <a:latin typeface="黑体" panose="02010609060101010101" pitchFamily="49" charset="-122"/>
                <a:ea typeface="黑体" panose="02010609060101010101" pitchFamily="49" charset="-122"/>
              </a:rPr>
              <a:t>一口号</a:t>
            </a:r>
            <a:r>
              <a:rPr lang="zh-CN" altLang="en-US"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1947</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10</a:t>
            </a:r>
            <a:r>
              <a:rPr lang="zh-CN" altLang="en-US" dirty="0">
                <a:latin typeface="黑体" panose="02010609060101010101" pitchFamily="49" charset="-122"/>
                <a:ea typeface="黑体" panose="02010609060101010101" pitchFamily="49" charset="-122"/>
              </a:rPr>
              <a:t>月</a:t>
            </a:r>
            <a:r>
              <a:rPr lang="en-US" altLang="zh-CN" dirty="0">
                <a:latin typeface="黑体" panose="02010609060101010101" pitchFamily="49" charset="-122"/>
                <a:ea typeface="黑体" panose="02010609060101010101" pitchFamily="49" charset="-122"/>
              </a:rPr>
              <a:t>10</a:t>
            </a:r>
            <a:r>
              <a:rPr lang="zh-CN" altLang="en-US" dirty="0">
                <a:latin typeface="黑体" panose="02010609060101010101" pitchFamily="49" charset="-122"/>
                <a:ea typeface="黑体" panose="02010609060101010101" pitchFamily="49" charset="-122"/>
              </a:rPr>
              <a:t>日，中国人民解放军总部发表宣言，正式提出“</a:t>
            </a:r>
            <a:r>
              <a:rPr lang="zh-CN" altLang="en-US" dirty="0">
                <a:solidFill>
                  <a:srgbClr val="C00000"/>
                </a:solidFill>
                <a:latin typeface="黑体" panose="02010609060101010101" pitchFamily="49" charset="-122"/>
                <a:ea typeface="黑体" panose="02010609060101010101" pitchFamily="49" charset="-122"/>
              </a:rPr>
              <a:t>打倒蒋介石，解放全中国</a:t>
            </a:r>
            <a:r>
              <a:rPr lang="zh-CN" altLang="en-US" dirty="0">
                <a:latin typeface="黑体" panose="02010609060101010101" pitchFamily="49" charset="-122"/>
                <a:ea typeface="黑体" panose="02010609060101010101" pitchFamily="49" charset="-122"/>
              </a:rPr>
              <a:t>”的口号</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a:spcBef>
                <a:spcPts val="0"/>
              </a:spcBef>
            </a:pPr>
            <a:r>
              <a:rPr lang="zh-CN" altLang="en-US" sz="2800" dirty="0" smtClean="0">
                <a:latin typeface="黑体" panose="02010609060101010101" pitchFamily="49" charset="-122"/>
                <a:ea typeface="黑体" panose="02010609060101010101" pitchFamily="49" charset="-122"/>
              </a:rPr>
              <a:t>两报告</a:t>
            </a:r>
            <a:r>
              <a:rPr lang="zh-CN" altLang="en-US"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1947</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12</a:t>
            </a:r>
            <a:r>
              <a:rPr lang="zh-CN" altLang="en-US" dirty="0">
                <a:latin typeface="黑体" panose="02010609060101010101" pitchFamily="49" charset="-122"/>
                <a:ea typeface="黑体" panose="02010609060101010101" pitchFamily="49" charset="-122"/>
              </a:rPr>
              <a:t>月，毛泽东在</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目前形势和我们的任务</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提</a:t>
            </a:r>
            <a:r>
              <a:rPr lang="zh-CN" altLang="en-US" dirty="0">
                <a:latin typeface="黑体" panose="02010609060101010101" pitchFamily="49" charset="-122"/>
                <a:ea typeface="黑体" panose="02010609060101010101" pitchFamily="49" charset="-122"/>
              </a:rPr>
              <a:t>出三大经济纲领</a:t>
            </a:r>
            <a:r>
              <a:rPr lang="zh-CN" altLang="en-US" dirty="0" smtClean="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smtClean="0">
                <a:latin typeface="黑体" panose="02010609060101010101" pitchFamily="49" charset="-122"/>
                <a:ea typeface="黑体" panose="02010609060101010101" pitchFamily="49" charset="-122"/>
              </a:rPr>
              <a:t>                       </a:t>
            </a:r>
            <a:r>
              <a:rPr lang="zh-CN" altLang="en-US" b="1" dirty="0" smtClean="0">
                <a:latin typeface="黑体" panose="02010609060101010101" pitchFamily="49" charset="-122"/>
                <a:ea typeface="黑体" panose="02010609060101010101" pitchFamily="49" charset="-122"/>
              </a:rPr>
              <a:t>没收</a:t>
            </a:r>
            <a:r>
              <a:rPr lang="zh-CN" altLang="en-US" dirty="0">
                <a:latin typeface="黑体" panose="02010609060101010101" pitchFamily="49" charset="-122"/>
                <a:ea typeface="黑体" panose="02010609060101010101" pitchFamily="49" charset="-122"/>
              </a:rPr>
              <a:t>封建阶级的土地归农民所有</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                      </a:t>
            </a:r>
            <a:r>
              <a:rPr lang="zh-CN" altLang="en-US" b="1" dirty="0" smtClean="0">
                <a:latin typeface="黑体" panose="02010609060101010101" pitchFamily="49" charset="-122"/>
                <a:ea typeface="黑体" panose="02010609060101010101" pitchFamily="49" charset="-122"/>
              </a:rPr>
              <a:t>没收</a:t>
            </a:r>
            <a:r>
              <a:rPr lang="zh-CN" altLang="en-US" dirty="0">
                <a:latin typeface="黑体" panose="02010609060101010101" pitchFamily="49" charset="-122"/>
                <a:ea typeface="黑体" panose="02010609060101010101" pitchFamily="49" charset="-122"/>
              </a:rPr>
              <a:t>垄断资本归新民主主义的国家所有</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                      </a:t>
            </a:r>
            <a:r>
              <a:rPr lang="zh-CN" altLang="en-US" b="1" dirty="0" smtClean="0">
                <a:latin typeface="黑体" panose="02010609060101010101" pitchFamily="49" charset="-122"/>
                <a:ea typeface="黑体" panose="02010609060101010101" pitchFamily="49" charset="-122"/>
              </a:rPr>
              <a:t>保护</a:t>
            </a:r>
            <a:r>
              <a:rPr lang="zh-CN" altLang="en-US" dirty="0">
                <a:latin typeface="黑体" panose="02010609060101010101" pitchFamily="49" charset="-122"/>
                <a:ea typeface="黑体" panose="02010609060101010101" pitchFamily="49" charset="-122"/>
              </a:rPr>
              <a:t>民族</a:t>
            </a:r>
            <a:r>
              <a:rPr lang="zh-CN" altLang="en-US" dirty="0" smtClean="0">
                <a:latin typeface="黑体" panose="02010609060101010101" pitchFamily="49" charset="-122"/>
                <a:ea typeface="黑体" panose="02010609060101010101" pitchFamily="49" charset="-122"/>
              </a:rPr>
              <a:t>工商业。</a:t>
            </a:r>
            <a:endParaRPr lang="en-US" altLang="zh-CN" dirty="0" smtClean="0">
              <a:latin typeface="黑体" panose="02010609060101010101" pitchFamily="49" charset="-122"/>
              <a:ea typeface="黑体" panose="02010609060101010101" pitchFamily="49" charset="-122"/>
            </a:endParaRPr>
          </a:p>
          <a:p>
            <a:pPr>
              <a:spcBef>
                <a:spcPts val="0"/>
              </a:spcBef>
            </a:pPr>
            <a:endParaRPr lang="en-US" altLang="zh-CN" dirty="0" smtClean="0">
              <a:latin typeface="黑体" panose="02010609060101010101" pitchFamily="49" charset="-122"/>
              <a:ea typeface="黑体" panose="02010609060101010101" pitchFamily="49" charset="-122"/>
            </a:endParaRPr>
          </a:p>
          <a:p>
            <a:pPr>
              <a:spcBef>
                <a:spcPts val="0"/>
              </a:spcBef>
            </a:pPr>
            <a:r>
              <a:rPr lang="zh-CN" altLang="en-US" dirty="0" smtClean="0">
                <a:latin typeface="黑体" panose="02010609060101010101" pitchFamily="49" charset="-122"/>
                <a:ea typeface="黑体" panose="02010609060101010101" pitchFamily="49" charset="-122"/>
              </a:rPr>
              <a:t>        </a:t>
            </a:r>
            <a:r>
              <a:rPr lang="en-US" altLang="zh-CN" dirty="0" smtClean="0">
                <a:latin typeface="黑体" panose="02010609060101010101" pitchFamily="49" charset="-122"/>
                <a:ea typeface="黑体" panose="02010609060101010101" pitchFamily="49" charset="-122"/>
              </a:rPr>
              <a:t>1948</a:t>
            </a:r>
            <a:r>
              <a:rPr lang="zh-CN" altLang="en-US" dirty="0" smtClean="0">
                <a:latin typeface="黑体" panose="02010609060101010101" pitchFamily="49" charset="-122"/>
                <a:ea typeface="黑体" panose="02010609060101010101" pitchFamily="49" charset="-122"/>
              </a:rPr>
              <a:t>年</a:t>
            </a:r>
            <a:r>
              <a:rPr lang="en-US" altLang="zh-CN" dirty="0" smtClean="0">
                <a:latin typeface="黑体" panose="02010609060101010101" pitchFamily="49" charset="-122"/>
                <a:ea typeface="黑体" panose="02010609060101010101" pitchFamily="49" charset="-122"/>
              </a:rPr>
              <a:t>4</a:t>
            </a:r>
            <a:r>
              <a:rPr lang="zh-CN" altLang="en-US" dirty="0" smtClean="0">
                <a:latin typeface="黑体" panose="02010609060101010101" pitchFamily="49" charset="-122"/>
                <a:ea typeface="黑体" panose="02010609060101010101" pitchFamily="49" charset="-122"/>
              </a:rPr>
              <a:t>月，毛泽东在</a:t>
            </a:r>
            <a:r>
              <a:rPr lang="en-US" altLang="zh-CN" dirty="0" smtClean="0">
                <a:solidFill>
                  <a:srgbClr val="C00000"/>
                </a:solidFill>
                <a:latin typeface="黑体" panose="02010609060101010101" pitchFamily="49" charset="-122"/>
                <a:ea typeface="黑体" panose="02010609060101010101" pitchFamily="49" charset="-122"/>
              </a:rPr>
              <a:t>《</a:t>
            </a:r>
            <a:r>
              <a:rPr lang="zh-CN" altLang="en-US" dirty="0" smtClean="0">
                <a:solidFill>
                  <a:srgbClr val="C00000"/>
                </a:solidFill>
                <a:latin typeface="黑体" panose="02010609060101010101" pitchFamily="49" charset="-122"/>
                <a:ea typeface="黑体" panose="02010609060101010101" pitchFamily="49" charset="-122"/>
              </a:rPr>
              <a:t>在晋绥干部会议上的讲话</a:t>
            </a:r>
            <a:r>
              <a:rPr lang="en-US" altLang="zh-CN" dirty="0" smtClean="0">
                <a:solidFill>
                  <a:srgbClr val="C00000"/>
                </a:solidFill>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总结了新民主主义革命的总路线和总政策。</a:t>
            </a:r>
            <a:endParaRPr lang="en-US" altLang="zh-CN" dirty="0" smtClean="0">
              <a:latin typeface="黑体" panose="02010609060101010101" pitchFamily="49" charset="-122"/>
              <a:ea typeface="黑体" panose="02010609060101010101" pitchFamily="49" charset="-122"/>
            </a:endParaRPr>
          </a:p>
          <a:p>
            <a:endParaRPr lang="zh-CN" altLang="en-US" sz="2000" dirty="0">
              <a:latin typeface="黑体" panose="02010609060101010101" pitchFamily="49" charset="-122"/>
              <a:ea typeface="黑体" panose="02010609060101010101" pitchFamily="49" charset="-122"/>
            </a:endParaRPr>
          </a:p>
        </p:txBody>
      </p:sp>
      <p:pic>
        <p:nvPicPr>
          <p:cNvPr id="4" name="Picture 4"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3697" y="1391234"/>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 4"/>
          <p:cNvGrpSpPr/>
          <p:nvPr/>
        </p:nvGrpSpPr>
        <p:grpSpPr>
          <a:xfrm>
            <a:off x="6479381" y="71639"/>
            <a:ext cx="5574306" cy="1792549"/>
            <a:chOff x="3014118" y="1917767"/>
            <a:chExt cx="7261926" cy="3173490"/>
          </a:xfrm>
        </p:grpSpPr>
        <p:sp>
          <p:nvSpPr>
            <p:cNvPr id="6" name="圆角矩形 5"/>
            <p:cNvSpPr/>
            <p:nvPr/>
          </p:nvSpPr>
          <p:spPr>
            <a:xfrm>
              <a:off x="3014118" y="2873238"/>
              <a:ext cx="3000911" cy="1409149"/>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a:t>
              </a: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的</a:t>
              </a:r>
              <a:endParaRPr lang="en-US" altLang="zh-CN"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 </a:t>
              </a:r>
            </a:p>
          </p:txBody>
        </p:sp>
        <p:sp>
          <p:nvSpPr>
            <p:cNvPr id="7" name="左大括号 6"/>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78446" y="1917767"/>
              <a:ext cx="3860894" cy="816661"/>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全国解放战争的胜利开展</a:t>
              </a:r>
            </a:p>
          </p:txBody>
        </p:sp>
        <p:sp>
          <p:nvSpPr>
            <p:cNvPr id="9" name="圆角矩形 8"/>
            <p:cNvSpPr/>
            <p:nvPr/>
          </p:nvSpPr>
          <p:spPr>
            <a:xfrm>
              <a:off x="6378446" y="4440003"/>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第二</a:t>
              </a:r>
              <a:r>
                <a:rPr lang="zh-CN" altLang="en-US" dirty="0">
                  <a:solidFill>
                    <a:prstClr val="black"/>
                  </a:solidFill>
                  <a:latin typeface="黑体" panose="02010609060101010101" pitchFamily="49" charset="-122"/>
                  <a:ea typeface="黑体" panose="02010609060101010101" pitchFamily="49" charset="-122"/>
                </a:rPr>
                <a:t>条战线的开辟</a:t>
              </a:r>
            </a:p>
          </p:txBody>
        </p:sp>
        <p:sp>
          <p:nvSpPr>
            <p:cNvPr id="10" name="圆角矩形 9"/>
            <p:cNvSpPr/>
            <p:nvPr/>
          </p:nvSpPr>
          <p:spPr>
            <a:xfrm>
              <a:off x="6396798" y="3620076"/>
              <a:ext cx="3879246" cy="7367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各民主党派</a:t>
              </a:r>
              <a:r>
                <a:rPr lang="zh-CN" altLang="en-US" dirty="0" smtClean="0">
                  <a:solidFill>
                    <a:prstClr val="black"/>
                  </a:solidFill>
                  <a:latin typeface="黑体" panose="02010609060101010101" pitchFamily="49" charset="-122"/>
                  <a:ea typeface="黑体" panose="02010609060101010101" pitchFamily="49" charset="-122"/>
                </a:rPr>
                <a:t>的民主运动</a:t>
              </a:r>
              <a:endParaRPr lang="zh-CN" altLang="en-US" dirty="0">
                <a:solidFill>
                  <a:prstClr val="black"/>
                </a:solidFill>
                <a:latin typeface="黑体" panose="02010609060101010101" pitchFamily="49" charset="-122"/>
                <a:ea typeface="黑体" panose="02010609060101010101" pitchFamily="49" charset="-122"/>
              </a:endParaRPr>
            </a:p>
          </p:txBody>
        </p:sp>
        <p:sp>
          <p:nvSpPr>
            <p:cNvPr id="11" name="圆角矩形 10"/>
            <p:cNvSpPr/>
            <p:nvPr/>
          </p:nvSpPr>
          <p:spPr>
            <a:xfrm>
              <a:off x="6378446" y="2822265"/>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土地改革运动的兴起</a:t>
              </a:r>
              <a:endParaRPr lang="en-US" altLang="zh-CN" dirty="0" smtClean="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3174059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5564" y="454468"/>
            <a:ext cx="4745242" cy="544050"/>
          </a:xfrm>
        </p:spPr>
        <p:txBody>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a:t>
            </a:r>
            <a:r>
              <a:rPr lang="zh-CN" altLang="en-US" sz="2000" dirty="0" smtClean="0">
                <a:solidFill>
                  <a:schemeClr val="tx1"/>
                </a:solidFill>
              </a:rPr>
              <a:t>与</a:t>
            </a:r>
            <a:r>
              <a:rPr lang="en-US" altLang="zh-CN" sz="2000" dirty="0" smtClean="0">
                <a:solidFill>
                  <a:schemeClr val="tx1"/>
                </a:solidFill>
              </a:rPr>
              <a:t/>
            </a:r>
            <a:br>
              <a:rPr lang="en-US" altLang="zh-CN" sz="2000" dirty="0" smtClean="0">
                <a:solidFill>
                  <a:schemeClr val="tx1"/>
                </a:solidFill>
              </a:rPr>
            </a:br>
            <a:r>
              <a:rPr lang="zh-CN" altLang="en-US" sz="2000" dirty="0" smtClean="0">
                <a:solidFill>
                  <a:schemeClr val="tx1"/>
                </a:solidFill>
              </a:rPr>
              <a:t>新</a:t>
            </a:r>
            <a:r>
              <a:rPr lang="zh-CN" altLang="en-US" sz="2000" dirty="0">
                <a:solidFill>
                  <a:schemeClr val="tx1"/>
                </a:solidFill>
              </a:rPr>
              <a:t>民主主义革命任务的胜利</a:t>
            </a:r>
            <a:r>
              <a:rPr lang="zh-CN" altLang="en-US" sz="2000" dirty="0" smtClean="0">
                <a:solidFill>
                  <a:schemeClr val="tx1"/>
                </a:solidFill>
              </a:rPr>
              <a:t>完成  </a:t>
            </a:r>
            <a:endParaRPr lang="zh-CN" altLang="en-US" sz="2000" dirty="0">
              <a:solidFill>
                <a:schemeClr val="tx1"/>
              </a:solidFill>
            </a:endParaRPr>
          </a:p>
        </p:txBody>
      </p:sp>
      <p:sp>
        <p:nvSpPr>
          <p:cNvPr id="3" name="内容占位符 2"/>
          <p:cNvSpPr>
            <a:spLocks noGrp="1"/>
          </p:cNvSpPr>
          <p:nvPr>
            <p:ph idx="1"/>
          </p:nvPr>
        </p:nvSpPr>
        <p:spPr>
          <a:xfrm>
            <a:off x="226504" y="1115531"/>
            <a:ext cx="11560028" cy="5041987"/>
          </a:xfrm>
        </p:spPr>
        <p:txBody>
          <a:bodyPr>
            <a:noAutofit/>
          </a:bodyPr>
          <a:lstStyle/>
          <a:p>
            <a:pPr>
              <a:spcBef>
                <a:spcPts val="0"/>
              </a:spcBef>
            </a:pPr>
            <a:r>
              <a:rPr lang="zh-CN" altLang="en-US" dirty="0" smtClean="0">
                <a:latin typeface="黑体" panose="02010609060101010101" pitchFamily="49" charset="-122"/>
                <a:ea typeface="黑体" panose="02010609060101010101" pitchFamily="49" charset="-122"/>
              </a:rPr>
              <a:t>中国</a:t>
            </a:r>
            <a:r>
              <a:rPr lang="zh-CN" altLang="en-US" dirty="0">
                <a:latin typeface="黑体" panose="02010609060101010101" pitchFamily="49" charset="-122"/>
                <a:ea typeface="黑体" panose="02010609060101010101" pitchFamily="49" charset="-122"/>
              </a:rPr>
              <a:t>历史的</a:t>
            </a:r>
            <a:r>
              <a:rPr lang="zh-CN" altLang="en-US" dirty="0" smtClean="0">
                <a:latin typeface="黑体" panose="02010609060101010101" pitchFamily="49" charset="-122"/>
                <a:ea typeface="黑体" panose="02010609060101010101" pitchFamily="49" charset="-122"/>
              </a:rPr>
              <a:t>新纪元</a:t>
            </a:r>
            <a:endParaRPr lang="en-US" altLang="zh-CN" dirty="0" smtClean="0">
              <a:latin typeface="黑体" panose="02010609060101010101" pitchFamily="49" charset="-122"/>
              <a:ea typeface="黑体" panose="02010609060101010101" pitchFamily="49" charset="-122"/>
            </a:endParaRPr>
          </a:p>
          <a:p>
            <a:pPr>
              <a:spcBef>
                <a:spcPts val="0"/>
              </a:spcBef>
            </a:pPr>
            <a:r>
              <a:rPr lang="zh-CN" altLang="en-US" dirty="0" smtClean="0">
                <a:latin typeface="黑体" panose="02010609060101010101" pitchFamily="49" charset="-122"/>
                <a:ea typeface="黑体" panose="02010609060101010101" pitchFamily="49" charset="-122"/>
              </a:rPr>
              <a:t>时间：</a:t>
            </a:r>
            <a:r>
              <a:rPr lang="en-US" altLang="zh-CN" dirty="0">
                <a:solidFill>
                  <a:srgbClr val="C00000"/>
                </a:solidFill>
                <a:latin typeface="黑体" panose="02010609060101010101" pitchFamily="49" charset="-122"/>
                <a:ea typeface="黑体" panose="02010609060101010101" pitchFamily="49" charset="-122"/>
              </a:rPr>
              <a:t> 1949</a:t>
            </a:r>
            <a:r>
              <a:rPr lang="zh-CN" altLang="en-US" dirty="0">
                <a:solidFill>
                  <a:srgbClr val="C00000"/>
                </a:solidFill>
                <a:latin typeface="黑体" panose="02010609060101010101" pitchFamily="49" charset="-122"/>
                <a:ea typeface="黑体" panose="02010609060101010101" pitchFamily="49" charset="-122"/>
              </a:rPr>
              <a:t>年</a:t>
            </a:r>
            <a:r>
              <a:rPr lang="en-US" altLang="zh-CN" dirty="0">
                <a:solidFill>
                  <a:srgbClr val="C00000"/>
                </a:solidFill>
                <a:latin typeface="黑体" panose="02010609060101010101" pitchFamily="49" charset="-122"/>
                <a:ea typeface="黑体" panose="02010609060101010101" pitchFamily="49" charset="-122"/>
              </a:rPr>
              <a:t>10</a:t>
            </a:r>
            <a:r>
              <a:rPr lang="zh-CN" altLang="en-US" dirty="0">
                <a:solidFill>
                  <a:srgbClr val="C00000"/>
                </a:solidFill>
                <a:latin typeface="黑体" panose="02010609060101010101" pitchFamily="49" charset="-122"/>
                <a:ea typeface="黑体" panose="02010609060101010101" pitchFamily="49" charset="-122"/>
              </a:rPr>
              <a:t>月</a:t>
            </a:r>
            <a:r>
              <a:rPr lang="en-US" altLang="zh-CN" dirty="0">
                <a:solidFill>
                  <a:srgbClr val="C00000"/>
                </a:solidFill>
                <a:latin typeface="黑体" panose="02010609060101010101" pitchFamily="49" charset="-122"/>
                <a:ea typeface="黑体" panose="02010609060101010101" pitchFamily="49" charset="-122"/>
              </a:rPr>
              <a:t>1</a:t>
            </a:r>
            <a:r>
              <a:rPr lang="zh-CN" altLang="en-US" dirty="0">
                <a:solidFill>
                  <a:srgbClr val="C00000"/>
                </a:solidFill>
                <a:latin typeface="黑体" panose="02010609060101010101" pitchFamily="49" charset="-122"/>
                <a:ea typeface="黑体" panose="02010609060101010101" pitchFamily="49" charset="-122"/>
              </a:rPr>
              <a:t>日</a:t>
            </a:r>
            <a:endParaRPr lang="zh-CN" altLang="en-US" dirty="0">
              <a:latin typeface="黑体" panose="02010609060101010101" pitchFamily="49" charset="-122"/>
              <a:ea typeface="黑体" panose="02010609060101010101" pitchFamily="49" charset="-122"/>
            </a:endParaRPr>
          </a:p>
          <a:p>
            <a:pPr>
              <a:spcBef>
                <a:spcPts val="0"/>
              </a:spcBef>
            </a:pPr>
            <a:r>
              <a:rPr lang="zh-CN" altLang="en-US" dirty="0" smtClean="0">
                <a:latin typeface="黑体" panose="02010609060101010101" pitchFamily="49" charset="-122"/>
                <a:ea typeface="黑体" panose="02010609060101010101" pitchFamily="49" charset="-122"/>
              </a:rPr>
              <a:t>意义：</a:t>
            </a:r>
            <a:endParaRPr lang="zh-CN" altLang="en-US" dirty="0">
              <a:latin typeface="黑体" panose="02010609060101010101" pitchFamily="49" charset="-122"/>
              <a:ea typeface="黑体" panose="02010609060101010101" pitchFamily="49" charset="-122"/>
            </a:endParaRPr>
          </a:p>
          <a:p>
            <a:pPr>
              <a:spcBef>
                <a:spcPts val="0"/>
              </a:spcBef>
            </a:pPr>
            <a:r>
              <a:rPr lang="zh-CN" altLang="en-US" dirty="0" smtClean="0">
                <a:solidFill>
                  <a:srgbClr val="0070C0"/>
                </a:solidFill>
                <a:latin typeface="黑体" panose="02010609060101010101" pitchFamily="49" charset="-122"/>
                <a:ea typeface="黑体" panose="02010609060101010101" pitchFamily="49" charset="-122"/>
              </a:rPr>
              <a:t>             </a:t>
            </a:r>
            <a:r>
              <a:rPr lang="en-US" altLang="zh-CN" dirty="0" smtClean="0">
                <a:solidFill>
                  <a:srgbClr val="FF0000"/>
                </a:solidFill>
                <a:latin typeface="黑体" panose="02010609060101010101" pitchFamily="49" charset="-122"/>
                <a:ea typeface="黑体" panose="02010609060101010101" pitchFamily="49" charset="-122"/>
              </a:rPr>
              <a:t>                  </a:t>
            </a:r>
          </a:p>
          <a:p>
            <a:pPr>
              <a:spcBef>
                <a:spcPts val="0"/>
              </a:spcBef>
            </a:pPr>
            <a:r>
              <a:rPr lang="zh-CN" altLang="en-US" dirty="0" smtClean="0">
                <a:latin typeface="黑体" panose="02010609060101010101" pitchFamily="49" charset="-122"/>
                <a:ea typeface="黑体" panose="02010609060101010101" pitchFamily="49" charset="-122"/>
              </a:rPr>
              <a:t>独：中国开始</a:t>
            </a:r>
            <a:r>
              <a:rPr lang="zh-CN" altLang="en-US" dirty="0">
                <a:latin typeface="黑体" panose="02010609060101010101" pitchFamily="49" charset="-122"/>
                <a:ea typeface="黑体" panose="02010609060101010101" pitchFamily="49" charset="-122"/>
              </a:rPr>
              <a:t>以崭新</a:t>
            </a:r>
            <a:r>
              <a:rPr lang="zh-CN" altLang="en-US" dirty="0" smtClean="0">
                <a:latin typeface="黑体" panose="02010609060101010101" pitchFamily="49" charset="-122"/>
                <a:ea typeface="黑体" panose="02010609060101010101" pitchFamily="49" charset="-122"/>
              </a:rPr>
              <a:t>的</a:t>
            </a:r>
            <a:r>
              <a:rPr lang="zh-CN" altLang="en-US" dirty="0" smtClean="0">
                <a:solidFill>
                  <a:srgbClr val="C00000"/>
                </a:solidFill>
                <a:latin typeface="黑体" panose="02010609060101010101" pitchFamily="49" charset="-122"/>
                <a:ea typeface="黑体" panose="02010609060101010101" pitchFamily="49" charset="-122"/>
              </a:rPr>
              <a:t>独</a:t>
            </a:r>
            <a:r>
              <a:rPr lang="zh-CN" altLang="en-US" dirty="0" smtClean="0">
                <a:latin typeface="黑体" panose="02010609060101010101" pitchFamily="49" charset="-122"/>
                <a:ea typeface="黑体" panose="02010609060101010101" pitchFamily="49" charset="-122"/>
              </a:rPr>
              <a:t>立姿态</a:t>
            </a:r>
            <a:r>
              <a:rPr lang="zh-CN" altLang="en-US" dirty="0">
                <a:latin typeface="黑体" panose="02010609060101010101" pitchFamily="49" charset="-122"/>
                <a:ea typeface="黑体" panose="02010609060101010101" pitchFamily="49" charset="-122"/>
              </a:rPr>
              <a:t>自立于世界的民族之林</a:t>
            </a:r>
            <a:r>
              <a:rPr lang="zh-CN" altLang="en-US" dirty="0" smtClean="0">
                <a:latin typeface="黑体" panose="02010609060101010101" pitchFamily="49" charset="-122"/>
                <a:ea typeface="黑体" panose="02010609060101010101" pitchFamily="49" charset="-122"/>
              </a:rPr>
              <a:t>。</a:t>
            </a:r>
            <a:endParaRPr lang="zh-CN" altLang="en-US"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dirty="0" smtClean="0">
                <a:latin typeface="黑体" panose="02010609060101010101" pitchFamily="49" charset="-122"/>
                <a:ea typeface="黑体" panose="02010609060101010101" pitchFamily="49" charset="-122"/>
              </a:rPr>
              <a:t>社：为</a:t>
            </a:r>
            <a:r>
              <a:rPr lang="zh-CN" altLang="en-US" dirty="0">
                <a:latin typeface="黑体" panose="02010609060101010101" pitchFamily="49" charset="-122"/>
                <a:ea typeface="黑体" panose="02010609060101010101" pitchFamily="49" charset="-122"/>
              </a:rPr>
              <a:t>实现由新民主主义向</a:t>
            </a:r>
            <a:r>
              <a:rPr lang="zh-CN" altLang="en-US" dirty="0">
                <a:solidFill>
                  <a:srgbClr val="C00000"/>
                </a:solidFill>
                <a:latin typeface="黑体" panose="02010609060101010101" pitchFamily="49" charset="-122"/>
                <a:ea typeface="黑体" panose="02010609060101010101" pitchFamily="49" charset="-122"/>
              </a:rPr>
              <a:t>社会主义</a:t>
            </a:r>
            <a:r>
              <a:rPr lang="zh-CN" altLang="en-US" dirty="0">
                <a:latin typeface="黑体" panose="02010609060101010101" pitchFamily="49" charset="-122"/>
                <a:ea typeface="黑体" panose="02010609060101010101" pitchFamily="49" charset="-122"/>
              </a:rPr>
              <a:t>的</a:t>
            </a:r>
            <a:r>
              <a:rPr lang="zh-CN" altLang="en-US" dirty="0" smtClean="0">
                <a:latin typeface="黑体" panose="02010609060101010101" pitchFamily="49" charset="-122"/>
                <a:ea typeface="黑体" panose="02010609060101010101" pitchFamily="49" charset="-122"/>
              </a:rPr>
              <a:t>过渡创造</a:t>
            </a:r>
            <a:r>
              <a:rPr lang="zh-CN" altLang="en-US" dirty="0">
                <a:latin typeface="黑体" panose="02010609060101010101" pitchFamily="49" charset="-122"/>
                <a:ea typeface="黑体" panose="02010609060101010101" pitchFamily="49" charset="-122"/>
              </a:rPr>
              <a:t>前提条件</a:t>
            </a:r>
            <a:r>
              <a:rPr lang="zh-CN" altLang="en-US" dirty="0" smtClean="0">
                <a:latin typeface="黑体" panose="02010609060101010101" pitchFamily="49" charset="-122"/>
                <a:ea typeface="黑体" panose="02010609060101010101" pitchFamily="49" charset="-122"/>
              </a:rPr>
              <a:t>。</a:t>
            </a:r>
            <a:endParaRPr lang="zh-CN" altLang="en-US"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dirty="0" smtClean="0">
                <a:latin typeface="黑体" panose="02010609060101010101" pitchFamily="49" charset="-122"/>
                <a:ea typeface="黑体" panose="02010609060101010101" pitchFamily="49" charset="-122"/>
              </a:rPr>
              <a:t>稳：政局</a:t>
            </a:r>
            <a:r>
              <a:rPr lang="zh-CN" altLang="en-US" dirty="0" smtClean="0">
                <a:solidFill>
                  <a:srgbClr val="C00000"/>
                </a:solidFill>
                <a:latin typeface="黑体" panose="02010609060101010101" pitchFamily="49" charset="-122"/>
                <a:ea typeface="黑体" panose="02010609060101010101" pitchFamily="49" charset="-122"/>
              </a:rPr>
              <a:t>稳定</a:t>
            </a:r>
            <a:r>
              <a:rPr lang="zh-CN" altLang="en-US" dirty="0" smtClean="0">
                <a:latin typeface="黑体" panose="02010609060101010101" pitchFamily="49" charset="-122"/>
                <a:ea typeface="黑体" panose="02010609060101010101" pitchFamily="49" charset="-122"/>
              </a:rPr>
              <a:t>，人民安居乐业。</a:t>
            </a:r>
            <a:endParaRPr lang="zh-CN" altLang="en-US"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dirty="0" smtClean="0">
                <a:latin typeface="黑体" panose="02010609060101010101" pitchFamily="49" charset="-122"/>
                <a:ea typeface="黑体" panose="02010609060101010101" pitchFamily="49" charset="-122"/>
              </a:rPr>
              <a:t>政：人民</a:t>
            </a:r>
            <a:r>
              <a:rPr lang="zh-CN" altLang="en-US" dirty="0">
                <a:latin typeface="黑体" panose="02010609060101010101" pitchFamily="49" charset="-122"/>
                <a:ea typeface="黑体" panose="02010609060101010101" pitchFamily="49" charset="-122"/>
              </a:rPr>
              <a:t>在</a:t>
            </a:r>
            <a:r>
              <a:rPr lang="zh-CN" altLang="en-US" dirty="0">
                <a:solidFill>
                  <a:srgbClr val="C00000"/>
                </a:solidFill>
                <a:latin typeface="黑体" panose="02010609060101010101" pitchFamily="49" charset="-122"/>
                <a:ea typeface="黑体" panose="02010609060101010101" pitchFamily="49" charset="-122"/>
              </a:rPr>
              <a:t>政治</a:t>
            </a:r>
            <a:r>
              <a:rPr lang="zh-CN" altLang="en-US" dirty="0">
                <a:latin typeface="黑体" panose="02010609060101010101" pitchFamily="49" charset="-122"/>
                <a:ea typeface="黑体" panose="02010609060101010101" pitchFamily="49" charset="-122"/>
              </a:rPr>
              <a:t>上翻身</a:t>
            </a:r>
            <a:r>
              <a:rPr lang="zh-CN" altLang="en-US" dirty="0" smtClean="0">
                <a:latin typeface="黑体" panose="02010609060101010101" pitchFamily="49" charset="-122"/>
                <a:ea typeface="黑体" panose="02010609060101010101" pitchFamily="49" charset="-122"/>
              </a:rPr>
              <a:t>，成为社会的</a:t>
            </a:r>
            <a:r>
              <a:rPr lang="zh-CN" altLang="en-US" dirty="0">
                <a:latin typeface="黑体" panose="02010609060101010101" pitchFamily="49" charset="-122"/>
                <a:ea typeface="黑体" panose="02010609060101010101" pitchFamily="49" charset="-122"/>
              </a:rPr>
              <a:t>主人</a:t>
            </a:r>
            <a:r>
              <a:rPr lang="zh-CN" altLang="en-US" dirty="0" smtClean="0">
                <a:latin typeface="黑体" panose="02010609060101010101" pitchFamily="49" charset="-122"/>
                <a:ea typeface="黑体" panose="02010609060101010101" pitchFamily="49" charset="-122"/>
              </a:rPr>
              <a:t>。</a:t>
            </a:r>
            <a:endParaRPr lang="zh-CN" altLang="en-US"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dirty="0" smtClean="0">
                <a:latin typeface="黑体" panose="02010609060101010101" pitchFamily="49" charset="-122"/>
                <a:ea typeface="黑体" panose="02010609060101010101" pitchFamily="49" charset="-122"/>
              </a:rPr>
              <a:t>权：中国</a:t>
            </a:r>
            <a:r>
              <a:rPr lang="zh-CN" altLang="en-US" dirty="0">
                <a:latin typeface="黑体" panose="02010609060101010101" pitchFamily="49" charset="-122"/>
                <a:ea typeface="黑体" panose="02010609060101010101" pitchFamily="49" charset="-122"/>
              </a:rPr>
              <a:t>共产党成为全国范围内的</a:t>
            </a:r>
            <a:r>
              <a:rPr lang="zh-CN" altLang="en-US" dirty="0">
                <a:solidFill>
                  <a:srgbClr val="C00000"/>
                </a:solidFill>
                <a:latin typeface="黑体" panose="02010609060101010101" pitchFamily="49" charset="-122"/>
                <a:ea typeface="黑体" panose="02010609060101010101" pitchFamily="49" charset="-122"/>
              </a:rPr>
              <a:t>执政党</a:t>
            </a:r>
            <a:r>
              <a:rPr lang="zh-CN" altLang="en-US" dirty="0" smtClean="0">
                <a:latin typeface="黑体" panose="02010609060101010101" pitchFamily="49" charset="-122"/>
                <a:ea typeface="黑体" panose="02010609060101010101" pitchFamily="49" charset="-122"/>
              </a:rPr>
              <a:t>。</a:t>
            </a:r>
            <a:endParaRPr lang="en-US" altLang="zh-CN"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sz="2000" dirty="0" smtClean="0">
                <a:solidFill>
                  <a:srgbClr val="C00000"/>
                </a:solidFill>
                <a:latin typeface="黑体" panose="02010609060101010101" pitchFamily="49" charset="-122"/>
                <a:ea typeface="黑体" panose="02010609060101010101" pitchFamily="49" charset="-122"/>
              </a:rPr>
              <a:t>     </a:t>
            </a:r>
            <a:endParaRPr lang="en-US" altLang="zh-CN" sz="2000" dirty="0" smtClean="0">
              <a:solidFill>
                <a:srgbClr val="C00000"/>
              </a:solidFill>
              <a:latin typeface="黑体" panose="02010609060101010101" pitchFamily="49" charset="-122"/>
              <a:ea typeface="黑体" panose="02010609060101010101" pitchFamily="49" charset="-122"/>
            </a:endParaRPr>
          </a:p>
          <a:p>
            <a:pPr>
              <a:spcBef>
                <a:spcPts val="0"/>
              </a:spcBef>
            </a:pPr>
            <a:r>
              <a:rPr lang="zh-CN" altLang="en-US" sz="2000" dirty="0">
                <a:solidFill>
                  <a:srgbClr val="C00000"/>
                </a:solidFill>
                <a:latin typeface="黑体" panose="02010609060101010101" pitchFamily="49" charset="-122"/>
                <a:ea typeface="黑体" panose="02010609060101010101" pitchFamily="49" charset="-122"/>
              </a:rPr>
              <a:t> </a:t>
            </a:r>
            <a:r>
              <a:rPr lang="zh-CN" altLang="en-US" sz="2000" dirty="0" smtClean="0">
                <a:solidFill>
                  <a:srgbClr val="C00000"/>
                </a:solidFill>
                <a:latin typeface="黑体" panose="02010609060101010101" pitchFamily="49" charset="-122"/>
                <a:ea typeface="黑体" panose="02010609060101010101" pitchFamily="49" charset="-122"/>
              </a:rPr>
              <a:t>        </a:t>
            </a:r>
            <a:endParaRPr lang="zh-CN" altLang="en-US" sz="2000" dirty="0">
              <a:latin typeface="黑体" panose="02010609060101010101" pitchFamily="49" charset="-122"/>
              <a:ea typeface="黑体" panose="02010609060101010101" pitchFamily="49" charset="-122"/>
            </a:endParaRPr>
          </a:p>
        </p:txBody>
      </p:sp>
      <p:pic>
        <p:nvPicPr>
          <p:cNvPr id="5" name="Picture 2" descr="C:\Users\User\Documents\263EM\chuzi@sunlands.com\history\user\image\3084c54e-ce11-4231-a09c-d206235d172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7778" y="1115531"/>
            <a:ext cx="1651262" cy="499008"/>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p:cNvPicPr>
            <a:picLocks noChangeAspect="1"/>
          </p:cNvPicPr>
          <p:nvPr/>
        </p:nvPicPr>
        <p:blipFill>
          <a:blip r:embed="rId4"/>
          <a:stretch>
            <a:fillRect/>
          </a:stretch>
        </p:blipFill>
        <p:spPr>
          <a:xfrm>
            <a:off x="6454074" y="22704"/>
            <a:ext cx="5727700" cy="1041400"/>
          </a:xfrm>
          <a:prstGeom prst="rect">
            <a:avLst/>
          </a:prstGeom>
        </p:spPr>
      </p:pic>
    </p:spTree>
    <p:extLst>
      <p:ext uri="{BB962C8B-B14F-4D97-AF65-F5344CB8AC3E}">
        <p14:creationId xmlns:p14="http://schemas.microsoft.com/office/powerpoint/2010/main" val="5857266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4186" y="446876"/>
            <a:ext cx="10192076" cy="544050"/>
          </a:xfrm>
        </p:spPr>
        <p:txBody>
          <a:bodyPr vert="horz" lIns="91440" tIns="45720" rIns="91440" bIns="45720" rtlCol="0" anchor="ctr">
            <a:noAutofit/>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a:t>
            </a:r>
            <a:r>
              <a:rPr lang="zh-CN" altLang="en-US" sz="2000" dirty="0" smtClean="0">
                <a:solidFill>
                  <a:schemeClr val="tx1"/>
                </a:solidFill>
              </a:rPr>
              <a:t>与</a:t>
            </a:r>
            <a:r>
              <a:rPr lang="en-US" altLang="zh-CN" sz="2000" dirty="0" smtClean="0">
                <a:solidFill>
                  <a:schemeClr val="tx1"/>
                </a:solidFill>
              </a:rPr>
              <a:t/>
            </a:r>
            <a:br>
              <a:rPr lang="en-US" altLang="zh-CN" sz="2000" dirty="0" smtClean="0">
                <a:solidFill>
                  <a:schemeClr val="tx1"/>
                </a:solidFill>
              </a:rPr>
            </a:br>
            <a:r>
              <a:rPr lang="zh-CN" altLang="en-US" sz="2000" dirty="0" smtClean="0">
                <a:solidFill>
                  <a:schemeClr val="tx1"/>
                </a:solidFill>
              </a:rPr>
              <a:t>新</a:t>
            </a:r>
            <a:r>
              <a:rPr lang="zh-CN" altLang="en-US" sz="2000" dirty="0">
                <a:solidFill>
                  <a:schemeClr val="tx1"/>
                </a:solidFill>
              </a:rPr>
              <a:t>民主主义革命任务的胜利完成  </a:t>
            </a:r>
          </a:p>
        </p:txBody>
      </p:sp>
      <p:sp>
        <p:nvSpPr>
          <p:cNvPr id="3" name="内容占位符 2"/>
          <p:cNvSpPr>
            <a:spLocks noGrp="1"/>
          </p:cNvSpPr>
          <p:nvPr>
            <p:ph idx="1"/>
          </p:nvPr>
        </p:nvSpPr>
        <p:spPr>
          <a:xfrm>
            <a:off x="415636" y="1637247"/>
            <a:ext cx="10881936" cy="4169991"/>
          </a:xfrm>
        </p:spPr>
        <p:txBody>
          <a:bodyPr>
            <a:normAutofit/>
          </a:bodyPr>
          <a:lstStyle/>
          <a:p>
            <a:pPr>
              <a:lnSpc>
                <a:spcPct val="200000"/>
              </a:lnSpc>
            </a:pPr>
            <a:r>
              <a:rPr lang="zh-CN" altLang="en-US" dirty="0" smtClean="0">
                <a:latin typeface="黑体" panose="02010609060101010101" pitchFamily="49" charset="-122"/>
                <a:ea typeface="黑体" panose="02010609060101010101" pitchFamily="49" charset="-122"/>
              </a:rPr>
              <a:t>执政</a:t>
            </a:r>
            <a:r>
              <a:rPr lang="zh-CN" altLang="en-US" dirty="0">
                <a:latin typeface="黑体" panose="02010609060101010101" pitchFamily="49" charset="-122"/>
                <a:ea typeface="黑体" panose="02010609060101010101" pitchFamily="49" charset="-122"/>
              </a:rPr>
              <a:t>面临的严峻</a:t>
            </a:r>
            <a:r>
              <a:rPr lang="zh-CN" altLang="en-US" dirty="0" smtClean="0">
                <a:latin typeface="黑体" panose="02010609060101010101" pitchFamily="49" charset="-122"/>
                <a:ea typeface="黑体" panose="02010609060101010101" pitchFamily="49" charset="-122"/>
              </a:rPr>
              <a:t>考验</a:t>
            </a:r>
            <a:r>
              <a:rPr lang="en-US" altLang="zh-CN" dirty="0" smtClean="0">
                <a:solidFill>
                  <a:srgbClr val="FF0000"/>
                </a:solidFill>
                <a:latin typeface="黑体" panose="02010609060101010101" pitchFamily="49" charset="-122"/>
                <a:ea typeface="黑体" panose="02010609060101010101" pitchFamily="49" charset="-122"/>
              </a:rPr>
              <a:t>  </a:t>
            </a:r>
            <a:endParaRPr lang="en-US" altLang="zh-CN" dirty="0" smtClean="0">
              <a:latin typeface="黑体" panose="02010609060101010101" pitchFamily="49" charset="-122"/>
              <a:ea typeface="黑体" panose="02010609060101010101" pitchFamily="49" charset="-122"/>
            </a:endParaRPr>
          </a:p>
          <a:p>
            <a:pPr>
              <a:lnSpc>
                <a:spcPct val="200000"/>
              </a:lnSpc>
            </a:pPr>
            <a:r>
              <a:rPr lang="zh-CN" altLang="en-US" b="1" dirty="0" smtClean="0">
                <a:latin typeface="黑体" panose="02010609060101010101" pitchFamily="49" charset="-122"/>
                <a:ea typeface="黑体" panose="02010609060101010101" pitchFamily="49" charset="-122"/>
              </a:rPr>
              <a:t>保</a:t>
            </a:r>
            <a:r>
              <a:rPr lang="zh-CN" altLang="en-US" dirty="0" smtClean="0">
                <a:latin typeface="黑体" panose="02010609060101010101" pitchFamily="49" charset="-122"/>
                <a:ea typeface="黑体" panose="02010609060101010101" pitchFamily="49" charset="-122"/>
              </a:rPr>
              <a:t>：能不能</a:t>
            </a:r>
            <a:r>
              <a:rPr lang="zh-CN" altLang="en-US" dirty="0">
                <a:solidFill>
                  <a:srgbClr val="C00000"/>
                </a:solidFill>
                <a:latin typeface="黑体" panose="02010609060101010101" pitchFamily="49" charset="-122"/>
                <a:ea typeface="黑体" panose="02010609060101010101" pitchFamily="49" charset="-122"/>
              </a:rPr>
              <a:t>保卫</a:t>
            </a:r>
            <a:r>
              <a:rPr lang="zh-CN" altLang="en-US" dirty="0">
                <a:latin typeface="黑体" panose="02010609060101010101" pitchFamily="49" charset="-122"/>
                <a:ea typeface="黑体" panose="02010609060101010101" pitchFamily="49" charset="-122"/>
              </a:rPr>
              <a:t>住人民胜利的</a:t>
            </a:r>
            <a:r>
              <a:rPr lang="zh-CN" altLang="en-US" dirty="0" smtClean="0">
                <a:latin typeface="黑体" panose="02010609060101010101" pitchFamily="49" charset="-122"/>
                <a:ea typeface="黑体" panose="02010609060101010101" pitchFamily="49" charset="-122"/>
              </a:rPr>
              <a:t>成果。</a:t>
            </a:r>
            <a:endParaRPr lang="en-US" altLang="zh-CN" dirty="0" smtClean="0">
              <a:latin typeface="黑体" panose="02010609060101010101" pitchFamily="49" charset="-122"/>
              <a:ea typeface="黑体" panose="02010609060101010101" pitchFamily="49" charset="-122"/>
            </a:endParaRPr>
          </a:p>
          <a:p>
            <a:pPr>
              <a:lnSpc>
                <a:spcPct val="200000"/>
              </a:lnSpc>
            </a:pPr>
            <a:r>
              <a:rPr lang="zh-CN" altLang="en-US" b="1" dirty="0">
                <a:latin typeface="黑体" panose="02010609060101010101" pitchFamily="49" charset="-122"/>
                <a:ea typeface="黑体" panose="02010609060101010101" pitchFamily="49" charset="-122"/>
              </a:rPr>
              <a:t>经</a:t>
            </a:r>
            <a:r>
              <a:rPr lang="zh-CN" altLang="en-US" dirty="0" smtClean="0">
                <a:latin typeface="黑体" panose="02010609060101010101" pitchFamily="49" charset="-122"/>
                <a:ea typeface="黑体" panose="02010609060101010101" pitchFamily="49" charset="-122"/>
              </a:rPr>
              <a:t>：能不能</a:t>
            </a:r>
            <a:r>
              <a:rPr lang="zh-CN" altLang="en-US" dirty="0">
                <a:latin typeface="黑体" panose="02010609060101010101" pitchFamily="49" charset="-122"/>
                <a:ea typeface="黑体" panose="02010609060101010101" pitchFamily="49" charset="-122"/>
              </a:rPr>
              <a:t>战胜严重的</a:t>
            </a:r>
            <a:r>
              <a:rPr lang="zh-CN" altLang="en-US" dirty="0">
                <a:solidFill>
                  <a:srgbClr val="C00000"/>
                </a:solidFill>
                <a:latin typeface="黑体" panose="02010609060101010101" pitchFamily="49" charset="-122"/>
                <a:ea typeface="黑体" panose="02010609060101010101" pitchFamily="49" charset="-122"/>
              </a:rPr>
              <a:t>经济</a:t>
            </a:r>
            <a:r>
              <a:rPr lang="zh-CN" altLang="en-US" dirty="0" smtClean="0">
                <a:latin typeface="黑体" panose="02010609060101010101" pitchFamily="49" charset="-122"/>
                <a:ea typeface="黑体" panose="02010609060101010101" pitchFamily="49" charset="-122"/>
              </a:rPr>
              <a:t>困难</a:t>
            </a:r>
            <a:r>
              <a:rPr lang="zh-CN" altLang="en-US" dirty="0">
                <a:latin typeface="黑体" panose="02010609060101010101" pitchFamily="49" charset="-122"/>
                <a:ea typeface="黑体" panose="02010609060101010101" pitchFamily="49" charset="-122"/>
              </a:rPr>
              <a:t>。</a:t>
            </a:r>
          </a:p>
          <a:p>
            <a:pPr>
              <a:lnSpc>
                <a:spcPct val="200000"/>
              </a:lnSpc>
            </a:pPr>
            <a:r>
              <a:rPr lang="zh-CN" altLang="en-US" b="1" dirty="0">
                <a:latin typeface="黑体" panose="02010609060101010101" pitchFamily="49" charset="-122"/>
                <a:ea typeface="黑体" panose="02010609060101010101" pitchFamily="49" charset="-122"/>
              </a:rPr>
              <a:t>独</a:t>
            </a:r>
            <a:r>
              <a:rPr lang="zh-CN" altLang="en-US" dirty="0" smtClean="0">
                <a:latin typeface="黑体" panose="02010609060101010101" pitchFamily="49" charset="-122"/>
                <a:ea typeface="黑体" panose="02010609060101010101" pitchFamily="49" charset="-122"/>
              </a:rPr>
              <a:t>：能不能</a:t>
            </a:r>
            <a:r>
              <a:rPr lang="zh-CN" altLang="en-US" dirty="0">
                <a:latin typeface="黑体" panose="02010609060101010101" pitchFamily="49" charset="-122"/>
                <a:ea typeface="黑体" panose="02010609060101010101" pitchFamily="49" charset="-122"/>
              </a:rPr>
              <a:t>巩固</a:t>
            </a:r>
            <a:r>
              <a:rPr lang="zh-CN" altLang="en-US" dirty="0">
                <a:solidFill>
                  <a:srgbClr val="C00000"/>
                </a:solidFill>
                <a:latin typeface="黑体" panose="02010609060101010101" pitchFamily="49" charset="-122"/>
                <a:ea typeface="黑体" panose="02010609060101010101" pitchFamily="49" charset="-122"/>
              </a:rPr>
              <a:t>民族独立</a:t>
            </a:r>
            <a:r>
              <a:rPr lang="zh-CN" altLang="en-US" dirty="0">
                <a:latin typeface="黑体" panose="02010609060101010101" pitchFamily="49" charset="-122"/>
                <a:ea typeface="黑体" panose="02010609060101010101" pitchFamily="49" charset="-122"/>
              </a:rPr>
              <a:t>，维护国家主权和</a:t>
            </a:r>
            <a:r>
              <a:rPr lang="zh-CN" altLang="en-US" dirty="0" smtClean="0">
                <a:latin typeface="黑体" panose="02010609060101010101" pitchFamily="49" charset="-122"/>
                <a:ea typeface="黑体" panose="02010609060101010101" pitchFamily="49" charset="-122"/>
              </a:rPr>
              <a:t>安全。</a:t>
            </a:r>
            <a:endParaRPr lang="zh-CN" altLang="en-US" dirty="0">
              <a:latin typeface="黑体" panose="02010609060101010101" pitchFamily="49" charset="-122"/>
              <a:ea typeface="黑体" panose="02010609060101010101" pitchFamily="49" charset="-122"/>
            </a:endParaRPr>
          </a:p>
          <a:p>
            <a:pPr>
              <a:lnSpc>
                <a:spcPct val="200000"/>
              </a:lnSpc>
            </a:pPr>
            <a:r>
              <a:rPr lang="zh-CN" altLang="en-US" b="1" dirty="0">
                <a:latin typeface="黑体" panose="02010609060101010101" pitchFamily="49" charset="-122"/>
                <a:ea typeface="黑体" panose="02010609060101010101" pitchFamily="49" charset="-122"/>
              </a:rPr>
              <a:t>风</a:t>
            </a:r>
            <a:r>
              <a:rPr lang="zh-CN" altLang="en-US" dirty="0" smtClean="0">
                <a:latin typeface="黑体" panose="02010609060101010101" pitchFamily="49" charset="-122"/>
                <a:ea typeface="黑体" panose="02010609060101010101" pitchFamily="49" charset="-122"/>
              </a:rPr>
              <a:t>：能不能</a:t>
            </a:r>
            <a:r>
              <a:rPr lang="zh-CN" altLang="en-US" dirty="0">
                <a:latin typeface="黑体" panose="02010609060101010101" pitchFamily="49" charset="-122"/>
                <a:ea typeface="黑体" panose="02010609060101010101" pitchFamily="49" charset="-122"/>
              </a:rPr>
              <a:t>经受住执政的考验，继续保持谦虚、谨慎、不骄、不躁的作风和艰苦奋斗的</a:t>
            </a:r>
            <a:r>
              <a:rPr lang="zh-CN" altLang="en-US" dirty="0" smtClean="0">
                <a:solidFill>
                  <a:srgbClr val="C00000"/>
                </a:solidFill>
                <a:latin typeface="黑体" panose="02010609060101010101" pitchFamily="49" charset="-122"/>
                <a:ea typeface="黑体" panose="02010609060101010101" pitchFamily="49" charset="-122"/>
              </a:rPr>
              <a:t>作风</a:t>
            </a:r>
            <a:r>
              <a:rPr lang="zh-CN" altLang="en-US" dirty="0">
                <a:latin typeface="黑体" panose="02010609060101010101" pitchFamily="49" charset="-122"/>
                <a:ea typeface="黑体" panose="02010609060101010101" pitchFamily="49" charset="-122"/>
              </a:rPr>
              <a:t>。</a:t>
            </a:r>
          </a:p>
          <a:p>
            <a:pPr algn="ctr">
              <a:lnSpc>
                <a:spcPct val="200000"/>
              </a:lnSpc>
            </a:pPr>
            <a:endParaRPr lang="zh-CN" altLang="en-US" sz="2000" dirty="0">
              <a:solidFill>
                <a:srgbClr val="0070C0"/>
              </a:solidFill>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023" y="1750220"/>
            <a:ext cx="1651262" cy="499008"/>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p:cNvPicPr>
            <a:picLocks noChangeAspect="1"/>
          </p:cNvPicPr>
          <p:nvPr/>
        </p:nvPicPr>
        <p:blipFill>
          <a:blip r:embed="rId3"/>
          <a:stretch>
            <a:fillRect/>
          </a:stretch>
        </p:blipFill>
        <p:spPr>
          <a:xfrm>
            <a:off x="6464300" y="0"/>
            <a:ext cx="5727700" cy="1041400"/>
          </a:xfrm>
          <a:prstGeom prst="rect">
            <a:avLst/>
          </a:prstGeom>
        </p:spPr>
      </p:pic>
    </p:spTree>
    <p:extLst>
      <p:ext uri="{BB962C8B-B14F-4D97-AF65-F5344CB8AC3E}">
        <p14:creationId xmlns:p14="http://schemas.microsoft.com/office/powerpoint/2010/main" val="343211687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4186" y="446876"/>
            <a:ext cx="10192076" cy="544050"/>
          </a:xfrm>
        </p:spPr>
        <p:txBody>
          <a:bodyPr vert="horz" lIns="91440" tIns="45720" rIns="91440" bIns="45720" rtlCol="0" anchor="ctr">
            <a:noAutofit/>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a:t>
            </a:r>
            <a:r>
              <a:rPr lang="zh-CN" altLang="en-US" sz="2000" dirty="0" smtClean="0">
                <a:solidFill>
                  <a:schemeClr val="tx1"/>
                </a:solidFill>
              </a:rPr>
              <a:t>与</a:t>
            </a:r>
            <a:r>
              <a:rPr lang="en-US" altLang="zh-CN" sz="2000" dirty="0" smtClean="0">
                <a:solidFill>
                  <a:schemeClr val="tx1"/>
                </a:solidFill>
              </a:rPr>
              <a:t/>
            </a:r>
            <a:br>
              <a:rPr lang="en-US" altLang="zh-CN" sz="2000" dirty="0" smtClean="0">
                <a:solidFill>
                  <a:schemeClr val="tx1"/>
                </a:solidFill>
              </a:rPr>
            </a:br>
            <a:r>
              <a:rPr lang="zh-CN" altLang="en-US" sz="2000" dirty="0" smtClean="0">
                <a:solidFill>
                  <a:schemeClr val="tx1"/>
                </a:solidFill>
              </a:rPr>
              <a:t>新</a:t>
            </a:r>
            <a:r>
              <a:rPr lang="zh-CN" altLang="en-US" sz="2000" dirty="0">
                <a:solidFill>
                  <a:schemeClr val="tx1"/>
                </a:solidFill>
              </a:rPr>
              <a:t>民主主义革命任务的胜利完成  </a:t>
            </a:r>
          </a:p>
        </p:txBody>
      </p:sp>
      <p:sp>
        <p:nvSpPr>
          <p:cNvPr id="3" name="内容占位符 2"/>
          <p:cNvSpPr>
            <a:spLocks noGrp="1"/>
          </p:cNvSpPr>
          <p:nvPr>
            <p:ph idx="1"/>
          </p:nvPr>
        </p:nvSpPr>
        <p:spPr>
          <a:xfrm>
            <a:off x="415636" y="1637247"/>
            <a:ext cx="10881936" cy="4169991"/>
          </a:xfrm>
        </p:spPr>
        <p:txBody>
          <a:bodyPr>
            <a:normAutofit/>
          </a:bodyPr>
          <a:lstStyle/>
          <a:p>
            <a:pPr>
              <a:lnSpc>
                <a:spcPct val="200000"/>
              </a:lnSpc>
            </a:pPr>
            <a:r>
              <a:rPr lang="zh-CN" altLang="en-US" dirty="0" smtClean="0">
                <a:latin typeface="黑体" panose="02010609060101010101" pitchFamily="49" charset="-122"/>
                <a:ea typeface="黑体" panose="02010609060101010101" pitchFamily="49" charset="-122"/>
              </a:rPr>
              <a:t>执政</a:t>
            </a:r>
            <a:r>
              <a:rPr lang="zh-CN" altLang="en-US" dirty="0">
                <a:latin typeface="黑体" panose="02010609060101010101" pitchFamily="49" charset="-122"/>
                <a:ea typeface="黑体" panose="02010609060101010101" pitchFamily="49" charset="-122"/>
              </a:rPr>
              <a:t>面临的严峻</a:t>
            </a:r>
            <a:r>
              <a:rPr lang="zh-CN" altLang="en-US" dirty="0" smtClean="0">
                <a:latin typeface="黑体" panose="02010609060101010101" pitchFamily="49" charset="-122"/>
                <a:ea typeface="黑体" panose="02010609060101010101" pitchFamily="49" charset="-122"/>
              </a:rPr>
              <a:t>考验</a:t>
            </a:r>
            <a:r>
              <a:rPr lang="en-US" altLang="zh-CN" dirty="0" smtClean="0">
                <a:solidFill>
                  <a:srgbClr val="FF0000"/>
                </a:solidFill>
                <a:latin typeface="黑体" panose="02010609060101010101" pitchFamily="49" charset="-122"/>
                <a:ea typeface="黑体" panose="02010609060101010101" pitchFamily="49" charset="-122"/>
              </a:rPr>
              <a:t>  </a:t>
            </a:r>
            <a:endParaRPr lang="en-US" altLang="zh-CN" dirty="0" smtClean="0">
              <a:latin typeface="黑体" panose="02010609060101010101" pitchFamily="49" charset="-122"/>
              <a:ea typeface="黑体" panose="02010609060101010101" pitchFamily="49" charset="-122"/>
            </a:endParaRPr>
          </a:p>
          <a:p>
            <a:pPr>
              <a:lnSpc>
                <a:spcPct val="200000"/>
              </a:lnSpc>
            </a:pPr>
            <a:r>
              <a:rPr lang="zh-CN" altLang="en-US" b="1" u="sng" dirty="0">
                <a:latin typeface="黑体" panose="02010609060101010101" pitchFamily="49" charset="-122"/>
                <a:ea typeface="黑体" panose="02010609060101010101" pitchFamily="49" charset="-122"/>
              </a:rPr>
              <a:t> </a:t>
            </a:r>
            <a:r>
              <a:rPr lang="zh-CN" altLang="en-US" b="1" u="sng" dirty="0" smtClean="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：能不能</a:t>
            </a:r>
            <a:r>
              <a:rPr lang="zh-CN" altLang="en-US" u="sng" dirty="0">
                <a:solidFill>
                  <a:srgbClr val="C00000"/>
                </a:solidFill>
                <a:latin typeface="黑体" panose="02010609060101010101" pitchFamily="49" charset="-122"/>
                <a:ea typeface="黑体" panose="02010609060101010101" pitchFamily="49" charset="-122"/>
              </a:rPr>
              <a:t> </a:t>
            </a:r>
            <a:r>
              <a:rPr lang="zh-CN" altLang="en-US" u="sng" dirty="0" smtClean="0">
                <a:solidFill>
                  <a:srgbClr val="C00000"/>
                </a:solidFill>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住</a:t>
            </a:r>
            <a:r>
              <a:rPr lang="zh-CN" altLang="en-US" dirty="0">
                <a:latin typeface="黑体" panose="02010609060101010101" pitchFamily="49" charset="-122"/>
                <a:ea typeface="黑体" panose="02010609060101010101" pitchFamily="49" charset="-122"/>
              </a:rPr>
              <a:t>人民胜利的</a:t>
            </a:r>
            <a:r>
              <a:rPr lang="zh-CN" altLang="en-US" dirty="0" smtClean="0">
                <a:latin typeface="黑体" panose="02010609060101010101" pitchFamily="49" charset="-122"/>
                <a:ea typeface="黑体" panose="02010609060101010101" pitchFamily="49" charset="-122"/>
              </a:rPr>
              <a:t>成果。</a:t>
            </a:r>
            <a:endParaRPr lang="en-US" altLang="zh-CN" dirty="0" smtClean="0">
              <a:latin typeface="黑体" panose="02010609060101010101" pitchFamily="49" charset="-122"/>
              <a:ea typeface="黑体" panose="02010609060101010101" pitchFamily="49" charset="-122"/>
            </a:endParaRPr>
          </a:p>
          <a:p>
            <a:pPr>
              <a:lnSpc>
                <a:spcPct val="200000"/>
              </a:lnSpc>
            </a:pPr>
            <a:r>
              <a:rPr lang="zh-CN" altLang="en-US" b="1" u="sng" dirty="0" smtClean="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：能不能</a:t>
            </a:r>
            <a:r>
              <a:rPr lang="zh-CN" altLang="en-US" dirty="0">
                <a:latin typeface="黑体" panose="02010609060101010101" pitchFamily="49" charset="-122"/>
                <a:ea typeface="黑体" panose="02010609060101010101" pitchFamily="49" charset="-122"/>
              </a:rPr>
              <a:t>战胜严重</a:t>
            </a:r>
            <a:r>
              <a:rPr lang="zh-CN" altLang="en-US" dirty="0" smtClean="0">
                <a:latin typeface="黑体" panose="02010609060101010101" pitchFamily="49" charset="-122"/>
                <a:ea typeface="黑体" panose="02010609060101010101" pitchFamily="49" charset="-122"/>
              </a:rPr>
              <a:t>的</a:t>
            </a:r>
            <a:r>
              <a:rPr lang="zh-CN" altLang="en-US" u="sng" dirty="0">
                <a:solidFill>
                  <a:srgbClr val="C00000"/>
                </a:solidFill>
                <a:latin typeface="黑体" panose="02010609060101010101" pitchFamily="49" charset="-122"/>
                <a:ea typeface="黑体" panose="02010609060101010101" pitchFamily="49" charset="-122"/>
              </a:rPr>
              <a:t> </a:t>
            </a:r>
            <a:r>
              <a:rPr lang="zh-CN" altLang="en-US" u="sng" dirty="0" smtClean="0">
                <a:solidFill>
                  <a:srgbClr val="C00000"/>
                </a:solidFill>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困难</a:t>
            </a:r>
            <a:r>
              <a:rPr lang="zh-CN" altLang="en-US" dirty="0">
                <a:latin typeface="黑体" panose="02010609060101010101" pitchFamily="49" charset="-122"/>
                <a:ea typeface="黑体" panose="02010609060101010101" pitchFamily="49" charset="-122"/>
              </a:rPr>
              <a:t>。</a:t>
            </a:r>
          </a:p>
          <a:p>
            <a:pPr>
              <a:lnSpc>
                <a:spcPct val="200000"/>
              </a:lnSpc>
            </a:pPr>
            <a:r>
              <a:rPr lang="zh-CN" altLang="en-US" b="1" u="sng" dirty="0" smtClean="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：能不能巩固</a:t>
            </a:r>
            <a:r>
              <a:rPr lang="zh-CN" altLang="en-US" u="sng" dirty="0">
                <a:solidFill>
                  <a:srgbClr val="C00000"/>
                </a:solidFill>
                <a:latin typeface="黑体" panose="02010609060101010101" pitchFamily="49" charset="-122"/>
                <a:ea typeface="黑体" panose="02010609060101010101" pitchFamily="49" charset="-122"/>
              </a:rPr>
              <a:t> </a:t>
            </a:r>
            <a:r>
              <a:rPr lang="zh-CN" altLang="en-US" u="sng" dirty="0" smtClean="0">
                <a:solidFill>
                  <a:srgbClr val="C00000"/>
                </a:solidFill>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维护国家主权和</a:t>
            </a:r>
            <a:r>
              <a:rPr lang="zh-CN" altLang="en-US" dirty="0" smtClean="0">
                <a:latin typeface="黑体" panose="02010609060101010101" pitchFamily="49" charset="-122"/>
                <a:ea typeface="黑体" panose="02010609060101010101" pitchFamily="49" charset="-122"/>
              </a:rPr>
              <a:t>安全</a:t>
            </a:r>
            <a:endParaRPr lang="zh-CN" altLang="en-US" dirty="0">
              <a:latin typeface="黑体" panose="02010609060101010101" pitchFamily="49" charset="-122"/>
              <a:ea typeface="黑体" panose="02010609060101010101" pitchFamily="49" charset="-122"/>
            </a:endParaRPr>
          </a:p>
          <a:p>
            <a:pPr>
              <a:lnSpc>
                <a:spcPct val="200000"/>
              </a:lnSpc>
            </a:pPr>
            <a:r>
              <a:rPr lang="zh-CN" altLang="en-US" b="1" u="sng" dirty="0" smtClean="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：能不能</a:t>
            </a:r>
            <a:r>
              <a:rPr lang="zh-CN" altLang="en-US" dirty="0">
                <a:latin typeface="黑体" panose="02010609060101010101" pitchFamily="49" charset="-122"/>
                <a:ea typeface="黑体" panose="02010609060101010101" pitchFamily="49" charset="-122"/>
              </a:rPr>
              <a:t>经受住执政的考验，继续保持谦虚、谨慎、不骄、不躁的作风和</a:t>
            </a:r>
            <a:r>
              <a:rPr lang="zh-CN" altLang="en-US" dirty="0" smtClean="0">
                <a:latin typeface="黑体" panose="02010609060101010101" pitchFamily="49" charset="-122"/>
                <a:ea typeface="黑体" panose="02010609060101010101" pitchFamily="49" charset="-122"/>
              </a:rPr>
              <a:t>艰苦奋斗的</a:t>
            </a:r>
            <a:r>
              <a:rPr lang="zh-CN" altLang="en-US" u="sng" dirty="0" smtClean="0">
                <a:solidFill>
                  <a:srgbClr val="C00000"/>
                </a:solidFill>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a:p>
            <a:pPr algn="ctr">
              <a:lnSpc>
                <a:spcPct val="200000"/>
              </a:lnSpc>
            </a:pPr>
            <a:endParaRPr lang="zh-CN" altLang="en-US" sz="2000" dirty="0">
              <a:solidFill>
                <a:srgbClr val="0070C0"/>
              </a:solidFill>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023" y="1750220"/>
            <a:ext cx="1651262" cy="499008"/>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p:cNvPicPr>
            <a:picLocks noChangeAspect="1"/>
          </p:cNvPicPr>
          <p:nvPr/>
        </p:nvPicPr>
        <p:blipFill>
          <a:blip r:embed="rId3"/>
          <a:stretch>
            <a:fillRect/>
          </a:stretch>
        </p:blipFill>
        <p:spPr>
          <a:xfrm>
            <a:off x="6464300" y="0"/>
            <a:ext cx="5727700" cy="1041400"/>
          </a:xfrm>
          <a:prstGeom prst="rect">
            <a:avLst/>
          </a:prstGeom>
        </p:spPr>
      </p:pic>
    </p:spTree>
    <p:extLst>
      <p:ext uri="{BB962C8B-B14F-4D97-AF65-F5344CB8AC3E}">
        <p14:creationId xmlns:p14="http://schemas.microsoft.com/office/powerpoint/2010/main" val="324378136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4186" y="446876"/>
            <a:ext cx="10192076" cy="544050"/>
          </a:xfrm>
        </p:spPr>
        <p:txBody>
          <a:bodyPr vert="horz" lIns="91440" tIns="45720" rIns="91440" bIns="45720" rtlCol="0" anchor="ctr">
            <a:noAutofit/>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a:t>
            </a:r>
            <a:r>
              <a:rPr lang="zh-CN" altLang="en-US" sz="2000" dirty="0" smtClean="0">
                <a:solidFill>
                  <a:schemeClr val="tx1"/>
                </a:solidFill>
              </a:rPr>
              <a:t>与</a:t>
            </a:r>
            <a:r>
              <a:rPr lang="en-US" altLang="zh-CN" sz="2000" dirty="0" smtClean="0">
                <a:solidFill>
                  <a:schemeClr val="tx1"/>
                </a:solidFill>
              </a:rPr>
              <a:t/>
            </a:r>
            <a:br>
              <a:rPr lang="en-US" altLang="zh-CN" sz="2000" dirty="0" smtClean="0">
                <a:solidFill>
                  <a:schemeClr val="tx1"/>
                </a:solidFill>
              </a:rPr>
            </a:br>
            <a:r>
              <a:rPr lang="zh-CN" altLang="en-US" sz="2000" dirty="0" smtClean="0">
                <a:solidFill>
                  <a:schemeClr val="tx1"/>
                </a:solidFill>
              </a:rPr>
              <a:t>新</a:t>
            </a:r>
            <a:r>
              <a:rPr lang="zh-CN" altLang="en-US" sz="2000" dirty="0">
                <a:solidFill>
                  <a:schemeClr val="tx1"/>
                </a:solidFill>
              </a:rPr>
              <a:t>民主主义革命任务的胜利完成  </a:t>
            </a:r>
          </a:p>
        </p:txBody>
      </p:sp>
      <p:sp>
        <p:nvSpPr>
          <p:cNvPr id="3" name="内容占位符 2"/>
          <p:cNvSpPr>
            <a:spLocks noGrp="1"/>
          </p:cNvSpPr>
          <p:nvPr>
            <p:ph idx="1"/>
          </p:nvPr>
        </p:nvSpPr>
        <p:spPr>
          <a:xfrm>
            <a:off x="415636" y="1637247"/>
            <a:ext cx="10881936" cy="4169991"/>
          </a:xfrm>
        </p:spPr>
        <p:txBody>
          <a:bodyPr>
            <a:normAutofit/>
          </a:bodyPr>
          <a:lstStyle/>
          <a:p>
            <a:pPr>
              <a:lnSpc>
                <a:spcPct val="200000"/>
              </a:lnSpc>
            </a:pPr>
            <a:r>
              <a:rPr lang="zh-CN" altLang="en-US" dirty="0" smtClean="0">
                <a:latin typeface="黑体" panose="02010609060101010101" pitchFamily="49" charset="-122"/>
                <a:ea typeface="黑体" panose="02010609060101010101" pitchFamily="49" charset="-122"/>
              </a:rPr>
              <a:t>执政</a:t>
            </a:r>
            <a:r>
              <a:rPr lang="zh-CN" altLang="en-US" dirty="0">
                <a:latin typeface="黑体" panose="02010609060101010101" pitchFamily="49" charset="-122"/>
                <a:ea typeface="黑体" panose="02010609060101010101" pitchFamily="49" charset="-122"/>
              </a:rPr>
              <a:t>面临的严峻</a:t>
            </a:r>
            <a:r>
              <a:rPr lang="zh-CN" altLang="en-US" dirty="0" smtClean="0">
                <a:latin typeface="黑体" panose="02010609060101010101" pitchFamily="49" charset="-122"/>
                <a:ea typeface="黑体" panose="02010609060101010101" pitchFamily="49" charset="-122"/>
              </a:rPr>
              <a:t>考验</a:t>
            </a:r>
            <a:r>
              <a:rPr lang="en-US" altLang="zh-CN" dirty="0" smtClean="0">
                <a:solidFill>
                  <a:srgbClr val="FF0000"/>
                </a:solidFill>
                <a:latin typeface="黑体" panose="02010609060101010101" pitchFamily="49" charset="-122"/>
                <a:ea typeface="黑体" panose="02010609060101010101" pitchFamily="49" charset="-122"/>
              </a:rPr>
              <a:t>  </a:t>
            </a:r>
            <a:endParaRPr lang="en-US" altLang="zh-CN" dirty="0" smtClean="0">
              <a:latin typeface="黑体" panose="02010609060101010101" pitchFamily="49" charset="-122"/>
              <a:ea typeface="黑体" panose="02010609060101010101" pitchFamily="49" charset="-122"/>
            </a:endParaRPr>
          </a:p>
          <a:p>
            <a:pPr>
              <a:lnSpc>
                <a:spcPct val="200000"/>
              </a:lnSpc>
            </a:pPr>
            <a:r>
              <a:rPr lang="zh-CN" altLang="en-US" b="1" dirty="0" smtClean="0">
                <a:latin typeface="黑体" panose="02010609060101010101" pitchFamily="49" charset="-122"/>
                <a:ea typeface="黑体" panose="02010609060101010101" pitchFamily="49" charset="-122"/>
              </a:rPr>
              <a:t>保</a:t>
            </a:r>
            <a:r>
              <a:rPr lang="zh-CN" altLang="en-US" dirty="0" smtClean="0">
                <a:latin typeface="黑体" panose="02010609060101010101" pitchFamily="49" charset="-122"/>
                <a:ea typeface="黑体" panose="02010609060101010101" pitchFamily="49" charset="-122"/>
              </a:rPr>
              <a:t>：能不能</a:t>
            </a:r>
            <a:r>
              <a:rPr lang="zh-CN" altLang="en-US" dirty="0">
                <a:solidFill>
                  <a:srgbClr val="C00000"/>
                </a:solidFill>
                <a:latin typeface="黑体" panose="02010609060101010101" pitchFamily="49" charset="-122"/>
                <a:ea typeface="黑体" panose="02010609060101010101" pitchFamily="49" charset="-122"/>
              </a:rPr>
              <a:t>保卫</a:t>
            </a:r>
            <a:r>
              <a:rPr lang="zh-CN" altLang="en-US" dirty="0">
                <a:latin typeface="黑体" panose="02010609060101010101" pitchFamily="49" charset="-122"/>
                <a:ea typeface="黑体" panose="02010609060101010101" pitchFamily="49" charset="-122"/>
              </a:rPr>
              <a:t>住人民胜利的</a:t>
            </a:r>
            <a:r>
              <a:rPr lang="zh-CN" altLang="en-US" dirty="0" smtClean="0">
                <a:latin typeface="黑体" panose="02010609060101010101" pitchFamily="49" charset="-122"/>
                <a:ea typeface="黑体" panose="02010609060101010101" pitchFamily="49" charset="-122"/>
              </a:rPr>
              <a:t>成果。</a:t>
            </a:r>
            <a:endParaRPr lang="en-US" altLang="zh-CN" dirty="0" smtClean="0">
              <a:latin typeface="黑体" panose="02010609060101010101" pitchFamily="49" charset="-122"/>
              <a:ea typeface="黑体" panose="02010609060101010101" pitchFamily="49" charset="-122"/>
            </a:endParaRPr>
          </a:p>
          <a:p>
            <a:pPr>
              <a:lnSpc>
                <a:spcPct val="200000"/>
              </a:lnSpc>
            </a:pPr>
            <a:r>
              <a:rPr lang="zh-CN" altLang="en-US" b="1" dirty="0">
                <a:latin typeface="黑体" panose="02010609060101010101" pitchFamily="49" charset="-122"/>
                <a:ea typeface="黑体" panose="02010609060101010101" pitchFamily="49" charset="-122"/>
              </a:rPr>
              <a:t>经</a:t>
            </a:r>
            <a:r>
              <a:rPr lang="zh-CN" altLang="en-US" dirty="0" smtClean="0">
                <a:latin typeface="黑体" panose="02010609060101010101" pitchFamily="49" charset="-122"/>
                <a:ea typeface="黑体" panose="02010609060101010101" pitchFamily="49" charset="-122"/>
              </a:rPr>
              <a:t>：能不能</a:t>
            </a:r>
            <a:r>
              <a:rPr lang="zh-CN" altLang="en-US" dirty="0">
                <a:latin typeface="黑体" panose="02010609060101010101" pitchFamily="49" charset="-122"/>
                <a:ea typeface="黑体" panose="02010609060101010101" pitchFamily="49" charset="-122"/>
              </a:rPr>
              <a:t>战胜严重的</a:t>
            </a:r>
            <a:r>
              <a:rPr lang="zh-CN" altLang="en-US" dirty="0">
                <a:solidFill>
                  <a:srgbClr val="C00000"/>
                </a:solidFill>
                <a:latin typeface="黑体" panose="02010609060101010101" pitchFamily="49" charset="-122"/>
                <a:ea typeface="黑体" panose="02010609060101010101" pitchFamily="49" charset="-122"/>
              </a:rPr>
              <a:t>经济</a:t>
            </a:r>
            <a:r>
              <a:rPr lang="zh-CN" altLang="en-US" dirty="0" smtClean="0">
                <a:latin typeface="黑体" panose="02010609060101010101" pitchFamily="49" charset="-122"/>
                <a:ea typeface="黑体" panose="02010609060101010101" pitchFamily="49" charset="-122"/>
              </a:rPr>
              <a:t>困难</a:t>
            </a:r>
            <a:r>
              <a:rPr lang="zh-CN" altLang="en-US" dirty="0">
                <a:latin typeface="黑体" panose="02010609060101010101" pitchFamily="49" charset="-122"/>
                <a:ea typeface="黑体" panose="02010609060101010101" pitchFamily="49" charset="-122"/>
              </a:rPr>
              <a:t>。</a:t>
            </a:r>
          </a:p>
          <a:p>
            <a:pPr>
              <a:lnSpc>
                <a:spcPct val="200000"/>
              </a:lnSpc>
            </a:pPr>
            <a:r>
              <a:rPr lang="zh-CN" altLang="en-US" b="1" dirty="0">
                <a:latin typeface="黑体" panose="02010609060101010101" pitchFamily="49" charset="-122"/>
                <a:ea typeface="黑体" panose="02010609060101010101" pitchFamily="49" charset="-122"/>
              </a:rPr>
              <a:t>独</a:t>
            </a:r>
            <a:r>
              <a:rPr lang="zh-CN" altLang="en-US" dirty="0" smtClean="0">
                <a:latin typeface="黑体" panose="02010609060101010101" pitchFamily="49" charset="-122"/>
                <a:ea typeface="黑体" panose="02010609060101010101" pitchFamily="49" charset="-122"/>
              </a:rPr>
              <a:t>：能不能</a:t>
            </a:r>
            <a:r>
              <a:rPr lang="zh-CN" altLang="en-US" dirty="0">
                <a:latin typeface="黑体" panose="02010609060101010101" pitchFamily="49" charset="-122"/>
                <a:ea typeface="黑体" panose="02010609060101010101" pitchFamily="49" charset="-122"/>
              </a:rPr>
              <a:t>巩固</a:t>
            </a:r>
            <a:r>
              <a:rPr lang="zh-CN" altLang="en-US" dirty="0">
                <a:solidFill>
                  <a:srgbClr val="C00000"/>
                </a:solidFill>
                <a:latin typeface="黑体" panose="02010609060101010101" pitchFamily="49" charset="-122"/>
                <a:ea typeface="黑体" panose="02010609060101010101" pitchFamily="49" charset="-122"/>
              </a:rPr>
              <a:t>民族独立</a:t>
            </a:r>
            <a:r>
              <a:rPr lang="zh-CN" altLang="en-US" dirty="0">
                <a:latin typeface="黑体" panose="02010609060101010101" pitchFamily="49" charset="-122"/>
                <a:ea typeface="黑体" panose="02010609060101010101" pitchFamily="49" charset="-122"/>
              </a:rPr>
              <a:t>，维护国家主权和</a:t>
            </a:r>
            <a:r>
              <a:rPr lang="zh-CN" altLang="en-US" dirty="0" smtClean="0">
                <a:latin typeface="黑体" panose="02010609060101010101" pitchFamily="49" charset="-122"/>
                <a:ea typeface="黑体" panose="02010609060101010101" pitchFamily="49" charset="-122"/>
              </a:rPr>
              <a:t>安全。</a:t>
            </a:r>
            <a:endParaRPr lang="zh-CN" altLang="en-US" dirty="0">
              <a:latin typeface="黑体" panose="02010609060101010101" pitchFamily="49" charset="-122"/>
              <a:ea typeface="黑体" panose="02010609060101010101" pitchFamily="49" charset="-122"/>
            </a:endParaRPr>
          </a:p>
          <a:p>
            <a:pPr>
              <a:lnSpc>
                <a:spcPct val="200000"/>
              </a:lnSpc>
            </a:pPr>
            <a:r>
              <a:rPr lang="zh-CN" altLang="en-US" b="1" dirty="0">
                <a:latin typeface="黑体" panose="02010609060101010101" pitchFamily="49" charset="-122"/>
                <a:ea typeface="黑体" panose="02010609060101010101" pitchFamily="49" charset="-122"/>
              </a:rPr>
              <a:t>风</a:t>
            </a:r>
            <a:r>
              <a:rPr lang="zh-CN" altLang="en-US" dirty="0" smtClean="0">
                <a:latin typeface="黑体" panose="02010609060101010101" pitchFamily="49" charset="-122"/>
                <a:ea typeface="黑体" panose="02010609060101010101" pitchFamily="49" charset="-122"/>
              </a:rPr>
              <a:t>：能不能</a:t>
            </a:r>
            <a:r>
              <a:rPr lang="zh-CN" altLang="en-US" dirty="0">
                <a:latin typeface="黑体" panose="02010609060101010101" pitchFamily="49" charset="-122"/>
                <a:ea typeface="黑体" panose="02010609060101010101" pitchFamily="49" charset="-122"/>
              </a:rPr>
              <a:t>经受住执政的考验，继续保持谦虚、谨慎、不骄、不躁的作风和艰苦奋斗的</a:t>
            </a:r>
            <a:r>
              <a:rPr lang="zh-CN" altLang="en-US" dirty="0" smtClean="0">
                <a:solidFill>
                  <a:srgbClr val="C00000"/>
                </a:solidFill>
                <a:latin typeface="黑体" panose="02010609060101010101" pitchFamily="49" charset="-122"/>
                <a:ea typeface="黑体" panose="02010609060101010101" pitchFamily="49" charset="-122"/>
              </a:rPr>
              <a:t>作风。</a:t>
            </a:r>
            <a:endParaRPr lang="zh-CN" altLang="en-US" dirty="0">
              <a:solidFill>
                <a:srgbClr val="C00000"/>
              </a:solidFill>
              <a:latin typeface="黑体" panose="02010609060101010101" pitchFamily="49" charset="-122"/>
              <a:ea typeface="黑体" panose="02010609060101010101" pitchFamily="49" charset="-122"/>
            </a:endParaRPr>
          </a:p>
          <a:p>
            <a:pPr algn="ctr">
              <a:lnSpc>
                <a:spcPct val="200000"/>
              </a:lnSpc>
            </a:pPr>
            <a:endParaRPr lang="zh-CN" altLang="en-US" sz="2000" dirty="0">
              <a:solidFill>
                <a:srgbClr val="0070C0"/>
              </a:solidFill>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023" y="1750220"/>
            <a:ext cx="1651262" cy="499008"/>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p:cNvPicPr>
            <a:picLocks noChangeAspect="1"/>
          </p:cNvPicPr>
          <p:nvPr/>
        </p:nvPicPr>
        <p:blipFill>
          <a:blip r:embed="rId3"/>
          <a:stretch>
            <a:fillRect/>
          </a:stretch>
        </p:blipFill>
        <p:spPr>
          <a:xfrm>
            <a:off x="6464300" y="0"/>
            <a:ext cx="5727700" cy="1041400"/>
          </a:xfrm>
          <a:prstGeom prst="rect">
            <a:avLst/>
          </a:prstGeom>
        </p:spPr>
      </p:pic>
    </p:spTree>
    <p:extLst>
      <p:ext uri="{BB962C8B-B14F-4D97-AF65-F5344CB8AC3E}">
        <p14:creationId xmlns:p14="http://schemas.microsoft.com/office/powerpoint/2010/main" val="115343195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6310" y="3026557"/>
            <a:ext cx="2088504" cy="1283792"/>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社会主义基本制度的全面确立</a:t>
            </a:r>
          </a:p>
        </p:txBody>
      </p:sp>
      <p:sp>
        <p:nvSpPr>
          <p:cNvPr id="3" name="左大括号 2"/>
          <p:cNvSpPr/>
          <p:nvPr/>
        </p:nvSpPr>
        <p:spPr>
          <a:xfrm>
            <a:off x="2220386" y="1122109"/>
            <a:ext cx="231871" cy="519471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53580" y="1122109"/>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en-US" altLang="zh-CN"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共同纲领</a:t>
            </a:r>
            <a:r>
              <a:rPr lang="en-US" altLang="zh-CN"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的全面实施与新民主主义革命任务的胜利完成</a:t>
            </a:r>
          </a:p>
        </p:txBody>
      </p:sp>
      <p:sp>
        <p:nvSpPr>
          <p:cNvPr id="6" name="圆角矩形 5"/>
          <p:cNvSpPr/>
          <p:nvPr/>
        </p:nvSpPr>
        <p:spPr>
          <a:xfrm>
            <a:off x="2470608" y="5301689"/>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第三节：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开辟中国社会主义改造道路</a:t>
            </a:r>
          </a:p>
        </p:txBody>
      </p:sp>
      <p:sp>
        <p:nvSpPr>
          <p:cNvPr id="14" name="圆角矩形 13"/>
          <p:cNvSpPr/>
          <p:nvPr/>
        </p:nvSpPr>
        <p:spPr>
          <a:xfrm>
            <a:off x="2453580" y="316088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制定过渡时期总路线</a:t>
            </a:r>
          </a:p>
        </p:txBody>
      </p:sp>
      <p:sp>
        <p:nvSpPr>
          <p:cNvPr id="7" name="左大括号 6"/>
          <p:cNvSpPr/>
          <p:nvPr/>
        </p:nvSpPr>
        <p:spPr>
          <a:xfrm>
            <a:off x="6134024" y="244070"/>
            <a:ext cx="193738" cy="28040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29085" y="24616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中华人民共和国的成立</a:t>
            </a:r>
          </a:p>
        </p:txBody>
      </p:sp>
      <p:sp>
        <p:nvSpPr>
          <p:cNvPr id="9" name="圆角矩形 8"/>
          <p:cNvSpPr/>
          <p:nvPr/>
        </p:nvSpPr>
        <p:spPr>
          <a:xfrm>
            <a:off x="6329085" y="964713"/>
            <a:ext cx="3064064" cy="65125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大陆初步统一人民民主专政基本巩固</a:t>
            </a:r>
          </a:p>
        </p:txBody>
      </p:sp>
      <p:sp>
        <p:nvSpPr>
          <p:cNvPr id="10" name="圆角矩形 9"/>
          <p:cNvSpPr/>
          <p:nvPr/>
        </p:nvSpPr>
        <p:spPr>
          <a:xfrm>
            <a:off x="6327762" y="168282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国民经济全面恢复</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1" name="圆角矩形 10"/>
          <p:cNvSpPr/>
          <p:nvPr/>
        </p:nvSpPr>
        <p:spPr>
          <a:xfrm>
            <a:off x="6327762" y="240346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为新中国赢得良好的外部环境</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3" name="左大括号 12"/>
          <p:cNvSpPr/>
          <p:nvPr/>
        </p:nvSpPr>
        <p:spPr>
          <a:xfrm>
            <a:off x="9414254" y="682788"/>
            <a:ext cx="262264" cy="129315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5" name="圆角矩形 14"/>
          <p:cNvSpPr/>
          <p:nvPr/>
        </p:nvSpPr>
        <p:spPr>
          <a:xfrm>
            <a:off x="9666429" y="682788"/>
            <a:ext cx="2317424" cy="60755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解放全国大陆</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6" name="圆角矩形 15"/>
          <p:cNvSpPr/>
          <p:nvPr/>
        </p:nvSpPr>
        <p:spPr>
          <a:xfrm>
            <a:off x="9656338" y="1352040"/>
            <a:ext cx="2317425" cy="6239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民主政策</a:t>
            </a:r>
            <a:endParaRPr lang="zh-CN" altLang="en-US"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5120467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58451"/>
            <a:ext cx="10192076" cy="544050"/>
          </a:xfrm>
        </p:spPr>
        <p:txBody>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a:t>
            </a:r>
            <a:r>
              <a:rPr lang="zh-CN" altLang="en-US" sz="2000" dirty="0" smtClean="0">
                <a:solidFill>
                  <a:schemeClr val="tx1"/>
                </a:solidFill>
              </a:rPr>
              <a:t>与</a:t>
            </a:r>
            <a:r>
              <a:rPr lang="en-US" altLang="zh-CN" sz="2000" dirty="0" smtClean="0">
                <a:solidFill>
                  <a:schemeClr val="tx1"/>
                </a:solidFill>
              </a:rPr>
              <a:t/>
            </a:r>
            <a:br>
              <a:rPr lang="en-US" altLang="zh-CN" sz="2000" dirty="0" smtClean="0">
                <a:solidFill>
                  <a:schemeClr val="tx1"/>
                </a:solidFill>
              </a:rPr>
            </a:br>
            <a:r>
              <a:rPr lang="zh-CN" altLang="en-US" sz="2000" dirty="0" smtClean="0">
                <a:solidFill>
                  <a:schemeClr val="tx1"/>
                </a:solidFill>
              </a:rPr>
              <a:t>新</a:t>
            </a:r>
            <a:r>
              <a:rPr lang="zh-CN" altLang="en-US" sz="2000" dirty="0">
                <a:solidFill>
                  <a:schemeClr val="tx1"/>
                </a:solidFill>
              </a:rPr>
              <a:t>民主主义革命任务的胜利完成  </a:t>
            </a:r>
          </a:p>
        </p:txBody>
      </p:sp>
      <p:sp>
        <p:nvSpPr>
          <p:cNvPr id="3" name="内容占位符 2"/>
          <p:cNvSpPr>
            <a:spLocks noGrp="1"/>
          </p:cNvSpPr>
          <p:nvPr>
            <p:ph idx="1"/>
          </p:nvPr>
        </p:nvSpPr>
        <p:spPr>
          <a:xfrm>
            <a:off x="386917" y="1506650"/>
            <a:ext cx="11136725" cy="4894150"/>
          </a:xfrm>
        </p:spPr>
        <p:txBody>
          <a:bodyPr>
            <a:normAutofit/>
          </a:bodyPr>
          <a:lstStyle/>
          <a:p>
            <a:pPr>
              <a:lnSpc>
                <a:spcPct val="200000"/>
              </a:lnSpc>
            </a:pPr>
            <a:r>
              <a:rPr lang="zh-CN" altLang="en-US" dirty="0" smtClean="0">
                <a:latin typeface="黑体" panose="02010609060101010101" pitchFamily="49" charset="-122"/>
                <a:ea typeface="黑体" panose="02010609060101010101" pitchFamily="49" charset="-122"/>
              </a:rPr>
              <a:t>解放</a:t>
            </a:r>
            <a:r>
              <a:rPr lang="zh-CN" altLang="en-US" dirty="0">
                <a:latin typeface="黑体" panose="02010609060101010101" pitchFamily="49" charset="-122"/>
                <a:ea typeface="黑体" panose="02010609060101010101" pitchFamily="49" charset="-122"/>
              </a:rPr>
              <a:t>全国</a:t>
            </a:r>
            <a:r>
              <a:rPr lang="zh-CN" altLang="en-US" dirty="0" smtClean="0">
                <a:latin typeface="黑体" panose="02010609060101010101" pitchFamily="49" charset="-122"/>
                <a:ea typeface="黑体" panose="02010609060101010101" pitchFamily="49" charset="-122"/>
              </a:rPr>
              <a:t>大陆</a:t>
            </a:r>
            <a:endParaRPr lang="en-US" altLang="zh-CN" dirty="0" smtClean="0">
              <a:latin typeface="黑体" panose="02010609060101010101" pitchFamily="49" charset="-122"/>
              <a:ea typeface="黑体" panose="02010609060101010101" pitchFamily="49" charset="-122"/>
            </a:endParaRPr>
          </a:p>
          <a:p>
            <a:pPr>
              <a:lnSpc>
                <a:spcPct val="200000"/>
              </a:lnSpc>
            </a:pPr>
            <a:r>
              <a:rPr lang="zh-CN" altLang="en-US" dirty="0" smtClean="0">
                <a:latin typeface="黑体" panose="02010609060101010101" pitchFamily="49" charset="-122"/>
                <a:ea typeface="黑体" panose="02010609060101010101" pitchFamily="49" charset="-122"/>
              </a:rPr>
              <a:t>时间：</a:t>
            </a:r>
            <a:r>
              <a:rPr lang="en-US" altLang="zh-CN" dirty="0">
                <a:latin typeface="黑体" panose="02010609060101010101" pitchFamily="49" charset="-122"/>
                <a:ea typeface="黑体" panose="02010609060101010101" pitchFamily="49" charset="-122"/>
              </a:rPr>
              <a:t> 1951</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10</a:t>
            </a:r>
            <a:r>
              <a:rPr lang="zh-CN" altLang="en-US" dirty="0">
                <a:latin typeface="黑体" panose="02010609060101010101" pitchFamily="49" charset="-122"/>
                <a:ea typeface="黑体" panose="02010609060101010101" pitchFamily="49" charset="-122"/>
              </a:rPr>
              <a:t>月</a:t>
            </a:r>
          </a:p>
          <a:p>
            <a:pPr>
              <a:lnSpc>
                <a:spcPct val="200000"/>
              </a:lnSpc>
            </a:pPr>
            <a:r>
              <a:rPr lang="zh-CN" altLang="en-US" dirty="0" smtClean="0">
                <a:latin typeface="黑体" panose="02010609060101010101" pitchFamily="49" charset="-122"/>
                <a:ea typeface="黑体" panose="02010609060101010101" pitchFamily="49" charset="-122"/>
              </a:rPr>
              <a:t>人民</a:t>
            </a:r>
            <a:r>
              <a:rPr lang="zh-CN" altLang="en-US" dirty="0">
                <a:latin typeface="黑体" panose="02010609060101010101" pitchFamily="49" charset="-122"/>
                <a:ea typeface="黑体" panose="02010609060101010101" pitchFamily="49" charset="-122"/>
              </a:rPr>
              <a:t>解放军进驻西藏，西藏和平解放，中国大陆实现了统一</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a:lnSpc>
                <a:spcPct val="200000"/>
              </a:lnSpc>
            </a:pPr>
            <a:endParaRPr lang="en-US" altLang="zh-CN" dirty="0" smtClean="0">
              <a:latin typeface="黑体" panose="02010609060101010101" pitchFamily="49" charset="-122"/>
              <a:ea typeface="黑体" panose="02010609060101010101" pitchFamily="49" charset="-122"/>
            </a:endParaRPr>
          </a:p>
          <a:p>
            <a:pPr>
              <a:lnSpc>
                <a:spcPct val="200000"/>
              </a:lnSpc>
              <a:spcBef>
                <a:spcPts val="0"/>
              </a:spcBef>
            </a:pPr>
            <a:r>
              <a:rPr lang="zh-CN" altLang="en-US" dirty="0" smtClean="0">
                <a:latin typeface="黑体" panose="02010609060101010101" pitchFamily="49" charset="-122"/>
                <a:ea typeface="黑体" panose="02010609060101010101" pitchFamily="49" charset="-122"/>
              </a:rPr>
              <a:t>民主政策</a:t>
            </a:r>
            <a:endParaRPr lang="en-US" altLang="zh-CN" dirty="0">
              <a:latin typeface="黑体" panose="02010609060101010101" pitchFamily="49" charset="-122"/>
              <a:ea typeface="黑体" panose="02010609060101010101" pitchFamily="49" charset="-122"/>
            </a:endParaRPr>
          </a:p>
          <a:p>
            <a:pPr>
              <a:lnSpc>
                <a:spcPct val="200000"/>
              </a:lnSpc>
              <a:spcBef>
                <a:spcPts val="0"/>
              </a:spcBef>
            </a:pPr>
            <a:r>
              <a:rPr lang="zh-CN" altLang="en-US" dirty="0" smtClean="0">
                <a:latin typeface="黑体" panose="02010609060101010101" pitchFamily="49" charset="-122"/>
                <a:ea typeface="黑体" panose="02010609060101010101" pitchFamily="49" charset="-122"/>
              </a:rPr>
              <a:t>农奴翻身：</a:t>
            </a:r>
            <a:r>
              <a:rPr lang="en-US" altLang="zh-CN" dirty="0" smtClean="0">
                <a:latin typeface="黑体" panose="02010609060101010101" pitchFamily="49" charset="-122"/>
                <a:ea typeface="黑体" panose="02010609060101010101" pitchFamily="49" charset="-122"/>
              </a:rPr>
              <a:t>1950</a:t>
            </a:r>
            <a:r>
              <a:rPr lang="zh-CN" altLang="en-US" dirty="0" smtClean="0">
                <a:latin typeface="黑体" panose="02010609060101010101" pitchFamily="49" charset="-122"/>
                <a:ea typeface="黑体" panose="02010609060101010101" pitchFamily="49" charset="-122"/>
              </a:rPr>
              <a:t>年</a:t>
            </a:r>
            <a:r>
              <a:rPr lang="en-US" altLang="zh-CN" dirty="0" smtClean="0">
                <a:latin typeface="黑体" panose="02010609060101010101" pitchFamily="49" charset="-122"/>
                <a:ea typeface="黑体" panose="02010609060101010101" pitchFamily="49" charset="-122"/>
              </a:rPr>
              <a:t>6</a:t>
            </a:r>
            <a:r>
              <a:rPr lang="zh-CN" altLang="en-US" dirty="0" smtClean="0">
                <a:latin typeface="黑体" panose="02010609060101010101" pitchFamily="49" charset="-122"/>
                <a:ea typeface="黑体" panose="02010609060101010101" pitchFamily="49" charset="-122"/>
              </a:rPr>
              <a:t>月</a:t>
            </a:r>
            <a:r>
              <a:rPr lang="en-US" altLang="zh-CN" dirty="0" smtClean="0">
                <a:solidFill>
                  <a:srgbClr val="C00000"/>
                </a:solidFill>
                <a:latin typeface="黑体" panose="02010609060101010101" pitchFamily="49" charset="-122"/>
                <a:ea typeface="黑体" panose="02010609060101010101" pitchFamily="49" charset="-122"/>
              </a:rPr>
              <a:t>《</a:t>
            </a:r>
            <a:r>
              <a:rPr lang="zh-CN" altLang="en-US" dirty="0" smtClean="0">
                <a:solidFill>
                  <a:srgbClr val="C00000"/>
                </a:solidFill>
                <a:latin typeface="黑体" panose="02010609060101010101" pitchFamily="49" charset="-122"/>
                <a:ea typeface="黑体" panose="02010609060101010101" pitchFamily="49" charset="-122"/>
              </a:rPr>
              <a:t>中华人民共和国土地改革法</a:t>
            </a:r>
            <a:r>
              <a:rPr lang="en-US" altLang="zh-CN" dirty="0" smtClean="0">
                <a:solidFill>
                  <a:srgbClr val="C00000"/>
                </a:solidFill>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，掀起</a:t>
            </a:r>
            <a:r>
              <a:rPr lang="zh-CN" altLang="en-US" dirty="0" smtClean="0">
                <a:solidFill>
                  <a:srgbClr val="C00000"/>
                </a:solidFill>
                <a:latin typeface="黑体" panose="02010609060101010101" pitchFamily="49" charset="-122"/>
                <a:ea typeface="黑体" panose="02010609060101010101" pitchFamily="49" charset="-122"/>
              </a:rPr>
              <a:t>土地改革运动</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a:lnSpc>
                <a:spcPct val="200000"/>
              </a:lnSpc>
              <a:spcBef>
                <a:spcPts val="0"/>
              </a:spcBef>
            </a:pPr>
            <a:r>
              <a:rPr lang="zh-CN" altLang="en-US" dirty="0" smtClean="0">
                <a:latin typeface="黑体" panose="02010609060101010101" pitchFamily="49" charset="-122"/>
                <a:ea typeface="黑体" panose="02010609060101010101" pitchFamily="49" charset="-122"/>
              </a:rPr>
              <a:t>妇女解放：</a:t>
            </a:r>
            <a:r>
              <a:rPr lang="en-US" altLang="zh-CN" dirty="0" smtClean="0">
                <a:latin typeface="黑体" panose="02010609060101010101" pitchFamily="49" charset="-122"/>
                <a:ea typeface="黑体" panose="02010609060101010101" pitchFamily="49" charset="-122"/>
              </a:rPr>
              <a:t>1950</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月</a:t>
            </a:r>
            <a:r>
              <a:rPr lang="zh-CN" altLang="en-US"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中华人民共和国婚姻法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，废除</a:t>
            </a:r>
            <a:r>
              <a:rPr lang="zh-CN" altLang="en-US" dirty="0" smtClean="0">
                <a:latin typeface="黑体" panose="02010609060101010101" pitchFamily="49" charset="-122"/>
                <a:ea typeface="黑体" panose="02010609060101010101" pitchFamily="49" charset="-122"/>
              </a:rPr>
              <a:t>了</a:t>
            </a:r>
            <a:r>
              <a:rPr lang="zh-CN" altLang="en-US" dirty="0" smtClean="0">
                <a:solidFill>
                  <a:srgbClr val="C00000"/>
                </a:solidFill>
                <a:latin typeface="黑体" panose="02010609060101010101" pitchFamily="49" charset="-122"/>
                <a:ea typeface="黑体" panose="02010609060101010101" pitchFamily="49" charset="-122"/>
              </a:rPr>
              <a:t>封建</a:t>
            </a:r>
            <a:r>
              <a:rPr lang="zh-CN" altLang="en-US" dirty="0">
                <a:solidFill>
                  <a:srgbClr val="C00000"/>
                </a:solidFill>
                <a:latin typeface="黑体" panose="02010609060101010101" pitchFamily="49" charset="-122"/>
                <a:ea typeface="黑体" panose="02010609060101010101" pitchFamily="49" charset="-122"/>
              </a:rPr>
              <a:t>婚姻制度</a:t>
            </a:r>
            <a:r>
              <a:rPr lang="zh-CN" altLang="en-US" dirty="0">
                <a:latin typeface="黑体" panose="02010609060101010101" pitchFamily="49" charset="-122"/>
                <a:ea typeface="黑体" panose="02010609060101010101" pitchFamily="49" charset="-122"/>
              </a:rPr>
              <a:t>，妇女解放是整个社会解放的标志。 </a:t>
            </a:r>
          </a:p>
          <a:p>
            <a:pPr>
              <a:lnSpc>
                <a:spcPct val="200000"/>
              </a:lnSpc>
            </a:pPr>
            <a:endParaRPr lang="zh-CN" altLang="en-US" dirty="0">
              <a:latin typeface="黑体" panose="02010609060101010101" pitchFamily="49" charset="-122"/>
              <a:ea typeface="黑体" panose="02010609060101010101" pitchFamily="49" charset="-122"/>
            </a:endParaRPr>
          </a:p>
          <a:p>
            <a:endParaRPr lang="zh-CN" altLang="en-US" dirty="0"/>
          </a:p>
        </p:txBody>
      </p:sp>
      <p:pic>
        <p:nvPicPr>
          <p:cNvPr id="7" name="图片 6"/>
          <p:cNvPicPr>
            <a:picLocks noChangeAspect="1"/>
          </p:cNvPicPr>
          <p:nvPr/>
        </p:nvPicPr>
        <p:blipFill>
          <a:blip r:embed="rId2"/>
          <a:stretch>
            <a:fillRect/>
          </a:stretch>
        </p:blipFill>
        <p:spPr>
          <a:xfrm>
            <a:off x="6286500" y="0"/>
            <a:ext cx="5905500" cy="1155700"/>
          </a:xfrm>
          <a:prstGeom prst="rect">
            <a:avLst/>
          </a:prstGeom>
        </p:spPr>
      </p:pic>
      <p:pic>
        <p:nvPicPr>
          <p:cNvPr id="5"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1476" y="4217260"/>
            <a:ext cx="1386222" cy="44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7378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6310" y="3026557"/>
            <a:ext cx="2088504" cy="1283792"/>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社会主义基本制度的全面确立</a:t>
            </a:r>
          </a:p>
        </p:txBody>
      </p:sp>
      <p:sp>
        <p:nvSpPr>
          <p:cNvPr id="3" name="左大括号 2"/>
          <p:cNvSpPr/>
          <p:nvPr/>
        </p:nvSpPr>
        <p:spPr>
          <a:xfrm>
            <a:off x="2220386" y="1122109"/>
            <a:ext cx="231871" cy="519471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53580" y="1122109"/>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en-US" altLang="zh-CN"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共同纲领</a:t>
            </a:r>
            <a:r>
              <a:rPr lang="en-US" altLang="zh-CN"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的全面实施与新民主主义革命任务的胜利完成</a:t>
            </a:r>
          </a:p>
        </p:txBody>
      </p:sp>
      <p:sp>
        <p:nvSpPr>
          <p:cNvPr id="6" name="圆角矩形 5"/>
          <p:cNvSpPr/>
          <p:nvPr/>
        </p:nvSpPr>
        <p:spPr>
          <a:xfrm>
            <a:off x="2470608" y="5301689"/>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第三节：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开辟中国社会主义改造道路</a:t>
            </a:r>
          </a:p>
        </p:txBody>
      </p:sp>
      <p:sp>
        <p:nvSpPr>
          <p:cNvPr id="14" name="圆角矩形 13"/>
          <p:cNvSpPr/>
          <p:nvPr/>
        </p:nvSpPr>
        <p:spPr>
          <a:xfrm>
            <a:off x="2453580" y="316088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制定过渡时期总路线</a:t>
            </a:r>
          </a:p>
        </p:txBody>
      </p:sp>
      <p:sp>
        <p:nvSpPr>
          <p:cNvPr id="7" name="左大括号 6"/>
          <p:cNvSpPr/>
          <p:nvPr/>
        </p:nvSpPr>
        <p:spPr>
          <a:xfrm>
            <a:off x="6134024" y="244070"/>
            <a:ext cx="193738" cy="28040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29085" y="24616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中华人民共和国的成立</a:t>
            </a:r>
          </a:p>
        </p:txBody>
      </p:sp>
      <p:sp>
        <p:nvSpPr>
          <p:cNvPr id="9" name="圆角矩形 8"/>
          <p:cNvSpPr/>
          <p:nvPr/>
        </p:nvSpPr>
        <p:spPr>
          <a:xfrm>
            <a:off x="6329085" y="96471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大陆初步统一人民民主专政基本巩固</a:t>
            </a:r>
          </a:p>
        </p:txBody>
      </p:sp>
      <p:sp>
        <p:nvSpPr>
          <p:cNvPr id="10" name="圆角矩形 9"/>
          <p:cNvSpPr/>
          <p:nvPr/>
        </p:nvSpPr>
        <p:spPr>
          <a:xfrm>
            <a:off x="6327762" y="1682823"/>
            <a:ext cx="3064064" cy="65125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国民经济全面恢复</a:t>
            </a:r>
          </a:p>
        </p:txBody>
      </p:sp>
      <p:sp>
        <p:nvSpPr>
          <p:cNvPr id="11" name="圆角矩形 10"/>
          <p:cNvSpPr/>
          <p:nvPr/>
        </p:nvSpPr>
        <p:spPr>
          <a:xfrm>
            <a:off x="6327762" y="240346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为新中国赢得良好的外部环境</a:t>
            </a:r>
            <a:endParaRPr lang="zh-CN" altLang="en-US"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352104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4186" y="446876"/>
            <a:ext cx="5033075" cy="544050"/>
          </a:xfrm>
        </p:spPr>
        <p:txBody>
          <a:bodyPr vert="horz" lIns="91440" tIns="45720" rIns="91440" bIns="45720" rtlCol="0" anchor="ctr">
            <a:noAutofit/>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a:t>
            </a:r>
            <a:r>
              <a:rPr lang="zh-CN" altLang="en-US" sz="2000" dirty="0" smtClean="0">
                <a:solidFill>
                  <a:schemeClr val="tx1"/>
                </a:solidFill>
              </a:rPr>
              <a:t>与</a:t>
            </a:r>
            <a:r>
              <a:rPr lang="en-US" altLang="zh-CN" sz="2000" dirty="0" smtClean="0">
                <a:solidFill>
                  <a:schemeClr val="tx1"/>
                </a:solidFill>
              </a:rPr>
              <a:t/>
            </a:r>
            <a:br>
              <a:rPr lang="en-US" altLang="zh-CN" sz="2000" dirty="0" smtClean="0">
                <a:solidFill>
                  <a:schemeClr val="tx1"/>
                </a:solidFill>
              </a:rPr>
            </a:br>
            <a:r>
              <a:rPr lang="zh-CN" altLang="en-US" sz="2000" dirty="0" smtClean="0">
                <a:solidFill>
                  <a:schemeClr val="tx1"/>
                </a:solidFill>
              </a:rPr>
              <a:t>新</a:t>
            </a:r>
            <a:r>
              <a:rPr lang="zh-CN" altLang="en-US" sz="2000" dirty="0">
                <a:solidFill>
                  <a:schemeClr val="tx1"/>
                </a:solidFill>
              </a:rPr>
              <a:t>民主主义革命任务的胜利完成 </a:t>
            </a:r>
          </a:p>
        </p:txBody>
      </p:sp>
      <p:sp>
        <p:nvSpPr>
          <p:cNvPr id="3" name="内容占位符 2"/>
          <p:cNvSpPr>
            <a:spLocks noGrp="1"/>
          </p:cNvSpPr>
          <p:nvPr>
            <p:ph idx="1"/>
          </p:nvPr>
        </p:nvSpPr>
        <p:spPr>
          <a:xfrm>
            <a:off x="378167" y="1324987"/>
            <a:ext cx="10899371" cy="5533013"/>
          </a:xfrm>
        </p:spPr>
        <p:txBody>
          <a:bodyPr>
            <a:normAutofit/>
          </a:bodyPr>
          <a:lstStyle/>
          <a:p>
            <a:pPr>
              <a:lnSpc>
                <a:spcPct val="250000"/>
              </a:lnSpc>
            </a:pPr>
            <a:r>
              <a:rPr lang="zh-CN" altLang="en-US" sz="2000" dirty="0" smtClean="0">
                <a:latin typeface="黑体" panose="02010609060101010101" pitchFamily="49" charset="-122"/>
                <a:ea typeface="黑体" panose="02010609060101010101" pitchFamily="49" charset="-122"/>
              </a:rPr>
              <a:t>国民经济全面恢复：</a:t>
            </a:r>
            <a:endParaRPr lang="en-US" altLang="zh-CN" sz="2000" dirty="0" smtClean="0">
              <a:latin typeface="黑体" panose="02010609060101010101" pitchFamily="49" charset="-122"/>
              <a:ea typeface="黑体" panose="02010609060101010101" pitchFamily="49" charset="-122"/>
            </a:endParaRPr>
          </a:p>
          <a:p>
            <a:pPr>
              <a:lnSpc>
                <a:spcPct val="250000"/>
              </a:lnSpc>
            </a:pPr>
            <a:r>
              <a:rPr lang="zh-CN" altLang="en-US" sz="3000" dirty="0" smtClean="0">
                <a:latin typeface="黑体" panose="02010609060101010101" pitchFamily="49" charset="-122"/>
                <a:ea typeface="黑体" panose="02010609060101010101" pitchFamily="49" charset="-122"/>
              </a:rPr>
              <a:t>社会主义国营经济</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财政状况基本好转</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“三反”“五反”运动</a:t>
            </a:r>
            <a:endParaRPr lang="en-US" altLang="zh-CN" dirty="0" smtClean="0">
              <a:latin typeface="黑体" panose="02010609060101010101" pitchFamily="49" charset="-122"/>
              <a:ea typeface="黑体" panose="02010609060101010101" pitchFamily="49" charset="-122"/>
            </a:endParaRPr>
          </a:p>
          <a:p>
            <a:pPr>
              <a:lnSpc>
                <a:spcPct val="250000"/>
              </a:lnSpc>
            </a:pPr>
            <a:endParaRPr lang="en-US" altLang="zh-CN" dirty="0" smtClean="0">
              <a:latin typeface="黑体" panose="02010609060101010101" pitchFamily="49" charset="-122"/>
              <a:ea typeface="黑体" panose="02010609060101010101" pitchFamily="49" charset="-122"/>
            </a:endParaRPr>
          </a:p>
          <a:p>
            <a:pPr>
              <a:lnSpc>
                <a:spcPct val="250000"/>
              </a:lnSpc>
            </a:pPr>
            <a:r>
              <a:rPr lang="zh-CN" altLang="en-US" dirty="0" smtClean="0">
                <a:solidFill>
                  <a:srgbClr val="C00000"/>
                </a:solidFill>
                <a:latin typeface="黑体" panose="02010609060101010101" pitchFamily="49" charset="-122"/>
                <a:ea typeface="黑体" panose="02010609060101010101" pitchFamily="49" charset="-122"/>
              </a:rPr>
              <a:t>      没收官僚资本</a:t>
            </a:r>
            <a:endParaRPr lang="zh-CN" altLang="en-US" dirty="0"/>
          </a:p>
        </p:txBody>
      </p:sp>
      <p:sp>
        <p:nvSpPr>
          <p:cNvPr id="5" name="下箭头 4"/>
          <p:cNvSpPr/>
          <p:nvPr/>
        </p:nvSpPr>
        <p:spPr>
          <a:xfrm rot="10800000">
            <a:off x="1298222" y="3702756"/>
            <a:ext cx="1049867" cy="564444"/>
          </a:xfrm>
          <a:prstGeom prst="down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prstClr val="white"/>
              </a:solidFill>
            </a:endParaRPr>
          </a:p>
        </p:txBody>
      </p:sp>
      <p:grpSp>
        <p:nvGrpSpPr>
          <p:cNvPr id="12" name="组 11"/>
          <p:cNvGrpSpPr/>
          <p:nvPr/>
        </p:nvGrpSpPr>
        <p:grpSpPr>
          <a:xfrm>
            <a:off x="6863644" y="0"/>
            <a:ext cx="5328355" cy="1840089"/>
            <a:chOff x="5231326" y="0"/>
            <a:chExt cx="6960674" cy="2810650"/>
          </a:xfrm>
        </p:grpSpPr>
        <p:sp>
          <p:nvSpPr>
            <p:cNvPr id="6" name="圆角矩形 5"/>
            <p:cNvSpPr/>
            <p:nvPr/>
          </p:nvSpPr>
          <p:spPr>
            <a:xfrm>
              <a:off x="5231326" y="482811"/>
              <a:ext cx="3651896" cy="141036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第一节：</a:t>
              </a:r>
            </a:p>
            <a:p>
              <a:pPr algn="ctr"/>
              <a:r>
                <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共同纲领</a:t>
              </a:r>
              <a:r>
                <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的全面实施与新民主主义革命任务的胜利完成</a:t>
              </a:r>
            </a:p>
          </p:txBody>
        </p:sp>
        <p:sp>
          <p:nvSpPr>
            <p:cNvPr id="7" name="左大括号 6"/>
            <p:cNvSpPr/>
            <p:nvPr/>
          </p:nvSpPr>
          <p:spPr>
            <a:xfrm>
              <a:off x="8911770" y="0"/>
              <a:ext cx="193738" cy="28040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9106831" y="209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中华人民共和国的成立</a:t>
              </a:r>
            </a:p>
          </p:txBody>
        </p:sp>
        <p:sp>
          <p:nvSpPr>
            <p:cNvPr id="9" name="圆角矩形 8"/>
            <p:cNvSpPr/>
            <p:nvPr/>
          </p:nvSpPr>
          <p:spPr>
            <a:xfrm>
              <a:off x="9106831" y="72064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大陆初步统一人民民主专政基本巩固</a:t>
              </a:r>
            </a:p>
          </p:txBody>
        </p:sp>
        <p:sp>
          <p:nvSpPr>
            <p:cNvPr id="10" name="圆角矩形 9"/>
            <p:cNvSpPr/>
            <p:nvPr/>
          </p:nvSpPr>
          <p:spPr>
            <a:xfrm>
              <a:off x="9105508" y="1438753"/>
              <a:ext cx="3064064" cy="65125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国民经济全面恢复</a:t>
              </a:r>
            </a:p>
          </p:txBody>
        </p:sp>
        <p:sp>
          <p:nvSpPr>
            <p:cNvPr id="11" name="圆角矩形 10"/>
            <p:cNvSpPr/>
            <p:nvPr/>
          </p:nvSpPr>
          <p:spPr>
            <a:xfrm>
              <a:off x="9105508" y="215939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为新中国赢得良好的</a:t>
              </a:r>
              <a:endParaRPr lang="en-US" altLang="zh-CN" sz="1600" dirty="0">
                <a:solidFill>
                  <a:prstClr val="black"/>
                </a:solidFill>
                <a:latin typeface="黑体" panose="02010609060101010101" pitchFamily="49" charset="-122"/>
                <a:ea typeface="黑体" panose="02010609060101010101" pitchFamily="49" charset="-122"/>
              </a:endParaRPr>
            </a:p>
            <a:p>
              <a:pPr algn="ctr"/>
              <a:r>
                <a:rPr lang="zh-CN" altLang="en-US" sz="1600" dirty="0">
                  <a:solidFill>
                    <a:prstClr val="black"/>
                  </a:solidFill>
                  <a:latin typeface="黑体" panose="02010609060101010101" pitchFamily="49" charset="-122"/>
                  <a:ea typeface="黑体" panose="02010609060101010101" pitchFamily="49" charset="-122"/>
                </a:rPr>
                <a:t>外部环境</a:t>
              </a:r>
            </a:p>
          </p:txBody>
        </p:sp>
      </p:grpSp>
      <p:pic>
        <p:nvPicPr>
          <p:cNvPr id="13"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01343" y="1564371"/>
            <a:ext cx="1386222" cy="44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972272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4186" y="446876"/>
            <a:ext cx="5033075" cy="544050"/>
          </a:xfrm>
        </p:spPr>
        <p:txBody>
          <a:bodyPr vert="horz" lIns="91440" tIns="45720" rIns="91440" bIns="45720" rtlCol="0" anchor="ctr">
            <a:noAutofit/>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a:t>
            </a:r>
            <a:r>
              <a:rPr lang="zh-CN" altLang="en-US" sz="2000" dirty="0" smtClean="0">
                <a:solidFill>
                  <a:schemeClr val="tx1"/>
                </a:solidFill>
              </a:rPr>
              <a:t>与</a:t>
            </a:r>
            <a:r>
              <a:rPr lang="en-US" altLang="zh-CN" sz="2000" dirty="0" smtClean="0">
                <a:solidFill>
                  <a:schemeClr val="tx1"/>
                </a:solidFill>
              </a:rPr>
              <a:t/>
            </a:r>
            <a:br>
              <a:rPr lang="en-US" altLang="zh-CN" sz="2000" dirty="0" smtClean="0">
                <a:solidFill>
                  <a:schemeClr val="tx1"/>
                </a:solidFill>
              </a:rPr>
            </a:br>
            <a:r>
              <a:rPr lang="zh-CN" altLang="en-US" sz="2000" dirty="0" smtClean="0">
                <a:solidFill>
                  <a:schemeClr val="tx1"/>
                </a:solidFill>
              </a:rPr>
              <a:t>新</a:t>
            </a:r>
            <a:r>
              <a:rPr lang="zh-CN" altLang="en-US" sz="2000" dirty="0">
                <a:solidFill>
                  <a:schemeClr val="tx1"/>
                </a:solidFill>
              </a:rPr>
              <a:t>民主主义革命任务的胜利完成 </a:t>
            </a:r>
          </a:p>
        </p:txBody>
      </p:sp>
      <p:sp>
        <p:nvSpPr>
          <p:cNvPr id="3" name="内容占位符 2"/>
          <p:cNvSpPr>
            <a:spLocks noGrp="1"/>
          </p:cNvSpPr>
          <p:nvPr>
            <p:ph idx="1"/>
          </p:nvPr>
        </p:nvSpPr>
        <p:spPr>
          <a:xfrm>
            <a:off x="378167" y="1324988"/>
            <a:ext cx="10899371" cy="5143546"/>
          </a:xfrm>
        </p:spPr>
        <p:txBody>
          <a:bodyPr>
            <a:normAutofit/>
          </a:bodyPr>
          <a:lstStyle/>
          <a:p>
            <a:pPr>
              <a:lnSpc>
                <a:spcPct val="250000"/>
              </a:lnSpc>
            </a:pPr>
            <a:r>
              <a:rPr lang="zh-CN" altLang="en-US" dirty="0" smtClean="0">
                <a:latin typeface="黑体" panose="02010609060101010101" pitchFamily="49" charset="-122"/>
                <a:ea typeface="黑体" panose="02010609060101010101" pitchFamily="49" charset="-122"/>
              </a:rPr>
              <a:t>国民经济全面恢复：</a:t>
            </a:r>
            <a:endParaRPr lang="en-US" altLang="zh-CN" dirty="0" smtClean="0">
              <a:latin typeface="黑体" panose="02010609060101010101" pitchFamily="49" charset="-122"/>
              <a:ea typeface="黑体" panose="02010609060101010101" pitchFamily="49" charset="-122"/>
            </a:endParaRPr>
          </a:p>
          <a:p>
            <a:pPr>
              <a:lnSpc>
                <a:spcPct val="250000"/>
              </a:lnSpc>
            </a:pPr>
            <a:r>
              <a:rPr lang="zh-CN" altLang="en-US" dirty="0" smtClean="0">
                <a:latin typeface="黑体" panose="02010609060101010101" pitchFamily="49" charset="-122"/>
                <a:ea typeface="黑体" panose="02010609060101010101" pitchFamily="49" charset="-122"/>
              </a:rPr>
              <a:t>社会主义国营经济</a:t>
            </a:r>
            <a:r>
              <a:rPr lang="en-US" altLang="zh-CN" dirty="0" smtClean="0">
                <a:latin typeface="黑体" panose="02010609060101010101" pitchFamily="49" charset="-122"/>
                <a:ea typeface="黑体" panose="02010609060101010101" pitchFamily="49" charset="-122"/>
              </a:rPr>
              <a:t>——</a:t>
            </a:r>
            <a:r>
              <a:rPr lang="zh-CN" altLang="en-US" sz="3000" dirty="0">
                <a:latin typeface="黑体" panose="02010609060101010101" pitchFamily="49" charset="-122"/>
                <a:ea typeface="黑体" panose="02010609060101010101" pitchFamily="49" charset="-122"/>
              </a:rPr>
              <a:t>财政状况基本好转</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“三反”“五反”运动</a:t>
            </a:r>
            <a:endParaRPr lang="en-US" altLang="zh-CN" dirty="0" smtClean="0">
              <a:latin typeface="黑体" panose="02010609060101010101" pitchFamily="49" charset="-122"/>
              <a:ea typeface="黑体" panose="02010609060101010101" pitchFamily="49" charset="-122"/>
            </a:endParaRPr>
          </a:p>
          <a:p>
            <a:endParaRPr lang="en-US" altLang="zh-CN" dirty="0" smtClean="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                   </a:t>
            </a:r>
            <a:r>
              <a:rPr lang="zh-CN" altLang="en-US" dirty="0" smtClean="0">
                <a:solidFill>
                  <a:srgbClr val="C00000"/>
                </a:solidFill>
                <a:latin typeface="黑体" panose="02010609060101010101" pitchFamily="49" charset="-122"/>
                <a:ea typeface="黑体" panose="02010609060101010101" pitchFamily="49" charset="-122"/>
              </a:rPr>
              <a:t>七</a:t>
            </a:r>
            <a:r>
              <a:rPr lang="zh-CN" altLang="en-US" dirty="0">
                <a:solidFill>
                  <a:srgbClr val="C00000"/>
                </a:solidFill>
                <a:latin typeface="黑体" panose="02010609060101010101" pitchFamily="49" charset="-122"/>
                <a:ea typeface="黑体" panose="02010609060101010101" pitchFamily="49" charset="-122"/>
              </a:rPr>
              <a:t>届三中全会</a:t>
            </a:r>
            <a:r>
              <a:rPr lang="zh-CN" altLang="en-US" dirty="0">
                <a:latin typeface="黑体" panose="02010609060101010101" pitchFamily="49" charset="-122"/>
                <a:ea typeface="黑体" panose="02010609060101010101" pitchFamily="49" charset="-122"/>
              </a:rPr>
              <a:t>（恢复元气第一会）</a:t>
            </a:r>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  </a:t>
            </a:r>
            <a:r>
              <a:rPr lang="en-US" altLang="zh-CN" dirty="0" smtClean="0">
                <a:latin typeface="黑体" panose="02010609060101010101" pitchFamily="49" charset="-122"/>
                <a:ea typeface="黑体" panose="02010609060101010101" pitchFamily="49" charset="-122"/>
              </a:rPr>
              <a:t>1950</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6</a:t>
            </a:r>
            <a:r>
              <a:rPr lang="zh-CN" altLang="en-US" dirty="0">
                <a:latin typeface="黑体" panose="02010609060101010101" pitchFamily="49" charset="-122"/>
                <a:ea typeface="黑体" panose="02010609060101010101" pitchFamily="49" charset="-122"/>
              </a:rPr>
              <a:t>月，毛泽东作了</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为争取国家财政经济状况的根本好转而斗争</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的报告。</a:t>
            </a:r>
          </a:p>
          <a:p>
            <a:pPr>
              <a:lnSpc>
                <a:spcPct val="250000"/>
              </a:lnSpc>
            </a:pPr>
            <a:endParaRPr lang="zh-CN" altLang="en-US" dirty="0">
              <a:latin typeface="黑体" panose="02010609060101010101" pitchFamily="49" charset="-122"/>
              <a:ea typeface="黑体" panose="02010609060101010101" pitchFamily="49" charset="-122"/>
            </a:endParaRPr>
          </a:p>
        </p:txBody>
      </p:sp>
      <p:sp>
        <p:nvSpPr>
          <p:cNvPr id="4" name="下箭头 3"/>
          <p:cNvSpPr/>
          <p:nvPr/>
        </p:nvSpPr>
        <p:spPr>
          <a:xfrm rot="10800000">
            <a:off x="3759199" y="3510844"/>
            <a:ext cx="1049867" cy="564444"/>
          </a:xfrm>
          <a:prstGeom prst="down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prstClr val="white"/>
              </a:solidFill>
            </a:endParaRPr>
          </a:p>
        </p:txBody>
      </p:sp>
      <p:grpSp>
        <p:nvGrpSpPr>
          <p:cNvPr id="5" name="组 4"/>
          <p:cNvGrpSpPr/>
          <p:nvPr/>
        </p:nvGrpSpPr>
        <p:grpSpPr>
          <a:xfrm>
            <a:off x="6863644" y="0"/>
            <a:ext cx="5328355" cy="1840089"/>
            <a:chOff x="5231326" y="0"/>
            <a:chExt cx="6960674" cy="2810650"/>
          </a:xfrm>
        </p:grpSpPr>
        <p:sp>
          <p:nvSpPr>
            <p:cNvPr id="6" name="圆角矩形 5"/>
            <p:cNvSpPr/>
            <p:nvPr/>
          </p:nvSpPr>
          <p:spPr>
            <a:xfrm>
              <a:off x="5231326" y="482811"/>
              <a:ext cx="3651896" cy="141036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第一节：</a:t>
              </a:r>
            </a:p>
            <a:p>
              <a:pPr algn="ctr"/>
              <a:r>
                <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共同纲领</a:t>
              </a:r>
              <a:r>
                <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的全面实施与新民主主义革命任务的胜利完成</a:t>
              </a:r>
            </a:p>
          </p:txBody>
        </p:sp>
        <p:sp>
          <p:nvSpPr>
            <p:cNvPr id="7" name="左大括号 6"/>
            <p:cNvSpPr/>
            <p:nvPr/>
          </p:nvSpPr>
          <p:spPr>
            <a:xfrm>
              <a:off x="8911770" y="0"/>
              <a:ext cx="193738" cy="28040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9106831" y="209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中华人民共和国的成立</a:t>
              </a:r>
            </a:p>
          </p:txBody>
        </p:sp>
        <p:sp>
          <p:nvSpPr>
            <p:cNvPr id="9" name="圆角矩形 8"/>
            <p:cNvSpPr/>
            <p:nvPr/>
          </p:nvSpPr>
          <p:spPr>
            <a:xfrm>
              <a:off x="9106831" y="72064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大陆初步统一人民民主专政基本巩固</a:t>
              </a:r>
            </a:p>
          </p:txBody>
        </p:sp>
        <p:sp>
          <p:nvSpPr>
            <p:cNvPr id="10" name="圆角矩形 9"/>
            <p:cNvSpPr/>
            <p:nvPr/>
          </p:nvSpPr>
          <p:spPr>
            <a:xfrm>
              <a:off x="9105508" y="1438753"/>
              <a:ext cx="3064064" cy="65125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国民经济全面恢复</a:t>
              </a:r>
            </a:p>
          </p:txBody>
        </p:sp>
        <p:sp>
          <p:nvSpPr>
            <p:cNvPr id="11" name="圆角矩形 10"/>
            <p:cNvSpPr/>
            <p:nvPr/>
          </p:nvSpPr>
          <p:spPr>
            <a:xfrm>
              <a:off x="9105508" y="215939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为新中国赢得良好的</a:t>
              </a:r>
              <a:endParaRPr lang="en-US" altLang="zh-CN" sz="1600" dirty="0">
                <a:solidFill>
                  <a:prstClr val="black"/>
                </a:solidFill>
                <a:latin typeface="黑体" panose="02010609060101010101" pitchFamily="49" charset="-122"/>
                <a:ea typeface="黑体" panose="02010609060101010101" pitchFamily="49" charset="-122"/>
              </a:endParaRPr>
            </a:p>
            <a:p>
              <a:pPr algn="ctr"/>
              <a:r>
                <a:rPr lang="zh-CN" altLang="en-US" sz="1600" dirty="0">
                  <a:solidFill>
                    <a:prstClr val="black"/>
                  </a:solidFill>
                  <a:latin typeface="黑体" panose="02010609060101010101" pitchFamily="49" charset="-122"/>
                  <a:ea typeface="黑体" panose="02010609060101010101" pitchFamily="49" charset="-122"/>
                </a:rPr>
                <a:t>外部环境</a:t>
              </a:r>
            </a:p>
          </p:txBody>
        </p:sp>
      </p:grpSp>
      <p:pic>
        <p:nvPicPr>
          <p:cNvPr id="12"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01343" y="1564371"/>
            <a:ext cx="1386222" cy="44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132158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4186" y="446876"/>
            <a:ext cx="5033075" cy="544050"/>
          </a:xfrm>
        </p:spPr>
        <p:txBody>
          <a:bodyPr vert="horz" lIns="91440" tIns="45720" rIns="91440" bIns="45720" rtlCol="0" anchor="ctr">
            <a:noAutofit/>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a:t>
            </a:r>
            <a:r>
              <a:rPr lang="zh-CN" altLang="en-US" sz="2000" dirty="0" smtClean="0">
                <a:solidFill>
                  <a:schemeClr val="tx1"/>
                </a:solidFill>
              </a:rPr>
              <a:t>与</a:t>
            </a:r>
            <a:r>
              <a:rPr lang="en-US" altLang="zh-CN" sz="2000" dirty="0" smtClean="0">
                <a:solidFill>
                  <a:schemeClr val="tx1"/>
                </a:solidFill>
              </a:rPr>
              <a:t/>
            </a:r>
            <a:br>
              <a:rPr lang="en-US" altLang="zh-CN" sz="2000" dirty="0" smtClean="0">
                <a:solidFill>
                  <a:schemeClr val="tx1"/>
                </a:solidFill>
              </a:rPr>
            </a:br>
            <a:r>
              <a:rPr lang="zh-CN" altLang="en-US" sz="2000" dirty="0" smtClean="0">
                <a:solidFill>
                  <a:schemeClr val="tx1"/>
                </a:solidFill>
              </a:rPr>
              <a:t>新</a:t>
            </a:r>
            <a:r>
              <a:rPr lang="zh-CN" altLang="en-US" sz="2000" dirty="0">
                <a:solidFill>
                  <a:schemeClr val="tx1"/>
                </a:solidFill>
              </a:rPr>
              <a:t>民主主义革命任务的胜利完成 </a:t>
            </a:r>
          </a:p>
        </p:txBody>
      </p:sp>
      <p:sp>
        <p:nvSpPr>
          <p:cNvPr id="3" name="内容占位符 2"/>
          <p:cNvSpPr>
            <a:spLocks noGrp="1"/>
          </p:cNvSpPr>
          <p:nvPr>
            <p:ph idx="1"/>
          </p:nvPr>
        </p:nvSpPr>
        <p:spPr>
          <a:xfrm>
            <a:off x="378167" y="1324988"/>
            <a:ext cx="10899371" cy="5143546"/>
          </a:xfrm>
        </p:spPr>
        <p:txBody>
          <a:bodyPr>
            <a:normAutofit/>
          </a:bodyPr>
          <a:lstStyle/>
          <a:p>
            <a:pPr>
              <a:lnSpc>
                <a:spcPct val="250000"/>
              </a:lnSpc>
            </a:pPr>
            <a:r>
              <a:rPr lang="zh-CN" altLang="en-US" dirty="0" smtClean="0">
                <a:latin typeface="黑体" panose="02010609060101010101" pitchFamily="49" charset="-122"/>
                <a:ea typeface="黑体" panose="02010609060101010101" pitchFamily="49" charset="-122"/>
              </a:rPr>
              <a:t>国民经济全面恢复：</a:t>
            </a:r>
            <a:endParaRPr lang="en-US" altLang="zh-CN" dirty="0" smtClean="0">
              <a:latin typeface="黑体" panose="02010609060101010101" pitchFamily="49" charset="-122"/>
              <a:ea typeface="黑体" panose="02010609060101010101" pitchFamily="49" charset="-122"/>
            </a:endParaRPr>
          </a:p>
          <a:p>
            <a:pPr>
              <a:lnSpc>
                <a:spcPct val="250000"/>
              </a:lnSpc>
            </a:pPr>
            <a:r>
              <a:rPr lang="zh-CN" altLang="en-US" dirty="0" smtClean="0">
                <a:latin typeface="黑体" panose="02010609060101010101" pitchFamily="49" charset="-122"/>
                <a:ea typeface="黑体" panose="02010609060101010101" pitchFamily="49" charset="-122"/>
              </a:rPr>
              <a:t>社会主义国营经济</a:t>
            </a:r>
            <a:r>
              <a:rPr lang="en-US" altLang="zh-CN" dirty="0" smtClean="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财政状况基本好转</a:t>
            </a:r>
            <a:r>
              <a:rPr lang="en-US" altLang="zh-CN" dirty="0" smtClean="0">
                <a:latin typeface="黑体" panose="02010609060101010101" pitchFamily="49" charset="-122"/>
                <a:ea typeface="黑体" panose="02010609060101010101" pitchFamily="49" charset="-122"/>
              </a:rPr>
              <a:t>——</a:t>
            </a:r>
            <a:r>
              <a:rPr lang="zh-CN" altLang="en-US" sz="3000" dirty="0">
                <a:latin typeface="黑体" panose="02010609060101010101" pitchFamily="49" charset="-122"/>
                <a:ea typeface="黑体" panose="02010609060101010101" pitchFamily="49" charset="-122"/>
              </a:rPr>
              <a:t>“三反”“五反”运动</a:t>
            </a:r>
            <a:endParaRPr lang="en-US" altLang="zh-CN" sz="3000" dirty="0">
              <a:latin typeface="黑体" panose="02010609060101010101" pitchFamily="49" charset="-122"/>
              <a:ea typeface="黑体" panose="02010609060101010101" pitchFamily="49" charset="-122"/>
            </a:endParaRPr>
          </a:p>
          <a:p>
            <a:endParaRPr lang="en-US" altLang="zh-CN" dirty="0" smtClean="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p:txBody>
      </p:sp>
      <p:sp>
        <p:nvSpPr>
          <p:cNvPr id="4" name="下箭头 3"/>
          <p:cNvSpPr/>
          <p:nvPr/>
        </p:nvSpPr>
        <p:spPr>
          <a:xfrm rot="10800000">
            <a:off x="6603999" y="3465688"/>
            <a:ext cx="1049867" cy="564444"/>
          </a:xfrm>
          <a:prstGeom prst="down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prstClr val="white"/>
              </a:solidFill>
            </a:endParaRPr>
          </a:p>
        </p:txBody>
      </p:sp>
      <p:grpSp>
        <p:nvGrpSpPr>
          <p:cNvPr id="5" name="组 4"/>
          <p:cNvGrpSpPr/>
          <p:nvPr/>
        </p:nvGrpSpPr>
        <p:grpSpPr>
          <a:xfrm>
            <a:off x="6863644" y="214489"/>
            <a:ext cx="5328355" cy="1840089"/>
            <a:chOff x="5231326" y="0"/>
            <a:chExt cx="6960674" cy="2810650"/>
          </a:xfrm>
        </p:grpSpPr>
        <p:sp>
          <p:nvSpPr>
            <p:cNvPr id="6" name="圆角矩形 5"/>
            <p:cNvSpPr/>
            <p:nvPr/>
          </p:nvSpPr>
          <p:spPr>
            <a:xfrm>
              <a:off x="5231326" y="482811"/>
              <a:ext cx="3651896" cy="141036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第一节：</a:t>
              </a:r>
            </a:p>
            <a:p>
              <a:pPr algn="ctr"/>
              <a:r>
                <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共同纲领</a:t>
              </a:r>
              <a:r>
                <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的全面实施与新民主主义革命任务的胜利完成</a:t>
              </a:r>
            </a:p>
          </p:txBody>
        </p:sp>
        <p:sp>
          <p:nvSpPr>
            <p:cNvPr id="7" name="左大括号 6"/>
            <p:cNvSpPr/>
            <p:nvPr/>
          </p:nvSpPr>
          <p:spPr>
            <a:xfrm>
              <a:off x="8911770" y="0"/>
              <a:ext cx="193738" cy="28040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9106831" y="209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中华人民共和国的成立</a:t>
              </a:r>
            </a:p>
          </p:txBody>
        </p:sp>
        <p:sp>
          <p:nvSpPr>
            <p:cNvPr id="9" name="圆角矩形 8"/>
            <p:cNvSpPr/>
            <p:nvPr/>
          </p:nvSpPr>
          <p:spPr>
            <a:xfrm>
              <a:off x="9106831" y="72064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大陆初步统一人民民主专政基本巩固</a:t>
              </a:r>
            </a:p>
          </p:txBody>
        </p:sp>
        <p:sp>
          <p:nvSpPr>
            <p:cNvPr id="10" name="圆角矩形 9"/>
            <p:cNvSpPr/>
            <p:nvPr/>
          </p:nvSpPr>
          <p:spPr>
            <a:xfrm>
              <a:off x="9105508" y="1438753"/>
              <a:ext cx="3064064" cy="65125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国民经济全面恢复</a:t>
              </a:r>
            </a:p>
          </p:txBody>
        </p:sp>
        <p:sp>
          <p:nvSpPr>
            <p:cNvPr id="11" name="圆角矩形 10"/>
            <p:cNvSpPr/>
            <p:nvPr/>
          </p:nvSpPr>
          <p:spPr>
            <a:xfrm>
              <a:off x="9105508" y="215939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为新中国赢得良好的</a:t>
              </a:r>
              <a:endParaRPr lang="en-US" altLang="zh-CN" sz="1600" dirty="0">
                <a:solidFill>
                  <a:prstClr val="black"/>
                </a:solidFill>
                <a:latin typeface="黑体" panose="02010609060101010101" pitchFamily="49" charset="-122"/>
                <a:ea typeface="黑体" panose="02010609060101010101" pitchFamily="49" charset="-122"/>
              </a:endParaRPr>
            </a:p>
            <a:p>
              <a:pPr algn="ctr"/>
              <a:r>
                <a:rPr lang="zh-CN" altLang="en-US" sz="1600" dirty="0">
                  <a:solidFill>
                    <a:prstClr val="black"/>
                  </a:solidFill>
                  <a:latin typeface="黑体" panose="02010609060101010101" pitchFamily="49" charset="-122"/>
                  <a:ea typeface="黑体" panose="02010609060101010101" pitchFamily="49" charset="-122"/>
                </a:rPr>
                <a:t>外部环境</a:t>
              </a:r>
            </a:p>
          </p:txBody>
        </p:sp>
      </p:grpSp>
      <p:sp>
        <p:nvSpPr>
          <p:cNvPr id="12" name="内容占位符 2"/>
          <p:cNvSpPr txBox="1"/>
          <p:nvPr/>
        </p:nvSpPr>
        <p:spPr>
          <a:xfrm>
            <a:off x="570051" y="4159137"/>
            <a:ext cx="11621948" cy="2692456"/>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50000"/>
              </a:lnSpc>
            </a:pPr>
            <a:r>
              <a:rPr lang="zh-CN" altLang="en-US" sz="1900" dirty="0" smtClean="0">
                <a:solidFill>
                  <a:prstClr val="black"/>
                </a:solidFill>
                <a:latin typeface="黑体" panose="02010609060101010101" pitchFamily="49" charset="-122"/>
                <a:ea typeface="黑体" panose="02010609060101010101" pitchFamily="49" charset="-122"/>
              </a:rPr>
              <a:t>“三反”：</a:t>
            </a:r>
            <a:r>
              <a:rPr lang="zh-CN" altLang="en-US" dirty="0" smtClean="0">
                <a:solidFill>
                  <a:prstClr val="black"/>
                </a:solidFill>
                <a:latin typeface="黑体" panose="02010609060101010101" pitchFamily="49" charset="-122"/>
                <a:ea typeface="黑体" panose="02010609060101010101" pitchFamily="49" charset="-122"/>
              </a:rPr>
              <a:t>针对</a:t>
            </a:r>
            <a:r>
              <a:rPr lang="zh-CN" altLang="en-US" dirty="0" smtClean="0">
                <a:solidFill>
                  <a:srgbClr val="C00000"/>
                </a:solidFill>
                <a:latin typeface="黑体" panose="02010609060101010101" pitchFamily="49" charset="-122"/>
                <a:ea typeface="黑体" panose="02010609060101010101" pitchFamily="49" charset="-122"/>
              </a:rPr>
              <a:t>党政机关工作人员</a:t>
            </a:r>
            <a:r>
              <a:rPr lang="zh-CN" altLang="en-US" dirty="0">
                <a:solidFill>
                  <a:prstClr val="black"/>
                </a:solidFill>
                <a:latin typeface="黑体" panose="02010609060101010101" pitchFamily="49" charset="-122"/>
                <a:ea typeface="黑体" panose="02010609060101010101" pitchFamily="49" charset="-122"/>
              </a:rPr>
              <a:t>：</a:t>
            </a:r>
            <a:r>
              <a:rPr lang="zh-CN" altLang="en-US" dirty="0" smtClean="0">
                <a:solidFill>
                  <a:prstClr val="black"/>
                </a:solidFill>
                <a:latin typeface="黑体" panose="02010609060101010101" pitchFamily="49" charset="-122"/>
                <a:ea typeface="黑体" panose="02010609060101010101" pitchFamily="49" charset="-122"/>
              </a:rPr>
              <a:t>反贪污、反浪费、反官僚主义。</a:t>
            </a:r>
            <a:endParaRPr lang="en-US" altLang="zh-CN" dirty="0" smtClean="0">
              <a:solidFill>
                <a:prstClr val="black"/>
              </a:solidFill>
              <a:latin typeface="黑体" panose="02010609060101010101" pitchFamily="49" charset="-122"/>
              <a:ea typeface="黑体" panose="02010609060101010101" pitchFamily="49" charset="-122"/>
            </a:endParaRPr>
          </a:p>
          <a:p>
            <a:pPr>
              <a:lnSpc>
                <a:spcPct val="250000"/>
              </a:lnSpc>
            </a:pPr>
            <a:r>
              <a:rPr lang="zh-CN" altLang="en-US" sz="2000" dirty="0" smtClean="0">
                <a:solidFill>
                  <a:prstClr val="black"/>
                </a:solidFill>
                <a:latin typeface="黑体" panose="02010609060101010101" pitchFamily="49" charset="-122"/>
                <a:ea typeface="黑体" panose="02010609060101010101" pitchFamily="49" charset="-122"/>
              </a:rPr>
              <a:t>“五反”：针对</a:t>
            </a:r>
            <a:r>
              <a:rPr lang="zh-CN" altLang="en-US" sz="2000" dirty="0" smtClean="0">
                <a:solidFill>
                  <a:srgbClr val="C00000"/>
                </a:solidFill>
                <a:latin typeface="黑体" panose="02010609060101010101" pitchFamily="49" charset="-122"/>
                <a:ea typeface="黑体" panose="02010609060101010101" pitchFamily="49" charset="-122"/>
              </a:rPr>
              <a:t>不法资本家</a:t>
            </a:r>
            <a:r>
              <a:rPr lang="zh-CN" altLang="en-US" sz="2000" dirty="0" smtClean="0">
                <a:solidFill>
                  <a:prstClr val="black"/>
                </a:solidFill>
                <a:latin typeface="黑体" panose="02010609060101010101" pitchFamily="49" charset="-122"/>
                <a:ea typeface="黑体" panose="02010609060101010101" pitchFamily="49" charset="-122"/>
              </a:rPr>
              <a:t>：</a:t>
            </a:r>
            <a:r>
              <a:rPr lang="zh-CN" altLang="en-US" sz="1900" dirty="0" smtClean="0">
                <a:solidFill>
                  <a:prstClr val="black"/>
                </a:solidFill>
                <a:latin typeface="黑体" panose="02010609060101010101" pitchFamily="49" charset="-122"/>
                <a:ea typeface="黑体" panose="02010609060101010101" pitchFamily="49" charset="-122"/>
              </a:rPr>
              <a:t>反行贿、反偷税漏税、反盗窃国家资财、反偷工减料、反盗窃国家经济情报。</a:t>
            </a:r>
            <a:endParaRPr lang="zh-CN" altLang="en-US" dirty="0">
              <a:solidFill>
                <a:prstClr val="black"/>
              </a:solidFill>
            </a:endParaRPr>
          </a:p>
        </p:txBody>
      </p:sp>
      <p:pic>
        <p:nvPicPr>
          <p:cNvPr id="14"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01343" y="1564371"/>
            <a:ext cx="1386222" cy="44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424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1.1947</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6</a:t>
            </a:r>
            <a:r>
              <a:rPr lang="zh-CN" altLang="en-US" sz="2400" dirty="0">
                <a:solidFill>
                  <a:prstClr val="black"/>
                </a:solidFill>
                <a:latin typeface="黑体" panose="02010609060101010101" pitchFamily="49" charset="-122"/>
                <a:ea typeface="黑体" panose="02010609060101010101" pitchFamily="49" charset="-122"/>
              </a:rPr>
              <a:t>月，晋冀鲁豫野战军千里跃进大别山，揭开了人民解放战争（ </a:t>
            </a:r>
            <a:r>
              <a:rPr lang="zh-CN" altLang="en-US" sz="2400" dirty="0" smtClean="0">
                <a:solidFill>
                  <a:prstClr val="black"/>
                </a:solidFill>
                <a:latin typeface="黑体" panose="02010609060101010101" pitchFamily="49" charset="-122"/>
                <a:ea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战略防御的序幕 </a:t>
            </a:r>
            <a:endParaRPr lang="zh-CN" altLang="en-US" sz="2400" dirty="0" smtClean="0">
              <a:solidFill>
                <a:prstClr val="black"/>
              </a:solidFill>
              <a:latin typeface="黑体" panose="02010609060101010101" pitchFamily="49" charset="-122"/>
              <a:ea typeface="黑体" panose="02010609060101010101" pitchFamily="49" charset="-122"/>
            </a:endParaRPr>
          </a:p>
          <a:p>
            <a:r>
              <a:rPr lang="zh-CN" altLang="en-US" sz="2400" dirty="0" smtClean="0">
                <a:solidFill>
                  <a:prstClr val="black"/>
                </a:solidFill>
                <a:latin typeface="黑体" panose="02010609060101010101" pitchFamily="49" charset="-122"/>
                <a:ea typeface="黑体" panose="02010609060101010101" pitchFamily="49" charset="-122"/>
              </a:rPr>
              <a:t>      </a:t>
            </a:r>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战略转移的序幕 </a:t>
            </a:r>
            <a:endParaRPr lang="zh-CN" altLang="en-US" sz="2400" dirty="0" smtClean="0">
              <a:solidFill>
                <a:prstClr val="black"/>
              </a:solidFill>
              <a:latin typeface="黑体" panose="02010609060101010101" pitchFamily="49" charset="-122"/>
              <a:ea typeface="黑体" panose="02010609060101010101" pitchFamily="49" charset="-122"/>
            </a:endParaRPr>
          </a:p>
          <a:p>
            <a:r>
              <a:rPr lang="zh-CN" altLang="en-US" sz="2400" dirty="0" smtClean="0">
                <a:solidFill>
                  <a:prstClr val="black"/>
                </a:solidFill>
                <a:latin typeface="黑体" panose="02010609060101010101" pitchFamily="49" charset="-122"/>
                <a:ea typeface="黑体" panose="02010609060101010101" pitchFamily="49" charset="-122"/>
              </a:rPr>
              <a:t>     </a:t>
            </a:r>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战略进攻的序幕 </a:t>
            </a:r>
            <a:endParaRPr lang="zh-CN" altLang="en-US" sz="2400" dirty="0" smtClean="0">
              <a:solidFill>
                <a:prstClr val="black"/>
              </a:solidFill>
              <a:latin typeface="黑体" panose="02010609060101010101" pitchFamily="49" charset="-122"/>
              <a:ea typeface="黑体" panose="02010609060101010101" pitchFamily="49" charset="-122"/>
            </a:endParaRPr>
          </a:p>
          <a:p>
            <a:r>
              <a:rPr lang="zh-CN" altLang="en-US" sz="2400" dirty="0" smtClean="0">
                <a:solidFill>
                  <a:prstClr val="black"/>
                </a:solidFill>
                <a:latin typeface="黑体" panose="02010609060101010101" pitchFamily="49" charset="-122"/>
                <a:ea typeface="黑体" panose="02010609060101010101" pitchFamily="49" charset="-122"/>
              </a:rPr>
              <a:t>     </a:t>
            </a:r>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战略决战的序幕</a:t>
            </a:r>
          </a:p>
        </p:txBody>
      </p:sp>
    </p:spTree>
    <p:extLst>
      <p:ext uri="{BB962C8B-B14F-4D97-AF65-F5344CB8AC3E}">
        <p14:creationId xmlns:p14="http://schemas.microsoft.com/office/powerpoint/2010/main" val="99882043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4186" y="446876"/>
            <a:ext cx="5033075" cy="544050"/>
          </a:xfrm>
        </p:spPr>
        <p:txBody>
          <a:bodyPr vert="horz" lIns="91440" tIns="45720" rIns="91440" bIns="45720" rtlCol="0" anchor="ctr">
            <a:noAutofit/>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a:t>
            </a:r>
            <a:r>
              <a:rPr lang="zh-CN" altLang="en-US" sz="2000" dirty="0" smtClean="0">
                <a:solidFill>
                  <a:schemeClr val="tx1"/>
                </a:solidFill>
              </a:rPr>
              <a:t>与</a:t>
            </a:r>
            <a:r>
              <a:rPr lang="en-US" altLang="zh-CN" sz="2000" dirty="0" smtClean="0">
                <a:solidFill>
                  <a:schemeClr val="tx1"/>
                </a:solidFill>
              </a:rPr>
              <a:t/>
            </a:r>
            <a:br>
              <a:rPr lang="en-US" altLang="zh-CN" sz="2000" dirty="0" smtClean="0">
                <a:solidFill>
                  <a:schemeClr val="tx1"/>
                </a:solidFill>
              </a:rPr>
            </a:br>
            <a:r>
              <a:rPr lang="zh-CN" altLang="en-US" sz="2000" dirty="0" smtClean="0">
                <a:solidFill>
                  <a:schemeClr val="tx1"/>
                </a:solidFill>
              </a:rPr>
              <a:t>新</a:t>
            </a:r>
            <a:r>
              <a:rPr lang="zh-CN" altLang="en-US" sz="2000" dirty="0">
                <a:solidFill>
                  <a:schemeClr val="tx1"/>
                </a:solidFill>
              </a:rPr>
              <a:t>民主主义革命任务的胜利完成 </a:t>
            </a:r>
          </a:p>
        </p:txBody>
      </p:sp>
      <p:sp>
        <p:nvSpPr>
          <p:cNvPr id="3" name="内容占位符 2"/>
          <p:cNvSpPr>
            <a:spLocks noGrp="1"/>
          </p:cNvSpPr>
          <p:nvPr>
            <p:ph idx="1"/>
          </p:nvPr>
        </p:nvSpPr>
        <p:spPr>
          <a:xfrm>
            <a:off x="378167" y="1324988"/>
            <a:ext cx="10899371" cy="5143546"/>
          </a:xfrm>
        </p:spPr>
        <p:txBody>
          <a:bodyPr>
            <a:normAutofit/>
          </a:bodyPr>
          <a:lstStyle/>
          <a:p>
            <a:pPr>
              <a:lnSpc>
                <a:spcPct val="250000"/>
              </a:lnSpc>
            </a:pPr>
            <a:r>
              <a:rPr lang="zh-CN" altLang="en-US" dirty="0" smtClean="0">
                <a:latin typeface="黑体" panose="02010609060101010101" pitchFamily="49" charset="-122"/>
                <a:ea typeface="黑体" panose="02010609060101010101" pitchFamily="49" charset="-122"/>
              </a:rPr>
              <a:t>国民经济全面恢复：</a:t>
            </a:r>
            <a:endParaRPr lang="en-US" altLang="zh-CN" dirty="0" smtClean="0">
              <a:latin typeface="黑体" panose="02010609060101010101" pitchFamily="49" charset="-122"/>
              <a:ea typeface="黑体" panose="02010609060101010101" pitchFamily="49" charset="-122"/>
            </a:endParaRPr>
          </a:p>
          <a:p>
            <a:pPr>
              <a:lnSpc>
                <a:spcPct val="250000"/>
              </a:lnSpc>
            </a:pPr>
            <a:r>
              <a:rPr lang="zh-CN" altLang="en-US" dirty="0" smtClean="0">
                <a:latin typeface="黑体" panose="02010609060101010101" pitchFamily="49" charset="-122"/>
                <a:ea typeface="黑体" panose="02010609060101010101" pitchFamily="49" charset="-122"/>
              </a:rPr>
              <a:t>社会主义国营经济</a:t>
            </a:r>
            <a:r>
              <a:rPr lang="en-US" altLang="zh-CN" dirty="0" smtClean="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财政状况基本好转</a:t>
            </a:r>
            <a:r>
              <a:rPr lang="en-US" altLang="zh-CN" dirty="0" smtClean="0">
                <a:latin typeface="黑体" panose="02010609060101010101" pitchFamily="49" charset="-122"/>
                <a:ea typeface="黑体" panose="02010609060101010101" pitchFamily="49" charset="-122"/>
              </a:rPr>
              <a:t>——</a:t>
            </a:r>
            <a:r>
              <a:rPr lang="zh-CN" altLang="en-US" sz="3000" dirty="0">
                <a:latin typeface="黑体" panose="02010609060101010101" pitchFamily="49" charset="-122"/>
                <a:ea typeface="黑体" panose="02010609060101010101" pitchFamily="49" charset="-122"/>
              </a:rPr>
              <a:t>“三反”“五反”运动</a:t>
            </a:r>
            <a:endParaRPr lang="en-US" altLang="zh-CN" sz="3000" dirty="0">
              <a:latin typeface="黑体" panose="02010609060101010101" pitchFamily="49" charset="-122"/>
              <a:ea typeface="黑体" panose="02010609060101010101" pitchFamily="49" charset="-122"/>
            </a:endParaRPr>
          </a:p>
          <a:p>
            <a:endParaRPr lang="en-US" altLang="zh-CN" dirty="0" smtClean="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p:txBody>
      </p:sp>
      <p:sp>
        <p:nvSpPr>
          <p:cNvPr id="4" name="下箭头 3"/>
          <p:cNvSpPr/>
          <p:nvPr/>
        </p:nvSpPr>
        <p:spPr>
          <a:xfrm rot="10800000">
            <a:off x="6603999" y="3465688"/>
            <a:ext cx="1049867" cy="564444"/>
          </a:xfrm>
          <a:prstGeom prst="down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prstClr val="white"/>
              </a:solidFill>
            </a:endParaRPr>
          </a:p>
        </p:txBody>
      </p:sp>
      <p:grpSp>
        <p:nvGrpSpPr>
          <p:cNvPr id="5" name="组 4"/>
          <p:cNvGrpSpPr/>
          <p:nvPr/>
        </p:nvGrpSpPr>
        <p:grpSpPr>
          <a:xfrm>
            <a:off x="6863644" y="214489"/>
            <a:ext cx="5328355" cy="1840089"/>
            <a:chOff x="5231326" y="0"/>
            <a:chExt cx="6960674" cy="2810650"/>
          </a:xfrm>
        </p:grpSpPr>
        <p:sp>
          <p:nvSpPr>
            <p:cNvPr id="6" name="圆角矩形 5"/>
            <p:cNvSpPr/>
            <p:nvPr/>
          </p:nvSpPr>
          <p:spPr>
            <a:xfrm>
              <a:off x="5231326" y="482811"/>
              <a:ext cx="3651896" cy="141036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第一节：</a:t>
              </a:r>
            </a:p>
            <a:p>
              <a:pPr algn="ctr"/>
              <a:r>
                <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共同纲领</a:t>
              </a:r>
              <a:r>
                <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的全面实施与新民主主义革命任务的胜利完成</a:t>
              </a:r>
            </a:p>
          </p:txBody>
        </p:sp>
        <p:sp>
          <p:nvSpPr>
            <p:cNvPr id="7" name="左大括号 6"/>
            <p:cNvSpPr/>
            <p:nvPr/>
          </p:nvSpPr>
          <p:spPr>
            <a:xfrm>
              <a:off x="8911770" y="0"/>
              <a:ext cx="193738" cy="28040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9106831" y="209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中华人民共和国的成立</a:t>
              </a:r>
            </a:p>
          </p:txBody>
        </p:sp>
        <p:sp>
          <p:nvSpPr>
            <p:cNvPr id="9" name="圆角矩形 8"/>
            <p:cNvSpPr/>
            <p:nvPr/>
          </p:nvSpPr>
          <p:spPr>
            <a:xfrm>
              <a:off x="9106831" y="72064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大陆初步统一人民民主专政基本巩固</a:t>
              </a:r>
            </a:p>
          </p:txBody>
        </p:sp>
        <p:sp>
          <p:nvSpPr>
            <p:cNvPr id="10" name="圆角矩形 9"/>
            <p:cNvSpPr/>
            <p:nvPr/>
          </p:nvSpPr>
          <p:spPr>
            <a:xfrm>
              <a:off x="9105508" y="1438753"/>
              <a:ext cx="3064064" cy="65125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国民经济全面恢复</a:t>
              </a:r>
            </a:p>
          </p:txBody>
        </p:sp>
        <p:sp>
          <p:nvSpPr>
            <p:cNvPr id="11" name="圆角矩形 10"/>
            <p:cNvSpPr/>
            <p:nvPr/>
          </p:nvSpPr>
          <p:spPr>
            <a:xfrm>
              <a:off x="9105508" y="215939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为新中国赢得良好的</a:t>
              </a:r>
              <a:endParaRPr lang="en-US" altLang="zh-CN" sz="1600" dirty="0">
                <a:solidFill>
                  <a:prstClr val="black"/>
                </a:solidFill>
                <a:latin typeface="黑体" panose="02010609060101010101" pitchFamily="49" charset="-122"/>
                <a:ea typeface="黑体" panose="02010609060101010101" pitchFamily="49" charset="-122"/>
              </a:endParaRPr>
            </a:p>
            <a:p>
              <a:pPr algn="ctr"/>
              <a:r>
                <a:rPr lang="zh-CN" altLang="en-US" sz="1600" dirty="0">
                  <a:solidFill>
                    <a:prstClr val="black"/>
                  </a:solidFill>
                  <a:latin typeface="黑体" panose="02010609060101010101" pitchFamily="49" charset="-122"/>
                  <a:ea typeface="黑体" panose="02010609060101010101" pitchFamily="49" charset="-122"/>
                </a:rPr>
                <a:t>外部环境</a:t>
              </a:r>
            </a:p>
          </p:txBody>
        </p:sp>
      </p:grpSp>
      <p:sp>
        <p:nvSpPr>
          <p:cNvPr id="12" name="内容占位符 2"/>
          <p:cNvSpPr txBox="1"/>
          <p:nvPr/>
        </p:nvSpPr>
        <p:spPr>
          <a:xfrm>
            <a:off x="570051" y="4159137"/>
            <a:ext cx="11621948" cy="1801396"/>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250000"/>
              </a:lnSpc>
            </a:pPr>
            <a:r>
              <a:rPr lang="zh-CN" altLang="en-US" sz="1900" dirty="0" smtClean="0">
                <a:solidFill>
                  <a:prstClr val="black"/>
                </a:solidFill>
                <a:latin typeface="黑体" panose="02010609060101010101" pitchFamily="49" charset="-122"/>
                <a:ea typeface="黑体" panose="02010609060101010101" pitchFamily="49" charset="-122"/>
              </a:rPr>
              <a:t>“</a:t>
            </a:r>
            <a:r>
              <a:rPr lang="zh-CN" altLang="en-US" sz="1900" u="sng" dirty="0" smtClean="0">
                <a:solidFill>
                  <a:prstClr val="black"/>
                </a:solidFill>
                <a:latin typeface="黑体" panose="02010609060101010101" pitchFamily="49" charset="-122"/>
                <a:ea typeface="黑体" panose="02010609060101010101" pitchFamily="49" charset="-122"/>
              </a:rPr>
              <a:t>     </a:t>
            </a:r>
            <a:r>
              <a:rPr lang="zh-CN" altLang="en-US" sz="1900" dirty="0" smtClean="0">
                <a:solidFill>
                  <a:prstClr val="black"/>
                </a:solidFill>
                <a:latin typeface="黑体" panose="02010609060101010101" pitchFamily="49" charset="-122"/>
                <a:ea typeface="黑体" panose="02010609060101010101" pitchFamily="49" charset="-122"/>
              </a:rPr>
              <a:t>”：</a:t>
            </a:r>
            <a:r>
              <a:rPr lang="zh-CN" altLang="en-US" dirty="0" smtClean="0">
                <a:solidFill>
                  <a:prstClr val="black"/>
                </a:solidFill>
                <a:latin typeface="黑体" panose="02010609060101010101" pitchFamily="49" charset="-122"/>
                <a:ea typeface="黑体" panose="02010609060101010101" pitchFamily="49" charset="-122"/>
              </a:rPr>
              <a:t>针对</a:t>
            </a:r>
            <a:r>
              <a:rPr lang="zh-CN" altLang="en-US" dirty="0" smtClean="0">
                <a:solidFill>
                  <a:srgbClr val="C00000"/>
                </a:solidFill>
                <a:latin typeface="黑体" panose="02010609060101010101" pitchFamily="49" charset="-122"/>
                <a:ea typeface="黑体" panose="02010609060101010101" pitchFamily="49" charset="-122"/>
              </a:rPr>
              <a:t>党政机关工作人员</a:t>
            </a:r>
            <a:r>
              <a:rPr lang="zh-CN" altLang="en-US" dirty="0" smtClean="0">
                <a:solidFill>
                  <a:prstClr val="black"/>
                </a:solidFill>
                <a:latin typeface="黑体" panose="02010609060101010101" pitchFamily="49" charset="-122"/>
                <a:ea typeface="黑体" panose="02010609060101010101" pitchFamily="49" charset="-122"/>
              </a:rPr>
              <a:t>。</a:t>
            </a:r>
            <a:endParaRPr lang="en-US" altLang="zh-CN" dirty="0">
              <a:solidFill>
                <a:prstClr val="black"/>
              </a:solidFill>
              <a:latin typeface="黑体" panose="02010609060101010101" pitchFamily="49" charset="-122"/>
              <a:ea typeface="黑体" panose="02010609060101010101" pitchFamily="49" charset="-122"/>
            </a:endParaRPr>
          </a:p>
          <a:p>
            <a:pPr algn="ctr">
              <a:lnSpc>
                <a:spcPct val="250000"/>
              </a:lnSpc>
            </a:pPr>
            <a:r>
              <a:rPr lang="zh-CN" altLang="en-US" sz="2000" dirty="0" smtClean="0">
                <a:solidFill>
                  <a:prstClr val="black"/>
                </a:solidFill>
                <a:latin typeface="黑体" panose="02010609060101010101" pitchFamily="49" charset="-122"/>
                <a:ea typeface="黑体" panose="02010609060101010101" pitchFamily="49" charset="-122"/>
              </a:rPr>
              <a:t>“</a:t>
            </a:r>
            <a:r>
              <a:rPr lang="zh-CN" altLang="en-US" sz="2000" u="sng" dirty="0" smtClean="0">
                <a:solidFill>
                  <a:prstClr val="black"/>
                </a:solidFill>
                <a:latin typeface="黑体" panose="02010609060101010101" pitchFamily="49" charset="-122"/>
                <a:ea typeface="黑体" panose="02010609060101010101" pitchFamily="49" charset="-122"/>
              </a:rPr>
              <a:t>     </a:t>
            </a:r>
            <a:r>
              <a:rPr lang="zh-CN" altLang="en-US" sz="2000" dirty="0" smtClean="0">
                <a:solidFill>
                  <a:prstClr val="black"/>
                </a:solidFill>
                <a:latin typeface="黑体" panose="02010609060101010101" pitchFamily="49" charset="-122"/>
                <a:ea typeface="黑体" panose="02010609060101010101" pitchFamily="49" charset="-122"/>
              </a:rPr>
              <a:t>”：针对</a:t>
            </a:r>
            <a:r>
              <a:rPr lang="zh-CN" altLang="en-US" sz="2000" dirty="0" smtClean="0">
                <a:solidFill>
                  <a:srgbClr val="C00000"/>
                </a:solidFill>
                <a:latin typeface="黑体" panose="02010609060101010101" pitchFamily="49" charset="-122"/>
                <a:ea typeface="黑体" panose="02010609060101010101" pitchFamily="49" charset="-122"/>
              </a:rPr>
              <a:t>不法资本家</a:t>
            </a:r>
            <a:r>
              <a:rPr lang="zh-CN" altLang="en-US" sz="2000" dirty="0">
                <a:solidFill>
                  <a:prstClr val="black"/>
                </a:solidFill>
                <a:latin typeface="黑体" panose="02010609060101010101" pitchFamily="49" charset="-122"/>
                <a:ea typeface="黑体" panose="02010609060101010101" pitchFamily="49" charset="-122"/>
              </a:rPr>
              <a:t>。</a:t>
            </a:r>
            <a:endParaRPr lang="zh-CN" altLang="en-US" dirty="0">
              <a:solidFill>
                <a:prstClr val="black"/>
              </a:solidFill>
            </a:endParaRPr>
          </a:p>
        </p:txBody>
      </p:sp>
      <p:pic>
        <p:nvPicPr>
          <p:cNvPr id="14"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01343" y="1564371"/>
            <a:ext cx="1386222" cy="44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57055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4186" y="446876"/>
            <a:ext cx="5033075" cy="544050"/>
          </a:xfrm>
        </p:spPr>
        <p:txBody>
          <a:bodyPr vert="horz" lIns="91440" tIns="45720" rIns="91440" bIns="45720" rtlCol="0" anchor="ctr">
            <a:noAutofit/>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a:t>
            </a:r>
            <a:r>
              <a:rPr lang="zh-CN" altLang="en-US" sz="2000" dirty="0" smtClean="0">
                <a:solidFill>
                  <a:schemeClr val="tx1"/>
                </a:solidFill>
              </a:rPr>
              <a:t>与</a:t>
            </a:r>
            <a:r>
              <a:rPr lang="en-US" altLang="zh-CN" sz="2000" dirty="0" smtClean="0">
                <a:solidFill>
                  <a:schemeClr val="tx1"/>
                </a:solidFill>
              </a:rPr>
              <a:t/>
            </a:r>
            <a:br>
              <a:rPr lang="en-US" altLang="zh-CN" sz="2000" dirty="0" smtClean="0">
                <a:solidFill>
                  <a:schemeClr val="tx1"/>
                </a:solidFill>
              </a:rPr>
            </a:br>
            <a:r>
              <a:rPr lang="zh-CN" altLang="en-US" sz="2000" dirty="0" smtClean="0">
                <a:solidFill>
                  <a:schemeClr val="tx1"/>
                </a:solidFill>
              </a:rPr>
              <a:t>新</a:t>
            </a:r>
            <a:r>
              <a:rPr lang="zh-CN" altLang="en-US" sz="2000" dirty="0">
                <a:solidFill>
                  <a:schemeClr val="tx1"/>
                </a:solidFill>
              </a:rPr>
              <a:t>民主主义革命任务的胜利完成 </a:t>
            </a:r>
          </a:p>
        </p:txBody>
      </p:sp>
      <p:sp>
        <p:nvSpPr>
          <p:cNvPr id="3" name="内容占位符 2"/>
          <p:cNvSpPr>
            <a:spLocks noGrp="1"/>
          </p:cNvSpPr>
          <p:nvPr>
            <p:ph idx="1"/>
          </p:nvPr>
        </p:nvSpPr>
        <p:spPr>
          <a:xfrm>
            <a:off x="378167" y="1324988"/>
            <a:ext cx="10899371" cy="5143546"/>
          </a:xfrm>
        </p:spPr>
        <p:txBody>
          <a:bodyPr>
            <a:normAutofit/>
          </a:bodyPr>
          <a:lstStyle/>
          <a:p>
            <a:pPr>
              <a:lnSpc>
                <a:spcPct val="250000"/>
              </a:lnSpc>
            </a:pPr>
            <a:r>
              <a:rPr lang="zh-CN" altLang="en-US" dirty="0" smtClean="0">
                <a:latin typeface="黑体" panose="02010609060101010101" pitchFamily="49" charset="-122"/>
                <a:ea typeface="黑体" panose="02010609060101010101" pitchFamily="49" charset="-122"/>
              </a:rPr>
              <a:t>国民经济全面恢复：</a:t>
            </a:r>
            <a:endParaRPr lang="en-US" altLang="zh-CN" dirty="0" smtClean="0">
              <a:latin typeface="黑体" panose="02010609060101010101" pitchFamily="49" charset="-122"/>
              <a:ea typeface="黑体" panose="02010609060101010101" pitchFamily="49" charset="-122"/>
            </a:endParaRPr>
          </a:p>
          <a:p>
            <a:pPr>
              <a:lnSpc>
                <a:spcPct val="250000"/>
              </a:lnSpc>
            </a:pPr>
            <a:r>
              <a:rPr lang="zh-CN" altLang="en-US" dirty="0" smtClean="0">
                <a:latin typeface="黑体" panose="02010609060101010101" pitchFamily="49" charset="-122"/>
                <a:ea typeface="黑体" panose="02010609060101010101" pitchFamily="49" charset="-122"/>
              </a:rPr>
              <a:t>社会主义国营经济</a:t>
            </a:r>
            <a:r>
              <a:rPr lang="en-US" altLang="zh-CN" dirty="0" smtClean="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财政状况基本好转</a:t>
            </a:r>
            <a:r>
              <a:rPr lang="en-US" altLang="zh-CN" dirty="0" smtClean="0">
                <a:latin typeface="黑体" panose="02010609060101010101" pitchFamily="49" charset="-122"/>
                <a:ea typeface="黑体" panose="02010609060101010101" pitchFamily="49" charset="-122"/>
              </a:rPr>
              <a:t>——</a:t>
            </a:r>
            <a:r>
              <a:rPr lang="zh-CN" altLang="en-US" sz="3000" dirty="0">
                <a:latin typeface="黑体" panose="02010609060101010101" pitchFamily="49" charset="-122"/>
                <a:ea typeface="黑体" panose="02010609060101010101" pitchFamily="49" charset="-122"/>
              </a:rPr>
              <a:t>“三反”“五反”运动</a:t>
            </a:r>
            <a:endParaRPr lang="en-US" altLang="zh-CN" sz="3000" dirty="0">
              <a:latin typeface="黑体" panose="02010609060101010101" pitchFamily="49" charset="-122"/>
              <a:ea typeface="黑体" panose="02010609060101010101" pitchFamily="49" charset="-122"/>
            </a:endParaRPr>
          </a:p>
          <a:p>
            <a:endParaRPr lang="en-US" altLang="zh-CN" dirty="0" smtClean="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p:txBody>
      </p:sp>
      <p:sp>
        <p:nvSpPr>
          <p:cNvPr id="4" name="下箭头 3"/>
          <p:cNvSpPr/>
          <p:nvPr/>
        </p:nvSpPr>
        <p:spPr>
          <a:xfrm rot="10800000">
            <a:off x="6603999" y="3465688"/>
            <a:ext cx="1049867" cy="564444"/>
          </a:xfrm>
          <a:prstGeom prst="down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prstClr val="white"/>
              </a:solidFill>
            </a:endParaRPr>
          </a:p>
        </p:txBody>
      </p:sp>
      <p:grpSp>
        <p:nvGrpSpPr>
          <p:cNvPr id="5" name="组 4"/>
          <p:cNvGrpSpPr/>
          <p:nvPr/>
        </p:nvGrpSpPr>
        <p:grpSpPr>
          <a:xfrm>
            <a:off x="6863644" y="214489"/>
            <a:ext cx="5328355" cy="1840089"/>
            <a:chOff x="5231326" y="0"/>
            <a:chExt cx="6960674" cy="2810650"/>
          </a:xfrm>
        </p:grpSpPr>
        <p:sp>
          <p:nvSpPr>
            <p:cNvPr id="6" name="圆角矩形 5"/>
            <p:cNvSpPr/>
            <p:nvPr/>
          </p:nvSpPr>
          <p:spPr>
            <a:xfrm>
              <a:off x="5231326" y="482811"/>
              <a:ext cx="3651896" cy="141036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第一节：</a:t>
              </a:r>
            </a:p>
            <a:p>
              <a:pPr algn="ctr"/>
              <a:r>
                <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共同纲领</a:t>
              </a:r>
              <a:r>
                <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的全面实施与新民主主义革命任务的胜利完成</a:t>
              </a:r>
            </a:p>
          </p:txBody>
        </p:sp>
        <p:sp>
          <p:nvSpPr>
            <p:cNvPr id="7" name="左大括号 6"/>
            <p:cNvSpPr/>
            <p:nvPr/>
          </p:nvSpPr>
          <p:spPr>
            <a:xfrm>
              <a:off x="8911770" y="0"/>
              <a:ext cx="193738" cy="28040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9106831" y="209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中华人民共和国的成立</a:t>
              </a:r>
            </a:p>
          </p:txBody>
        </p:sp>
        <p:sp>
          <p:nvSpPr>
            <p:cNvPr id="9" name="圆角矩形 8"/>
            <p:cNvSpPr/>
            <p:nvPr/>
          </p:nvSpPr>
          <p:spPr>
            <a:xfrm>
              <a:off x="9106831" y="72064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大陆初步统一人民民主专政基本巩固</a:t>
              </a:r>
            </a:p>
          </p:txBody>
        </p:sp>
        <p:sp>
          <p:nvSpPr>
            <p:cNvPr id="10" name="圆角矩形 9"/>
            <p:cNvSpPr/>
            <p:nvPr/>
          </p:nvSpPr>
          <p:spPr>
            <a:xfrm>
              <a:off x="9105508" y="1438753"/>
              <a:ext cx="3064064" cy="65125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国民经济全面恢复</a:t>
              </a:r>
            </a:p>
          </p:txBody>
        </p:sp>
        <p:sp>
          <p:nvSpPr>
            <p:cNvPr id="11" name="圆角矩形 10"/>
            <p:cNvSpPr/>
            <p:nvPr/>
          </p:nvSpPr>
          <p:spPr>
            <a:xfrm>
              <a:off x="9105508" y="215939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为新中国赢得良好的</a:t>
              </a:r>
              <a:endParaRPr lang="en-US" altLang="zh-CN" sz="1600" dirty="0">
                <a:solidFill>
                  <a:prstClr val="black"/>
                </a:solidFill>
                <a:latin typeface="黑体" panose="02010609060101010101" pitchFamily="49" charset="-122"/>
                <a:ea typeface="黑体" panose="02010609060101010101" pitchFamily="49" charset="-122"/>
              </a:endParaRPr>
            </a:p>
            <a:p>
              <a:pPr algn="ctr"/>
              <a:r>
                <a:rPr lang="zh-CN" altLang="en-US" sz="1600" dirty="0">
                  <a:solidFill>
                    <a:prstClr val="black"/>
                  </a:solidFill>
                  <a:latin typeface="黑体" panose="02010609060101010101" pitchFamily="49" charset="-122"/>
                  <a:ea typeface="黑体" panose="02010609060101010101" pitchFamily="49" charset="-122"/>
                </a:rPr>
                <a:t>外部环境</a:t>
              </a:r>
            </a:p>
          </p:txBody>
        </p:sp>
      </p:grpSp>
      <p:sp>
        <p:nvSpPr>
          <p:cNvPr id="12" name="内容占位符 2"/>
          <p:cNvSpPr txBox="1"/>
          <p:nvPr/>
        </p:nvSpPr>
        <p:spPr>
          <a:xfrm>
            <a:off x="570051" y="4159137"/>
            <a:ext cx="11621948" cy="2692456"/>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50000"/>
              </a:lnSpc>
            </a:pPr>
            <a:r>
              <a:rPr lang="zh-CN" altLang="en-US" sz="1900" dirty="0" smtClean="0">
                <a:solidFill>
                  <a:prstClr val="black"/>
                </a:solidFill>
                <a:latin typeface="黑体" panose="02010609060101010101" pitchFamily="49" charset="-122"/>
                <a:ea typeface="黑体" panose="02010609060101010101" pitchFamily="49" charset="-122"/>
              </a:rPr>
              <a:t>“三反”：</a:t>
            </a:r>
            <a:r>
              <a:rPr lang="zh-CN" altLang="en-US" dirty="0" smtClean="0">
                <a:solidFill>
                  <a:prstClr val="black"/>
                </a:solidFill>
                <a:latin typeface="黑体" panose="02010609060101010101" pitchFamily="49" charset="-122"/>
                <a:ea typeface="黑体" panose="02010609060101010101" pitchFamily="49" charset="-122"/>
              </a:rPr>
              <a:t>针对</a:t>
            </a:r>
            <a:r>
              <a:rPr lang="zh-CN" altLang="en-US" dirty="0" smtClean="0">
                <a:solidFill>
                  <a:srgbClr val="C00000"/>
                </a:solidFill>
                <a:latin typeface="黑体" panose="02010609060101010101" pitchFamily="49" charset="-122"/>
                <a:ea typeface="黑体" panose="02010609060101010101" pitchFamily="49" charset="-122"/>
              </a:rPr>
              <a:t>党政机关工作人员</a:t>
            </a:r>
            <a:r>
              <a:rPr lang="zh-CN" altLang="en-US" dirty="0">
                <a:solidFill>
                  <a:prstClr val="black"/>
                </a:solidFill>
                <a:latin typeface="黑体" panose="02010609060101010101" pitchFamily="49" charset="-122"/>
                <a:ea typeface="黑体" panose="02010609060101010101" pitchFamily="49" charset="-122"/>
              </a:rPr>
              <a:t>：</a:t>
            </a:r>
            <a:r>
              <a:rPr lang="zh-CN" altLang="en-US" dirty="0" smtClean="0">
                <a:solidFill>
                  <a:prstClr val="black"/>
                </a:solidFill>
                <a:latin typeface="黑体" panose="02010609060101010101" pitchFamily="49" charset="-122"/>
                <a:ea typeface="黑体" panose="02010609060101010101" pitchFamily="49" charset="-122"/>
              </a:rPr>
              <a:t>反贪污、反浪费、反官僚主义。</a:t>
            </a:r>
            <a:endParaRPr lang="en-US" altLang="zh-CN" dirty="0" smtClean="0">
              <a:solidFill>
                <a:prstClr val="black"/>
              </a:solidFill>
              <a:latin typeface="黑体" panose="02010609060101010101" pitchFamily="49" charset="-122"/>
              <a:ea typeface="黑体" panose="02010609060101010101" pitchFamily="49" charset="-122"/>
            </a:endParaRPr>
          </a:p>
          <a:p>
            <a:pPr>
              <a:lnSpc>
                <a:spcPct val="250000"/>
              </a:lnSpc>
            </a:pPr>
            <a:r>
              <a:rPr lang="zh-CN" altLang="en-US" sz="2000" dirty="0" smtClean="0">
                <a:solidFill>
                  <a:prstClr val="black"/>
                </a:solidFill>
                <a:latin typeface="黑体" panose="02010609060101010101" pitchFamily="49" charset="-122"/>
                <a:ea typeface="黑体" panose="02010609060101010101" pitchFamily="49" charset="-122"/>
              </a:rPr>
              <a:t>“五反”：针对</a:t>
            </a:r>
            <a:r>
              <a:rPr lang="zh-CN" altLang="en-US" sz="2000" dirty="0" smtClean="0">
                <a:solidFill>
                  <a:srgbClr val="C00000"/>
                </a:solidFill>
                <a:latin typeface="黑体" panose="02010609060101010101" pitchFamily="49" charset="-122"/>
                <a:ea typeface="黑体" panose="02010609060101010101" pitchFamily="49" charset="-122"/>
              </a:rPr>
              <a:t>不法资本家</a:t>
            </a:r>
            <a:r>
              <a:rPr lang="zh-CN" altLang="en-US" sz="2000" dirty="0" smtClean="0">
                <a:solidFill>
                  <a:prstClr val="black"/>
                </a:solidFill>
                <a:latin typeface="黑体" panose="02010609060101010101" pitchFamily="49" charset="-122"/>
                <a:ea typeface="黑体" panose="02010609060101010101" pitchFamily="49" charset="-122"/>
              </a:rPr>
              <a:t>：</a:t>
            </a:r>
            <a:r>
              <a:rPr lang="zh-CN" altLang="en-US" sz="1900" dirty="0" smtClean="0">
                <a:solidFill>
                  <a:prstClr val="black"/>
                </a:solidFill>
                <a:latin typeface="黑体" panose="02010609060101010101" pitchFamily="49" charset="-122"/>
                <a:ea typeface="黑体" panose="02010609060101010101" pitchFamily="49" charset="-122"/>
              </a:rPr>
              <a:t>反行贿、反偷税漏税、反盗窃国家资财、反偷工减料、反盗窃国家经济情报。</a:t>
            </a:r>
            <a:endParaRPr lang="zh-CN" altLang="en-US" dirty="0">
              <a:solidFill>
                <a:prstClr val="black"/>
              </a:solidFill>
            </a:endParaRPr>
          </a:p>
        </p:txBody>
      </p:sp>
      <p:pic>
        <p:nvPicPr>
          <p:cNvPr id="14"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01343" y="1564371"/>
            <a:ext cx="1386222" cy="44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15761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6986" y="405941"/>
            <a:ext cx="10192076" cy="544050"/>
          </a:xfrm>
        </p:spPr>
        <p:txBody>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a:t>
            </a:r>
            <a:r>
              <a:rPr lang="zh-CN" altLang="en-US" sz="2000" dirty="0" smtClean="0">
                <a:solidFill>
                  <a:schemeClr val="tx1"/>
                </a:solidFill>
              </a:rPr>
              <a:t>与</a:t>
            </a:r>
            <a:r>
              <a:rPr lang="en-US" altLang="zh-CN" sz="2000" dirty="0" smtClean="0">
                <a:solidFill>
                  <a:schemeClr val="tx1"/>
                </a:solidFill>
              </a:rPr>
              <a:t/>
            </a:r>
            <a:br>
              <a:rPr lang="en-US" altLang="zh-CN" sz="2000" dirty="0" smtClean="0">
                <a:solidFill>
                  <a:schemeClr val="tx1"/>
                </a:solidFill>
              </a:rPr>
            </a:br>
            <a:r>
              <a:rPr lang="zh-CN" altLang="en-US" sz="2000" dirty="0" smtClean="0">
                <a:solidFill>
                  <a:schemeClr val="tx1"/>
                </a:solidFill>
              </a:rPr>
              <a:t>新</a:t>
            </a:r>
            <a:r>
              <a:rPr lang="zh-CN" altLang="en-US" sz="2000" dirty="0">
                <a:solidFill>
                  <a:schemeClr val="tx1"/>
                </a:solidFill>
              </a:rPr>
              <a:t>民主主义革命任务的胜利完成  </a:t>
            </a:r>
          </a:p>
        </p:txBody>
      </p:sp>
      <p:sp>
        <p:nvSpPr>
          <p:cNvPr id="3" name="内容占位符 2"/>
          <p:cNvSpPr>
            <a:spLocks noGrp="1"/>
          </p:cNvSpPr>
          <p:nvPr>
            <p:ph idx="1"/>
          </p:nvPr>
        </p:nvSpPr>
        <p:spPr>
          <a:xfrm>
            <a:off x="633462" y="1986928"/>
            <a:ext cx="10515600" cy="3409161"/>
          </a:xfrm>
        </p:spPr>
        <p:txBody>
          <a:bodyPr>
            <a:normAutofit/>
          </a:bodyPr>
          <a:lstStyle/>
          <a:p>
            <a:pPr>
              <a:lnSpc>
                <a:spcPct val="200000"/>
              </a:lnSpc>
            </a:pPr>
            <a:r>
              <a:rPr lang="zh-CN" altLang="en-US" dirty="0" smtClean="0">
                <a:latin typeface="黑体" panose="02010609060101010101" pitchFamily="49" charset="-122"/>
                <a:ea typeface="黑体" panose="02010609060101010101" pitchFamily="49" charset="-122"/>
              </a:rPr>
              <a:t>国民经济的全面恢复</a:t>
            </a:r>
            <a:endParaRPr lang="en-US" altLang="zh-CN" dirty="0" smtClean="0">
              <a:latin typeface="黑体" panose="02010609060101010101" pitchFamily="49" charset="-122"/>
              <a:ea typeface="黑体" panose="02010609060101010101" pitchFamily="49" charset="-122"/>
            </a:endParaRPr>
          </a:p>
          <a:p>
            <a:pPr>
              <a:lnSpc>
                <a:spcPct val="200000"/>
              </a:lnSpc>
            </a:pPr>
            <a:r>
              <a:rPr lang="zh-CN" altLang="en-US" dirty="0" smtClean="0">
                <a:latin typeface="黑体" panose="02010609060101010101" pitchFamily="49" charset="-122"/>
                <a:ea typeface="黑体" panose="02010609060101010101" pitchFamily="49" charset="-122"/>
              </a:rPr>
              <a:t>主要原因：</a:t>
            </a:r>
            <a:endParaRPr lang="en-US" altLang="zh-CN" dirty="0" smtClean="0">
              <a:latin typeface="黑体" panose="02010609060101010101" pitchFamily="49" charset="-122"/>
              <a:ea typeface="黑体" panose="02010609060101010101" pitchFamily="49" charset="-122"/>
            </a:endParaRPr>
          </a:p>
          <a:p>
            <a:pPr>
              <a:lnSpc>
                <a:spcPct val="200000"/>
              </a:lnSpc>
            </a:pPr>
            <a:r>
              <a:rPr lang="zh-CN" altLang="en-US" dirty="0" smtClean="0">
                <a:latin typeface="黑体" panose="02010609060101010101" pitchFamily="49" charset="-122"/>
                <a:ea typeface="黑体" panose="02010609060101010101" pitchFamily="49" charset="-122"/>
              </a:rPr>
              <a:t>方向对：中共中央和人民政府紧紧抓住</a:t>
            </a:r>
            <a:r>
              <a:rPr lang="zh-CN" altLang="en-US" dirty="0">
                <a:solidFill>
                  <a:srgbClr val="C00000"/>
                </a:solidFill>
                <a:latin typeface="黑体" panose="02010609060101010101" pitchFamily="49" charset="-122"/>
                <a:ea typeface="黑体" panose="02010609060101010101" pitchFamily="49" charset="-122"/>
              </a:rPr>
              <a:t>恢复和发展生产</a:t>
            </a:r>
            <a:r>
              <a:rPr lang="zh-CN" altLang="en-US" dirty="0">
                <a:latin typeface="黑体" panose="02010609060101010101" pitchFamily="49" charset="-122"/>
                <a:ea typeface="黑体" panose="02010609060101010101" pitchFamily="49" charset="-122"/>
              </a:rPr>
              <a:t>作为</a:t>
            </a:r>
            <a:r>
              <a:rPr lang="zh-CN" altLang="en-US" dirty="0" smtClean="0">
                <a:latin typeface="黑体" panose="02010609060101010101" pitchFamily="49" charset="-122"/>
                <a:ea typeface="黑体" panose="02010609060101010101" pitchFamily="49" charset="-122"/>
              </a:rPr>
              <a:t>一切工作的中心</a:t>
            </a:r>
            <a:endParaRPr lang="en-US" altLang="zh-CN" dirty="0" smtClean="0">
              <a:latin typeface="黑体" panose="02010609060101010101" pitchFamily="49" charset="-122"/>
              <a:ea typeface="黑体" panose="02010609060101010101" pitchFamily="49" charset="-122"/>
            </a:endParaRPr>
          </a:p>
          <a:p>
            <a:pPr>
              <a:lnSpc>
                <a:spcPct val="200000"/>
              </a:lnSpc>
            </a:pPr>
            <a:r>
              <a:rPr lang="zh-CN" altLang="en-US" dirty="0" smtClean="0">
                <a:latin typeface="黑体" panose="02010609060101010101" pitchFamily="49" charset="-122"/>
                <a:ea typeface="黑体" panose="02010609060101010101" pitchFamily="49" charset="-122"/>
              </a:rPr>
              <a:t>方针对：对国家财经实行</a:t>
            </a:r>
            <a:r>
              <a:rPr lang="zh-CN" altLang="en-US" dirty="0">
                <a:solidFill>
                  <a:srgbClr val="C00000"/>
                </a:solidFill>
                <a:latin typeface="黑体" panose="02010609060101010101" pitchFamily="49" charset="-122"/>
                <a:ea typeface="黑体" panose="02010609060101010101" pitchFamily="49" charset="-122"/>
              </a:rPr>
              <a:t>集中和统一</a:t>
            </a:r>
            <a:r>
              <a:rPr lang="zh-CN" altLang="en-US" dirty="0">
                <a:latin typeface="黑体" panose="02010609060101010101" pitchFamily="49" charset="-122"/>
                <a:ea typeface="黑体" panose="02010609060101010101" pitchFamily="49" charset="-122"/>
              </a:rPr>
              <a:t>的管理，制定</a:t>
            </a:r>
            <a:r>
              <a:rPr lang="zh-CN" altLang="en-US" dirty="0" smtClean="0">
                <a:latin typeface="黑体" panose="02010609060101010101" pitchFamily="49" charset="-122"/>
                <a:ea typeface="黑体" panose="02010609060101010101" pitchFamily="49" charset="-122"/>
              </a:rPr>
              <a:t>了“不要四面出击”等正确方针政策</a:t>
            </a:r>
            <a:endParaRPr lang="en-US" altLang="zh-CN" dirty="0" smtClean="0">
              <a:latin typeface="黑体" panose="02010609060101010101" pitchFamily="49" charset="-122"/>
              <a:ea typeface="黑体" panose="02010609060101010101" pitchFamily="49" charset="-122"/>
            </a:endParaRPr>
          </a:p>
          <a:p>
            <a:pPr>
              <a:lnSpc>
                <a:spcPct val="200000"/>
              </a:lnSpc>
            </a:pPr>
            <a:r>
              <a:rPr lang="zh-CN" altLang="en-US" dirty="0" smtClean="0">
                <a:latin typeface="黑体" panose="02010609060101010101" pitchFamily="49" charset="-122"/>
                <a:ea typeface="黑体" panose="02010609060101010101" pitchFamily="49" charset="-122"/>
              </a:rPr>
              <a:t>自律对：加强</a:t>
            </a:r>
            <a:r>
              <a:rPr lang="zh-CN" altLang="en-US" dirty="0">
                <a:latin typeface="黑体" panose="02010609060101010101" pitchFamily="49" charset="-122"/>
                <a:ea typeface="黑体" panose="02010609060101010101" pitchFamily="49" charset="-122"/>
              </a:rPr>
              <a:t>自身建设，抵制</a:t>
            </a:r>
            <a:r>
              <a:rPr lang="zh-CN" altLang="en-US" dirty="0" smtClean="0">
                <a:latin typeface="黑体" panose="02010609060101010101" pitchFamily="49" charset="-122"/>
                <a:ea typeface="黑体" panose="02010609060101010101" pitchFamily="49" charset="-122"/>
              </a:rPr>
              <a:t>资产阶级的腐蚀</a:t>
            </a:r>
            <a:endParaRPr lang="zh-CN" altLang="en-US" dirty="0">
              <a:latin typeface="黑体" panose="02010609060101010101" pitchFamily="49" charset="-122"/>
              <a:ea typeface="黑体" panose="02010609060101010101" pitchFamily="49" charset="-122"/>
            </a:endParaRPr>
          </a:p>
        </p:txBody>
      </p:sp>
      <p:sp>
        <p:nvSpPr>
          <p:cNvPr id="4" name="标题 1"/>
          <p:cNvSpPr txBox="1">
            <a:spLocks noChangeArrowheads="1"/>
          </p:cNvSpPr>
          <p:nvPr/>
        </p:nvSpPr>
        <p:spPr>
          <a:xfrm>
            <a:off x="956986" y="2958212"/>
            <a:ext cx="8218488" cy="508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CN" altLang="en-US" dirty="0">
              <a:solidFill>
                <a:prstClr val="black"/>
              </a:solidFill>
            </a:endParaRPr>
          </a:p>
        </p:txBody>
      </p:sp>
      <p:grpSp>
        <p:nvGrpSpPr>
          <p:cNvPr id="6" name="组 5"/>
          <p:cNvGrpSpPr/>
          <p:nvPr/>
        </p:nvGrpSpPr>
        <p:grpSpPr>
          <a:xfrm>
            <a:off x="6863644" y="214489"/>
            <a:ext cx="5328355" cy="1840089"/>
            <a:chOff x="5231326" y="0"/>
            <a:chExt cx="6960674" cy="2810650"/>
          </a:xfrm>
        </p:grpSpPr>
        <p:sp>
          <p:nvSpPr>
            <p:cNvPr id="7" name="圆角矩形 6"/>
            <p:cNvSpPr/>
            <p:nvPr/>
          </p:nvSpPr>
          <p:spPr>
            <a:xfrm>
              <a:off x="5231326" y="482811"/>
              <a:ext cx="3651896" cy="141036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第一节：</a:t>
              </a:r>
            </a:p>
            <a:p>
              <a:pPr algn="ctr"/>
              <a:r>
                <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共同纲领</a:t>
              </a:r>
              <a:r>
                <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的全面实施与新民主主义革命任务的胜利完成</a:t>
              </a:r>
            </a:p>
          </p:txBody>
        </p:sp>
        <p:sp>
          <p:nvSpPr>
            <p:cNvPr id="8" name="左大括号 7"/>
            <p:cNvSpPr/>
            <p:nvPr/>
          </p:nvSpPr>
          <p:spPr>
            <a:xfrm>
              <a:off x="8911770" y="0"/>
              <a:ext cx="193738" cy="28040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106831" y="209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中华人民共和国的成立</a:t>
              </a:r>
            </a:p>
          </p:txBody>
        </p:sp>
        <p:sp>
          <p:nvSpPr>
            <p:cNvPr id="10" name="圆角矩形 9"/>
            <p:cNvSpPr/>
            <p:nvPr/>
          </p:nvSpPr>
          <p:spPr>
            <a:xfrm>
              <a:off x="9106831" y="72064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大陆初步统一人民民主专政基本巩固</a:t>
              </a:r>
            </a:p>
          </p:txBody>
        </p:sp>
        <p:sp>
          <p:nvSpPr>
            <p:cNvPr id="12" name="圆角矩形 11"/>
            <p:cNvSpPr/>
            <p:nvPr/>
          </p:nvSpPr>
          <p:spPr>
            <a:xfrm>
              <a:off x="9105508" y="1438753"/>
              <a:ext cx="3064064" cy="65125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国民经济全面恢复</a:t>
              </a:r>
            </a:p>
          </p:txBody>
        </p:sp>
        <p:sp>
          <p:nvSpPr>
            <p:cNvPr id="13" name="圆角矩形 12"/>
            <p:cNvSpPr/>
            <p:nvPr/>
          </p:nvSpPr>
          <p:spPr>
            <a:xfrm>
              <a:off x="9105508" y="215939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为新中国赢得良好的</a:t>
              </a:r>
              <a:endParaRPr lang="en-US" altLang="zh-CN" sz="1600" dirty="0">
                <a:solidFill>
                  <a:prstClr val="black"/>
                </a:solidFill>
                <a:latin typeface="黑体" panose="02010609060101010101" pitchFamily="49" charset="-122"/>
                <a:ea typeface="黑体" panose="02010609060101010101" pitchFamily="49" charset="-122"/>
              </a:endParaRPr>
            </a:p>
            <a:p>
              <a:pPr algn="ctr"/>
              <a:r>
                <a:rPr lang="zh-CN" altLang="en-US" sz="1600" dirty="0">
                  <a:solidFill>
                    <a:prstClr val="black"/>
                  </a:solidFill>
                  <a:latin typeface="黑体" panose="02010609060101010101" pitchFamily="49" charset="-122"/>
                  <a:ea typeface="黑体" panose="02010609060101010101" pitchFamily="49" charset="-122"/>
                </a:rPr>
                <a:t>外部环境</a:t>
              </a:r>
            </a:p>
          </p:txBody>
        </p:sp>
      </p:grpSp>
    </p:spTree>
    <p:extLst>
      <p:ext uri="{BB962C8B-B14F-4D97-AF65-F5344CB8AC3E}">
        <p14:creationId xmlns:p14="http://schemas.microsoft.com/office/powerpoint/2010/main" val="78861964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6310" y="3026557"/>
            <a:ext cx="2088504" cy="1283792"/>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社会主义基本制度的全面确立</a:t>
            </a:r>
          </a:p>
        </p:txBody>
      </p:sp>
      <p:sp>
        <p:nvSpPr>
          <p:cNvPr id="3" name="左大括号 2"/>
          <p:cNvSpPr/>
          <p:nvPr/>
        </p:nvSpPr>
        <p:spPr>
          <a:xfrm>
            <a:off x="2220386" y="1122109"/>
            <a:ext cx="231871" cy="519471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53580" y="1122109"/>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en-US" altLang="zh-CN"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共同纲领</a:t>
            </a:r>
            <a:r>
              <a:rPr lang="en-US" altLang="zh-CN"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的全面实施与新民主主义革命任务的胜利完成</a:t>
            </a:r>
          </a:p>
        </p:txBody>
      </p:sp>
      <p:sp>
        <p:nvSpPr>
          <p:cNvPr id="6" name="圆角矩形 5"/>
          <p:cNvSpPr/>
          <p:nvPr/>
        </p:nvSpPr>
        <p:spPr>
          <a:xfrm>
            <a:off x="2470608" y="5301689"/>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第三节：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开辟中国社会主义改造道路</a:t>
            </a:r>
          </a:p>
        </p:txBody>
      </p:sp>
      <p:sp>
        <p:nvSpPr>
          <p:cNvPr id="14" name="圆角矩形 13"/>
          <p:cNvSpPr/>
          <p:nvPr/>
        </p:nvSpPr>
        <p:spPr>
          <a:xfrm>
            <a:off x="2453580" y="316088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制定过渡时期总路线</a:t>
            </a:r>
          </a:p>
        </p:txBody>
      </p:sp>
      <p:sp>
        <p:nvSpPr>
          <p:cNvPr id="7" name="左大括号 6"/>
          <p:cNvSpPr/>
          <p:nvPr/>
        </p:nvSpPr>
        <p:spPr>
          <a:xfrm>
            <a:off x="6134024" y="244070"/>
            <a:ext cx="193738" cy="28040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29085" y="24616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中华人民共和国的成立</a:t>
            </a:r>
          </a:p>
        </p:txBody>
      </p:sp>
      <p:sp>
        <p:nvSpPr>
          <p:cNvPr id="9" name="圆角矩形 8"/>
          <p:cNvSpPr/>
          <p:nvPr/>
        </p:nvSpPr>
        <p:spPr>
          <a:xfrm>
            <a:off x="6329085" y="96471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大陆初步统一人民民主专政基本巩固</a:t>
            </a:r>
          </a:p>
        </p:txBody>
      </p:sp>
      <p:sp>
        <p:nvSpPr>
          <p:cNvPr id="10" name="圆角矩形 9"/>
          <p:cNvSpPr/>
          <p:nvPr/>
        </p:nvSpPr>
        <p:spPr>
          <a:xfrm>
            <a:off x="6327762" y="168282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国民经济全面恢复</a:t>
            </a:r>
          </a:p>
        </p:txBody>
      </p:sp>
      <p:sp>
        <p:nvSpPr>
          <p:cNvPr id="11" name="圆角矩形 10"/>
          <p:cNvSpPr/>
          <p:nvPr/>
        </p:nvSpPr>
        <p:spPr>
          <a:xfrm>
            <a:off x="6327762" y="2403466"/>
            <a:ext cx="3064064" cy="65125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为新中国赢得良好的外部环境</a:t>
            </a:r>
          </a:p>
        </p:txBody>
      </p:sp>
      <p:sp>
        <p:nvSpPr>
          <p:cNvPr id="13" name="左大括号 12"/>
          <p:cNvSpPr/>
          <p:nvPr/>
        </p:nvSpPr>
        <p:spPr>
          <a:xfrm>
            <a:off x="9414254" y="2073515"/>
            <a:ext cx="263189" cy="129315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5" name="圆角矩形 14"/>
          <p:cNvSpPr/>
          <p:nvPr/>
        </p:nvSpPr>
        <p:spPr>
          <a:xfrm>
            <a:off x="9666429" y="2073515"/>
            <a:ext cx="2317424" cy="60755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独立自主和平外交的初步开展</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6" name="圆角矩形 15"/>
          <p:cNvSpPr/>
          <p:nvPr/>
        </p:nvSpPr>
        <p:spPr>
          <a:xfrm>
            <a:off x="9656338" y="2742767"/>
            <a:ext cx="2317425" cy="6239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抗美援朝保家卫国</a:t>
            </a:r>
            <a:endParaRPr lang="zh-CN" altLang="en-US"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48257968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4186" y="442929"/>
            <a:ext cx="10192076" cy="544050"/>
          </a:xfrm>
        </p:spPr>
        <p:txBody>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a:t>
            </a:r>
            <a:r>
              <a:rPr lang="zh-CN" altLang="en-US" sz="2000" dirty="0" smtClean="0">
                <a:solidFill>
                  <a:schemeClr val="tx1"/>
                </a:solidFill>
              </a:rPr>
              <a:t>与</a:t>
            </a:r>
            <a:r>
              <a:rPr lang="en-US" altLang="zh-CN" sz="2000" dirty="0" smtClean="0">
                <a:solidFill>
                  <a:schemeClr val="tx1"/>
                </a:solidFill>
              </a:rPr>
              <a:t/>
            </a:r>
            <a:br>
              <a:rPr lang="en-US" altLang="zh-CN" sz="2000" dirty="0" smtClean="0">
                <a:solidFill>
                  <a:schemeClr val="tx1"/>
                </a:solidFill>
              </a:rPr>
            </a:br>
            <a:r>
              <a:rPr lang="zh-CN" altLang="en-US" sz="2000" dirty="0" smtClean="0">
                <a:solidFill>
                  <a:schemeClr val="tx1"/>
                </a:solidFill>
              </a:rPr>
              <a:t>新</a:t>
            </a:r>
            <a:r>
              <a:rPr lang="zh-CN" altLang="en-US" sz="2000" dirty="0">
                <a:solidFill>
                  <a:schemeClr val="tx1"/>
                </a:solidFill>
              </a:rPr>
              <a:t>民主主义革命任务的胜利完成  </a:t>
            </a:r>
          </a:p>
        </p:txBody>
      </p:sp>
      <p:sp>
        <p:nvSpPr>
          <p:cNvPr id="3" name="内容占位符 2"/>
          <p:cNvSpPr>
            <a:spLocks noGrp="1"/>
          </p:cNvSpPr>
          <p:nvPr>
            <p:ph idx="1"/>
          </p:nvPr>
        </p:nvSpPr>
        <p:spPr>
          <a:xfrm>
            <a:off x="434621" y="1629657"/>
            <a:ext cx="11451771" cy="5228343"/>
          </a:xfrm>
        </p:spPr>
        <p:txBody>
          <a:bodyPr>
            <a:normAutofit/>
          </a:bodyPr>
          <a:lstStyle/>
          <a:p>
            <a:pPr>
              <a:lnSpc>
                <a:spcPct val="200000"/>
              </a:lnSpc>
              <a:spcBef>
                <a:spcPts val="0"/>
              </a:spcBef>
            </a:pPr>
            <a:r>
              <a:rPr lang="zh-CN" altLang="en-US" dirty="0" smtClean="0">
                <a:latin typeface="黑体" panose="02010609060101010101" pitchFamily="49" charset="-122"/>
                <a:ea typeface="黑体" panose="02010609060101010101" pitchFamily="49" charset="-122"/>
              </a:rPr>
              <a:t>独立自主</a:t>
            </a:r>
            <a:r>
              <a:rPr lang="zh-CN" altLang="en-US" dirty="0">
                <a:latin typeface="黑体" panose="02010609060101010101" pitchFamily="49" charset="-122"/>
                <a:ea typeface="黑体" panose="02010609060101010101" pitchFamily="49" charset="-122"/>
              </a:rPr>
              <a:t>和平外交的初步</a:t>
            </a:r>
            <a:r>
              <a:rPr lang="zh-CN" altLang="en-US" dirty="0" smtClean="0">
                <a:latin typeface="黑体" panose="02010609060101010101" pitchFamily="49" charset="-122"/>
                <a:ea typeface="黑体" panose="02010609060101010101" pitchFamily="49" charset="-122"/>
              </a:rPr>
              <a:t>开展</a:t>
            </a:r>
            <a:endParaRPr lang="en-US" altLang="zh-CN" dirty="0" smtClean="0">
              <a:latin typeface="黑体" panose="02010609060101010101" pitchFamily="49" charset="-122"/>
              <a:ea typeface="黑体" panose="02010609060101010101" pitchFamily="49" charset="-122"/>
            </a:endParaRPr>
          </a:p>
          <a:p>
            <a:pPr>
              <a:lnSpc>
                <a:spcPct val="200000"/>
              </a:lnSpc>
              <a:spcBef>
                <a:spcPts val="0"/>
              </a:spcBef>
            </a:pPr>
            <a:r>
              <a:rPr lang="zh-CN" altLang="en-US" dirty="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  在</a:t>
            </a:r>
            <a:r>
              <a:rPr lang="zh-CN" altLang="en-US" dirty="0">
                <a:latin typeface="黑体" panose="02010609060101010101" pitchFamily="49" charset="-122"/>
                <a:ea typeface="黑体" panose="02010609060101010101" pitchFamily="49" charset="-122"/>
              </a:rPr>
              <a:t>新中国成立前夕</a:t>
            </a:r>
            <a:r>
              <a:rPr lang="zh-CN" altLang="en-US" dirty="0" smtClean="0">
                <a:latin typeface="黑体" panose="02010609060101010101" pitchFamily="49" charset="-122"/>
                <a:ea typeface="黑体" panose="02010609060101010101" pitchFamily="49" charset="-122"/>
              </a:rPr>
              <a:t>提出“</a:t>
            </a:r>
            <a:r>
              <a:rPr lang="zh-CN" altLang="en-US" b="1" dirty="0">
                <a:solidFill>
                  <a:srgbClr val="C00000"/>
                </a:solidFill>
                <a:latin typeface="黑体" panose="02010609060101010101" pitchFamily="49" charset="-122"/>
                <a:ea typeface="黑体" panose="02010609060101010101" pitchFamily="49" charset="-122"/>
              </a:rPr>
              <a:t>另起炉灶</a:t>
            </a:r>
            <a:r>
              <a:rPr lang="zh-CN" altLang="en-US" dirty="0" smtClean="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a:t>
            </a:r>
            <a:r>
              <a:rPr lang="zh-CN" altLang="en-US" b="1" dirty="0">
                <a:solidFill>
                  <a:srgbClr val="C00000"/>
                </a:solidFill>
                <a:latin typeface="黑体" panose="02010609060101010101" pitchFamily="49" charset="-122"/>
                <a:ea typeface="黑体" panose="02010609060101010101" pitchFamily="49" charset="-122"/>
              </a:rPr>
              <a:t>打扫干净屋子再请客</a:t>
            </a:r>
            <a:r>
              <a:rPr lang="zh-CN" altLang="en-US" dirty="0">
                <a:latin typeface="黑体" panose="02010609060101010101" pitchFamily="49" charset="-122"/>
                <a:ea typeface="黑体" panose="02010609060101010101" pitchFamily="49" charset="-122"/>
              </a:rPr>
              <a:t>”、“</a:t>
            </a:r>
            <a:r>
              <a:rPr lang="zh-CN" altLang="en-US" b="1" dirty="0">
                <a:solidFill>
                  <a:srgbClr val="C00000"/>
                </a:solidFill>
                <a:latin typeface="黑体" panose="02010609060101010101" pitchFamily="49" charset="-122"/>
                <a:ea typeface="黑体" panose="02010609060101010101" pitchFamily="49" charset="-122"/>
              </a:rPr>
              <a:t>一边倒</a:t>
            </a:r>
            <a:r>
              <a:rPr lang="zh-CN" altLang="en-US" dirty="0">
                <a:latin typeface="黑体" panose="02010609060101010101" pitchFamily="49" charset="-122"/>
                <a:ea typeface="黑体" panose="02010609060101010101" pitchFamily="49" charset="-122"/>
              </a:rPr>
              <a:t>”的外交方针</a:t>
            </a:r>
            <a:r>
              <a:rPr lang="zh-CN" altLang="en-US" dirty="0" smtClean="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a:p>
            <a:pPr marL="342900" indent="-342900">
              <a:lnSpc>
                <a:spcPct val="200000"/>
              </a:lnSpc>
              <a:spcBef>
                <a:spcPts val="0"/>
              </a:spcBef>
              <a:buFont typeface="Arial" panose="020B0604020202020204" pitchFamily="34" charset="0"/>
              <a:buChar char="•"/>
            </a:pPr>
            <a:endParaRPr lang="zh-CN" altLang="en-US" dirty="0" smtClean="0">
              <a:latin typeface="黑体" panose="02010609060101010101" pitchFamily="49" charset="-122"/>
              <a:ea typeface="黑体" panose="02010609060101010101" pitchFamily="49" charset="-122"/>
            </a:endParaRPr>
          </a:p>
          <a:p>
            <a:pPr>
              <a:lnSpc>
                <a:spcPct val="160000"/>
              </a:lnSpc>
            </a:pPr>
            <a:r>
              <a:rPr lang="zh-CN" altLang="en-US" dirty="0" smtClean="0">
                <a:latin typeface="黑体" panose="02010609060101010101" pitchFamily="49" charset="-122"/>
                <a:ea typeface="黑体" panose="02010609060101010101" pitchFamily="49" charset="-122"/>
              </a:rPr>
              <a:t>抗美援朝，保家卫国</a:t>
            </a:r>
            <a:endParaRPr lang="en-US" altLang="zh-CN" dirty="0" smtClean="0">
              <a:latin typeface="黑体" panose="02010609060101010101" pitchFamily="49" charset="-122"/>
              <a:ea typeface="黑体" panose="02010609060101010101" pitchFamily="49" charset="-122"/>
            </a:endParaRPr>
          </a:p>
          <a:p>
            <a:pPr>
              <a:lnSpc>
                <a:spcPct val="160000"/>
              </a:lnSpc>
            </a:pPr>
            <a:r>
              <a:rPr lang="zh-CN" altLang="en-US" b="1" dirty="0">
                <a:solidFill>
                  <a:srgbClr val="C00000"/>
                </a:solidFill>
                <a:latin typeface="黑体" panose="02010609060101010101" pitchFamily="49" charset="-122"/>
                <a:ea typeface="黑体" panose="02010609060101010101" pitchFamily="49" charset="-122"/>
              </a:rPr>
              <a:t>1950-1953年</a:t>
            </a:r>
            <a:r>
              <a:rPr lang="zh-CN" altLang="en-US" dirty="0" smtClean="0">
                <a:latin typeface="黑体" panose="02010609060101010101" pitchFamily="49" charset="-122"/>
                <a:ea typeface="黑体" panose="02010609060101010101" pitchFamily="49" charset="-122"/>
              </a:rPr>
              <a:t>，中国政府抗美援朝，</a:t>
            </a:r>
            <a:r>
              <a:rPr lang="zh-CN" altLang="en-US" dirty="0" smtClean="0">
                <a:solidFill>
                  <a:srgbClr val="C00000"/>
                </a:solidFill>
                <a:latin typeface="黑体" panose="02010609060101010101" pitchFamily="49" charset="-122"/>
                <a:ea typeface="黑体" panose="02010609060101010101" pitchFamily="49" charset="-122"/>
              </a:rPr>
              <a:t>彭德怀</a:t>
            </a:r>
            <a:r>
              <a:rPr lang="zh-CN" altLang="en-US" dirty="0" smtClean="0">
                <a:latin typeface="黑体" panose="02010609060101010101" pitchFamily="49" charset="-122"/>
                <a:ea typeface="黑体" panose="02010609060101010101" pitchFamily="49" charset="-122"/>
              </a:rPr>
              <a:t>为总司令。</a:t>
            </a:r>
            <a:endParaRPr lang="en-US" altLang="zh-CN" dirty="0" smtClean="0">
              <a:latin typeface="黑体" panose="02010609060101010101" pitchFamily="49" charset="-122"/>
              <a:ea typeface="黑体" panose="02010609060101010101" pitchFamily="49" charset="-122"/>
            </a:endParaRPr>
          </a:p>
          <a:p>
            <a:pPr>
              <a:lnSpc>
                <a:spcPct val="160000"/>
              </a:lnSpc>
            </a:pPr>
            <a:r>
              <a:rPr lang="en-US" altLang="zh-CN" dirty="0" smtClean="0">
                <a:latin typeface="仿宋" panose="02010609060101010101" charset="-122"/>
                <a:ea typeface="仿宋" panose="02010609060101010101" charset="-122"/>
                <a:cs typeface="仿宋" panose="02010609060101010101" charset="-122"/>
              </a:rPr>
              <a:t>       (</a:t>
            </a:r>
            <a:r>
              <a:rPr lang="zh-CN" altLang="en-US" dirty="0">
                <a:latin typeface="仿宋" panose="02010609060101010101" charset="-122"/>
                <a:ea typeface="仿宋" panose="02010609060101010101" charset="-122"/>
                <a:cs typeface="仿宋" panose="02010609060101010101" charset="-122"/>
              </a:rPr>
              <a:t>西方侵略者几百年来只要在东方一个海岸上架起几尊大炮就可霸占一个国家的时代一去不复返</a:t>
            </a:r>
            <a:r>
              <a:rPr lang="zh-CN" altLang="en-US" dirty="0" smtClean="0">
                <a:latin typeface="仿宋" panose="02010609060101010101" charset="-122"/>
                <a:ea typeface="仿宋" panose="02010609060101010101" charset="-122"/>
                <a:cs typeface="仿宋" panose="02010609060101010101" charset="-122"/>
              </a:rPr>
              <a:t>了</a:t>
            </a:r>
            <a:r>
              <a:rPr lang="en-US" altLang="zh-CN" dirty="0" smtClean="0">
                <a:latin typeface="仿宋" panose="02010609060101010101" charset="-122"/>
                <a:ea typeface="仿宋" panose="02010609060101010101" charset="-122"/>
                <a:cs typeface="仿宋" panose="02010609060101010101" charset="-122"/>
              </a:rPr>
              <a:t>)</a:t>
            </a:r>
            <a:endParaRPr lang="zh-CN" altLang="en-US" dirty="0">
              <a:latin typeface="仿宋" panose="02010609060101010101" charset="-122"/>
              <a:ea typeface="仿宋" panose="02010609060101010101" charset="-122"/>
              <a:cs typeface="仿宋" panose="02010609060101010101" charset="-122"/>
            </a:endParaRPr>
          </a:p>
        </p:txBody>
      </p:sp>
      <p:pic>
        <p:nvPicPr>
          <p:cNvPr id="4"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62499" y="1770475"/>
            <a:ext cx="1386222" cy="441929"/>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p:nvPicPr>
        <p:blipFill>
          <a:blip r:embed="rId3"/>
          <a:stretch>
            <a:fillRect/>
          </a:stretch>
        </p:blipFill>
        <p:spPr>
          <a:xfrm>
            <a:off x="6489700" y="-94848"/>
            <a:ext cx="5702300" cy="1422400"/>
          </a:xfrm>
          <a:prstGeom prst="rect">
            <a:avLst/>
          </a:prstGeom>
        </p:spPr>
      </p:pic>
    </p:spTree>
    <p:extLst>
      <p:ext uri="{BB962C8B-B14F-4D97-AF65-F5344CB8AC3E}">
        <p14:creationId xmlns:p14="http://schemas.microsoft.com/office/powerpoint/2010/main" val="133931098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000" dirty="0">
                <a:solidFill>
                  <a:schemeClr val="tx1"/>
                </a:solidFill>
              </a:rPr>
              <a:t>练一练</a:t>
            </a:r>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1.</a:t>
            </a:r>
            <a:r>
              <a:rPr lang="zh-CN" altLang="en-US" sz="2400" dirty="0">
                <a:solidFill>
                  <a:prstClr val="black"/>
                </a:solidFill>
                <a:latin typeface="黑体" panose="02010609060101010101" pitchFamily="49" charset="-122"/>
                <a:ea typeface="黑体" panose="02010609060101010101" pitchFamily="49" charset="-122"/>
              </a:rPr>
              <a:t>中华人民共和国的成立为实现（      ）的过渡，创造了政治</a:t>
            </a:r>
            <a:r>
              <a:rPr lang="zh-CN" altLang="en-US" sz="2400" dirty="0" smtClean="0">
                <a:solidFill>
                  <a:prstClr val="black"/>
                </a:solidFill>
                <a:latin typeface="黑体" panose="02010609060101010101" pitchFamily="49" charset="-122"/>
                <a:ea typeface="黑体" panose="02010609060101010101" pitchFamily="49" charset="-122"/>
              </a:rPr>
              <a:t>前提</a:t>
            </a:r>
          </a:p>
          <a:p>
            <a:endParaRPr lang="zh-CN" altLang="en-US" sz="2400" dirty="0">
              <a:solidFill>
                <a:prstClr val="black"/>
              </a:solidFill>
              <a:latin typeface="黑体" panose="02010609060101010101" pitchFamily="49" charset="-122"/>
              <a:ea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rPr>
              <a:t/>
            </a:r>
            <a:br>
              <a:rPr lang="zh-CN" altLang="en-US" sz="2400" dirty="0">
                <a:solidFill>
                  <a:prstClr val="black"/>
                </a:solidFill>
                <a:latin typeface="黑体" panose="02010609060101010101" pitchFamily="49" charset="-122"/>
                <a:ea typeface="黑体" panose="02010609060101010101" pitchFamily="49" charset="-122"/>
              </a:rPr>
            </a:br>
            <a:r>
              <a:rPr lang="en-US" altLang="zh-CN" sz="2400" dirty="0" smtClean="0">
                <a:solidFill>
                  <a:prstClr val="black"/>
                </a:solidFill>
                <a:latin typeface="黑体" panose="02010609060101010101" pitchFamily="49" charset="-122"/>
                <a:ea typeface="黑体" panose="02010609060101010101" pitchFamily="49" charset="-122"/>
              </a:rPr>
              <a:t>A</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rPr>
              <a:t>旧</a:t>
            </a:r>
            <a:r>
              <a:rPr lang="zh-CN" altLang="en-US" sz="2400" dirty="0">
                <a:solidFill>
                  <a:prstClr val="black"/>
                </a:solidFill>
                <a:latin typeface="黑体" panose="02010609060101010101" pitchFamily="49" charset="-122"/>
                <a:ea typeface="黑体" panose="02010609060101010101" pitchFamily="49" charset="-122"/>
              </a:rPr>
              <a:t>民主主主义向新民主主义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rPr>
              <a:t>新</a:t>
            </a:r>
            <a:r>
              <a:rPr lang="zh-CN" altLang="en-US" sz="2400" dirty="0">
                <a:solidFill>
                  <a:prstClr val="black"/>
                </a:solidFill>
                <a:latin typeface="黑体" panose="02010609060101010101" pitchFamily="49" charset="-122"/>
                <a:ea typeface="黑体" panose="02010609060101010101" pitchFamily="49" charset="-122"/>
              </a:rPr>
              <a:t>民主主义向社会主义</a:t>
            </a: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rPr>
              <a:t>资本主义</a:t>
            </a:r>
            <a:r>
              <a:rPr lang="zh-CN" altLang="en-US" sz="2400" dirty="0">
                <a:solidFill>
                  <a:prstClr val="black"/>
                </a:solidFill>
                <a:latin typeface="黑体" panose="02010609060101010101" pitchFamily="49" charset="-122"/>
                <a:ea typeface="黑体" panose="02010609060101010101" pitchFamily="49" charset="-122"/>
              </a:rPr>
              <a:t>向社会主义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rPr>
              <a:t>社会主义</a:t>
            </a:r>
            <a:r>
              <a:rPr lang="zh-CN" altLang="en-US" sz="2400" dirty="0">
                <a:solidFill>
                  <a:prstClr val="black"/>
                </a:solidFill>
                <a:latin typeface="黑体" panose="02010609060101010101" pitchFamily="49" charset="-122"/>
                <a:ea typeface="黑体" panose="02010609060101010101" pitchFamily="49" charset="-122"/>
              </a:rPr>
              <a:t>向共产主义</a:t>
            </a:r>
          </a:p>
        </p:txBody>
      </p:sp>
    </p:spTree>
    <p:extLst>
      <p:ext uri="{BB962C8B-B14F-4D97-AF65-F5344CB8AC3E}">
        <p14:creationId xmlns:p14="http://schemas.microsoft.com/office/powerpoint/2010/main" val="30504246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000" dirty="0">
                <a:solidFill>
                  <a:schemeClr val="tx1"/>
                </a:solidFill>
              </a:rPr>
              <a:t>练一练</a:t>
            </a:r>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1.</a:t>
            </a:r>
            <a:r>
              <a:rPr lang="zh-CN" altLang="en-US" sz="2400" dirty="0">
                <a:solidFill>
                  <a:prstClr val="black"/>
                </a:solidFill>
                <a:latin typeface="黑体" panose="02010609060101010101" pitchFamily="49" charset="-122"/>
                <a:ea typeface="黑体" panose="02010609060101010101" pitchFamily="49" charset="-122"/>
              </a:rPr>
              <a:t>中华人民共和国的成立为实现（   </a:t>
            </a:r>
            <a:r>
              <a:rPr lang="en-US" altLang="zh-CN" sz="2400" dirty="0" smtClean="0">
                <a:solidFill>
                  <a:srgbClr val="C00000"/>
                </a:solidFill>
                <a:latin typeface="黑体" panose="02010609060101010101" pitchFamily="49" charset="-122"/>
                <a:ea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rPr>
              <a:t>）的过渡，创造了政治</a:t>
            </a:r>
            <a:r>
              <a:rPr lang="zh-CN" altLang="en-US" sz="2400" dirty="0" smtClean="0">
                <a:solidFill>
                  <a:prstClr val="black"/>
                </a:solidFill>
                <a:latin typeface="黑体" panose="02010609060101010101" pitchFamily="49" charset="-122"/>
                <a:ea typeface="黑体" panose="02010609060101010101" pitchFamily="49" charset="-122"/>
              </a:rPr>
              <a:t>前提</a:t>
            </a:r>
          </a:p>
          <a:p>
            <a:endParaRPr lang="zh-CN" altLang="en-US" sz="2400" dirty="0">
              <a:solidFill>
                <a:prstClr val="black"/>
              </a:solidFill>
              <a:latin typeface="黑体" panose="02010609060101010101" pitchFamily="49" charset="-122"/>
              <a:ea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rPr>
              <a:t/>
            </a:r>
            <a:br>
              <a:rPr lang="zh-CN" altLang="en-US" sz="2400" dirty="0">
                <a:solidFill>
                  <a:prstClr val="black"/>
                </a:solidFill>
                <a:latin typeface="黑体" panose="02010609060101010101" pitchFamily="49" charset="-122"/>
                <a:ea typeface="黑体" panose="02010609060101010101" pitchFamily="49" charset="-122"/>
              </a:rPr>
            </a:br>
            <a:r>
              <a:rPr lang="en-US" altLang="zh-CN" sz="2400" dirty="0" smtClean="0">
                <a:solidFill>
                  <a:prstClr val="black"/>
                </a:solidFill>
                <a:latin typeface="黑体" panose="02010609060101010101" pitchFamily="49" charset="-122"/>
                <a:ea typeface="黑体" panose="02010609060101010101" pitchFamily="49" charset="-122"/>
              </a:rPr>
              <a:t>A</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rPr>
              <a:t>旧</a:t>
            </a:r>
            <a:r>
              <a:rPr lang="zh-CN" altLang="en-US" sz="2400" dirty="0">
                <a:solidFill>
                  <a:prstClr val="black"/>
                </a:solidFill>
                <a:latin typeface="黑体" panose="02010609060101010101" pitchFamily="49" charset="-122"/>
                <a:ea typeface="黑体" panose="02010609060101010101" pitchFamily="49" charset="-122"/>
              </a:rPr>
              <a:t>民主主主义向新民主主义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rPr>
              <a:t>新</a:t>
            </a:r>
            <a:r>
              <a:rPr lang="zh-CN" altLang="en-US" sz="2400" dirty="0">
                <a:solidFill>
                  <a:prstClr val="black"/>
                </a:solidFill>
                <a:latin typeface="黑体" panose="02010609060101010101" pitchFamily="49" charset="-122"/>
                <a:ea typeface="黑体" panose="02010609060101010101" pitchFamily="49" charset="-122"/>
              </a:rPr>
              <a:t>民主主义向社会主义</a:t>
            </a: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rPr>
              <a:t>资本主义</a:t>
            </a:r>
            <a:r>
              <a:rPr lang="zh-CN" altLang="en-US" sz="2400" dirty="0">
                <a:solidFill>
                  <a:prstClr val="black"/>
                </a:solidFill>
                <a:latin typeface="黑体" panose="02010609060101010101" pitchFamily="49" charset="-122"/>
                <a:ea typeface="黑体" panose="02010609060101010101" pitchFamily="49" charset="-122"/>
              </a:rPr>
              <a:t>向社会主义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rPr>
              <a:t>社会主义</a:t>
            </a:r>
            <a:r>
              <a:rPr lang="zh-CN" altLang="en-US" sz="2400" dirty="0">
                <a:solidFill>
                  <a:prstClr val="black"/>
                </a:solidFill>
                <a:latin typeface="黑体" panose="02010609060101010101" pitchFamily="49" charset="-122"/>
                <a:ea typeface="黑体" panose="02010609060101010101" pitchFamily="49" charset="-122"/>
              </a:rPr>
              <a:t>向共产主义</a:t>
            </a:r>
          </a:p>
        </p:txBody>
      </p:sp>
    </p:spTree>
    <p:extLst>
      <p:ext uri="{BB962C8B-B14F-4D97-AF65-F5344CB8AC3E}">
        <p14:creationId xmlns:p14="http://schemas.microsoft.com/office/powerpoint/2010/main" val="419480590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000" dirty="0">
                <a:solidFill>
                  <a:schemeClr val="tx1"/>
                </a:solidFill>
              </a:rPr>
              <a:t>练一练</a:t>
            </a:r>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2</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新中国成立初期，指导新解放区农村土地改革运动的文件是（      ）</a:t>
            </a:r>
          </a:p>
          <a:p>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A</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中国土地法大纲</a:t>
            </a:r>
            <a:r>
              <a:rPr lang="en-US" altLang="zh-CN" sz="2400" dirty="0">
                <a:solidFill>
                  <a:prstClr val="black"/>
                </a:solidFill>
                <a:latin typeface="黑体" panose="02010609060101010101" pitchFamily="49" charset="-122"/>
                <a:ea typeface="黑体" panose="02010609060101010101" pitchFamily="49" charset="-122"/>
              </a:rPr>
              <a:t>》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中国人民政治协商会议共同纲领</a:t>
            </a:r>
            <a:r>
              <a:rPr lang="en-US" altLang="zh-CN" sz="2400" dirty="0">
                <a:solidFill>
                  <a:prstClr val="black"/>
                </a:solidFill>
                <a:latin typeface="黑体" panose="02010609060101010101" pitchFamily="49" charset="-122"/>
                <a:ea typeface="黑体" panose="02010609060101010101" pitchFamily="49" charset="-122"/>
              </a:rPr>
              <a:t>》</a:t>
            </a: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中华人民共和国土地改革法</a:t>
            </a:r>
            <a:r>
              <a:rPr lang="en-US" altLang="zh-CN" sz="2400" dirty="0">
                <a:solidFill>
                  <a:prstClr val="black"/>
                </a:solidFill>
                <a:latin typeface="黑体" panose="02010609060101010101" pitchFamily="49" charset="-122"/>
                <a:ea typeface="黑体" panose="02010609060101010101" pitchFamily="49" charset="-122"/>
              </a:rPr>
              <a:t>》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中华人民共和国宪法</a:t>
            </a:r>
            <a:r>
              <a:rPr lang="en-US" altLang="zh-CN" sz="2400" dirty="0">
                <a:solidFill>
                  <a:prstClr val="black"/>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109507310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000" dirty="0">
                <a:solidFill>
                  <a:schemeClr val="tx1"/>
                </a:solidFill>
              </a:rPr>
              <a:t>练一练</a:t>
            </a:r>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2</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新中国成立初期，指导新解放区农村土地改革运动的文件是（   </a:t>
            </a:r>
            <a:r>
              <a:rPr lang="en-US" altLang="zh-CN" sz="2400" dirty="0" smtClean="0">
                <a:solidFill>
                  <a:srgbClr val="C00000"/>
                </a:solidFill>
                <a:latin typeface="黑体" panose="02010609060101010101" pitchFamily="49" charset="-122"/>
                <a:ea typeface="黑体" panose="02010609060101010101" pitchFamily="49" charset="-122"/>
              </a:rPr>
              <a:t>C</a:t>
            </a:r>
            <a:r>
              <a:rPr lang="zh-CN" altLang="en-US" sz="2400" dirty="0" smtClean="0">
                <a:solidFill>
                  <a:srgbClr val="C00000"/>
                </a:solidFill>
                <a:latin typeface="黑体" panose="02010609060101010101" pitchFamily="49" charset="-122"/>
                <a:ea typeface="黑体" panose="02010609060101010101" pitchFamily="49" charset="-122"/>
              </a:rPr>
              <a:t> </a:t>
            </a:r>
            <a:r>
              <a:rPr lang="zh-CN" altLang="en-US" sz="2400" dirty="0" smtClean="0">
                <a:solidFill>
                  <a:prstClr val="black"/>
                </a:solidFill>
                <a:latin typeface="黑体" panose="02010609060101010101" pitchFamily="49" charset="-122"/>
                <a:ea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rPr>
              <a:t>）</a:t>
            </a:r>
          </a:p>
          <a:p>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A</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中国土地法大纲</a:t>
            </a:r>
            <a:r>
              <a:rPr lang="en-US" altLang="zh-CN" sz="2400" dirty="0">
                <a:solidFill>
                  <a:prstClr val="black"/>
                </a:solidFill>
                <a:latin typeface="黑体" panose="02010609060101010101" pitchFamily="49" charset="-122"/>
                <a:ea typeface="黑体" panose="02010609060101010101" pitchFamily="49" charset="-122"/>
              </a:rPr>
              <a:t>》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中国人民政治协商会议共同纲领</a:t>
            </a:r>
            <a:r>
              <a:rPr lang="en-US" altLang="zh-CN" sz="2400" dirty="0">
                <a:solidFill>
                  <a:prstClr val="black"/>
                </a:solidFill>
                <a:latin typeface="黑体" panose="02010609060101010101" pitchFamily="49" charset="-122"/>
                <a:ea typeface="黑体" panose="02010609060101010101" pitchFamily="49" charset="-122"/>
              </a:rPr>
              <a:t>》</a:t>
            </a: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中华人民共和国土地改革法</a:t>
            </a:r>
            <a:r>
              <a:rPr lang="en-US" altLang="zh-CN" sz="2400" dirty="0">
                <a:solidFill>
                  <a:prstClr val="black"/>
                </a:solidFill>
                <a:latin typeface="黑体" panose="02010609060101010101" pitchFamily="49" charset="-122"/>
                <a:ea typeface="黑体" panose="02010609060101010101" pitchFamily="49" charset="-122"/>
              </a:rPr>
              <a:t>》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中华人民共和国宪法</a:t>
            </a:r>
            <a:r>
              <a:rPr lang="en-US" altLang="zh-CN" sz="2400" dirty="0">
                <a:solidFill>
                  <a:prstClr val="black"/>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124024633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000" dirty="0">
                <a:solidFill>
                  <a:schemeClr val="tx1"/>
                </a:solidFill>
              </a:rPr>
              <a:t>练一练</a:t>
            </a:r>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3.</a:t>
            </a:r>
            <a:r>
              <a:rPr lang="zh-CN" altLang="en-US" sz="2400" dirty="0">
                <a:solidFill>
                  <a:prstClr val="black"/>
                </a:solidFill>
                <a:latin typeface="黑体" panose="02010609060101010101" pitchFamily="49" charset="-122"/>
                <a:ea typeface="黑体" panose="02010609060101010101" pitchFamily="49" charset="-122"/>
              </a:rPr>
              <a:t>新中国成立后，社会主义国营经济建立的主要途径是（      ）</a:t>
            </a:r>
          </a:p>
          <a:p>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．没收官僚资本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．没收帝国主义在华企业         </a:t>
            </a: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．没收民族资本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．没收地主阶级的土地和</a:t>
            </a:r>
            <a:r>
              <a:rPr lang="zh-CN" altLang="en-US" sz="2400" dirty="0" smtClean="0">
                <a:solidFill>
                  <a:prstClr val="black"/>
                </a:solidFill>
                <a:latin typeface="黑体" panose="02010609060101010101" pitchFamily="49" charset="-122"/>
                <a:ea typeface="黑体" panose="02010609060101010101" pitchFamily="49" charset="-122"/>
              </a:rPr>
              <a:t>财产</a:t>
            </a:r>
            <a:endParaRPr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56056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1.1947</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6</a:t>
            </a:r>
            <a:r>
              <a:rPr lang="zh-CN" altLang="en-US" sz="2400" dirty="0">
                <a:solidFill>
                  <a:prstClr val="black"/>
                </a:solidFill>
                <a:latin typeface="黑体" panose="02010609060101010101" pitchFamily="49" charset="-122"/>
                <a:ea typeface="黑体" panose="02010609060101010101" pitchFamily="49" charset="-122"/>
              </a:rPr>
              <a:t>月，晋冀鲁豫野战军千里跃进大别山，揭开了人民解放战争（ </a:t>
            </a:r>
            <a:r>
              <a:rPr lang="zh-CN" altLang="en-US" sz="2400" dirty="0" smtClean="0">
                <a:solidFill>
                  <a:prstClr val="black"/>
                </a:solidFill>
                <a:latin typeface="黑体" panose="02010609060101010101" pitchFamily="49" charset="-122"/>
                <a:ea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rPr>
              <a:t> </a:t>
            </a:r>
            <a:r>
              <a:rPr lang="en-US" altLang="zh-CN" sz="2400" dirty="0" smtClean="0">
                <a:solidFill>
                  <a:prstClr val="black"/>
                </a:solidFill>
                <a:latin typeface="黑体" panose="02010609060101010101" pitchFamily="49" charset="-122"/>
                <a:ea typeface="黑体" panose="02010609060101010101" pitchFamily="49" charset="-122"/>
              </a:rPr>
              <a:t> </a:t>
            </a:r>
            <a:r>
              <a:rPr lang="zh-CN" altLang="en-US" sz="2400" dirty="0" smtClean="0">
                <a:solidFill>
                  <a:prstClr val="black"/>
                </a:solidFill>
                <a:latin typeface="黑体" panose="02010609060101010101" pitchFamily="49" charset="-122"/>
                <a:ea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战略防御的序幕 </a:t>
            </a:r>
            <a:endParaRPr lang="zh-CN" altLang="en-US" sz="2400" dirty="0" smtClean="0">
              <a:solidFill>
                <a:prstClr val="black"/>
              </a:solidFill>
              <a:latin typeface="黑体" panose="02010609060101010101" pitchFamily="49" charset="-122"/>
              <a:ea typeface="黑体" panose="02010609060101010101" pitchFamily="49" charset="-122"/>
            </a:endParaRPr>
          </a:p>
          <a:p>
            <a:r>
              <a:rPr lang="zh-CN" altLang="en-US" sz="2400" dirty="0" smtClean="0">
                <a:solidFill>
                  <a:prstClr val="black"/>
                </a:solidFill>
                <a:latin typeface="黑体" panose="02010609060101010101" pitchFamily="49" charset="-122"/>
                <a:ea typeface="黑体" panose="02010609060101010101" pitchFamily="49" charset="-122"/>
              </a:rPr>
              <a:t>      </a:t>
            </a:r>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战略转移的序幕 </a:t>
            </a:r>
            <a:endParaRPr lang="zh-CN" altLang="en-US" sz="2400" dirty="0" smtClean="0">
              <a:solidFill>
                <a:prstClr val="black"/>
              </a:solidFill>
              <a:latin typeface="黑体" panose="02010609060101010101" pitchFamily="49" charset="-122"/>
              <a:ea typeface="黑体" panose="02010609060101010101" pitchFamily="49" charset="-122"/>
            </a:endParaRPr>
          </a:p>
          <a:p>
            <a:r>
              <a:rPr lang="zh-CN" altLang="en-US" sz="2400" dirty="0" smtClean="0">
                <a:solidFill>
                  <a:prstClr val="black"/>
                </a:solidFill>
                <a:latin typeface="黑体" panose="02010609060101010101" pitchFamily="49" charset="-122"/>
                <a:ea typeface="黑体" panose="02010609060101010101" pitchFamily="49" charset="-122"/>
              </a:rPr>
              <a:t>     </a:t>
            </a:r>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战略进攻的序幕 </a:t>
            </a:r>
            <a:endParaRPr lang="zh-CN" altLang="en-US" sz="2400" dirty="0" smtClean="0">
              <a:solidFill>
                <a:prstClr val="black"/>
              </a:solidFill>
              <a:latin typeface="黑体" panose="02010609060101010101" pitchFamily="49" charset="-122"/>
              <a:ea typeface="黑体" panose="02010609060101010101" pitchFamily="49" charset="-122"/>
            </a:endParaRPr>
          </a:p>
          <a:p>
            <a:r>
              <a:rPr lang="zh-CN" altLang="en-US" sz="2400" dirty="0" smtClean="0">
                <a:solidFill>
                  <a:prstClr val="black"/>
                </a:solidFill>
                <a:latin typeface="黑体" panose="02010609060101010101" pitchFamily="49" charset="-122"/>
                <a:ea typeface="黑体" panose="02010609060101010101" pitchFamily="49" charset="-122"/>
              </a:rPr>
              <a:t>     </a:t>
            </a:r>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战略决战的序幕</a:t>
            </a:r>
          </a:p>
        </p:txBody>
      </p:sp>
    </p:spTree>
    <p:extLst>
      <p:ext uri="{BB962C8B-B14F-4D97-AF65-F5344CB8AC3E}">
        <p14:creationId xmlns:p14="http://schemas.microsoft.com/office/powerpoint/2010/main" val="192520922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000" dirty="0">
                <a:solidFill>
                  <a:schemeClr val="tx1"/>
                </a:solidFill>
              </a:rPr>
              <a:t>练一练</a:t>
            </a:r>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3.</a:t>
            </a:r>
            <a:r>
              <a:rPr lang="zh-CN" altLang="en-US" sz="2400" dirty="0">
                <a:solidFill>
                  <a:prstClr val="black"/>
                </a:solidFill>
                <a:latin typeface="黑体" panose="02010609060101010101" pitchFamily="49" charset="-122"/>
                <a:ea typeface="黑体" panose="02010609060101010101" pitchFamily="49" charset="-122"/>
              </a:rPr>
              <a:t>新中国成立后，社会主义国营经济建立的主要途径是（   </a:t>
            </a:r>
            <a:r>
              <a:rPr lang="en-US" altLang="zh-CN" sz="2400" dirty="0" smtClean="0">
                <a:solidFill>
                  <a:srgbClr val="C00000"/>
                </a:solidFill>
                <a:latin typeface="黑体" panose="02010609060101010101" pitchFamily="49" charset="-122"/>
                <a:ea typeface="黑体" panose="02010609060101010101" pitchFamily="49" charset="-122"/>
              </a:rPr>
              <a:t>A</a:t>
            </a:r>
            <a:r>
              <a:rPr lang="zh-CN" altLang="en-US" sz="2400" dirty="0" smtClean="0">
                <a:solidFill>
                  <a:prstClr val="black"/>
                </a:solidFill>
                <a:latin typeface="黑体" panose="02010609060101010101" pitchFamily="49" charset="-122"/>
                <a:ea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rPr>
              <a:t>）</a:t>
            </a:r>
          </a:p>
          <a:p>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．没收官僚资本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．没收帝国主义在华企业         </a:t>
            </a: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．没收民族资本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．没收地主阶级的土地和</a:t>
            </a:r>
            <a:r>
              <a:rPr lang="zh-CN" altLang="en-US" sz="2400" dirty="0" smtClean="0">
                <a:solidFill>
                  <a:prstClr val="black"/>
                </a:solidFill>
                <a:latin typeface="黑体" panose="02010609060101010101" pitchFamily="49" charset="-122"/>
                <a:ea typeface="黑体" panose="02010609060101010101" pitchFamily="49" charset="-122"/>
              </a:rPr>
              <a:t>财产</a:t>
            </a:r>
            <a:endParaRPr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3399654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000" dirty="0">
                <a:solidFill>
                  <a:schemeClr val="tx1"/>
                </a:solidFill>
              </a:rPr>
              <a:t>练一练</a:t>
            </a:r>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4.1950</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6</a:t>
            </a:r>
            <a:r>
              <a:rPr lang="zh-CN" altLang="en-US" sz="2400" dirty="0">
                <a:solidFill>
                  <a:prstClr val="black"/>
                </a:solidFill>
                <a:latin typeface="黑体" panose="02010609060101010101" pitchFamily="49" charset="-122"/>
                <a:ea typeface="黑体" panose="02010609060101010101" pitchFamily="49" charset="-122"/>
              </a:rPr>
              <a:t>月，中共七届三中全会确定的中心任务是（     ）</a:t>
            </a:r>
            <a:br>
              <a:rPr lang="zh-CN" altLang="en-US" sz="2400" dirty="0">
                <a:solidFill>
                  <a:prstClr val="black"/>
                </a:solidFill>
                <a:latin typeface="黑体" panose="02010609060101010101" pitchFamily="49" charset="-122"/>
                <a:ea typeface="黑体" panose="02010609060101010101" pitchFamily="49" charset="-122"/>
              </a:rPr>
            </a:b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A.</a:t>
            </a:r>
            <a:r>
              <a:rPr lang="zh-CN" altLang="en-US" sz="2400" dirty="0" smtClean="0">
                <a:solidFill>
                  <a:prstClr val="black"/>
                </a:solidFill>
                <a:latin typeface="黑体" panose="02010609060101010101" pitchFamily="49" charset="-122"/>
                <a:ea typeface="黑体" panose="02010609060101010101" pitchFamily="49" charset="-122"/>
              </a:rPr>
              <a:t> 迅速</a:t>
            </a:r>
            <a:r>
              <a:rPr lang="zh-CN" altLang="en-US" sz="2400" dirty="0">
                <a:solidFill>
                  <a:prstClr val="black"/>
                </a:solidFill>
                <a:latin typeface="黑体" panose="02010609060101010101" pitchFamily="49" charset="-122"/>
                <a:ea typeface="黑体" panose="02010609060101010101" pitchFamily="49" charset="-122"/>
              </a:rPr>
              <a:t>消灭国民党残余势力</a:t>
            </a: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rPr>
              <a:t> 完成</a:t>
            </a:r>
            <a:r>
              <a:rPr lang="zh-CN" altLang="en-US" sz="2400" dirty="0">
                <a:solidFill>
                  <a:prstClr val="black"/>
                </a:solidFill>
                <a:latin typeface="黑体" panose="02010609060101010101" pitchFamily="49" charset="-122"/>
                <a:ea typeface="黑体" panose="02010609060101010101" pitchFamily="49" charset="-122"/>
              </a:rPr>
              <a:t>新解放区土地改革</a:t>
            </a: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rPr>
              <a:t> 统一</a:t>
            </a:r>
            <a:r>
              <a:rPr lang="zh-CN" altLang="en-US" sz="2400" dirty="0">
                <a:solidFill>
                  <a:prstClr val="black"/>
                </a:solidFill>
                <a:latin typeface="黑体" panose="02010609060101010101" pitchFamily="49" charset="-122"/>
                <a:ea typeface="黑体" panose="02010609060101010101" pitchFamily="49" charset="-122"/>
              </a:rPr>
              <a:t>全国财政经济工作</a:t>
            </a: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rPr>
              <a:t> 争取</a:t>
            </a:r>
            <a:r>
              <a:rPr lang="zh-CN" altLang="en-US" sz="2400" dirty="0">
                <a:solidFill>
                  <a:prstClr val="black"/>
                </a:solidFill>
                <a:latin typeface="黑体" panose="02010609060101010101" pitchFamily="49" charset="-122"/>
                <a:ea typeface="黑体" panose="02010609060101010101" pitchFamily="49" charset="-122"/>
              </a:rPr>
              <a:t>国家财政经济状况的基本好转</a:t>
            </a:r>
          </a:p>
        </p:txBody>
      </p:sp>
    </p:spTree>
    <p:extLst>
      <p:ext uri="{BB962C8B-B14F-4D97-AF65-F5344CB8AC3E}">
        <p14:creationId xmlns:p14="http://schemas.microsoft.com/office/powerpoint/2010/main" val="62890624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000" dirty="0">
                <a:solidFill>
                  <a:schemeClr val="tx1"/>
                </a:solidFill>
              </a:rPr>
              <a:t>练一练</a:t>
            </a:r>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4.1950</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6</a:t>
            </a:r>
            <a:r>
              <a:rPr lang="zh-CN" altLang="en-US" sz="2400" dirty="0">
                <a:solidFill>
                  <a:prstClr val="black"/>
                </a:solidFill>
                <a:latin typeface="黑体" panose="02010609060101010101" pitchFamily="49" charset="-122"/>
                <a:ea typeface="黑体" panose="02010609060101010101" pitchFamily="49" charset="-122"/>
              </a:rPr>
              <a:t>月，中共七届三中全会确定的中心任务是（  </a:t>
            </a:r>
            <a:r>
              <a:rPr lang="en-US" altLang="zh-CN" sz="2400" dirty="0" smtClean="0">
                <a:solidFill>
                  <a:srgbClr val="C00000"/>
                </a:solidFill>
                <a:latin typeface="黑体" panose="02010609060101010101" pitchFamily="49" charset="-122"/>
                <a:ea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rPr>
              <a:t>）</a:t>
            </a:r>
            <a:br>
              <a:rPr lang="zh-CN" altLang="en-US" sz="2400" dirty="0">
                <a:solidFill>
                  <a:prstClr val="black"/>
                </a:solidFill>
                <a:latin typeface="黑体" panose="02010609060101010101" pitchFamily="49" charset="-122"/>
                <a:ea typeface="黑体" panose="02010609060101010101" pitchFamily="49" charset="-122"/>
              </a:rPr>
            </a:b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A.</a:t>
            </a:r>
            <a:r>
              <a:rPr lang="zh-CN" altLang="en-US" sz="2400" dirty="0" smtClean="0">
                <a:solidFill>
                  <a:prstClr val="black"/>
                </a:solidFill>
                <a:latin typeface="黑体" panose="02010609060101010101" pitchFamily="49" charset="-122"/>
                <a:ea typeface="黑体" panose="02010609060101010101" pitchFamily="49" charset="-122"/>
              </a:rPr>
              <a:t> 迅速</a:t>
            </a:r>
            <a:r>
              <a:rPr lang="zh-CN" altLang="en-US" sz="2400" dirty="0">
                <a:solidFill>
                  <a:prstClr val="black"/>
                </a:solidFill>
                <a:latin typeface="黑体" panose="02010609060101010101" pitchFamily="49" charset="-122"/>
                <a:ea typeface="黑体" panose="02010609060101010101" pitchFamily="49" charset="-122"/>
              </a:rPr>
              <a:t>消灭国民党残余势力</a:t>
            </a: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rPr>
              <a:t> 完成</a:t>
            </a:r>
            <a:r>
              <a:rPr lang="zh-CN" altLang="en-US" sz="2400" dirty="0">
                <a:solidFill>
                  <a:prstClr val="black"/>
                </a:solidFill>
                <a:latin typeface="黑体" panose="02010609060101010101" pitchFamily="49" charset="-122"/>
                <a:ea typeface="黑体" panose="02010609060101010101" pitchFamily="49" charset="-122"/>
              </a:rPr>
              <a:t>新解放区土地改革</a:t>
            </a: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rPr>
              <a:t> 统一</a:t>
            </a:r>
            <a:r>
              <a:rPr lang="zh-CN" altLang="en-US" sz="2400" dirty="0">
                <a:solidFill>
                  <a:prstClr val="black"/>
                </a:solidFill>
                <a:latin typeface="黑体" panose="02010609060101010101" pitchFamily="49" charset="-122"/>
                <a:ea typeface="黑体" panose="02010609060101010101" pitchFamily="49" charset="-122"/>
              </a:rPr>
              <a:t>全国财政经济工作</a:t>
            </a: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rPr>
              <a:t> 争取</a:t>
            </a:r>
            <a:r>
              <a:rPr lang="zh-CN" altLang="en-US" sz="2400" dirty="0">
                <a:solidFill>
                  <a:prstClr val="black"/>
                </a:solidFill>
                <a:latin typeface="黑体" panose="02010609060101010101" pitchFamily="49" charset="-122"/>
                <a:ea typeface="黑体" panose="02010609060101010101" pitchFamily="49" charset="-122"/>
              </a:rPr>
              <a:t>国家财政经济状况的基本好转</a:t>
            </a:r>
          </a:p>
        </p:txBody>
      </p:sp>
    </p:spTree>
    <p:extLst>
      <p:ext uri="{BB962C8B-B14F-4D97-AF65-F5344CB8AC3E}">
        <p14:creationId xmlns:p14="http://schemas.microsoft.com/office/powerpoint/2010/main" val="138408184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000" dirty="0">
                <a:solidFill>
                  <a:schemeClr val="tx1"/>
                </a:solidFill>
              </a:rPr>
              <a:t>练一练</a:t>
            </a:r>
          </a:p>
        </p:txBody>
      </p:sp>
      <p:sp>
        <p:nvSpPr>
          <p:cNvPr id="4" name="矩形 3"/>
          <p:cNvSpPr/>
          <p:nvPr/>
        </p:nvSpPr>
        <p:spPr>
          <a:xfrm>
            <a:off x="822926" y="1579780"/>
            <a:ext cx="10614991" cy="4154984"/>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5.</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prstClr val="black"/>
                </a:solidFill>
                <a:latin typeface="黑体" panose="02010609060101010101" pitchFamily="49" charset="-122"/>
                <a:ea typeface="黑体" panose="02010609060101010101" pitchFamily="49" charset="-122"/>
              </a:rPr>
              <a:t>1951</a:t>
            </a:r>
            <a:r>
              <a:rPr lang="zh-CN" altLang="en-US" sz="2400" dirty="0">
                <a:solidFill>
                  <a:prstClr val="black"/>
                </a:solidFill>
                <a:latin typeface="黑体" panose="02010609060101010101" pitchFamily="49" charset="-122"/>
                <a:ea typeface="黑体" panose="02010609060101010101" pitchFamily="49" charset="-122"/>
              </a:rPr>
              <a:t>年底到</a:t>
            </a:r>
            <a:r>
              <a:rPr lang="en-US" altLang="zh-CN" sz="2400" dirty="0">
                <a:solidFill>
                  <a:prstClr val="black"/>
                </a:solidFill>
                <a:latin typeface="黑体" panose="02010609060101010101" pitchFamily="49" charset="-122"/>
                <a:ea typeface="黑体" panose="02010609060101010101" pitchFamily="49" charset="-122"/>
              </a:rPr>
              <a:t>1952</a:t>
            </a:r>
            <a:r>
              <a:rPr lang="zh-CN" altLang="en-US" sz="2400" dirty="0">
                <a:solidFill>
                  <a:prstClr val="black"/>
                </a:solidFill>
                <a:latin typeface="黑体" panose="02010609060101010101" pitchFamily="49" charset="-122"/>
                <a:ea typeface="黑体" panose="02010609060101010101" pitchFamily="49" charset="-122"/>
              </a:rPr>
              <a:t>年春，中国共产党在党政机关中开展的“三反”运动是</a:t>
            </a:r>
            <a:r>
              <a:rPr lang="en-US" altLang="zh-CN" sz="2400" dirty="0">
                <a:solidFill>
                  <a:prstClr val="black"/>
                </a:solidFill>
                <a:latin typeface="黑体" panose="02010609060101010101" pitchFamily="49" charset="-122"/>
                <a:ea typeface="黑体" panose="02010609060101010101" pitchFamily="49" charset="-122"/>
              </a:rPr>
              <a:t>(   </a:t>
            </a:r>
            <a:r>
              <a:rPr lang="en-US" altLang="zh-CN" sz="2400" dirty="0" smtClean="0">
                <a:solidFill>
                  <a:prstClr val="black"/>
                </a:solidFill>
                <a:latin typeface="黑体" panose="02010609060101010101" pitchFamily="49" charset="-122"/>
                <a:ea typeface="黑体" panose="02010609060101010101" pitchFamily="49" charset="-122"/>
              </a:rPr>
              <a:t>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en-US" altLang="zh-CN" sz="2400" dirty="0">
              <a:solidFill>
                <a:prstClr val="black"/>
              </a:solidFill>
              <a:latin typeface="黑体" panose="02010609060101010101" pitchFamily="49" charset="-122"/>
              <a:ea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．反贪污、反浪费、反官僚主义</a:t>
            </a: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．反主观主义、反宗派主义、反党八股</a:t>
            </a: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．反受贿、反贪污、反自由主义</a:t>
            </a: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．反浪费、反行贿、反形式主义</a:t>
            </a:r>
          </a:p>
        </p:txBody>
      </p:sp>
    </p:spTree>
    <p:extLst>
      <p:ext uri="{BB962C8B-B14F-4D97-AF65-F5344CB8AC3E}">
        <p14:creationId xmlns:p14="http://schemas.microsoft.com/office/powerpoint/2010/main" val="116985194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000" dirty="0">
                <a:solidFill>
                  <a:schemeClr val="tx1"/>
                </a:solidFill>
              </a:rPr>
              <a:t>练一练</a:t>
            </a:r>
          </a:p>
        </p:txBody>
      </p:sp>
      <p:sp>
        <p:nvSpPr>
          <p:cNvPr id="4" name="矩形 3"/>
          <p:cNvSpPr/>
          <p:nvPr/>
        </p:nvSpPr>
        <p:spPr>
          <a:xfrm>
            <a:off x="822926" y="1579780"/>
            <a:ext cx="10614991" cy="4154984"/>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5.</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prstClr val="black"/>
                </a:solidFill>
                <a:latin typeface="黑体" panose="02010609060101010101" pitchFamily="49" charset="-122"/>
                <a:ea typeface="黑体" panose="02010609060101010101" pitchFamily="49" charset="-122"/>
              </a:rPr>
              <a:t>1951</a:t>
            </a:r>
            <a:r>
              <a:rPr lang="zh-CN" altLang="en-US" sz="2400" dirty="0">
                <a:solidFill>
                  <a:prstClr val="black"/>
                </a:solidFill>
                <a:latin typeface="黑体" panose="02010609060101010101" pitchFamily="49" charset="-122"/>
                <a:ea typeface="黑体" panose="02010609060101010101" pitchFamily="49" charset="-122"/>
              </a:rPr>
              <a:t>年底到</a:t>
            </a:r>
            <a:r>
              <a:rPr lang="en-US" altLang="zh-CN" sz="2400" dirty="0">
                <a:solidFill>
                  <a:prstClr val="black"/>
                </a:solidFill>
                <a:latin typeface="黑体" panose="02010609060101010101" pitchFamily="49" charset="-122"/>
                <a:ea typeface="黑体" panose="02010609060101010101" pitchFamily="49" charset="-122"/>
              </a:rPr>
              <a:t>1952</a:t>
            </a:r>
            <a:r>
              <a:rPr lang="zh-CN" altLang="en-US" sz="2400" dirty="0">
                <a:solidFill>
                  <a:prstClr val="black"/>
                </a:solidFill>
                <a:latin typeface="黑体" panose="02010609060101010101" pitchFamily="49" charset="-122"/>
                <a:ea typeface="黑体" panose="02010609060101010101" pitchFamily="49" charset="-122"/>
              </a:rPr>
              <a:t>年春，中国共产党在党政机关中开展的“三反”运动是</a:t>
            </a:r>
            <a:r>
              <a:rPr lang="en-US" altLang="zh-CN"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C00000"/>
                </a:solidFill>
                <a:latin typeface="黑体" panose="02010609060101010101" pitchFamily="49" charset="-122"/>
                <a:ea typeface="黑体" panose="02010609060101010101" pitchFamily="49" charset="-122"/>
              </a:rPr>
              <a:t> A    </a:t>
            </a:r>
            <a:r>
              <a:rPr lang="en-US" altLang="zh-CN" sz="2400" dirty="0" smtClean="0">
                <a:solidFill>
                  <a:prstClr val="black"/>
                </a:solidFill>
                <a:latin typeface="黑体" panose="02010609060101010101" pitchFamily="49" charset="-122"/>
                <a:ea typeface="黑体" panose="02010609060101010101" pitchFamily="49" charset="-122"/>
              </a:rPr>
              <a:t>)</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en-US" altLang="zh-CN" sz="2400" dirty="0">
              <a:solidFill>
                <a:prstClr val="black"/>
              </a:solidFill>
              <a:latin typeface="黑体" panose="02010609060101010101" pitchFamily="49" charset="-122"/>
              <a:ea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．反贪污、反浪费、反官僚主义</a:t>
            </a: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．反主观主义、反宗派主义、反党八股</a:t>
            </a: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．反受贿、反贪污、反自由主义</a:t>
            </a: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．反浪费、反行贿、反形式主义</a:t>
            </a:r>
          </a:p>
        </p:txBody>
      </p:sp>
    </p:spTree>
    <p:extLst>
      <p:ext uri="{BB962C8B-B14F-4D97-AF65-F5344CB8AC3E}">
        <p14:creationId xmlns:p14="http://schemas.microsoft.com/office/powerpoint/2010/main" val="135231615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000" dirty="0">
                <a:solidFill>
                  <a:schemeClr val="tx1"/>
                </a:solidFill>
              </a:rPr>
              <a:t>练一练</a:t>
            </a:r>
          </a:p>
        </p:txBody>
      </p:sp>
      <p:sp>
        <p:nvSpPr>
          <p:cNvPr id="4" name="矩形 3"/>
          <p:cNvSpPr/>
          <p:nvPr/>
        </p:nvSpPr>
        <p:spPr>
          <a:xfrm>
            <a:off x="822926" y="1579780"/>
            <a:ext cx="10614991"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6</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）证明，西方侵略者几百年来只要在东方一个海岸上架起几尊大炮就可霸占一个国家的时代一去不复返了</a:t>
            </a:r>
            <a:b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br>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抗日战争</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解放战争</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抗美援朝</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战争</a:t>
            </a: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抗美</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援越战争</a:t>
            </a:r>
          </a:p>
        </p:txBody>
      </p:sp>
    </p:spTree>
    <p:extLst>
      <p:ext uri="{BB962C8B-B14F-4D97-AF65-F5344CB8AC3E}">
        <p14:creationId xmlns:p14="http://schemas.microsoft.com/office/powerpoint/2010/main" val="239061114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000" dirty="0">
                <a:solidFill>
                  <a:schemeClr val="tx1"/>
                </a:solidFill>
              </a:rPr>
              <a:t>练一练</a:t>
            </a:r>
          </a:p>
        </p:txBody>
      </p:sp>
      <p:sp>
        <p:nvSpPr>
          <p:cNvPr id="4" name="矩形 3"/>
          <p:cNvSpPr/>
          <p:nvPr/>
        </p:nvSpPr>
        <p:spPr>
          <a:xfrm>
            <a:off x="822926" y="1579780"/>
            <a:ext cx="10614991"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6</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）证明，西方侵略者几百年来只要在东方一个海岸上架起几尊大炮就可霸占一个国家的时代一去不复返了</a:t>
            </a:r>
            <a:b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br>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抗日战争</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解放战争</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抗美援朝</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战争</a:t>
            </a:r>
          </a:p>
          <a:p>
            <a:endParaRPr lang="zh-CN" altLang="en-US" sz="240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smtClean="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抗美</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援越战争</a:t>
            </a:r>
          </a:p>
        </p:txBody>
      </p:sp>
    </p:spTree>
    <p:extLst>
      <p:ext uri="{BB962C8B-B14F-4D97-AF65-F5344CB8AC3E}">
        <p14:creationId xmlns:p14="http://schemas.microsoft.com/office/powerpoint/2010/main" val="38048657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5"/>
</p:tagLst>
</file>

<file path=ppt/tags/tag11.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5"/>
</p:tagLst>
</file>

<file path=ppt/tags/tag12.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5"/>
</p:tagLst>
</file>

<file path=ppt/tags/tag13.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5"/>
</p:tagLst>
</file>

<file path=ppt/tags/tag14.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3"/>
</p:tagLst>
</file>

<file path=ppt/tags/tag15.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3"/>
</p:tagLst>
</file>

<file path=ppt/tags/tag18.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5"/>
</p:tagLst>
</file>

<file path=ppt/tags/tag2.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5"/>
</p:tagLst>
</file>

<file path=ppt/tags/tag5.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6"/>
</p:tagLst>
</file>

<file path=ppt/tags/tag6.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Text"/>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Text"/>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3"/>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5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6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5734</Words>
  <Application>Microsoft Macintosh PowerPoint</Application>
  <PresentationFormat>宽屏</PresentationFormat>
  <Paragraphs>1126</Paragraphs>
  <Slides>96</Slides>
  <Notes>6</Notes>
  <HiddenSlides>0</HiddenSlides>
  <MMClips>0</MMClips>
  <ScaleCrop>false</ScaleCrop>
  <HeadingPairs>
    <vt:vector size="6" baseType="variant">
      <vt:variant>
        <vt:lpstr>已用的字体</vt:lpstr>
      </vt:variant>
      <vt:variant>
        <vt:i4>16</vt:i4>
      </vt:variant>
      <vt:variant>
        <vt:lpstr>主题</vt:lpstr>
      </vt:variant>
      <vt:variant>
        <vt:i4>6</vt:i4>
      </vt:variant>
      <vt:variant>
        <vt:lpstr>幻灯片标题</vt:lpstr>
      </vt:variant>
      <vt:variant>
        <vt:i4>96</vt:i4>
      </vt:variant>
    </vt:vector>
  </HeadingPairs>
  <TitlesOfParts>
    <vt:vector size="118" baseType="lpstr">
      <vt:lpstr>Calibri Light</vt:lpstr>
      <vt:lpstr>Palatino Linotype</vt:lpstr>
      <vt:lpstr>方正粗倩简体</vt:lpstr>
      <vt:lpstr>方正兰亭超细黑简体</vt:lpstr>
      <vt:lpstr>方正兰亭黑_GBK</vt:lpstr>
      <vt:lpstr>方正清刻本悦宋简体</vt:lpstr>
      <vt:lpstr>仿宋</vt:lpstr>
      <vt:lpstr>黑体</vt:lpstr>
      <vt:lpstr>华文行楷</vt:lpstr>
      <vt:lpstr>华文新魏</vt:lpstr>
      <vt:lpstr>思源黑体 CN Light</vt:lpstr>
      <vt:lpstr>宋体</vt:lpstr>
      <vt:lpstr>微软雅黑</vt:lpstr>
      <vt:lpstr>Arial</vt:lpstr>
      <vt:lpstr>Calibri</vt:lpstr>
      <vt:lpstr>Wingdings</vt:lpstr>
      <vt:lpstr>1_Office 主题</vt:lpstr>
      <vt:lpstr>3_Office 主题</vt:lpstr>
      <vt:lpstr>5_Office 主题</vt:lpstr>
      <vt:lpstr>6_Office 主题</vt:lpstr>
      <vt:lpstr>2_Office 主题</vt:lpstr>
      <vt:lpstr>4_Office 主题</vt:lpstr>
      <vt:lpstr>PowerPoint 演示文稿</vt:lpstr>
      <vt:lpstr>关于教材</vt:lpstr>
      <vt:lpstr>PowerPoint 演示文稿</vt:lpstr>
      <vt:lpstr>PowerPoint 演示文稿</vt:lpstr>
      <vt:lpstr>PowerPoint 演示文稿</vt:lpstr>
      <vt:lpstr>第二节 国民党政府处在全民的包围中</vt:lpstr>
      <vt:lpstr>第二节 国民党政府处在全民的包围中</vt:lpstr>
      <vt:lpstr>练一练</vt:lpstr>
      <vt:lpstr>练一练</vt:lpstr>
      <vt:lpstr>练一练</vt:lpstr>
      <vt:lpstr>练一练</vt:lpstr>
      <vt:lpstr>练一练</vt:lpstr>
      <vt:lpstr>练一练</vt:lpstr>
      <vt:lpstr>练一练</vt:lpstr>
      <vt:lpstr>练一练</vt:lpstr>
      <vt:lpstr>PowerPoint 演示文稿</vt:lpstr>
      <vt:lpstr>第二节 国民党政府处在全民的包围中</vt:lpstr>
      <vt:lpstr>练一练</vt:lpstr>
      <vt:lpstr>练一练</vt:lpstr>
      <vt:lpstr>PowerPoint 演示文稿</vt:lpstr>
      <vt:lpstr>第二节 国民党政府处在全民的包围中 </vt:lpstr>
      <vt:lpstr>第二节 国民党政府处在全民的包围中</vt:lpstr>
      <vt:lpstr>第二节 国民党政府处在全民的包围中</vt:lpstr>
      <vt:lpstr>PowerPoint 演示文稿</vt:lpstr>
      <vt:lpstr>第二节 国民党政府处在全民的包围中</vt:lpstr>
      <vt:lpstr>第二节 国民党政府处在全民的包围中</vt:lpstr>
      <vt:lpstr>练一练</vt:lpstr>
      <vt:lpstr>练一练</vt:lpstr>
      <vt:lpstr>练一练</vt:lpstr>
      <vt:lpstr>练一练</vt:lpstr>
      <vt:lpstr>练一练</vt:lpstr>
      <vt:lpstr>练一练</vt:lpstr>
      <vt:lpstr>练一练</vt:lpstr>
      <vt:lpstr>练一练</vt:lpstr>
      <vt:lpstr>练一练</vt:lpstr>
      <vt:lpstr>练一练</vt:lpstr>
      <vt:lpstr>PowerPoint 演示文稿</vt:lpstr>
      <vt:lpstr>PowerPoint 演示文稿</vt:lpstr>
      <vt:lpstr>第三节 人民共和国：中国人民的历史性选择 </vt:lpstr>
      <vt:lpstr>PowerPoint 演示文稿</vt:lpstr>
      <vt:lpstr>第三节 人民共和国：中国人民的历史性选择</vt:lpstr>
      <vt:lpstr>PowerPoint 演示文稿</vt:lpstr>
      <vt:lpstr>PowerPoint 演示文稿</vt:lpstr>
      <vt:lpstr>第三节 人民共和国：中国人民的历史性选择</vt:lpstr>
      <vt:lpstr>第三节 人民共和国：中国人民的历史性选择</vt:lpstr>
      <vt:lpstr>第三节 人民共和国：中国人民的历史性选择 </vt:lpstr>
      <vt:lpstr>PowerPoint 演示文稿</vt:lpstr>
      <vt:lpstr>第三节 人民共和国：中国人民的历史性选择</vt:lpstr>
      <vt:lpstr>第三节 人民共和国：中国人民的历史性选择 </vt:lpstr>
      <vt:lpstr>第三节 人民共和国：中国人民的历史性选择 </vt:lpstr>
      <vt:lpstr>第三节 人民共和国：中国人民的历史性选择 </vt:lpstr>
      <vt:lpstr>第三节 人民共和国：中国人民的历史性选择 </vt:lpstr>
      <vt:lpstr>练一练</vt:lpstr>
      <vt:lpstr>练一练</vt:lpstr>
      <vt:lpstr>练一练</vt:lpstr>
      <vt:lpstr>练一练</vt:lpstr>
      <vt:lpstr>练一练</vt:lpstr>
      <vt:lpstr>练一练</vt:lpstr>
      <vt:lpstr>练一练</vt:lpstr>
      <vt:lpstr>练一练</vt:lpstr>
      <vt:lpstr>练一练</vt:lpstr>
      <vt:lpstr>练一练</vt:lpstr>
      <vt:lpstr>PowerPoint 演示文稿</vt:lpstr>
      <vt:lpstr>PowerPoint 演示文稿</vt:lpstr>
      <vt:lpstr>PowerPoint 演示文稿</vt:lpstr>
      <vt:lpstr>PowerPoint 演示文稿</vt:lpstr>
      <vt:lpstr>PowerPoint 演示文稿</vt:lpstr>
      <vt:lpstr>第一节 《共同纲领》的全面实施与 新民主主义革命任务的胜利完成  </vt:lpstr>
      <vt:lpstr>第一节 《共同纲领》的全面实施与 新民主主义革命任务的胜利完成  </vt:lpstr>
      <vt:lpstr>第一节 《共同纲领》的全面实施与 新民主主义革命任务的胜利完成  </vt:lpstr>
      <vt:lpstr>第一节 《共同纲领》的全面实施与 新民主主义革命任务的胜利完成  </vt:lpstr>
      <vt:lpstr>第一节 《共同纲领》的全面实施与 新民主主义革命任务的胜利完成  </vt:lpstr>
      <vt:lpstr>第一节 《共同纲领》的全面实施与 新民主主义革命任务的胜利完成  </vt:lpstr>
      <vt:lpstr>PowerPoint 演示文稿</vt:lpstr>
      <vt:lpstr>第一节 《共同纲领》的全面实施与 新民主主义革命任务的胜利完成  </vt:lpstr>
      <vt:lpstr>PowerPoint 演示文稿</vt:lpstr>
      <vt:lpstr>第一节 《共同纲领》的全面实施与 新民主主义革命任务的胜利完成 </vt:lpstr>
      <vt:lpstr>第一节 《共同纲领》的全面实施与 新民主主义革命任务的胜利完成 </vt:lpstr>
      <vt:lpstr>第一节 《共同纲领》的全面实施与 新民主主义革命任务的胜利完成 </vt:lpstr>
      <vt:lpstr>第一节 《共同纲领》的全面实施与 新民主主义革命任务的胜利完成 </vt:lpstr>
      <vt:lpstr>第一节 《共同纲领》的全面实施与 新民主主义革命任务的胜利完成 </vt:lpstr>
      <vt:lpstr>第一节 《共同纲领》的全面实施与 新民主主义革命任务的胜利完成  </vt:lpstr>
      <vt:lpstr>PowerPoint 演示文稿</vt:lpstr>
      <vt:lpstr>第一节 《共同纲领》的全面实施与 新民主主义革命任务的胜利完成  </vt:lpstr>
      <vt:lpstr>练一练</vt:lpstr>
      <vt:lpstr>练一练</vt:lpstr>
      <vt:lpstr>练一练</vt:lpstr>
      <vt:lpstr>练一练</vt:lpstr>
      <vt:lpstr>练一练</vt:lpstr>
      <vt:lpstr>练一练</vt:lpstr>
      <vt:lpstr>练一练</vt:lpstr>
      <vt:lpstr>练一练</vt:lpstr>
      <vt:lpstr>练一练</vt:lpstr>
      <vt:lpstr>练一练</vt:lpstr>
      <vt:lpstr>练一练</vt:lpstr>
      <vt:lpstr>练一练</vt:lpstr>
    </vt:vector>
  </TitlesOfParts>
  <Company>Sky123.Org</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WINDOWS7</dc:creator>
  <cp:lastModifiedBy>Microsoft Office 用户</cp:lastModifiedBy>
  <cp:revision>378</cp:revision>
  <dcterms:created xsi:type="dcterms:W3CDTF">2015-01-10T04:56:00Z</dcterms:created>
  <dcterms:modified xsi:type="dcterms:W3CDTF">2019-01-24T05:34:23Z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