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87" r:id="rId3"/>
    <p:sldMasterId id="2147483700" r:id="rId4"/>
    <p:sldMasterId id="2147483713" r:id="rId5"/>
    <p:sldMasterId id="2147483726" r:id="rId6"/>
  </p:sldMasterIdLst>
  <p:notesMasterIdLst>
    <p:notesMasterId r:id="rId121"/>
  </p:notesMasterIdLst>
  <p:handoutMasterIdLst>
    <p:handoutMasterId r:id="rId122"/>
  </p:handoutMasterIdLst>
  <p:sldIdLst>
    <p:sldId id="676" r:id="rId7"/>
    <p:sldId id="1153" r:id="rId8"/>
    <p:sldId id="1154" r:id="rId9"/>
    <p:sldId id="1155" r:id="rId10"/>
    <p:sldId id="1097" r:id="rId11"/>
    <p:sldId id="727" r:id="rId12"/>
    <p:sldId id="728" r:id="rId13"/>
    <p:sldId id="1098" r:id="rId14"/>
    <p:sldId id="673" r:id="rId15"/>
    <p:sldId id="1011" r:id="rId16"/>
    <p:sldId id="797" r:id="rId17"/>
    <p:sldId id="798" r:id="rId18"/>
    <p:sldId id="799" r:id="rId19"/>
    <p:sldId id="800" r:id="rId20"/>
    <p:sldId id="1099" r:id="rId21"/>
    <p:sldId id="1004" r:id="rId22"/>
    <p:sldId id="1009" r:id="rId23"/>
    <p:sldId id="1100" r:id="rId24"/>
    <p:sldId id="1006" r:id="rId25"/>
    <p:sldId id="1013" r:id="rId26"/>
    <p:sldId id="1057" r:id="rId27"/>
    <p:sldId id="953" r:id="rId28"/>
    <p:sldId id="925" r:id="rId29"/>
    <p:sldId id="985" r:id="rId30"/>
    <p:sldId id="986" r:id="rId31"/>
    <p:sldId id="987" r:id="rId32"/>
    <p:sldId id="989" r:id="rId33"/>
    <p:sldId id="1101" r:id="rId34"/>
    <p:sldId id="1015" r:id="rId35"/>
    <p:sldId id="1016" r:id="rId36"/>
    <p:sldId id="1017" r:id="rId37"/>
    <p:sldId id="1018" r:id="rId38"/>
    <p:sldId id="1019" r:id="rId39"/>
    <p:sldId id="1044" r:id="rId40"/>
    <p:sldId id="1045" r:id="rId41"/>
    <p:sldId id="1069" r:id="rId42"/>
    <p:sldId id="1022" r:id="rId43"/>
    <p:sldId id="1023" r:id="rId44"/>
    <p:sldId id="1024" r:id="rId45"/>
    <p:sldId id="1046" r:id="rId46"/>
    <p:sldId id="1058" r:id="rId47"/>
    <p:sldId id="1026" r:id="rId48"/>
    <p:sldId id="1060" r:id="rId49"/>
    <p:sldId id="1059" r:id="rId50"/>
    <p:sldId id="1047" r:id="rId51"/>
    <p:sldId id="1027" r:id="rId52"/>
    <p:sldId id="1048" r:id="rId53"/>
    <p:sldId id="1029" r:id="rId54"/>
    <p:sldId id="1049" r:id="rId55"/>
    <p:sldId id="1031" r:id="rId56"/>
    <p:sldId id="1062" r:id="rId57"/>
    <p:sldId id="1061" r:id="rId58"/>
    <p:sldId id="1063" r:id="rId59"/>
    <p:sldId id="1033" r:id="rId60"/>
    <p:sldId id="1034" r:id="rId61"/>
    <p:sldId id="1035" r:id="rId62"/>
    <p:sldId id="1036" r:id="rId63"/>
    <p:sldId id="1037" r:id="rId64"/>
    <p:sldId id="1038" r:id="rId65"/>
    <p:sldId id="1042" r:id="rId66"/>
    <p:sldId id="1066" r:id="rId67"/>
    <p:sldId id="1102" r:id="rId68"/>
    <p:sldId id="1051" r:id="rId69"/>
    <p:sldId id="1052" r:id="rId70"/>
    <p:sldId id="1067" r:id="rId71"/>
    <p:sldId id="1007" r:id="rId72"/>
    <p:sldId id="1053" r:id="rId73"/>
    <p:sldId id="1070" r:id="rId74"/>
    <p:sldId id="990" r:id="rId75"/>
    <p:sldId id="991" r:id="rId76"/>
    <p:sldId id="992" r:id="rId77"/>
    <p:sldId id="993" r:id="rId78"/>
    <p:sldId id="1064" r:id="rId79"/>
    <p:sldId id="1068" r:id="rId80"/>
    <p:sldId id="983" r:id="rId81"/>
    <p:sldId id="1103" r:id="rId82"/>
    <p:sldId id="1104" r:id="rId83"/>
    <p:sldId id="1105" r:id="rId84"/>
    <p:sldId id="1106" r:id="rId85"/>
    <p:sldId id="1107" r:id="rId86"/>
    <p:sldId id="1108" r:id="rId87"/>
    <p:sldId id="1109" r:id="rId88"/>
    <p:sldId id="1110" r:id="rId89"/>
    <p:sldId id="1135" r:id="rId90"/>
    <p:sldId id="1112" r:id="rId91"/>
    <p:sldId id="1113" r:id="rId92"/>
    <p:sldId id="1114" r:id="rId93"/>
    <p:sldId id="1115" r:id="rId94"/>
    <p:sldId id="1116" r:id="rId95"/>
    <p:sldId id="1117" r:id="rId96"/>
    <p:sldId id="1121" r:id="rId97"/>
    <p:sldId id="1147" r:id="rId98"/>
    <p:sldId id="1122" r:id="rId99"/>
    <p:sldId id="1137" r:id="rId100"/>
    <p:sldId id="1146" r:id="rId101"/>
    <p:sldId id="1148" r:id="rId102"/>
    <p:sldId id="1119" r:id="rId103"/>
    <p:sldId id="1136" r:id="rId104"/>
    <p:sldId id="1125" r:id="rId105"/>
    <p:sldId id="1126" r:id="rId106"/>
    <p:sldId id="1150" r:id="rId107"/>
    <p:sldId id="1151" r:id="rId108"/>
    <p:sldId id="1152" r:id="rId109"/>
    <p:sldId id="1138" r:id="rId110"/>
    <p:sldId id="1141" r:id="rId111"/>
    <p:sldId id="1142" r:id="rId112"/>
    <p:sldId id="1129" r:id="rId113"/>
    <p:sldId id="1130" r:id="rId114"/>
    <p:sldId id="1132" r:id="rId115"/>
    <p:sldId id="1144" r:id="rId116"/>
    <p:sldId id="1145" r:id="rId117"/>
    <p:sldId id="1131" r:id="rId118"/>
    <p:sldId id="704" r:id="rId119"/>
    <p:sldId id="711" r:id="rId1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1">
          <p15:clr>
            <a:srgbClr val="A4A3A4"/>
          </p15:clr>
        </p15:guide>
        <p15:guide id="2" pos="385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 id="2" name="Microsoft Office 用户" initials="Office"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3F3F3"/>
    <a:srgbClr val="010101"/>
    <a:srgbClr val="000000"/>
    <a:srgbClr val="5F5D5E"/>
    <a:srgbClr val="0C0807"/>
    <a:srgbClr val="AD9370"/>
    <a:srgbClr val="090909"/>
    <a:srgbClr val="C9D3B0"/>
    <a:srgbClr val="7E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autoAdjust="0"/>
    <p:restoredTop sz="93076"/>
  </p:normalViewPr>
  <p:slideViewPr>
    <p:cSldViewPr snapToGrid="0">
      <p:cViewPr>
        <p:scale>
          <a:sx n="87" d="100"/>
          <a:sy n="87" d="100"/>
        </p:scale>
        <p:origin x="1544" y="888"/>
      </p:cViewPr>
      <p:guideLst>
        <p:guide orient="horz" pos="2351"/>
        <p:guide pos="38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120" Type="http://schemas.openxmlformats.org/officeDocument/2006/relationships/slide" Target="slides/slide114.xml"/><Relationship Id="rId121" Type="http://schemas.openxmlformats.org/officeDocument/2006/relationships/notesMaster" Target="notesMasters/notesMaster1.xml"/><Relationship Id="rId122" Type="http://schemas.openxmlformats.org/officeDocument/2006/relationships/handoutMaster" Target="handoutMasters/handoutMaster1.xml"/><Relationship Id="rId123" Type="http://schemas.openxmlformats.org/officeDocument/2006/relationships/commentAuthors" Target="commentAuthors.xml"/><Relationship Id="rId124" Type="http://schemas.openxmlformats.org/officeDocument/2006/relationships/presProps" Target="presProps.xml"/><Relationship Id="rId125" Type="http://schemas.openxmlformats.org/officeDocument/2006/relationships/viewProps" Target="viewProps.xml"/><Relationship Id="rId126" Type="http://schemas.openxmlformats.org/officeDocument/2006/relationships/theme" Target="theme/theme1.xml"/><Relationship Id="rId127"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00" Type="http://schemas.openxmlformats.org/officeDocument/2006/relationships/slide" Target="slides/slide94.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1" loCatId="" qsTypeId="urn:microsoft.com/office/officeart/2005/8/quickstyle/simple4#1" qsCatId="simple" csTypeId="urn:microsoft.com/office/officeart/2005/8/colors/accent1_2#1" csCatId="accent1" phldr="1"/>
      <dgm:spPr/>
      <dgm:t>
        <a:bodyPr/>
        <a:lstStyle/>
        <a:p>
          <a:endParaRPr lang="zh-CN" altLang="en-US"/>
        </a:p>
      </dgm:t>
    </dgm:pt>
    <dgm:pt modelId="{7D7581E9-9E46-934C-8890-11697F249790}">
      <dgm:prSet phldrT="[文本]" custT="1"/>
      <dgm:spPr/>
      <dgm:t>
        <a:bodyPr/>
        <a:lstStyle/>
        <a:p>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1990年</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实现国民生产总值比1980年翻一番，解决人民的</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温饱问题。</a:t>
          </a:r>
          <a:endParaRPr lang="zh-CN" altLang="en-US" sz="18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20世纪末</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，使国民生产总值再增长一倍，人民生活</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达到小康水平</a:t>
          </a:r>
          <a:endParaRPr lang="zh-CN" altLang="en-US" sz="1800" dirty="0">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96B72B78-DE8A-F746-9DAC-58259DAEFEF3}">
      <dgm:prSet phldrT="[文本]" custT="1"/>
      <dgm:spPr/>
      <dgm:t>
        <a:bodyPr/>
        <a:lstStyle/>
        <a:p>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21世纪中叶</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人均国民生产总值达到</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中等发达国家水平，</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人民生活比较富裕，</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基本实现现代化</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en-US" sz="3600" dirty="0">
            <a:latin typeface="Heiti SC Light" charset="-122"/>
            <a:ea typeface="Heiti SC Light" charset="-122"/>
            <a:cs typeface="Heiti SC Light" charset="-122"/>
          </a:endParaRPr>
        </a:p>
      </dgm:t>
    </dgm:pt>
    <dgm:pt modelId="{CC66E0E5-23C5-ED44-A34B-0B5F272FF12F}" type="parTrans" cxnId="{D1052BBF-BDDB-6043-B31C-16BE91CEF41C}">
      <dgm:prSet/>
      <dgm:spPr/>
      <dgm:t>
        <a:bodyPr/>
        <a:lstStyle/>
        <a:p>
          <a:endParaRPr lang="zh-CN" altLang="en-US"/>
        </a:p>
      </dgm:t>
    </dgm:pt>
    <dgm:pt modelId="{A1C13DED-0212-2B47-826C-5A19629A250A}" type="sibTrans" cxnId="{D1052BBF-BDDB-6043-B31C-16BE91CEF41C}">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t>
        <a:bodyPr/>
        <a:lstStyle/>
        <a:p>
          <a:endParaRPr lang="zh-CN" altLang="en-US"/>
        </a:p>
      </dgm:t>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5"/>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3">
        <dgm:presLayoutVars>
          <dgm:chMax val="0"/>
          <dgm:chPref val="0"/>
          <dgm:bulletEnabled val="1"/>
        </dgm:presLayoutVars>
      </dgm:prSet>
      <dgm:spPr/>
      <dgm:t>
        <a:bodyPr/>
        <a:lstStyle/>
        <a:p>
          <a:endParaRPr lang="zh-CN" altLang="en-US"/>
        </a:p>
      </dgm:t>
    </dgm:pt>
    <dgm:pt modelId="{A6DA8B19-2CC2-6A48-88C6-7CAD3FE93398}" type="pres">
      <dgm:prSet presAssocID="{7D7581E9-9E46-934C-8890-11697F249790}" presName="Triangle" presStyleLbl="alignNode1" presStyleIdx="1" presStyleCnt="5"/>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5"/>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3">
        <dgm:presLayoutVars>
          <dgm:chMax val="0"/>
          <dgm:chPref val="0"/>
          <dgm:bulletEnabled val="1"/>
        </dgm:presLayoutVars>
      </dgm:prSet>
      <dgm:spPr/>
      <dgm:t>
        <a:bodyPr/>
        <a:lstStyle/>
        <a:p>
          <a:endParaRPr lang="zh-CN" altLang="en-US"/>
        </a:p>
      </dgm:t>
    </dgm:pt>
    <dgm:pt modelId="{D3634CF4-DEF7-714A-AA24-E8E38941394B}" type="pres">
      <dgm:prSet presAssocID="{8B7B63BD-CDF3-C444-AE37-9B306D88CCCA}" presName="Triangle" presStyleLbl="alignNode1" presStyleIdx="3" presStyleCnt="5"/>
      <dgm:spPr>
        <a:solidFill>
          <a:srgbClr val="C00000"/>
        </a:solidFill>
        <a:ln>
          <a:solidFill>
            <a:srgbClr val="C00000"/>
          </a:solidFill>
        </a:ln>
      </dgm:spPr>
    </dgm:pt>
    <dgm:pt modelId="{05BF43D1-DBAC-8040-B6B2-7FD493FFF981}" type="pres">
      <dgm:prSet presAssocID="{A81139BD-3A6C-D94C-A64E-7A2412FA8184}" presName="sibTrans" presStyleCnt="0"/>
      <dgm:spPr/>
    </dgm:pt>
    <dgm:pt modelId="{2DFBBEB9-C6ED-3941-90A2-829D82E89B6E}" type="pres">
      <dgm:prSet presAssocID="{A81139BD-3A6C-D94C-A64E-7A2412FA8184}" presName="space" presStyleCnt="0"/>
      <dgm:spPr/>
    </dgm:pt>
    <dgm:pt modelId="{F2AE9942-72B2-F346-9567-EB4F7936D210}" type="pres">
      <dgm:prSet presAssocID="{96B72B78-DE8A-F746-9DAC-58259DAEFEF3}" presName="composite" presStyleCnt="0"/>
      <dgm:spPr/>
    </dgm:pt>
    <dgm:pt modelId="{6CDFF73E-4670-A340-962B-0B7A4BE02AE2}" type="pres">
      <dgm:prSet presAssocID="{96B72B78-DE8A-F746-9DAC-58259DAEFEF3}" presName="LShape" presStyleLbl="alignNode1" presStyleIdx="4" presStyleCnt="5"/>
      <dgm:spPr>
        <a:solidFill>
          <a:srgbClr val="C00000"/>
        </a:solidFill>
        <a:ln>
          <a:solidFill>
            <a:srgbClr val="C00000"/>
          </a:solidFill>
        </a:ln>
      </dgm:spPr>
    </dgm:pt>
    <dgm:pt modelId="{E208EB3B-7B88-674F-916B-6126FD910BAC}" type="pres">
      <dgm:prSet presAssocID="{96B72B78-DE8A-F746-9DAC-58259DAEFEF3}" presName="ParentText" presStyleLbl="revTx" presStyleIdx="2" presStyleCnt="3">
        <dgm:presLayoutVars>
          <dgm:chMax val="0"/>
          <dgm:chPref val="0"/>
          <dgm:bulletEnabled val="1"/>
        </dgm:presLayoutVars>
      </dgm:prSet>
      <dgm:spPr/>
      <dgm:t>
        <a:bodyPr/>
        <a:lstStyle/>
        <a:p>
          <a:endParaRPr lang="zh-CN" altLang="en-US"/>
        </a:p>
      </dgm:t>
    </dgm:pt>
  </dgm:ptLst>
  <dgm:cxnLst>
    <dgm:cxn modelId="{D1052BBF-BDDB-6043-B31C-16BE91CEF41C}" srcId="{6CD93CB1-A6AE-B149-94FE-136B323344AE}" destId="{96B72B78-DE8A-F746-9DAC-58259DAEFEF3}" srcOrd="2" destOrd="0" parTransId="{CC66E0E5-23C5-ED44-A34B-0B5F272FF12F}" sibTransId="{A1C13DED-0212-2B47-826C-5A19629A250A}"/>
    <dgm:cxn modelId="{7F9F50F5-13DB-D34D-A34C-5714CFFDFE8A}" type="presOf" srcId="{7D7581E9-9E46-934C-8890-11697F249790}" destId="{CABDFA93-7F9F-C345-81A6-2C639BC541F0}" srcOrd="0" destOrd="0" presId="urn:microsoft.com/office/officeart/2009/3/layout/StepUpProcess#1"/>
    <dgm:cxn modelId="{BBCFC755-10EA-1345-B494-0949639D902E}" type="presOf" srcId="{8B7B63BD-CDF3-C444-AE37-9B306D88CCCA}" destId="{384F4053-2A48-7047-B488-BAB76A7C7B4C}" srcOrd="0" destOrd="0" presId="urn:microsoft.com/office/officeart/2009/3/layout/StepUpProcess#1"/>
    <dgm:cxn modelId="{4A4877D4-ABEB-F542-8EFB-2D17151D32E0}" type="presOf" srcId="{96B72B78-DE8A-F746-9DAC-58259DAEFEF3}" destId="{E208EB3B-7B88-674F-916B-6126FD910BAC}" srcOrd="0" destOrd="0" presId="urn:microsoft.com/office/officeart/2009/3/layout/StepUpProcess#1"/>
    <dgm:cxn modelId="{24561963-8EDD-F246-A36A-718D4E4912AA}" srcId="{6CD93CB1-A6AE-B149-94FE-136B323344AE}" destId="{7D7581E9-9E46-934C-8890-11697F249790}" srcOrd="0" destOrd="0" parTransId="{18378D40-3B71-4D4C-BA26-1B495203FBBD}" sibTransId="{3EFD214F-2322-4F42-BE9C-055016D5CCE6}"/>
    <dgm:cxn modelId="{E6881E01-110B-E249-BC1F-171CC40D2C86}" type="presOf" srcId="{6CD93CB1-A6AE-B149-94FE-136B323344AE}" destId="{A1FFF940-064A-0846-9CB9-E13A91681A52}" srcOrd="0" destOrd="0" presId="urn:microsoft.com/office/officeart/2009/3/layout/StepUpProcess#1"/>
    <dgm:cxn modelId="{FE0D200C-7893-BF43-9D81-BCD8E8B91115}" srcId="{6CD93CB1-A6AE-B149-94FE-136B323344AE}" destId="{8B7B63BD-CDF3-C444-AE37-9B306D88CCCA}" srcOrd="1" destOrd="0" parTransId="{72F0C62B-4409-1843-BF96-54B88BDF26D8}" sibTransId="{A81139BD-3A6C-D94C-A64E-7A2412FA8184}"/>
    <dgm:cxn modelId="{5DCA1853-FBF8-C54C-9CA1-B7AD4CA27466}" type="presParOf" srcId="{A1FFF940-064A-0846-9CB9-E13A91681A52}" destId="{1C7FB447-EEA7-A04B-8EA4-EDDB984B8DF7}" srcOrd="0" destOrd="0" presId="urn:microsoft.com/office/officeart/2009/3/layout/StepUpProcess#1"/>
    <dgm:cxn modelId="{6CBDB650-0FA3-5848-B23F-218082BDA712}" type="presParOf" srcId="{1C7FB447-EEA7-A04B-8EA4-EDDB984B8DF7}" destId="{8D6AE595-6E5F-6E4C-8D8D-B18BC060EA5E}" srcOrd="0" destOrd="0" presId="urn:microsoft.com/office/officeart/2009/3/layout/StepUpProcess#1"/>
    <dgm:cxn modelId="{5A5DD2B2-FA79-4240-8C59-E28E81108CCB}" type="presParOf" srcId="{1C7FB447-EEA7-A04B-8EA4-EDDB984B8DF7}" destId="{CABDFA93-7F9F-C345-81A6-2C639BC541F0}" srcOrd="1" destOrd="0" presId="urn:microsoft.com/office/officeart/2009/3/layout/StepUpProcess#1"/>
    <dgm:cxn modelId="{614D4BE5-B3E6-A548-9B55-7436A0822B7B}" type="presParOf" srcId="{1C7FB447-EEA7-A04B-8EA4-EDDB984B8DF7}" destId="{A6DA8B19-2CC2-6A48-88C6-7CAD3FE93398}" srcOrd="2" destOrd="0" presId="urn:microsoft.com/office/officeart/2009/3/layout/StepUpProcess#1"/>
    <dgm:cxn modelId="{ED73A934-7042-5E41-AEA7-B40DE9956C7C}" type="presParOf" srcId="{A1FFF940-064A-0846-9CB9-E13A91681A52}" destId="{827970D1-8B2F-2644-A986-7667D0E68850}" srcOrd="1" destOrd="0" presId="urn:microsoft.com/office/officeart/2009/3/layout/StepUpProcess#1"/>
    <dgm:cxn modelId="{3E7E988D-A8D0-4240-B4FE-FC0319EF06DE}" type="presParOf" srcId="{827970D1-8B2F-2644-A986-7667D0E68850}" destId="{18E70CF9-73D8-6A45-B875-0754D80FF98B}" srcOrd="0" destOrd="0" presId="urn:microsoft.com/office/officeart/2009/3/layout/StepUpProcess#1"/>
    <dgm:cxn modelId="{48873AB3-3EA2-3648-9ADD-A885EA025719}" type="presParOf" srcId="{A1FFF940-064A-0846-9CB9-E13A91681A52}" destId="{689DC84A-7B96-8943-ACD0-DC34E57029DE}" srcOrd="2" destOrd="0" presId="urn:microsoft.com/office/officeart/2009/3/layout/StepUpProcess#1"/>
    <dgm:cxn modelId="{0FC5FD87-9AE8-B14B-B1C3-8739A1E36883}" type="presParOf" srcId="{689DC84A-7B96-8943-ACD0-DC34E57029DE}" destId="{D2DAA0A5-DCE1-9E45-A10E-C9C735F2601E}" srcOrd="0" destOrd="0" presId="urn:microsoft.com/office/officeart/2009/3/layout/StepUpProcess#1"/>
    <dgm:cxn modelId="{D713EED8-4171-1047-BBB0-30D5D26EA110}" type="presParOf" srcId="{689DC84A-7B96-8943-ACD0-DC34E57029DE}" destId="{384F4053-2A48-7047-B488-BAB76A7C7B4C}" srcOrd="1" destOrd="0" presId="urn:microsoft.com/office/officeart/2009/3/layout/StepUpProcess#1"/>
    <dgm:cxn modelId="{AC6641DB-4ACC-F146-B8FA-5D0E3353C3C2}" type="presParOf" srcId="{689DC84A-7B96-8943-ACD0-DC34E57029DE}" destId="{D3634CF4-DEF7-714A-AA24-E8E38941394B}" srcOrd="2" destOrd="0" presId="urn:microsoft.com/office/officeart/2009/3/layout/StepUpProcess#1"/>
    <dgm:cxn modelId="{F400C037-E689-BD45-BFDE-C16D0BFF6F77}" type="presParOf" srcId="{A1FFF940-064A-0846-9CB9-E13A91681A52}" destId="{05BF43D1-DBAC-8040-B6B2-7FD493FFF981}" srcOrd="3" destOrd="0" presId="urn:microsoft.com/office/officeart/2009/3/layout/StepUpProcess#1"/>
    <dgm:cxn modelId="{74FD88AF-A44F-DE47-B320-5878CEAD51E9}" type="presParOf" srcId="{05BF43D1-DBAC-8040-B6B2-7FD493FFF981}" destId="{2DFBBEB9-C6ED-3941-90A2-829D82E89B6E}" srcOrd="0" destOrd="0" presId="urn:microsoft.com/office/officeart/2009/3/layout/StepUpProcess#1"/>
    <dgm:cxn modelId="{99EE98FE-0B57-6540-9B53-5F555BAEA546}" type="presParOf" srcId="{A1FFF940-064A-0846-9CB9-E13A91681A52}" destId="{F2AE9942-72B2-F346-9567-EB4F7936D210}" srcOrd="4" destOrd="0" presId="urn:microsoft.com/office/officeart/2009/3/layout/StepUpProcess#1"/>
    <dgm:cxn modelId="{C5BC64A8-24AD-754F-916C-267492774A14}" type="presParOf" srcId="{F2AE9942-72B2-F346-9567-EB4F7936D210}" destId="{6CDFF73E-4670-A340-962B-0B7A4BE02AE2}" srcOrd="0" destOrd="0" presId="urn:microsoft.com/office/officeart/2009/3/layout/StepUpProcess#1"/>
    <dgm:cxn modelId="{EDFDB333-CB03-5B4E-8182-62ED22DEBAB7}" type="presParOf" srcId="{F2AE9942-72B2-F346-9567-EB4F7936D210}" destId="{E208EB3B-7B88-674F-916B-6126FD910BAC}" srcOrd="1" destOrd="0" presId="urn:microsoft.com/office/officeart/2009/3/layout/StepUp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2" loCatId="" qsTypeId="urn:microsoft.com/office/officeart/2005/8/quickstyle/simple4#2" qsCatId="simple" csTypeId="urn:microsoft.com/office/officeart/2005/8/colors/accent1_2#2" csCatId="accent1" phldr="1"/>
      <dgm:spPr/>
      <dgm:t>
        <a:bodyPr/>
        <a:lstStyle/>
        <a:p>
          <a:endParaRPr lang="zh-CN" altLang="en-US"/>
        </a:p>
      </dgm:t>
    </dgm:pt>
    <dgm:pt modelId="{7D7581E9-9E46-934C-8890-11697F249790}">
      <dgm:prSet phldrT="[文本]" custT="1"/>
      <dgm:spPr/>
      <dgm:t>
        <a:bodyPr/>
        <a:lstStyle/>
        <a:p>
          <a:r>
            <a:rPr lang="zh-CN" altLang="en-US" sz="18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年</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实现国民生产总值比1980年翻一番，解决人民的</a:t>
          </a:r>
          <a:r>
            <a:rPr lang="zh-CN" altLang="en-US" sz="1800"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1800"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，使国民生产总值再增长一倍，人民生活</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达到</a:t>
          </a:r>
          <a:r>
            <a:rPr lang="zh-CN" altLang="en-US" sz="18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dirty="0">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96B72B78-DE8A-F746-9DAC-58259DAEFEF3}">
      <dgm:prSet phldrT="[文本]" custT="1"/>
      <dgm:spPr/>
      <dgm:t>
        <a:bodyPr/>
        <a:lstStyle/>
        <a:p>
          <a:r>
            <a:rPr lang="zh-CN" altLang="en-US" sz="1800"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u="none" dirty="0" smtClean="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人均国民生产总值达到</a:t>
          </a:r>
          <a:r>
            <a:rPr lang="zh-CN" altLang="en-US" sz="1800"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水平，</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人民生活比较富裕，</a:t>
          </a:r>
          <a:r>
            <a:rPr lang="zh-CN" altLang="en-US" sz="1800"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en-US" sz="3600" dirty="0">
            <a:latin typeface="Heiti SC Light" charset="-122"/>
            <a:ea typeface="Heiti SC Light" charset="-122"/>
            <a:cs typeface="Heiti SC Light" charset="-122"/>
          </a:endParaRPr>
        </a:p>
      </dgm:t>
    </dgm:pt>
    <dgm:pt modelId="{CC66E0E5-23C5-ED44-A34B-0B5F272FF12F}" type="parTrans" cxnId="{D1052BBF-BDDB-6043-B31C-16BE91CEF41C}">
      <dgm:prSet/>
      <dgm:spPr/>
      <dgm:t>
        <a:bodyPr/>
        <a:lstStyle/>
        <a:p>
          <a:endParaRPr lang="zh-CN" altLang="en-US"/>
        </a:p>
      </dgm:t>
    </dgm:pt>
    <dgm:pt modelId="{A1C13DED-0212-2B47-826C-5A19629A250A}" type="sibTrans" cxnId="{D1052BBF-BDDB-6043-B31C-16BE91CEF41C}">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t>
        <a:bodyPr/>
        <a:lstStyle/>
        <a:p>
          <a:endParaRPr lang="zh-CN" altLang="en-US"/>
        </a:p>
      </dgm:t>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5"/>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3">
        <dgm:presLayoutVars>
          <dgm:chMax val="0"/>
          <dgm:chPref val="0"/>
          <dgm:bulletEnabled val="1"/>
        </dgm:presLayoutVars>
      </dgm:prSet>
      <dgm:spPr/>
      <dgm:t>
        <a:bodyPr/>
        <a:lstStyle/>
        <a:p>
          <a:endParaRPr lang="zh-CN" altLang="en-US"/>
        </a:p>
      </dgm:t>
    </dgm:pt>
    <dgm:pt modelId="{A6DA8B19-2CC2-6A48-88C6-7CAD3FE93398}" type="pres">
      <dgm:prSet presAssocID="{7D7581E9-9E46-934C-8890-11697F249790}" presName="Triangle" presStyleLbl="alignNode1" presStyleIdx="1" presStyleCnt="5"/>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5"/>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3">
        <dgm:presLayoutVars>
          <dgm:chMax val="0"/>
          <dgm:chPref val="0"/>
          <dgm:bulletEnabled val="1"/>
        </dgm:presLayoutVars>
      </dgm:prSet>
      <dgm:spPr/>
      <dgm:t>
        <a:bodyPr/>
        <a:lstStyle/>
        <a:p>
          <a:endParaRPr lang="zh-CN" altLang="en-US"/>
        </a:p>
      </dgm:t>
    </dgm:pt>
    <dgm:pt modelId="{D3634CF4-DEF7-714A-AA24-E8E38941394B}" type="pres">
      <dgm:prSet presAssocID="{8B7B63BD-CDF3-C444-AE37-9B306D88CCCA}" presName="Triangle" presStyleLbl="alignNode1" presStyleIdx="3" presStyleCnt="5"/>
      <dgm:spPr>
        <a:solidFill>
          <a:srgbClr val="C00000"/>
        </a:solidFill>
        <a:ln>
          <a:solidFill>
            <a:srgbClr val="C00000"/>
          </a:solidFill>
        </a:ln>
      </dgm:spPr>
    </dgm:pt>
    <dgm:pt modelId="{05BF43D1-DBAC-8040-B6B2-7FD493FFF981}" type="pres">
      <dgm:prSet presAssocID="{A81139BD-3A6C-D94C-A64E-7A2412FA8184}" presName="sibTrans" presStyleCnt="0"/>
      <dgm:spPr/>
    </dgm:pt>
    <dgm:pt modelId="{2DFBBEB9-C6ED-3941-90A2-829D82E89B6E}" type="pres">
      <dgm:prSet presAssocID="{A81139BD-3A6C-D94C-A64E-7A2412FA8184}" presName="space" presStyleCnt="0"/>
      <dgm:spPr/>
    </dgm:pt>
    <dgm:pt modelId="{F2AE9942-72B2-F346-9567-EB4F7936D210}" type="pres">
      <dgm:prSet presAssocID="{96B72B78-DE8A-F746-9DAC-58259DAEFEF3}" presName="composite" presStyleCnt="0"/>
      <dgm:spPr/>
    </dgm:pt>
    <dgm:pt modelId="{6CDFF73E-4670-A340-962B-0B7A4BE02AE2}" type="pres">
      <dgm:prSet presAssocID="{96B72B78-DE8A-F746-9DAC-58259DAEFEF3}" presName="LShape" presStyleLbl="alignNode1" presStyleIdx="4" presStyleCnt="5"/>
      <dgm:spPr>
        <a:solidFill>
          <a:srgbClr val="C00000"/>
        </a:solidFill>
        <a:ln>
          <a:solidFill>
            <a:srgbClr val="C00000"/>
          </a:solidFill>
        </a:ln>
      </dgm:spPr>
    </dgm:pt>
    <dgm:pt modelId="{E208EB3B-7B88-674F-916B-6126FD910BAC}" type="pres">
      <dgm:prSet presAssocID="{96B72B78-DE8A-F746-9DAC-58259DAEFEF3}" presName="ParentText" presStyleLbl="revTx" presStyleIdx="2" presStyleCnt="3">
        <dgm:presLayoutVars>
          <dgm:chMax val="0"/>
          <dgm:chPref val="0"/>
          <dgm:bulletEnabled val="1"/>
        </dgm:presLayoutVars>
      </dgm:prSet>
      <dgm:spPr/>
      <dgm:t>
        <a:bodyPr/>
        <a:lstStyle/>
        <a:p>
          <a:endParaRPr lang="zh-CN" altLang="en-US"/>
        </a:p>
      </dgm:t>
    </dgm:pt>
  </dgm:ptLst>
  <dgm:cxnLst>
    <dgm:cxn modelId="{D1052BBF-BDDB-6043-B31C-16BE91CEF41C}" srcId="{6CD93CB1-A6AE-B149-94FE-136B323344AE}" destId="{96B72B78-DE8A-F746-9DAC-58259DAEFEF3}" srcOrd="2" destOrd="0" parTransId="{CC66E0E5-23C5-ED44-A34B-0B5F272FF12F}" sibTransId="{A1C13DED-0212-2B47-826C-5A19629A250A}"/>
    <dgm:cxn modelId="{24561963-8EDD-F246-A36A-718D4E4912AA}" srcId="{6CD93CB1-A6AE-B149-94FE-136B323344AE}" destId="{7D7581E9-9E46-934C-8890-11697F249790}" srcOrd="0" destOrd="0" parTransId="{18378D40-3B71-4D4C-BA26-1B495203FBBD}" sibTransId="{3EFD214F-2322-4F42-BE9C-055016D5CCE6}"/>
    <dgm:cxn modelId="{F17B6BAF-C19B-7942-B083-4220AD1A5E56}" type="presOf" srcId="{6CD93CB1-A6AE-B149-94FE-136B323344AE}" destId="{A1FFF940-064A-0846-9CB9-E13A91681A52}" srcOrd="0" destOrd="0" presId="urn:microsoft.com/office/officeart/2009/3/layout/StepUpProcess#2"/>
    <dgm:cxn modelId="{FE0D200C-7893-BF43-9D81-BCD8E8B91115}" srcId="{6CD93CB1-A6AE-B149-94FE-136B323344AE}" destId="{8B7B63BD-CDF3-C444-AE37-9B306D88CCCA}" srcOrd="1" destOrd="0" parTransId="{72F0C62B-4409-1843-BF96-54B88BDF26D8}" sibTransId="{A81139BD-3A6C-D94C-A64E-7A2412FA8184}"/>
    <dgm:cxn modelId="{8FC905FD-88AD-4D41-AD34-1C00E359CA45}" type="presOf" srcId="{96B72B78-DE8A-F746-9DAC-58259DAEFEF3}" destId="{E208EB3B-7B88-674F-916B-6126FD910BAC}" srcOrd="0" destOrd="0" presId="urn:microsoft.com/office/officeart/2009/3/layout/StepUpProcess#2"/>
    <dgm:cxn modelId="{D2E8AF12-4527-8C49-BB52-BE8B8E745587}" type="presOf" srcId="{8B7B63BD-CDF3-C444-AE37-9B306D88CCCA}" destId="{384F4053-2A48-7047-B488-BAB76A7C7B4C}" srcOrd="0" destOrd="0" presId="urn:microsoft.com/office/officeart/2009/3/layout/StepUpProcess#2"/>
    <dgm:cxn modelId="{7197582B-2A55-B347-BC69-5DD0A4AB608B}" type="presOf" srcId="{7D7581E9-9E46-934C-8890-11697F249790}" destId="{CABDFA93-7F9F-C345-81A6-2C639BC541F0}" srcOrd="0" destOrd="0" presId="urn:microsoft.com/office/officeart/2009/3/layout/StepUpProcess#2"/>
    <dgm:cxn modelId="{0C90B10D-A9BC-784A-8626-E2AC9CA0BFF4}" type="presParOf" srcId="{A1FFF940-064A-0846-9CB9-E13A91681A52}" destId="{1C7FB447-EEA7-A04B-8EA4-EDDB984B8DF7}" srcOrd="0" destOrd="0" presId="urn:microsoft.com/office/officeart/2009/3/layout/StepUpProcess#2"/>
    <dgm:cxn modelId="{78A4ACC2-AE33-8B49-BE3B-2D3ED1A80959}" type="presParOf" srcId="{1C7FB447-EEA7-A04B-8EA4-EDDB984B8DF7}" destId="{8D6AE595-6E5F-6E4C-8D8D-B18BC060EA5E}" srcOrd="0" destOrd="0" presId="urn:microsoft.com/office/officeart/2009/3/layout/StepUpProcess#2"/>
    <dgm:cxn modelId="{6EEEC597-4444-0642-BC67-67C9426E3E65}" type="presParOf" srcId="{1C7FB447-EEA7-A04B-8EA4-EDDB984B8DF7}" destId="{CABDFA93-7F9F-C345-81A6-2C639BC541F0}" srcOrd="1" destOrd="0" presId="urn:microsoft.com/office/officeart/2009/3/layout/StepUpProcess#2"/>
    <dgm:cxn modelId="{02B9082C-3B75-AD4C-AFF6-55606CAB9EE2}" type="presParOf" srcId="{1C7FB447-EEA7-A04B-8EA4-EDDB984B8DF7}" destId="{A6DA8B19-2CC2-6A48-88C6-7CAD3FE93398}" srcOrd="2" destOrd="0" presId="urn:microsoft.com/office/officeart/2009/3/layout/StepUpProcess#2"/>
    <dgm:cxn modelId="{C4EE6F85-9D7C-1A41-9AA5-B2BE244A51A9}" type="presParOf" srcId="{A1FFF940-064A-0846-9CB9-E13A91681A52}" destId="{827970D1-8B2F-2644-A986-7667D0E68850}" srcOrd="1" destOrd="0" presId="urn:microsoft.com/office/officeart/2009/3/layout/StepUpProcess#2"/>
    <dgm:cxn modelId="{67200E62-54A6-4047-9A73-C76179D88A31}" type="presParOf" srcId="{827970D1-8B2F-2644-A986-7667D0E68850}" destId="{18E70CF9-73D8-6A45-B875-0754D80FF98B}" srcOrd="0" destOrd="0" presId="urn:microsoft.com/office/officeart/2009/3/layout/StepUpProcess#2"/>
    <dgm:cxn modelId="{2EFD2308-8870-714E-824D-1AC02A109B46}" type="presParOf" srcId="{A1FFF940-064A-0846-9CB9-E13A91681A52}" destId="{689DC84A-7B96-8943-ACD0-DC34E57029DE}" srcOrd="2" destOrd="0" presId="urn:microsoft.com/office/officeart/2009/3/layout/StepUpProcess#2"/>
    <dgm:cxn modelId="{13BF9BAE-2082-8242-8608-A8DBEDF53BBD}" type="presParOf" srcId="{689DC84A-7B96-8943-ACD0-DC34E57029DE}" destId="{D2DAA0A5-DCE1-9E45-A10E-C9C735F2601E}" srcOrd="0" destOrd="0" presId="urn:microsoft.com/office/officeart/2009/3/layout/StepUpProcess#2"/>
    <dgm:cxn modelId="{F5A5C773-CF1F-CC40-9DF6-A9D27AC0E791}" type="presParOf" srcId="{689DC84A-7B96-8943-ACD0-DC34E57029DE}" destId="{384F4053-2A48-7047-B488-BAB76A7C7B4C}" srcOrd="1" destOrd="0" presId="urn:microsoft.com/office/officeart/2009/3/layout/StepUpProcess#2"/>
    <dgm:cxn modelId="{86F8FCD3-3A28-5C4A-B35F-74B76C0DC695}" type="presParOf" srcId="{689DC84A-7B96-8943-ACD0-DC34E57029DE}" destId="{D3634CF4-DEF7-714A-AA24-E8E38941394B}" srcOrd="2" destOrd="0" presId="urn:microsoft.com/office/officeart/2009/3/layout/StepUpProcess#2"/>
    <dgm:cxn modelId="{FD89A39A-B474-D141-A08E-9E1DA8363462}" type="presParOf" srcId="{A1FFF940-064A-0846-9CB9-E13A91681A52}" destId="{05BF43D1-DBAC-8040-B6B2-7FD493FFF981}" srcOrd="3" destOrd="0" presId="urn:microsoft.com/office/officeart/2009/3/layout/StepUpProcess#2"/>
    <dgm:cxn modelId="{F4B4EAD4-366B-1644-818C-8D088967D836}" type="presParOf" srcId="{05BF43D1-DBAC-8040-B6B2-7FD493FFF981}" destId="{2DFBBEB9-C6ED-3941-90A2-829D82E89B6E}" srcOrd="0" destOrd="0" presId="urn:microsoft.com/office/officeart/2009/3/layout/StepUpProcess#2"/>
    <dgm:cxn modelId="{B22B3CD2-29C0-8845-88FF-0EB04D1C7935}" type="presParOf" srcId="{A1FFF940-064A-0846-9CB9-E13A91681A52}" destId="{F2AE9942-72B2-F346-9567-EB4F7936D210}" srcOrd="4" destOrd="0" presId="urn:microsoft.com/office/officeart/2009/3/layout/StepUpProcess#2"/>
    <dgm:cxn modelId="{773E2831-FB00-2349-B937-DD0F7632A16A}" type="presParOf" srcId="{F2AE9942-72B2-F346-9567-EB4F7936D210}" destId="{6CDFF73E-4670-A340-962B-0B7A4BE02AE2}" srcOrd="0" destOrd="0" presId="urn:microsoft.com/office/officeart/2009/3/layout/StepUpProcess#2"/>
    <dgm:cxn modelId="{E17AD06D-BB78-3643-9CDC-F2DB7BC269DB}" type="presParOf" srcId="{F2AE9942-72B2-F346-9567-EB4F7936D210}" destId="{E208EB3B-7B88-674F-916B-6126FD910BAC}" srcOrd="1" destOrd="0" presId="urn:microsoft.com/office/officeart/2009/3/layout/StepUpProcess#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3" loCatId="" qsTypeId="urn:microsoft.com/office/officeart/2005/8/quickstyle/simple4#3" qsCatId="simple" csTypeId="urn:microsoft.com/office/officeart/2005/8/colors/accent1_2#3" csCatId="accent1" phldr="1"/>
      <dgm:spPr/>
      <dgm:t>
        <a:bodyPr/>
        <a:lstStyle/>
        <a:p>
          <a:endParaRPr lang="zh-CN" altLang="en-US"/>
        </a:p>
      </dgm:t>
    </dgm:pt>
    <dgm:pt modelId="{7D7581E9-9E46-934C-8890-11697F249790}">
      <dgm:prSet phldrT="[文本]" custT="1"/>
      <dgm:spPr/>
      <dgm:t>
        <a:bodyPr/>
        <a:lstStyle/>
        <a:p>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1990年</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实现国民生产总值比1980年翻一番，解决人民的</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温饱问题。</a:t>
          </a:r>
          <a:endParaRPr lang="zh-CN" altLang="en-US" sz="18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20世纪末</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，使国民生产总值再增长一倍，人民生活</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达到小康水平</a:t>
          </a:r>
          <a:endParaRPr lang="zh-CN" altLang="en-US" sz="1800" dirty="0">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96B72B78-DE8A-F746-9DAC-58259DAEFEF3}">
      <dgm:prSet phldrT="[文本]" custT="1"/>
      <dgm:spPr/>
      <dgm:t>
        <a:bodyPr/>
        <a:lstStyle/>
        <a:p>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21世纪中叶</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人均国民生产总值达到</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中等发达国家水平，</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人民生活比较富裕，</a:t>
          </a:r>
          <a:r>
            <a:rPr lang="zh-CN" altLang="en-US" sz="18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基本实现现代化</a:t>
          </a:r>
          <a:r>
            <a:rPr lang="zh-CN" altLang="en-US" sz="18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en-US" sz="3600" dirty="0">
            <a:latin typeface="Heiti SC Light" charset="-122"/>
            <a:ea typeface="Heiti SC Light" charset="-122"/>
            <a:cs typeface="Heiti SC Light" charset="-122"/>
          </a:endParaRPr>
        </a:p>
      </dgm:t>
    </dgm:pt>
    <dgm:pt modelId="{CC66E0E5-23C5-ED44-A34B-0B5F272FF12F}" type="parTrans" cxnId="{D1052BBF-BDDB-6043-B31C-16BE91CEF41C}">
      <dgm:prSet/>
      <dgm:spPr/>
      <dgm:t>
        <a:bodyPr/>
        <a:lstStyle/>
        <a:p>
          <a:endParaRPr lang="zh-CN" altLang="en-US"/>
        </a:p>
      </dgm:t>
    </dgm:pt>
    <dgm:pt modelId="{A1C13DED-0212-2B47-826C-5A19629A250A}" type="sibTrans" cxnId="{D1052BBF-BDDB-6043-B31C-16BE91CEF41C}">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t>
        <a:bodyPr/>
        <a:lstStyle/>
        <a:p>
          <a:endParaRPr lang="zh-CN" altLang="en-US"/>
        </a:p>
      </dgm:t>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5"/>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3">
        <dgm:presLayoutVars>
          <dgm:chMax val="0"/>
          <dgm:chPref val="0"/>
          <dgm:bulletEnabled val="1"/>
        </dgm:presLayoutVars>
      </dgm:prSet>
      <dgm:spPr/>
      <dgm:t>
        <a:bodyPr/>
        <a:lstStyle/>
        <a:p>
          <a:endParaRPr lang="zh-CN" altLang="en-US"/>
        </a:p>
      </dgm:t>
    </dgm:pt>
    <dgm:pt modelId="{A6DA8B19-2CC2-6A48-88C6-7CAD3FE93398}" type="pres">
      <dgm:prSet presAssocID="{7D7581E9-9E46-934C-8890-11697F249790}" presName="Triangle" presStyleLbl="alignNode1" presStyleIdx="1" presStyleCnt="5"/>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5"/>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3">
        <dgm:presLayoutVars>
          <dgm:chMax val="0"/>
          <dgm:chPref val="0"/>
          <dgm:bulletEnabled val="1"/>
        </dgm:presLayoutVars>
      </dgm:prSet>
      <dgm:spPr/>
      <dgm:t>
        <a:bodyPr/>
        <a:lstStyle/>
        <a:p>
          <a:endParaRPr lang="zh-CN" altLang="en-US"/>
        </a:p>
      </dgm:t>
    </dgm:pt>
    <dgm:pt modelId="{D3634CF4-DEF7-714A-AA24-E8E38941394B}" type="pres">
      <dgm:prSet presAssocID="{8B7B63BD-CDF3-C444-AE37-9B306D88CCCA}" presName="Triangle" presStyleLbl="alignNode1" presStyleIdx="3" presStyleCnt="5"/>
      <dgm:spPr>
        <a:solidFill>
          <a:srgbClr val="C00000"/>
        </a:solidFill>
        <a:ln>
          <a:solidFill>
            <a:srgbClr val="C00000"/>
          </a:solidFill>
        </a:ln>
      </dgm:spPr>
    </dgm:pt>
    <dgm:pt modelId="{05BF43D1-DBAC-8040-B6B2-7FD493FFF981}" type="pres">
      <dgm:prSet presAssocID="{A81139BD-3A6C-D94C-A64E-7A2412FA8184}" presName="sibTrans" presStyleCnt="0"/>
      <dgm:spPr/>
    </dgm:pt>
    <dgm:pt modelId="{2DFBBEB9-C6ED-3941-90A2-829D82E89B6E}" type="pres">
      <dgm:prSet presAssocID="{A81139BD-3A6C-D94C-A64E-7A2412FA8184}" presName="space" presStyleCnt="0"/>
      <dgm:spPr/>
    </dgm:pt>
    <dgm:pt modelId="{F2AE9942-72B2-F346-9567-EB4F7936D210}" type="pres">
      <dgm:prSet presAssocID="{96B72B78-DE8A-F746-9DAC-58259DAEFEF3}" presName="composite" presStyleCnt="0"/>
      <dgm:spPr/>
    </dgm:pt>
    <dgm:pt modelId="{6CDFF73E-4670-A340-962B-0B7A4BE02AE2}" type="pres">
      <dgm:prSet presAssocID="{96B72B78-DE8A-F746-9DAC-58259DAEFEF3}" presName="LShape" presStyleLbl="alignNode1" presStyleIdx="4" presStyleCnt="5"/>
      <dgm:spPr>
        <a:solidFill>
          <a:srgbClr val="C00000"/>
        </a:solidFill>
        <a:ln>
          <a:solidFill>
            <a:srgbClr val="C00000"/>
          </a:solidFill>
        </a:ln>
      </dgm:spPr>
    </dgm:pt>
    <dgm:pt modelId="{E208EB3B-7B88-674F-916B-6126FD910BAC}" type="pres">
      <dgm:prSet presAssocID="{96B72B78-DE8A-F746-9DAC-58259DAEFEF3}" presName="ParentText" presStyleLbl="revTx" presStyleIdx="2" presStyleCnt="3">
        <dgm:presLayoutVars>
          <dgm:chMax val="0"/>
          <dgm:chPref val="0"/>
          <dgm:bulletEnabled val="1"/>
        </dgm:presLayoutVars>
      </dgm:prSet>
      <dgm:spPr/>
      <dgm:t>
        <a:bodyPr/>
        <a:lstStyle/>
        <a:p>
          <a:endParaRPr lang="zh-CN" altLang="en-US"/>
        </a:p>
      </dgm:t>
    </dgm:pt>
  </dgm:ptLst>
  <dgm:cxnLst>
    <dgm:cxn modelId="{D1052BBF-BDDB-6043-B31C-16BE91CEF41C}" srcId="{6CD93CB1-A6AE-B149-94FE-136B323344AE}" destId="{96B72B78-DE8A-F746-9DAC-58259DAEFEF3}" srcOrd="2" destOrd="0" parTransId="{CC66E0E5-23C5-ED44-A34B-0B5F272FF12F}" sibTransId="{A1C13DED-0212-2B47-826C-5A19629A250A}"/>
    <dgm:cxn modelId="{24561963-8EDD-F246-A36A-718D4E4912AA}" srcId="{6CD93CB1-A6AE-B149-94FE-136B323344AE}" destId="{7D7581E9-9E46-934C-8890-11697F249790}" srcOrd="0" destOrd="0" parTransId="{18378D40-3B71-4D4C-BA26-1B495203FBBD}" sibTransId="{3EFD214F-2322-4F42-BE9C-055016D5CCE6}"/>
    <dgm:cxn modelId="{9E7761E6-2142-D643-A931-7BB1DEF5A4F2}" type="presOf" srcId="{7D7581E9-9E46-934C-8890-11697F249790}" destId="{CABDFA93-7F9F-C345-81A6-2C639BC541F0}" srcOrd="0" destOrd="0" presId="urn:microsoft.com/office/officeart/2009/3/layout/StepUpProcess#3"/>
    <dgm:cxn modelId="{084772D2-E1DD-864C-9EB5-522C77224D23}" type="presOf" srcId="{96B72B78-DE8A-F746-9DAC-58259DAEFEF3}" destId="{E208EB3B-7B88-674F-916B-6126FD910BAC}" srcOrd="0" destOrd="0" presId="urn:microsoft.com/office/officeart/2009/3/layout/StepUpProcess#3"/>
    <dgm:cxn modelId="{FE0D200C-7893-BF43-9D81-BCD8E8B91115}" srcId="{6CD93CB1-A6AE-B149-94FE-136B323344AE}" destId="{8B7B63BD-CDF3-C444-AE37-9B306D88CCCA}" srcOrd="1" destOrd="0" parTransId="{72F0C62B-4409-1843-BF96-54B88BDF26D8}" sibTransId="{A81139BD-3A6C-D94C-A64E-7A2412FA8184}"/>
    <dgm:cxn modelId="{0B54C053-F236-8A4A-9AA7-F010642EF3A1}" type="presOf" srcId="{8B7B63BD-CDF3-C444-AE37-9B306D88CCCA}" destId="{384F4053-2A48-7047-B488-BAB76A7C7B4C}" srcOrd="0" destOrd="0" presId="urn:microsoft.com/office/officeart/2009/3/layout/StepUpProcess#3"/>
    <dgm:cxn modelId="{1E65C5DF-9515-1B4C-B08A-CB2C40B5AD7C}" type="presOf" srcId="{6CD93CB1-A6AE-B149-94FE-136B323344AE}" destId="{A1FFF940-064A-0846-9CB9-E13A91681A52}" srcOrd="0" destOrd="0" presId="urn:microsoft.com/office/officeart/2009/3/layout/StepUpProcess#3"/>
    <dgm:cxn modelId="{0A0DEFEB-106E-2A43-8882-A76BF810D5ED}" type="presParOf" srcId="{A1FFF940-064A-0846-9CB9-E13A91681A52}" destId="{1C7FB447-EEA7-A04B-8EA4-EDDB984B8DF7}" srcOrd="0" destOrd="0" presId="urn:microsoft.com/office/officeart/2009/3/layout/StepUpProcess#3"/>
    <dgm:cxn modelId="{587043BC-050E-E24A-8B02-47E55A662C56}" type="presParOf" srcId="{1C7FB447-EEA7-A04B-8EA4-EDDB984B8DF7}" destId="{8D6AE595-6E5F-6E4C-8D8D-B18BC060EA5E}" srcOrd="0" destOrd="0" presId="urn:microsoft.com/office/officeart/2009/3/layout/StepUpProcess#3"/>
    <dgm:cxn modelId="{C11822F9-77DE-F341-9806-843612E5463F}" type="presParOf" srcId="{1C7FB447-EEA7-A04B-8EA4-EDDB984B8DF7}" destId="{CABDFA93-7F9F-C345-81A6-2C639BC541F0}" srcOrd="1" destOrd="0" presId="urn:microsoft.com/office/officeart/2009/3/layout/StepUpProcess#3"/>
    <dgm:cxn modelId="{13579D96-A496-2A4A-B719-823855DFBEE8}" type="presParOf" srcId="{1C7FB447-EEA7-A04B-8EA4-EDDB984B8DF7}" destId="{A6DA8B19-2CC2-6A48-88C6-7CAD3FE93398}" srcOrd="2" destOrd="0" presId="urn:microsoft.com/office/officeart/2009/3/layout/StepUpProcess#3"/>
    <dgm:cxn modelId="{731C4FC4-F382-184E-8A5B-C5FAB4F237B6}" type="presParOf" srcId="{A1FFF940-064A-0846-9CB9-E13A91681A52}" destId="{827970D1-8B2F-2644-A986-7667D0E68850}" srcOrd="1" destOrd="0" presId="urn:microsoft.com/office/officeart/2009/3/layout/StepUpProcess#3"/>
    <dgm:cxn modelId="{88333EA4-B5B3-3943-8886-DEC3D02E4272}" type="presParOf" srcId="{827970D1-8B2F-2644-A986-7667D0E68850}" destId="{18E70CF9-73D8-6A45-B875-0754D80FF98B}" srcOrd="0" destOrd="0" presId="urn:microsoft.com/office/officeart/2009/3/layout/StepUpProcess#3"/>
    <dgm:cxn modelId="{F50702BD-DBC1-2241-BDE1-4754AE4025F5}" type="presParOf" srcId="{A1FFF940-064A-0846-9CB9-E13A91681A52}" destId="{689DC84A-7B96-8943-ACD0-DC34E57029DE}" srcOrd="2" destOrd="0" presId="urn:microsoft.com/office/officeart/2009/3/layout/StepUpProcess#3"/>
    <dgm:cxn modelId="{6366D0FB-E441-8C4A-A140-1E6686FB33C9}" type="presParOf" srcId="{689DC84A-7B96-8943-ACD0-DC34E57029DE}" destId="{D2DAA0A5-DCE1-9E45-A10E-C9C735F2601E}" srcOrd="0" destOrd="0" presId="urn:microsoft.com/office/officeart/2009/3/layout/StepUpProcess#3"/>
    <dgm:cxn modelId="{980B15A7-D44A-CC46-B55C-A6032C93124B}" type="presParOf" srcId="{689DC84A-7B96-8943-ACD0-DC34E57029DE}" destId="{384F4053-2A48-7047-B488-BAB76A7C7B4C}" srcOrd="1" destOrd="0" presId="urn:microsoft.com/office/officeart/2009/3/layout/StepUpProcess#3"/>
    <dgm:cxn modelId="{CCC3CFF1-FD4D-3C4C-96AC-770859CC595A}" type="presParOf" srcId="{689DC84A-7B96-8943-ACD0-DC34E57029DE}" destId="{D3634CF4-DEF7-714A-AA24-E8E38941394B}" srcOrd="2" destOrd="0" presId="urn:microsoft.com/office/officeart/2009/3/layout/StepUpProcess#3"/>
    <dgm:cxn modelId="{953BD4A9-A6EF-D54F-8ACA-30179C6839BA}" type="presParOf" srcId="{A1FFF940-064A-0846-9CB9-E13A91681A52}" destId="{05BF43D1-DBAC-8040-B6B2-7FD493FFF981}" srcOrd="3" destOrd="0" presId="urn:microsoft.com/office/officeart/2009/3/layout/StepUpProcess#3"/>
    <dgm:cxn modelId="{566C36AF-3833-BA4F-A0FE-DB3BE96D3CDD}" type="presParOf" srcId="{05BF43D1-DBAC-8040-B6B2-7FD493FFF981}" destId="{2DFBBEB9-C6ED-3941-90A2-829D82E89B6E}" srcOrd="0" destOrd="0" presId="urn:microsoft.com/office/officeart/2009/3/layout/StepUpProcess#3"/>
    <dgm:cxn modelId="{6B181CC5-B514-1A4D-9B02-600C7E3C986F}" type="presParOf" srcId="{A1FFF940-064A-0846-9CB9-E13A91681A52}" destId="{F2AE9942-72B2-F346-9567-EB4F7936D210}" srcOrd="4" destOrd="0" presId="urn:microsoft.com/office/officeart/2009/3/layout/StepUpProcess#3"/>
    <dgm:cxn modelId="{4739EB77-5A6F-7D41-9F51-8008F1B49CA7}" type="presParOf" srcId="{F2AE9942-72B2-F346-9567-EB4F7936D210}" destId="{6CDFF73E-4670-A340-962B-0B7A4BE02AE2}" srcOrd="0" destOrd="0" presId="urn:microsoft.com/office/officeart/2009/3/layout/StepUpProcess#3"/>
    <dgm:cxn modelId="{9AF1066D-E0DF-E541-A9E1-99705C9526A2}" type="presParOf" srcId="{F2AE9942-72B2-F346-9567-EB4F7936D210}" destId="{E208EB3B-7B88-674F-916B-6126FD910BAC}" srcOrd="1" destOrd="0" presId="urn:microsoft.com/office/officeart/2009/3/layout/StepUpProcess#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1" loCatId="" qsTypeId="urn:microsoft.com/office/officeart/2005/8/quickstyle/simple4#1" qsCatId="simple" csTypeId="urn:microsoft.com/office/officeart/2005/8/colors/accent1_2#1" csCatId="accent1" phldr="1"/>
      <dgm:spPr/>
      <dgm:t>
        <a:bodyPr/>
        <a:lstStyle/>
        <a:p>
          <a:endParaRPr lang="zh-CN" altLang="en-US"/>
        </a:p>
      </dgm:t>
    </dgm:pt>
    <dgm:pt modelId="{7D7581E9-9E46-934C-8890-11697F249790}">
      <dgm:prSet phldrT="[文本]" custT="1"/>
      <dgm:spPr/>
      <dgm:t>
        <a:bodyPr/>
        <a:lstStyle/>
        <a:p>
          <a:r>
            <a:rPr lang="zh-CN" altLang="en-US" sz="2800" dirty="0" smtClean="0">
              <a:latin typeface="黑体" panose="02010609060101010101" pitchFamily="49" charset="-122"/>
              <a:ea typeface="黑体" panose="02010609060101010101" pitchFamily="49" charset="-122"/>
            </a:rPr>
            <a:t>从</a:t>
          </a:r>
          <a:r>
            <a:rPr lang="en-US" altLang="zh-CN" sz="2800" dirty="0" smtClean="0">
              <a:latin typeface="黑体" panose="02010609060101010101" pitchFamily="49" charset="-122"/>
              <a:ea typeface="黑体" panose="02010609060101010101" pitchFamily="49" charset="-122"/>
            </a:rPr>
            <a:t>2020</a:t>
          </a:r>
          <a:r>
            <a:rPr lang="zh-CN" altLang="en-US" sz="2800" dirty="0" smtClean="0">
              <a:latin typeface="黑体" panose="02010609060101010101" pitchFamily="49" charset="-122"/>
              <a:ea typeface="黑体" panose="02010609060101010101" pitchFamily="49" charset="-122"/>
            </a:rPr>
            <a:t>年到</a:t>
          </a:r>
          <a:r>
            <a:rPr lang="en-US" altLang="zh-CN" sz="2800" dirty="0" smtClean="0">
              <a:latin typeface="黑体" panose="02010609060101010101" pitchFamily="49" charset="-122"/>
              <a:ea typeface="黑体" panose="02010609060101010101" pitchFamily="49" charset="-122"/>
            </a:rPr>
            <a:t>2035</a:t>
          </a:r>
          <a:r>
            <a:rPr lang="zh-CN" altLang="en-US" sz="2800" dirty="0" smtClean="0">
              <a:latin typeface="黑体" panose="02010609060101010101" pitchFamily="49" charset="-122"/>
              <a:ea typeface="黑体" panose="02010609060101010101" pitchFamily="49" charset="-122"/>
            </a:rPr>
            <a:t>年，</a:t>
          </a:r>
          <a:r>
            <a:rPr lang="zh-CN" altLang="en-US" sz="2800" b="1" dirty="0" smtClean="0">
              <a:solidFill>
                <a:srgbClr val="C00000"/>
              </a:solidFill>
              <a:latin typeface="黑体" panose="02010609060101010101" pitchFamily="49" charset="-122"/>
              <a:ea typeface="黑体" panose="02010609060101010101" pitchFamily="49" charset="-122"/>
            </a:rPr>
            <a:t>基本实现现代化</a:t>
          </a:r>
          <a:r>
            <a:rPr lang="zh-CN" altLang="en-US" sz="2800" dirty="0" smtClean="0">
              <a:latin typeface="黑体" panose="02010609060101010101" pitchFamily="49" charset="-122"/>
              <a:ea typeface="黑体" panose="02010609060101010101" pitchFamily="49" charset="-122"/>
            </a:rPr>
            <a:t>。</a:t>
          </a:r>
          <a:endParaRPr lang="zh-CN" altLang="en-US" sz="28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2800" dirty="0" smtClean="0">
              <a:latin typeface="黑体" panose="02010609060101010101" pitchFamily="49" charset="-122"/>
              <a:ea typeface="黑体" panose="02010609060101010101" pitchFamily="49" charset="-122"/>
            </a:rPr>
            <a:t>从</a:t>
          </a:r>
          <a:r>
            <a:rPr lang="en-US" altLang="zh-CN" sz="2800" dirty="0" smtClean="0">
              <a:latin typeface="黑体" panose="02010609060101010101" pitchFamily="49" charset="-122"/>
              <a:ea typeface="黑体" panose="02010609060101010101" pitchFamily="49" charset="-122"/>
            </a:rPr>
            <a:t>2035</a:t>
          </a:r>
          <a:r>
            <a:rPr lang="zh-CN" altLang="en-US" sz="2800" dirty="0" smtClean="0">
              <a:latin typeface="黑体" panose="02010609060101010101" pitchFamily="49" charset="-122"/>
              <a:ea typeface="黑体" panose="02010609060101010101" pitchFamily="49" charset="-122"/>
            </a:rPr>
            <a:t>年到</a:t>
          </a:r>
          <a:r>
            <a:rPr lang="en-US" altLang="zh-CN" sz="2800" dirty="0" smtClean="0">
              <a:latin typeface="黑体" panose="02010609060101010101" pitchFamily="49" charset="-122"/>
              <a:ea typeface="黑体" panose="02010609060101010101" pitchFamily="49" charset="-122"/>
            </a:rPr>
            <a:t>21</a:t>
          </a:r>
          <a:r>
            <a:rPr lang="zh-CN" altLang="en-US" sz="2800" dirty="0" smtClean="0">
              <a:latin typeface="黑体" panose="02010609060101010101" pitchFamily="49" charset="-122"/>
              <a:ea typeface="黑体" panose="02010609060101010101" pitchFamily="49" charset="-122"/>
            </a:rPr>
            <a:t>世纪中叶，把我国建设成</a:t>
          </a:r>
          <a:r>
            <a:rPr lang="zh-CN" altLang="en-US" sz="2800" dirty="0" smtClean="0">
              <a:solidFill>
                <a:srgbClr val="C00000"/>
              </a:solidFill>
              <a:latin typeface="黑体" panose="02010609060101010101" pitchFamily="49" charset="-122"/>
              <a:ea typeface="黑体" panose="02010609060101010101" pitchFamily="49" charset="-122"/>
            </a:rPr>
            <a:t>富强民主文明和谐美丽的社会主义现代化国家</a:t>
          </a:r>
          <a:endParaRPr lang="zh-CN" altLang="en-US" sz="2800" dirty="0">
            <a:solidFill>
              <a:srgbClr val="C00000"/>
            </a:solidFill>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t>
        <a:bodyPr/>
        <a:lstStyle/>
        <a:p>
          <a:endParaRPr lang="zh-CN" altLang="en-US"/>
        </a:p>
      </dgm:t>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3"/>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2">
        <dgm:presLayoutVars>
          <dgm:chMax val="0"/>
          <dgm:chPref val="0"/>
          <dgm:bulletEnabled val="1"/>
        </dgm:presLayoutVars>
      </dgm:prSet>
      <dgm:spPr/>
      <dgm:t>
        <a:bodyPr/>
        <a:lstStyle/>
        <a:p>
          <a:endParaRPr lang="zh-CN" altLang="en-US"/>
        </a:p>
      </dgm:t>
    </dgm:pt>
    <dgm:pt modelId="{A6DA8B19-2CC2-6A48-88C6-7CAD3FE93398}" type="pres">
      <dgm:prSet presAssocID="{7D7581E9-9E46-934C-8890-11697F249790}" presName="Triangle" presStyleLbl="alignNode1" presStyleIdx="1" presStyleCnt="3"/>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3"/>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2">
        <dgm:presLayoutVars>
          <dgm:chMax val="0"/>
          <dgm:chPref val="0"/>
          <dgm:bulletEnabled val="1"/>
        </dgm:presLayoutVars>
      </dgm:prSet>
      <dgm:spPr/>
      <dgm:t>
        <a:bodyPr/>
        <a:lstStyle/>
        <a:p>
          <a:endParaRPr lang="zh-CN" altLang="en-US"/>
        </a:p>
      </dgm:t>
    </dgm:pt>
  </dgm:ptLst>
  <dgm:cxnLst>
    <dgm:cxn modelId="{24561963-8EDD-F246-A36A-718D4E4912AA}" srcId="{6CD93CB1-A6AE-B149-94FE-136B323344AE}" destId="{7D7581E9-9E46-934C-8890-11697F249790}" srcOrd="0" destOrd="0" parTransId="{18378D40-3B71-4D4C-BA26-1B495203FBBD}" sibTransId="{3EFD214F-2322-4F42-BE9C-055016D5CCE6}"/>
    <dgm:cxn modelId="{D4E76CD6-0CF6-8D4A-9295-BF795F9746B5}" type="presOf" srcId="{8B7B63BD-CDF3-C444-AE37-9B306D88CCCA}" destId="{384F4053-2A48-7047-B488-BAB76A7C7B4C}" srcOrd="0" destOrd="0" presId="urn:microsoft.com/office/officeart/2009/3/layout/StepUpProcess#1"/>
    <dgm:cxn modelId="{1EE42236-E82F-0E45-B5EF-27A1CC95A7F0}" type="presOf" srcId="{7D7581E9-9E46-934C-8890-11697F249790}" destId="{CABDFA93-7F9F-C345-81A6-2C639BC541F0}" srcOrd="0" destOrd="0" presId="urn:microsoft.com/office/officeart/2009/3/layout/StepUpProcess#1"/>
    <dgm:cxn modelId="{FE0D200C-7893-BF43-9D81-BCD8E8B91115}" srcId="{6CD93CB1-A6AE-B149-94FE-136B323344AE}" destId="{8B7B63BD-CDF3-C444-AE37-9B306D88CCCA}" srcOrd="1" destOrd="0" parTransId="{72F0C62B-4409-1843-BF96-54B88BDF26D8}" sibTransId="{A81139BD-3A6C-D94C-A64E-7A2412FA8184}"/>
    <dgm:cxn modelId="{D3E541EB-06BE-5848-BE8D-F5DDF8A875C9}" type="presOf" srcId="{6CD93CB1-A6AE-B149-94FE-136B323344AE}" destId="{A1FFF940-064A-0846-9CB9-E13A91681A52}" srcOrd="0" destOrd="0" presId="urn:microsoft.com/office/officeart/2009/3/layout/StepUpProcess#1"/>
    <dgm:cxn modelId="{57F1D580-E4FA-6E41-B5DD-A2F231F6FA95}" type="presParOf" srcId="{A1FFF940-064A-0846-9CB9-E13A91681A52}" destId="{1C7FB447-EEA7-A04B-8EA4-EDDB984B8DF7}" srcOrd="0" destOrd="0" presId="urn:microsoft.com/office/officeart/2009/3/layout/StepUpProcess#1"/>
    <dgm:cxn modelId="{EED74907-F5DE-0644-8C56-45370CA8D956}" type="presParOf" srcId="{1C7FB447-EEA7-A04B-8EA4-EDDB984B8DF7}" destId="{8D6AE595-6E5F-6E4C-8D8D-B18BC060EA5E}" srcOrd="0" destOrd="0" presId="urn:microsoft.com/office/officeart/2009/3/layout/StepUpProcess#1"/>
    <dgm:cxn modelId="{EFAF9EE8-F897-EA45-B182-E1EB903D2D57}" type="presParOf" srcId="{1C7FB447-EEA7-A04B-8EA4-EDDB984B8DF7}" destId="{CABDFA93-7F9F-C345-81A6-2C639BC541F0}" srcOrd="1" destOrd="0" presId="urn:microsoft.com/office/officeart/2009/3/layout/StepUpProcess#1"/>
    <dgm:cxn modelId="{4EE20909-25CE-2444-95EF-5FFB94C34BAE}" type="presParOf" srcId="{1C7FB447-EEA7-A04B-8EA4-EDDB984B8DF7}" destId="{A6DA8B19-2CC2-6A48-88C6-7CAD3FE93398}" srcOrd="2" destOrd="0" presId="urn:microsoft.com/office/officeart/2009/3/layout/StepUpProcess#1"/>
    <dgm:cxn modelId="{CBAA5A19-6086-6E46-B719-C20F6DFDD8CC}" type="presParOf" srcId="{A1FFF940-064A-0846-9CB9-E13A91681A52}" destId="{827970D1-8B2F-2644-A986-7667D0E68850}" srcOrd="1" destOrd="0" presId="urn:microsoft.com/office/officeart/2009/3/layout/StepUpProcess#1"/>
    <dgm:cxn modelId="{BD6ADDD6-1268-1746-AFE4-2C7D0B90BD9B}" type="presParOf" srcId="{827970D1-8B2F-2644-A986-7667D0E68850}" destId="{18E70CF9-73D8-6A45-B875-0754D80FF98B}" srcOrd="0" destOrd="0" presId="urn:microsoft.com/office/officeart/2009/3/layout/StepUpProcess#1"/>
    <dgm:cxn modelId="{77ADFC3F-C8EC-0249-B16C-94B84532ECE3}" type="presParOf" srcId="{A1FFF940-064A-0846-9CB9-E13A91681A52}" destId="{689DC84A-7B96-8943-ACD0-DC34E57029DE}" srcOrd="2" destOrd="0" presId="urn:microsoft.com/office/officeart/2009/3/layout/StepUpProcess#1"/>
    <dgm:cxn modelId="{80270424-B192-E147-BC7C-50A33A2C4F2B}" type="presParOf" srcId="{689DC84A-7B96-8943-ACD0-DC34E57029DE}" destId="{D2DAA0A5-DCE1-9E45-A10E-C9C735F2601E}" srcOrd="0" destOrd="0" presId="urn:microsoft.com/office/officeart/2009/3/layout/StepUpProcess#1"/>
    <dgm:cxn modelId="{A1055004-166A-1D4D-B418-26110370817D}" type="presParOf" srcId="{689DC84A-7B96-8943-ACD0-DC34E57029DE}" destId="{384F4053-2A48-7047-B488-BAB76A7C7B4C}" srcOrd="1" destOrd="0" presId="urn:microsoft.com/office/officeart/2009/3/layout/StepUp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1" loCatId="" qsTypeId="urn:microsoft.com/office/officeart/2005/8/quickstyle/simple4#1" qsCatId="simple" csTypeId="urn:microsoft.com/office/officeart/2005/8/colors/accent1_2#1" csCatId="accent1" phldr="1"/>
      <dgm:spPr/>
      <dgm:t>
        <a:bodyPr/>
        <a:lstStyle/>
        <a:p>
          <a:endParaRPr lang="zh-CN" altLang="en-US"/>
        </a:p>
      </dgm:t>
    </dgm:pt>
    <dgm:pt modelId="{7D7581E9-9E46-934C-8890-11697F249790}">
      <dgm:prSet phldrT="[文本]" custT="1"/>
      <dgm:spPr/>
      <dgm:t>
        <a:bodyPr/>
        <a:lstStyle/>
        <a:p>
          <a:r>
            <a:rPr lang="zh-CN" altLang="en-US" sz="2800" dirty="0" smtClean="0">
              <a:latin typeface="黑体" panose="02010609060101010101" pitchFamily="49" charset="-122"/>
              <a:ea typeface="黑体" panose="02010609060101010101" pitchFamily="49" charset="-122"/>
            </a:rPr>
            <a:t>从</a:t>
          </a:r>
          <a:r>
            <a:rPr lang="en-US" altLang="zh-CN" sz="2800" dirty="0" smtClean="0">
              <a:latin typeface="黑体" panose="02010609060101010101" pitchFamily="49" charset="-122"/>
              <a:ea typeface="黑体" panose="02010609060101010101" pitchFamily="49" charset="-122"/>
            </a:rPr>
            <a:t>2020</a:t>
          </a:r>
          <a:r>
            <a:rPr lang="zh-CN" altLang="en-US" sz="2800" dirty="0" smtClean="0">
              <a:latin typeface="黑体" panose="02010609060101010101" pitchFamily="49" charset="-122"/>
              <a:ea typeface="黑体" panose="02010609060101010101" pitchFamily="49" charset="-122"/>
            </a:rPr>
            <a:t>年到</a:t>
          </a:r>
          <a:r>
            <a:rPr lang="en-US" altLang="zh-CN" sz="2800" dirty="0" smtClean="0">
              <a:latin typeface="黑体" panose="02010609060101010101" pitchFamily="49" charset="-122"/>
              <a:ea typeface="黑体" panose="02010609060101010101" pitchFamily="49" charset="-122"/>
            </a:rPr>
            <a:t>2035</a:t>
          </a:r>
          <a:r>
            <a:rPr lang="zh-CN" altLang="en-US" sz="2800" dirty="0" smtClean="0">
              <a:latin typeface="黑体" panose="02010609060101010101" pitchFamily="49" charset="-122"/>
              <a:ea typeface="黑体" panose="02010609060101010101" pitchFamily="49" charset="-122"/>
            </a:rPr>
            <a:t>年，</a:t>
          </a:r>
          <a:r>
            <a:rPr lang="zh-CN" altLang="en-US" sz="2800" u="sng"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a:t>
          </a:r>
          <a:endParaRPr lang="zh-CN" altLang="en-US" sz="28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2800" dirty="0" smtClean="0">
              <a:latin typeface="黑体" panose="02010609060101010101" pitchFamily="49" charset="-122"/>
              <a:ea typeface="黑体" panose="02010609060101010101" pitchFamily="49" charset="-122"/>
            </a:rPr>
            <a:t>从</a:t>
          </a:r>
          <a:r>
            <a:rPr lang="en-US" altLang="zh-CN" sz="2800" dirty="0" smtClean="0">
              <a:latin typeface="黑体" panose="02010609060101010101" pitchFamily="49" charset="-122"/>
              <a:ea typeface="黑体" panose="02010609060101010101" pitchFamily="49" charset="-122"/>
            </a:rPr>
            <a:t>2035</a:t>
          </a:r>
          <a:r>
            <a:rPr lang="zh-CN" altLang="en-US" sz="2800" dirty="0" smtClean="0">
              <a:latin typeface="黑体" panose="02010609060101010101" pitchFamily="49" charset="-122"/>
              <a:ea typeface="黑体" panose="02010609060101010101" pitchFamily="49" charset="-122"/>
            </a:rPr>
            <a:t>年到</a:t>
          </a:r>
          <a:r>
            <a:rPr lang="en-US" altLang="zh-CN" sz="2800" dirty="0" smtClean="0">
              <a:latin typeface="黑体" panose="02010609060101010101" pitchFamily="49" charset="-122"/>
              <a:ea typeface="黑体" panose="02010609060101010101" pitchFamily="49" charset="-122"/>
            </a:rPr>
            <a:t>21</a:t>
          </a:r>
          <a:r>
            <a:rPr lang="zh-CN" altLang="en-US" sz="2800" dirty="0" smtClean="0">
              <a:latin typeface="黑体" panose="02010609060101010101" pitchFamily="49" charset="-122"/>
              <a:ea typeface="黑体" panose="02010609060101010101" pitchFamily="49" charset="-122"/>
            </a:rPr>
            <a:t>世纪中叶，把我国建设成</a:t>
          </a:r>
          <a:r>
            <a:rPr lang="zh-CN" altLang="en-US" sz="2800" u="sng" dirty="0" smtClean="0">
              <a:latin typeface="黑体" panose="02010609060101010101" pitchFamily="49" charset="-122"/>
              <a:ea typeface="黑体" panose="02010609060101010101" pitchFamily="49" charset="-122"/>
            </a:rPr>
            <a:t>      </a:t>
          </a:r>
          <a:r>
            <a:rPr lang="zh-CN" altLang="en-US" sz="2800" dirty="0" smtClean="0">
              <a:solidFill>
                <a:srgbClr val="C00000"/>
              </a:solidFill>
              <a:latin typeface="黑体" panose="02010609060101010101" pitchFamily="49" charset="-122"/>
              <a:ea typeface="黑体" panose="02010609060101010101" pitchFamily="49" charset="-122"/>
            </a:rPr>
            <a:t>文明和谐美丽的社会主义现代化国家</a:t>
          </a:r>
          <a:endParaRPr lang="zh-CN" altLang="en-US" sz="2800" dirty="0">
            <a:solidFill>
              <a:srgbClr val="C00000"/>
            </a:solidFill>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t>
        <a:bodyPr/>
        <a:lstStyle/>
        <a:p>
          <a:endParaRPr lang="zh-CN" altLang="en-US"/>
        </a:p>
      </dgm:t>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3"/>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2">
        <dgm:presLayoutVars>
          <dgm:chMax val="0"/>
          <dgm:chPref val="0"/>
          <dgm:bulletEnabled val="1"/>
        </dgm:presLayoutVars>
      </dgm:prSet>
      <dgm:spPr/>
      <dgm:t>
        <a:bodyPr/>
        <a:lstStyle/>
        <a:p>
          <a:endParaRPr lang="zh-CN" altLang="en-US"/>
        </a:p>
      </dgm:t>
    </dgm:pt>
    <dgm:pt modelId="{A6DA8B19-2CC2-6A48-88C6-7CAD3FE93398}" type="pres">
      <dgm:prSet presAssocID="{7D7581E9-9E46-934C-8890-11697F249790}" presName="Triangle" presStyleLbl="alignNode1" presStyleIdx="1" presStyleCnt="3"/>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3"/>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2">
        <dgm:presLayoutVars>
          <dgm:chMax val="0"/>
          <dgm:chPref val="0"/>
          <dgm:bulletEnabled val="1"/>
        </dgm:presLayoutVars>
      </dgm:prSet>
      <dgm:spPr/>
      <dgm:t>
        <a:bodyPr/>
        <a:lstStyle/>
        <a:p>
          <a:endParaRPr lang="zh-CN" altLang="en-US"/>
        </a:p>
      </dgm:t>
    </dgm:pt>
  </dgm:ptLst>
  <dgm:cxnLst>
    <dgm:cxn modelId="{24561963-8EDD-F246-A36A-718D4E4912AA}" srcId="{6CD93CB1-A6AE-B149-94FE-136B323344AE}" destId="{7D7581E9-9E46-934C-8890-11697F249790}" srcOrd="0" destOrd="0" parTransId="{18378D40-3B71-4D4C-BA26-1B495203FBBD}" sibTransId="{3EFD214F-2322-4F42-BE9C-055016D5CCE6}"/>
    <dgm:cxn modelId="{F7726C5C-DE47-DA40-975E-186814975B02}" type="presOf" srcId="{6CD93CB1-A6AE-B149-94FE-136B323344AE}" destId="{A1FFF940-064A-0846-9CB9-E13A91681A52}" srcOrd="0" destOrd="0" presId="urn:microsoft.com/office/officeart/2009/3/layout/StepUpProcess#1"/>
    <dgm:cxn modelId="{FE0D200C-7893-BF43-9D81-BCD8E8B91115}" srcId="{6CD93CB1-A6AE-B149-94FE-136B323344AE}" destId="{8B7B63BD-CDF3-C444-AE37-9B306D88CCCA}" srcOrd="1" destOrd="0" parTransId="{72F0C62B-4409-1843-BF96-54B88BDF26D8}" sibTransId="{A81139BD-3A6C-D94C-A64E-7A2412FA8184}"/>
    <dgm:cxn modelId="{902D58C0-2E2B-6A47-B022-141DF4F99170}" type="presOf" srcId="{8B7B63BD-CDF3-C444-AE37-9B306D88CCCA}" destId="{384F4053-2A48-7047-B488-BAB76A7C7B4C}" srcOrd="0" destOrd="0" presId="urn:microsoft.com/office/officeart/2009/3/layout/StepUpProcess#1"/>
    <dgm:cxn modelId="{69FCE1CA-1D97-664B-89E4-B7E4A3E3524A}" type="presOf" srcId="{7D7581E9-9E46-934C-8890-11697F249790}" destId="{CABDFA93-7F9F-C345-81A6-2C639BC541F0}" srcOrd="0" destOrd="0" presId="urn:microsoft.com/office/officeart/2009/3/layout/StepUpProcess#1"/>
    <dgm:cxn modelId="{E74B7BF4-4423-3E40-8049-2DE29C393ED4}" type="presParOf" srcId="{A1FFF940-064A-0846-9CB9-E13A91681A52}" destId="{1C7FB447-EEA7-A04B-8EA4-EDDB984B8DF7}" srcOrd="0" destOrd="0" presId="urn:microsoft.com/office/officeart/2009/3/layout/StepUpProcess#1"/>
    <dgm:cxn modelId="{8107BC14-A099-364A-A48C-5A245D290EB3}" type="presParOf" srcId="{1C7FB447-EEA7-A04B-8EA4-EDDB984B8DF7}" destId="{8D6AE595-6E5F-6E4C-8D8D-B18BC060EA5E}" srcOrd="0" destOrd="0" presId="urn:microsoft.com/office/officeart/2009/3/layout/StepUpProcess#1"/>
    <dgm:cxn modelId="{CB0246A0-EF55-D24B-98EE-72D088FCBE07}" type="presParOf" srcId="{1C7FB447-EEA7-A04B-8EA4-EDDB984B8DF7}" destId="{CABDFA93-7F9F-C345-81A6-2C639BC541F0}" srcOrd="1" destOrd="0" presId="urn:microsoft.com/office/officeart/2009/3/layout/StepUpProcess#1"/>
    <dgm:cxn modelId="{C72F0526-7E9E-CB47-934E-D70715320C59}" type="presParOf" srcId="{1C7FB447-EEA7-A04B-8EA4-EDDB984B8DF7}" destId="{A6DA8B19-2CC2-6A48-88C6-7CAD3FE93398}" srcOrd="2" destOrd="0" presId="urn:microsoft.com/office/officeart/2009/3/layout/StepUpProcess#1"/>
    <dgm:cxn modelId="{6EE4ACD6-9103-9D44-8D55-653FA3F27BEC}" type="presParOf" srcId="{A1FFF940-064A-0846-9CB9-E13A91681A52}" destId="{827970D1-8B2F-2644-A986-7667D0E68850}" srcOrd="1" destOrd="0" presId="urn:microsoft.com/office/officeart/2009/3/layout/StepUpProcess#1"/>
    <dgm:cxn modelId="{DE0DE397-02CD-4C43-B760-96957EABE8A6}" type="presParOf" srcId="{827970D1-8B2F-2644-A986-7667D0E68850}" destId="{18E70CF9-73D8-6A45-B875-0754D80FF98B}" srcOrd="0" destOrd="0" presId="urn:microsoft.com/office/officeart/2009/3/layout/StepUpProcess#1"/>
    <dgm:cxn modelId="{34FC6FA3-17CF-0145-98F4-CC5832445C52}" type="presParOf" srcId="{A1FFF940-064A-0846-9CB9-E13A91681A52}" destId="{689DC84A-7B96-8943-ACD0-DC34E57029DE}" srcOrd="2" destOrd="0" presId="urn:microsoft.com/office/officeart/2009/3/layout/StepUpProcess#1"/>
    <dgm:cxn modelId="{E775E13C-921B-064A-B50F-E91404B7ECAA}" type="presParOf" srcId="{689DC84A-7B96-8943-ACD0-DC34E57029DE}" destId="{D2DAA0A5-DCE1-9E45-A10E-C9C735F2601E}" srcOrd="0" destOrd="0" presId="urn:microsoft.com/office/officeart/2009/3/layout/StepUpProcess#1"/>
    <dgm:cxn modelId="{D7F3053D-6B7A-384E-8916-E8D9988256A2}" type="presParOf" srcId="{689DC84A-7B96-8943-ACD0-DC34E57029DE}" destId="{384F4053-2A48-7047-B488-BAB76A7C7B4C}" srcOrd="1" destOrd="0" presId="urn:microsoft.com/office/officeart/2009/3/layout/StepUp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1" loCatId="" qsTypeId="urn:microsoft.com/office/officeart/2005/8/quickstyle/simple4#1" qsCatId="simple" csTypeId="urn:microsoft.com/office/officeart/2005/8/colors/accent1_2#1" csCatId="accent1" phldr="1"/>
      <dgm:spPr/>
      <dgm:t>
        <a:bodyPr/>
        <a:lstStyle/>
        <a:p>
          <a:endParaRPr lang="zh-CN" altLang="en-US"/>
        </a:p>
      </dgm:t>
    </dgm:pt>
    <dgm:pt modelId="{7D7581E9-9E46-934C-8890-11697F249790}">
      <dgm:prSet phldrT="[文本]" custT="1"/>
      <dgm:spPr/>
      <dgm:t>
        <a:bodyPr/>
        <a:lstStyle/>
        <a:p>
          <a:r>
            <a:rPr lang="zh-CN" altLang="en-US" sz="2800" dirty="0" smtClean="0">
              <a:latin typeface="黑体" panose="02010609060101010101" pitchFamily="49" charset="-122"/>
              <a:ea typeface="黑体" panose="02010609060101010101" pitchFamily="49" charset="-122"/>
            </a:rPr>
            <a:t>从</a:t>
          </a:r>
          <a:r>
            <a:rPr lang="en-US" altLang="zh-CN" sz="2800" dirty="0" smtClean="0">
              <a:latin typeface="黑体" panose="02010609060101010101" pitchFamily="49" charset="-122"/>
              <a:ea typeface="黑体" panose="02010609060101010101" pitchFamily="49" charset="-122"/>
            </a:rPr>
            <a:t>2020</a:t>
          </a:r>
          <a:r>
            <a:rPr lang="zh-CN" altLang="en-US" sz="2800" dirty="0" smtClean="0">
              <a:latin typeface="黑体" panose="02010609060101010101" pitchFamily="49" charset="-122"/>
              <a:ea typeface="黑体" panose="02010609060101010101" pitchFamily="49" charset="-122"/>
            </a:rPr>
            <a:t>年到</a:t>
          </a:r>
          <a:r>
            <a:rPr lang="en-US" altLang="zh-CN" sz="2800" dirty="0" smtClean="0">
              <a:latin typeface="黑体" panose="02010609060101010101" pitchFamily="49" charset="-122"/>
              <a:ea typeface="黑体" panose="02010609060101010101" pitchFamily="49" charset="-122"/>
            </a:rPr>
            <a:t>2035</a:t>
          </a:r>
          <a:r>
            <a:rPr lang="zh-CN" altLang="en-US" sz="2800" dirty="0" smtClean="0">
              <a:latin typeface="黑体" panose="02010609060101010101" pitchFamily="49" charset="-122"/>
              <a:ea typeface="黑体" panose="02010609060101010101" pitchFamily="49" charset="-122"/>
            </a:rPr>
            <a:t>年，</a:t>
          </a:r>
          <a:r>
            <a:rPr lang="zh-CN" altLang="en-US" sz="2800" b="1" dirty="0" smtClean="0">
              <a:solidFill>
                <a:srgbClr val="C00000"/>
              </a:solidFill>
              <a:latin typeface="黑体" panose="02010609060101010101" pitchFamily="49" charset="-122"/>
              <a:ea typeface="黑体" panose="02010609060101010101" pitchFamily="49" charset="-122"/>
            </a:rPr>
            <a:t>基本实现现代化</a:t>
          </a:r>
          <a:r>
            <a:rPr lang="zh-CN" altLang="en-US" sz="2800" dirty="0" smtClean="0">
              <a:latin typeface="黑体" panose="02010609060101010101" pitchFamily="49" charset="-122"/>
              <a:ea typeface="黑体" panose="02010609060101010101" pitchFamily="49" charset="-122"/>
            </a:rPr>
            <a:t>。</a:t>
          </a:r>
          <a:endParaRPr lang="zh-CN" altLang="en-US" sz="28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2800" dirty="0" smtClean="0">
              <a:latin typeface="黑体" panose="02010609060101010101" pitchFamily="49" charset="-122"/>
              <a:ea typeface="黑体" panose="02010609060101010101" pitchFamily="49" charset="-122"/>
            </a:rPr>
            <a:t>从</a:t>
          </a:r>
          <a:r>
            <a:rPr lang="en-US" altLang="zh-CN" sz="2800" dirty="0" smtClean="0">
              <a:latin typeface="黑体" panose="02010609060101010101" pitchFamily="49" charset="-122"/>
              <a:ea typeface="黑体" panose="02010609060101010101" pitchFamily="49" charset="-122"/>
            </a:rPr>
            <a:t>2035</a:t>
          </a:r>
          <a:r>
            <a:rPr lang="zh-CN" altLang="en-US" sz="2800" dirty="0" smtClean="0">
              <a:latin typeface="黑体" panose="02010609060101010101" pitchFamily="49" charset="-122"/>
              <a:ea typeface="黑体" panose="02010609060101010101" pitchFamily="49" charset="-122"/>
            </a:rPr>
            <a:t>年到</a:t>
          </a:r>
          <a:r>
            <a:rPr lang="en-US" altLang="zh-CN" sz="2800" dirty="0" smtClean="0">
              <a:latin typeface="黑体" panose="02010609060101010101" pitchFamily="49" charset="-122"/>
              <a:ea typeface="黑体" panose="02010609060101010101" pitchFamily="49" charset="-122"/>
            </a:rPr>
            <a:t>21</a:t>
          </a:r>
          <a:r>
            <a:rPr lang="zh-CN" altLang="en-US" sz="2800" dirty="0" smtClean="0">
              <a:latin typeface="黑体" panose="02010609060101010101" pitchFamily="49" charset="-122"/>
              <a:ea typeface="黑体" panose="02010609060101010101" pitchFamily="49" charset="-122"/>
            </a:rPr>
            <a:t>世纪中叶，把我国建设成</a:t>
          </a:r>
          <a:r>
            <a:rPr lang="zh-CN" altLang="en-US" sz="2800" dirty="0" smtClean="0">
              <a:solidFill>
                <a:srgbClr val="C00000"/>
              </a:solidFill>
              <a:latin typeface="黑体" panose="02010609060101010101" pitchFamily="49" charset="-122"/>
              <a:ea typeface="黑体" panose="02010609060101010101" pitchFamily="49" charset="-122"/>
            </a:rPr>
            <a:t>富强民主文明和谐美丽的社会主义现代化国家</a:t>
          </a:r>
          <a:endParaRPr lang="zh-CN" altLang="en-US" sz="2800" dirty="0">
            <a:solidFill>
              <a:srgbClr val="C00000"/>
            </a:solidFill>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t>
        <a:bodyPr/>
        <a:lstStyle/>
        <a:p>
          <a:endParaRPr lang="zh-CN" altLang="en-US"/>
        </a:p>
      </dgm:t>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3"/>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2">
        <dgm:presLayoutVars>
          <dgm:chMax val="0"/>
          <dgm:chPref val="0"/>
          <dgm:bulletEnabled val="1"/>
        </dgm:presLayoutVars>
      </dgm:prSet>
      <dgm:spPr/>
      <dgm:t>
        <a:bodyPr/>
        <a:lstStyle/>
        <a:p>
          <a:endParaRPr lang="zh-CN" altLang="en-US"/>
        </a:p>
      </dgm:t>
    </dgm:pt>
    <dgm:pt modelId="{A6DA8B19-2CC2-6A48-88C6-7CAD3FE93398}" type="pres">
      <dgm:prSet presAssocID="{7D7581E9-9E46-934C-8890-11697F249790}" presName="Triangle" presStyleLbl="alignNode1" presStyleIdx="1" presStyleCnt="3"/>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3"/>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2">
        <dgm:presLayoutVars>
          <dgm:chMax val="0"/>
          <dgm:chPref val="0"/>
          <dgm:bulletEnabled val="1"/>
        </dgm:presLayoutVars>
      </dgm:prSet>
      <dgm:spPr/>
      <dgm:t>
        <a:bodyPr/>
        <a:lstStyle/>
        <a:p>
          <a:endParaRPr lang="zh-CN" altLang="en-US"/>
        </a:p>
      </dgm:t>
    </dgm:pt>
  </dgm:ptLst>
  <dgm:cxnLst>
    <dgm:cxn modelId="{24561963-8EDD-F246-A36A-718D4E4912AA}" srcId="{6CD93CB1-A6AE-B149-94FE-136B323344AE}" destId="{7D7581E9-9E46-934C-8890-11697F249790}" srcOrd="0" destOrd="0" parTransId="{18378D40-3B71-4D4C-BA26-1B495203FBBD}" sibTransId="{3EFD214F-2322-4F42-BE9C-055016D5CCE6}"/>
    <dgm:cxn modelId="{FE0D200C-7893-BF43-9D81-BCD8E8B91115}" srcId="{6CD93CB1-A6AE-B149-94FE-136B323344AE}" destId="{8B7B63BD-CDF3-C444-AE37-9B306D88CCCA}" srcOrd="1" destOrd="0" parTransId="{72F0C62B-4409-1843-BF96-54B88BDF26D8}" sibTransId="{A81139BD-3A6C-D94C-A64E-7A2412FA8184}"/>
    <dgm:cxn modelId="{77A664BC-085F-ED4B-B197-4C718ED576D4}" type="presOf" srcId="{8B7B63BD-CDF3-C444-AE37-9B306D88CCCA}" destId="{384F4053-2A48-7047-B488-BAB76A7C7B4C}" srcOrd="0" destOrd="0" presId="urn:microsoft.com/office/officeart/2009/3/layout/StepUpProcess#1"/>
    <dgm:cxn modelId="{8552759F-E612-7C44-8305-8E89D8896966}" type="presOf" srcId="{7D7581E9-9E46-934C-8890-11697F249790}" destId="{CABDFA93-7F9F-C345-81A6-2C639BC541F0}" srcOrd="0" destOrd="0" presId="urn:microsoft.com/office/officeart/2009/3/layout/StepUpProcess#1"/>
    <dgm:cxn modelId="{0563C679-44F6-674E-BF75-5DD0A1020233}" type="presOf" srcId="{6CD93CB1-A6AE-B149-94FE-136B323344AE}" destId="{A1FFF940-064A-0846-9CB9-E13A91681A52}" srcOrd="0" destOrd="0" presId="urn:microsoft.com/office/officeart/2009/3/layout/StepUpProcess#1"/>
    <dgm:cxn modelId="{2673F574-F118-974D-8AD0-430CDC2C7FD0}" type="presParOf" srcId="{A1FFF940-064A-0846-9CB9-E13A91681A52}" destId="{1C7FB447-EEA7-A04B-8EA4-EDDB984B8DF7}" srcOrd="0" destOrd="0" presId="urn:microsoft.com/office/officeart/2009/3/layout/StepUpProcess#1"/>
    <dgm:cxn modelId="{36FF1F64-51C8-9047-96DD-7E0356B2F2CD}" type="presParOf" srcId="{1C7FB447-EEA7-A04B-8EA4-EDDB984B8DF7}" destId="{8D6AE595-6E5F-6E4C-8D8D-B18BC060EA5E}" srcOrd="0" destOrd="0" presId="urn:microsoft.com/office/officeart/2009/3/layout/StepUpProcess#1"/>
    <dgm:cxn modelId="{16401807-A3AB-8C4F-B56E-9513E3293C50}" type="presParOf" srcId="{1C7FB447-EEA7-A04B-8EA4-EDDB984B8DF7}" destId="{CABDFA93-7F9F-C345-81A6-2C639BC541F0}" srcOrd="1" destOrd="0" presId="urn:microsoft.com/office/officeart/2009/3/layout/StepUpProcess#1"/>
    <dgm:cxn modelId="{19EA7605-AD17-AD4D-8A73-F15E07925E17}" type="presParOf" srcId="{1C7FB447-EEA7-A04B-8EA4-EDDB984B8DF7}" destId="{A6DA8B19-2CC2-6A48-88C6-7CAD3FE93398}" srcOrd="2" destOrd="0" presId="urn:microsoft.com/office/officeart/2009/3/layout/StepUpProcess#1"/>
    <dgm:cxn modelId="{C45B1D1F-5C6B-A646-9F03-BEBD96F48A6F}" type="presParOf" srcId="{A1FFF940-064A-0846-9CB9-E13A91681A52}" destId="{827970D1-8B2F-2644-A986-7667D0E68850}" srcOrd="1" destOrd="0" presId="urn:microsoft.com/office/officeart/2009/3/layout/StepUpProcess#1"/>
    <dgm:cxn modelId="{20A64954-8B93-B441-9DFB-C1A11D747C65}" type="presParOf" srcId="{827970D1-8B2F-2644-A986-7667D0E68850}" destId="{18E70CF9-73D8-6A45-B875-0754D80FF98B}" srcOrd="0" destOrd="0" presId="urn:microsoft.com/office/officeart/2009/3/layout/StepUpProcess#1"/>
    <dgm:cxn modelId="{7E6D032C-6091-E842-B669-FB90231EAC38}" type="presParOf" srcId="{A1FFF940-064A-0846-9CB9-E13A91681A52}" destId="{689DC84A-7B96-8943-ACD0-DC34E57029DE}" srcOrd="2" destOrd="0" presId="urn:microsoft.com/office/officeart/2009/3/layout/StepUpProcess#1"/>
    <dgm:cxn modelId="{147C7536-666F-5E4D-9FD6-6C0D637FBECC}" type="presParOf" srcId="{689DC84A-7B96-8943-ACD0-DC34E57029DE}" destId="{D2DAA0A5-DCE1-9E45-A10E-C9C735F2601E}" srcOrd="0" destOrd="0" presId="urn:microsoft.com/office/officeart/2009/3/layout/StepUpProcess#1"/>
    <dgm:cxn modelId="{05FA71FF-4A58-7544-8858-229E1BE57854}" type="presParOf" srcId="{689DC84A-7B96-8943-ACD0-DC34E57029DE}" destId="{384F4053-2A48-7047-B488-BAB76A7C7B4C}" srcOrd="1" destOrd="0" presId="urn:microsoft.com/office/officeart/2009/3/layout/StepUp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631143" y="2402977"/>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318132" y="3335254"/>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1990年</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实现国民生产总值比1980年翻一番，解决人民的</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温饱问题。</a:t>
          </a:r>
          <a:endParaRPr lang="zh-CN" altLang="en-US" sz="1800" kern="1200" dirty="0">
            <a:latin typeface="Heiti SC Light" charset="-122"/>
            <a:ea typeface="Heiti SC Light" charset="-122"/>
            <a:cs typeface="Heiti SC Light" charset="-122"/>
          </a:endParaRPr>
        </a:p>
      </dsp:txBody>
      <dsp:txXfrm>
        <a:off x="318132" y="3335254"/>
        <a:ext cx="2816962" cy="2469232"/>
      </dsp:txXfrm>
    </dsp:sp>
    <dsp:sp modelId="{A6DA8B19-2CC2-6A48-88C6-7CAD3FE93398}">
      <dsp:nvSpPr>
        <dsp:cNvPr id="0" name=""/>
        <dsp:cNvSpPr/>
      </dsp:nvSpPr>
      <dsp:spPr>
        <a:xfrm>
          <a:off x="2603592" y="2173262"/>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4079656" y="1549639"/>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3766644" y="2481916"/>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20世纪末</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，使国民生产总值再增长一倍，人民生活</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达到小康水平</a:t>
          </a:r>
          <a:endParaRPr lang="zh-CN" altLang="en-US" sz="1800" kern="1200" dirty="0">
            <a:latin typeface="Heiti SC Light" charset="-122"/>
            <a:ea typeface="Heiti SC Light" charset="-122"/>
            <a:cs typeface="Heiti SC Light" charset="-122"/>
          </a:endParaRPr>
        </a:p>
      </dsp:txBody>
      <dsp:txXfrm>
        <a:off x="3766644" y="2481916"/>
        <a:ext cx="2816962" cy="2469232"/>
      </dsp:txXfrm>
    </dsp:sp>
    <dsp:sp modelId="{D3634CF4-DEF7-714A-AA24-E8E38941394B}">
      <dsp:nvSpPr>
        <dsp:cNvPr id="0" name=""/>
        <dsp:cNvSpPr/>
      </dsp:nvSpPr>
      <dsp:spPr>
        <a:xfrm>
          <a:off x="6052104" y="1319924"/>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DFF73E-4670-A340-962B-0B7A4BE02AE2}">
      <dsp:nvSpPr>
        <dsp:cNvPr id="0" name=""/>
        <dsp:cNvSpPr/>
      </dsp:nvSpPr>
      <dsp:spPr>
        <a:xfrm rot="5400000">
          <a:off x="7528168" y="696301"/>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208EB3B-7B88-674F-916B-6126FD910BAC}">
      <dsp:nvSpPr>
        <dsp:cNvPr id="0" name=""/>
        <dsp:cNvSpPr/>
      </dsp:nvSpPr>
      <dsp:spPr>
        <a:xfrm>
          <a:off x="7215157" y="1628578"/>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21世纪中叶</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人均国民生产总值达到</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中等发达国家水平，</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人民生活比较富裕，</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基本实现现代化</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kern="1200" dirty="0" smtClean="0">
            <a:latin typeface="黑体" panose="02010609060101010101" pitchFamily="49" charset="-122"/>
            <a:ea typeface="黑体" panose="02010609060101010101" pitchFamily="49" charset="-122"/>
            <a:cs typeface="黑体" panose="02010609060101010101" pitchFamily="49" charset="-122"/>
          </a:endParaRPr>
        </a:p>
        <a:p>
          <a:pPr lvl="0" algn="l" defTabSz="800100">
            <a:lnSpc>
              <a:spcPct val="90000"/>
            </a:lnSpc>
            <a:spcBef>
              <a:spcPct val="0"/>
            </a:spcBef>
            <a:spcAft>
              <a:spcPct val="35000"/>
            </a:spcAft>
          </a:pPr>
          <a:endParaRPr lang="zh-CN" altLang="en-US" sz="3600" kern="1200" dirty="0">
            <a:latin typeface="Heiti SC Light" charset="-122"/>
            <a:ea typeface="Heiti SC Light" charset="-122"/>
            <a:cs typeface="Heiti SC Light" charset="-122"/>
          </a:endParaRPr>
        </a:p>
      </dsp:txBody>
      <dsp:txXfrm>
        <a:off x="7215157" y="1628578"/>
        <a:ext cx="2816962" cy="24692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631143" y="2402977"/>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318132" y="3335254"/>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b="1" u="sng"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年</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实现国民生产总值比1980年翻一番，解决人民的</a:t>
          </a:r>
          <a:r>
            <a:rPr lang="zh-CN" altLang="en-US" sz="1800" u="sng"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kern="1200" dirty="0">
            <a:latin typeface="Heiti SC Light" charset="-122"/>
            <a:ea typeface="Heiti SC Light" charset="-122"/>
            <a:cs typeface="Heiti SC Light" charset="-122"/>
          </a:endParaRPr>
        </a:p>
      </dsp:txBody>
      <dsp:txXfrm>
        <a:off x="318132" y="3335254"/>
        <a:ext cx="2816962" cy="2469232"/>
      </dsp:txXfrm>
    </dsp:sp>
    <dsp:sp modelId="{A6DA8B19-2CC2-6A48-88C6-7CAD3FE93398}">
      <dsp:nvSpPr>
        <dsp:cNvPr id="0" name=""/>
        <dsp:cNvSpPr/>
      </dsp:nvSpPr>
      <dsp:spPr>
        <a:xfrm>
          <a:off x="2603592" y="2173262"/>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4079656" y="1549639"/>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3766644" y="2481916"/>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u="sng"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，使国民生产总值再增长一倍，人民生活</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达到</a:t>
          </a:r>
          <a:r>
            <a:rPr lang="zh-CN" altLang="en-US" sz="1800" b="1" u="sng"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kern="1200" dirty="0">
            <a:latin typeface="Heiti SC Light" charset="-122"/>
            <a:ea typeface="Heiti SC Light" charset="-122"/>
            <a:cs typeface="Heiti SC Light" charset="-122"/>
          </a:endParaRPr>
        </a:p>
      </dsp:txBody>
      <dsp:txXfrm>
        <a:off x="3766644" y="2481916"/>
        <a:ext cx="2816962" cy="2469232"/>
      </dsp:txXfrm>
    </dsp:sp>
    <dsp:sp modelId="{D3634CF4-DEF7-714A-AA24-E8E38941394B}">
      <dsp:nvSpPr>
        <dsp:cNvPr id="0" name=""/>
        <dsp:cNvSpPr/>
      </dsp:nvSpPr>
      <dsp:spPr>
        <a:xfrm>
          <a:off x="6052104" y="1319924"/>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DFF73E-4670-A340-962B-0B7A4BE02AE2}">
      <dsp:nvSpPr>
        <dsp:cNvPr id="0" name=""/>
        <dsp:cNvSpPr/>
      </dsp:nvSpPr>
      <dsp:spPr>
        <a:xfrm rot="5400000">
          <a:off x="7528168" y="696301"/>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208EB3B-7B88-674F-916B-6126FD910BAC}">
      <dsp:nvSpPr>
        <dsp:cNvPr id="0" name=""/>
        <dsp:cNvSpPr/>
      </dsp:nvSpPr>
      <dsp:spPr>
        <a:xfrm>
          <a:off x="7215157" y="1628578"/>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u="sng"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u="none" kern="1200" dirty="0" smtClean="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人均国民生产总值达到</a:t>
          </a:r>
          <a:r>
            <a:rPr lang="zh-CN" altLang="en-US" sz="1800" u="sng"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水平，</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人民生活比较富裕，</a:t>
          </a:r>
          <a:r>
            <a:rPr lang="zh-CN" altLang="en-US" sz="1800" u="sng"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kern="1200" dirty="0" smtClean="0">
            <a:latin typeface="黑体" panose="02010609060101010101" pitchFamily="49" charset="-122"/>
            <a:ea typeface="黑体" panose="02010609060101010101" pitchFamily="49" charset="-122"/>
            <a:cs typeface="黑体" panose="02010609060101010101" pitchFamily="49" charset="-122"/>
          </a:endParaRPr>
        </a:p>
        <a:p>
          <a:pPr lvl="0" algn="l" defTabSz="800100">
            <a:lnSpc>
              <a:spcPct val="90000"/>
            </a:lnSpc>
            <a:spcBef>
              <a:spcPct val="0"/>
            </a:spcBef>
            <a:spcAft>
              <a:spcPct val="35000"/>
            </a:spcAft>
          </a:pPr>
          <a:endParaRPr lang="zh-CN" altLang="en-US" sz="3600" kern="1200" dirty="0">
            <a:latin typeface="Heiti SC Light" charset="-122"/>
            <a:ea typeface="Heiti SC Light" charset="-122"/>
            <a:cs typeface="Heiti SC Light" charset="-122"/>
          </a:endParaRPr>
        </a:p>
      </dsp:txBody>
      <dsp:txXfrm>
        <a:off x="7215157" y="1628578"/>
        <a:ext cx="2816962" cy="24692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631143" y="2402977"/>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318132" y="3335254"/>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1990年</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实现国民生产总值比1980年翻一番，解决人民的</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温饱问题。</a:t>
          </a:r>
          <a:endParaRPr lang="zh-CN" altLang="en-US" sz="1800" kern="1200" dirty="0">
            <a:latin typeface="Heiti SC Light" charset="-122"/>
            <a:ea typeface="Heiti SC Light" charset="-122"/>
            <a:cs typeface="Heiti SC Light" charset="-122"/>
          </a:endParaRPr>
        </a:p>
      </dsp:txBody>
      <dsp:txXfrm>
        <a:off x="318132" y="3335254"/>
        <a:ext cx="2816962" cy="2469232"/>
      </dsp:txXfrm>
    </dsp:sp>
    <dsp:sp modelId="{A6DA8B19-2CC2-6A48-88C6-7CAD3FE93398}">
      <dsp:nvSpPr>
        <dsp:cNvPr id="0" name=""/>
        <dsp:cNvSpPr/>
      </dsp:nvSpPr>
      <dsp:spPr>
        <a:xfrm>
          <a:off x="2603592" y="2173262"/>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4079656" y="1549639"/>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3766644" y="2481916"/>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20世纪末</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，使国民生产总值再增长一倍，人民生活</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达到小康水平</a:t>
          </a:r>
          <a:endParaRPr lang="zh-CN" altLang="en-US" sz="1800" kern="1200" dirty="0">
            <a:latin typeface="Heiti SC Light" charset="-122"/>
            <a:ea typeface="Heiti SC Light" charset="-122"/>
            <a:cs typeface="Heiti SC Light" charset="-122"/>
          </a:endParaRPr>
        </a:p>
      </dsp:txBody>
      <dsp:txXfrm>
        <a:off x="3766644" y="2481916"/>
        <a:ext cx="2816962" cy="2469232"/>
      </dsp:txXfrm>
    </dsp:sp>
    <dsp:sp modelId="{D3634CF4-DEF7-714A-AA24-E8E38941394B}">
      <dsp:nvSpPr>
        <dsp:cNvPr id="0" name=""/>
        <dsp:cNvSpPr/>
      </dsp:nvSpPr>
      <dsp:spPr>
        <a:xfrm>
          <a:off x="6052104" y="1319924"/>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DFF73E-4670-A340-962B-0B7A4BE02AE2}">
      <dsp:nvSpPr>
        <dsp:cNvPr id="0" name=""/>
        <dsp:cNvSpPr/>
      </dsp:nvSpPr>
      <dsp:spPr>
        <a:xfrm rot="5400000">
          <a:off x="7528168" y="696301"/>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208EB3B-7B88-674F-916B-6126FD910BAC}">
      <dsp:nvSpPr>
        <dsp:cNvPr id="0" name=""/>
        <dsp:cNvSpPr/>
      </dsp:nvSpPr>
      <dsp:spPr>
        <a:xfrm>
          <a:off x="7215157" y="1628578"/>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21世纪中叶</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人均国民生产总值达到</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中等发达国家水平，</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人民生活比较富裕，</a:t>
          </a:r>
          <a:r>
            <a:rPr lang="zh-CN" altLang="en-US" sz="1800" b="1" kern="1200"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基本实现现代化</a:t>
          </a:r>
          <a:r>
            <a:rPr lang="zh-CN" altLang="en-US" sz="1800" kern="12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1800" kern="1200" dirty="0" smtClean="0">
            <a:latin typeface="黑体" panose="02010609060101010101" pitchFamily="49" charset="-122"/>
            <a:ea typeface="黑体" panose="02010609060101010101" pitchFamily="49" charset="-122"/>
            <a:cs typeface="黑体" panose="02010609060101010101" pitchFamily="49" charset="-122"/>
          </a:endParaRPr>
        </a:p>
        <a:p>
          <a:pPr lvl="0" algn="l" defTabSz="800100">
            <a:lnSpc>
              <a:spcPct val="90000"/>
            </a:lnSpc>
            <a:spcBef>
              <a:spcPct val="0"/>
            </a:spcBef>
            <a:spcAft>
              <a:spcPct val="35000"/>
            </a:spcAft>
          </a:pPr>
          <a:endParaRPr lang="zh-CN" altLang="en-US" sz="3600" kern="1200" dirty="0">
            <a:latin typeface="Heiti SC Light" charset="-122"/>
            <a:ea typeface="Heiti SC Light" charset="-122"/>
            <a:cs typeface="Heiti SC Light" charset="-122"/>
          </a:endParaRPr>
        </a:p>
      </dsp:txBody>
      <dsp:txXfrm>
        <a:off x="7215157" y="1628578"/>
        <a:ext cx="2816962" cy="24692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870811" y="945787"/>
          <a:ext cx="2611220" cy="434501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434933" y="2244009"/>
          <a:ext cx="3922701" cy="343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latin typeface="黑体" panose="02010609060101010101" pitchFamily="49" charset="-122"/>
              <a:ea typeface="黑体" panose="02010609060101010101" pitchFamily="49" charset="-122"/>
            </a:rPr>
            <a:t>从</a:t>
          </a:r>
          <a:r>
            <a:rPr lang="en-US" altLang="zh-CN" sz="2800" kern="1200" dirty="0" smtClean="0">
              <a:latin typeface="黑体" panose="02010609060101010101" pitchFamily="49" charset="-122"/>
              <a:ea typeface="黑体" panose="02010609060101010101" pitchFamily="49" charset="-122"/>
            </a:rPr>
            <a:t>2020</a:t>
          </a:r>
          <a:r>
            <a:rPr lang="zh-CN" altLang="en-US" sz="2800" kern="1200" dirty="0" smtClean="0">
              <a:latin typeface="黑体" panose="02010609060101010101" pitchFamily="49" charset="-122"/>
              <a:ea typeface="黑体" panose="02010609060101010101" pitchFamily="49" charset="-122"/>
            </a:rPr>
            <a:t>年到</a:t>
          </a:r>
          <a:r>
            <a:rPr lang="en-US" altLang="zh-CN" sz="2800" kern="1200" dirty="0" smtClean="0">
              <a:latin typeface="黑体" panose="02010609060101010101" pitchFamily="49" charset="-122"/>
              <a:ea typeface="黑体" panose="02010609060101010101" pitchFamily="49" charset="-122"/>
            </a:rPr>
            <a:t>2035</a:t>
          </a:r>
          <a:r>
            <a:rPr lang="zh-CN" altLang="en-US" sz="2800" kern="1200" dirty="0" smtClean="0">
              <a:latin typeface="黑体" panose="02010609060101010101" pitchFamily="49" charset="-122"/>
              <a:ea typeface="黑体" panose="02010609060101010101" pitchFamily="49" charset="-122"/>
            </a:rPr>
            <a:t>年，</a:t>
          </a:r>
          <a:r>
            <a:rPr lang="zh-CN" altLang="en-US" sz="2800" b="1" kern="1200" dirty="0" smtClean="0">
              <a:solidFill>
                <a:srgbClr val="C00000"/>
              </a:solidFill>
              <a:latin typeface="黑体" panose="02010609060101010101" pitchFamily="49" charset="-122"/>
              <a:ea typeface="黑体" panose="02010609060101010101" pitchFamily="49" charset="-122"/>
            </a:rPr>
            <a:t>基本实现现代化</a:t>
          </a:r>
          <a:r>
            <a:rPr lang="zh-CN" altLang="en-US" sz="2800" kern="1200" dirty="0" smtClean="0">
              <a:latin typeface="黑体" panose="02010609060101010101" pitchFamily="49" charset="-122"/>
              <a:ea typeface="黑体" panose="02010609060101010101" pitchFamily="49" charset="-122"/>
            </a:rPr>
            <a:t>。</a:t>
          </a:r>
          <a:endParaRPr lang="zh-CN" altLang="en-US" sz="2800" kern="1200" dirty="0">
            <a:latin typeface="Heiti SC Light" charset="-122"/>
            <a:ea typeface="Heiti SC Light" charset="-122"/>
            <a:cs typeface="Heiti SC Light" charset="-122"/>
          </a:endParaRPr>
        </a:p>
      </dsp:txBody>
      <dsp:txXfrm>
        <a:off x="434933" y="2244009"/>
        <a:ext cx="3922701" cy="3438477"/>
      </dsp:txXfrm>
    </dsp:sp>
    <dsp:sp modelId="{A6DA8B19-2CC2-6A48-88C6-7CAD3FE93398}">
      <dsp:nvSpPr>
        <dsp:cNvPr id="0" name=""/>
        <dsp:cNvSpPr/>
      </dsp:nvSpPr>
      <dsp:spPr>
        <a:xfrm>
          <a:off x="3617502" y="625902"/>
          <a:ext cx="740132" cy="74013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5672963" y="-242510"/>
          <a:ext cx="2611220" cy="434501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5237086" y="1055712"/>
          <a:ext cx="3922701" cy="343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latin typeface="黑体" panose="02010609060101010101" pitchFamily="49" charset="-122"/>
              <a:ea typeface="黑体" panose="02010609060101010101" pitchFamily="49" charset="-122"/>
            </a:rPr>
            <a:t>从</a:t>
          </a:r>
          <a:r>
            <a:rPr lang="en-US" altLang="zh-CN" sz="2800" kern="1200" dirty="0" smtClean="0">
              <a:latin typeface="黑体" panose="02010609060101010101" pitchFamily="49" charset="-122"/>
              <a:ea typeface="黑体" panose="02010609060101010101" pitchFamily="49" charset="-122"/>
            </a:rPr>
            <a:t>2035</a:t>
          </a:r>
          <a:r>
            <a:rPr lang="zh-CN" altLang="en-US" sz="2800" kern="1200" dirty="0" smtClean="0">
              <a:latin typeface="黑体" panose="02010609060101010101" pitchFamily="49" charset="-122"/>
              <a:ea typeface="黑体" panose="02010609060101010101" pitchFamily="49" charset="-122"/>
            </a:rPr>
            <a:t>年到</a:t>
          </a:r>
          <a:r>
            <a:rPr lang="en-US" altLang="zh-CN" sz="2800" kern="1200" dirty="0" smtClean="0">
              <a:latin typeface="黑体" panose="02010609060101010101" pitchFamily="49" charset="-122"/>
              <a:ea typeface="黑体" panose="02010609060101010101" pitchFamily="49" charset="-122"/>
            </a:rPr>
            <a:t>21</a:t>
          </a:r>
          <a:r>
            <a:rPr lang="zh-CN" altLang="en-US" sz="2800" kern="1200" dirty="0" smtClean="0">
              <a:latin typeface="黑体" panose="02010609060101010101" pitchFamily="49" charset="-122"/>
              <a:ea typeface="黑体" panose="02010609060101010101" pitchFamily="49" charset="-122"/>
            </a:rPr>
            <a:t>世纪中叶，把我国建设成</a:t>
          </a:r>
          <a:r>
            <a:rPr lang="zh-CN" altLang="en-US" sz="2800" kern="1200" dirty="0" smtClean="0">
              <a:solidFill>
                <a:srgbClr val="C00000"/>
              </a:solidFill>
              <a:latin typeface="黑体" panose="02010609060101010101" pitchFamily="49" charset="-122"/>
              <a:ea typeface="黑体" panose="02010609060101010101" pitchFamily="49" charset="-122"/>
            </a:rPr>
            <a:t>富强民主文明和谐美丽的社会主义现代化国家</a:t>
          </a:r>
          <a:endParaRPr lang="zh-CN" altLang="en-US" sz="2800" kern="1200" dirty="0">
            <a:solidFill>
              <a:srgbClr val="C00000"/>
            </a:solidFill>
            <a:latin typeface="Heiti SC Light" charset="-122"/>
            <a:ea typeface="Heiti SC Light" charset="-122"/>
            <a:cs typeface="Heiti SC Light" charset="-122"/>
          </a:endParaRPr>
        </a:p>
      </dsp:txBody>
      <dsp:txXfrm>
        <a:off x="5237086" y="1055712"/>
        <a:ext cx="3922701" cy="34384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870811" y="945787"/>
          <a:ext cx="2611220" cy="434501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434933" y="2244009"/>
          <a:ext cx="3922701" cy="343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latin typeface="黑体" panose="02010609060101010101" pitchFamily="49" charset="-122"/>
              <a:ea typeface="黑体" panose="02010609060101010101" pitchFamily="49" charset="-122"/>
            </a:rPr>
            <a:t>从</a:t>
          </a:r>
          <a:r>
            <a:rPr lang="en-US" altLang="zh-CN" sz="2800" kern="1200" dirty="0" smtClean="0">
              <a:latin typeface="黑体" panose="02010609060101010101" pitchFamily="49" charset="-122"/>
              <a:ea typeface="黑体" panose="02010609060101010101" pitchFamily="49" charset="-122"/>
            </a:rPr>
            <a:t>2020</a:t>
          </a:r>
          <a:r>
            <a:rPr lang="zh-CN" altLang="en-US" sz="2800" kern="1200" dirty="0" smtClean="0">
              <a:latin typeface="黑体" panose="02010609060101010101" pitchFamily="49" charset="-122"/>
              <a:ea typeface="黑体" panose="02010609060101010101" pitchFamily="49" charset="-122"/>
            </a:rPr>
            <a:t>年到</a:t>
          </a:r>
          <a:r>
            <a:rPr lang="en-US" altLang="zh-CN" sz="2800" kern="1200" dirty="0" smtClean="0">
              <a:latin typeface="黑体" panose="02010609060101010101" pitchFamily="49" charset="-122"/>
              <a:ea typeface="黑体" panose="02010609060101010101" pitchFamily="49" charset="-122"/>
            </a:rPr>
            <a:t>2035</a:t>
          </a:r>
          <a:r>
            <a:rPr lang="zh-CN" altLang="en-US" sz="2800" kern="1200" dirty="0" smtClean="0">
              <a:latin typeface="黑体" panose="02010609060101010101" pitchFamily="49" charset="-122"/>
              <a:ea typeface="黑体" panose="02010609060101010101" pitchFamily="49" charset="-122"/>
            </a:rPr>
            <a:t>年，</a:t>
          </a:r>
          <a:r>
            <a:rPr lang="zh-CN" altLang="en-US" sz="2800" u="sng" kern="1200" dirty="0" smtClean="0">
              <a:latin typeface="黑体" panose="02010609060101010101" pitchFamily="49" charset="-122"/>
              <a:ea typeface="黑体" panose="02010609060101010101" pitchFamily="49" charset="-122"/>
            </a:rPr>
            <a:t>            </a:t>
          </a:r>
          <a:r>
            <a:rPr lang="zh-CN" altLang="en-US" sz="2800" kern="1200" dirty="0" smtClean="0">
              <a:latin typeface="黑体" panose="02010609060101010101" pitchFamily="49" charset="-122"/>
              <a:ea typeface="黑体" panose="02010609060101010101" pitchFamily="49" charset="-122"/>
            </a:rPr>
            <a:t>。</a:t>
          </a:r>
          <a:endParaRPr lang="zh-CN" altLang="en-US" sz="2800" kern="1200" dirty="0">
            <a:latin typeface="Heiti SC Light" charset="-122"/>
            <a:ea typeface="Heiti SC Light" charset="-122"/>
            <a:cs typeface="Heiti SC Light" charset="-122"/>
          </a:endParaRPr>
        </a:p>
      </dsp:txBody>
      <dsp:txXfrm>
        <a:off x="434933" y="2244009"/>
        <a:ext cx="3922701" cy="3438477"/>
      </dsp:txXfrm>
    </dsp:sp>
    <dsp:sp modelId="{A6DA8B19-2CC2-6A48-88C6-7CAD3FE93398}">
      <dsp:nvSpPr>
        <dsp:cNvPr id="0" name=""/>
        <dsp:cNvSpPr/>
      </dsp:nvSpPr>
      <dsp:spPr>
        <a:xfrm>
          <a:off x="3617502" y="625902"/>
          <a:ext cx="740132" cy="74013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5672963" y="-242510"/>
          <a:ext cx="2611220" cy="434501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5237086" y="1055712"/>
          <a:ext cx="3922701" cy="343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latin typeface="黑体" panose="02010609060101010101" pitchFamily="49" charset="-122"/>
              <a:ea typeface="黑体" panose="02010609060101010101" pitchFamily="49" charset="-122"/>
            </a:rPr>
            <a:t>从</a:t>
          </a:r>
          <a:r>
            <a:rPr lang="en-US" altLang="zh-CN" sz="2800" kern="1200" dirty="0" smtClean="0">
              <a:latin typeface="黑体" panose="02010609060101010101" pitchFamily="49" charset="-122"/>
              <a:ea typeface="黑体" panose="02010609060101010101" pitchFamily="49" charset="-122"/>
            </a:rPr>
            <a:t>2035</a:t>
          </a:r>
          <a:r>
            <a:rPr lang="zh-CN" altLang="en-US" sz="2800" kern="1200" dirty="0" smtClean="0">
              <a:latin typeface="黑体" panose="02010609060101010101" pitchFamily="49" charset="-122"/>
              <a:ea typeface="黑体" panose="02010609060101010101" pitchFamily="49" charset="-122"/>
            </a:rPr>
            <a:t>年到</a:t>
          </a:r>
          <a:r>
            <a:rPr lang="en-US" altLang="zh-CN" sz="2800" kern="1200" dirty="0" smtClean="0">
              <a:latin typeface="黑体" panose="02010609060101010101" pitchFamily="49" charset="-122"/>
              <a:ea typeface="黑体" panose="02010609060101010101" pitchFamily="49" charset="-122"/>
            </a:rPr>
            <a:t>21</a:t>
          </a:r>
          <a:r>
            <a:rPr lang="zh-CN" altLang="en-US" sz="2800" kern="1200" dirty="0" smtClean="0">
              <a:latin typeface="黑体" panose="02010609060101010101" pitchFamily="49" charset="-122"/>
              <a:ea typeface="黑体" panose="02010609060101010101" pitchFamily="49" charset="-122"/>
            </a:rPr>
            <a:t>世纪中叶，把我国建设成</a:t>
          </a:r>
          <a:r>
            <a:rPr lang="zh-CN" altLang="en-US" sz="2800" u="sng" kern="1200" dirty="0" smtClean="0">
              <a:latin typeface="黑体" panose="02010609060101010101" pitchFamily="49" charset="-122"/>
              <a:ea typeface="黑体" panose="02010609060101010101" pitchFamily="49" charset="-122"/>
            </a:rPr>
            <a:t>      </a:t>
          </a:r>
          <a:r>
            <a:rPr lang="zh-CN" altLang="en-US" sz="2800" kern="1200" dirty="0" smtClean="0">
              <a:solidFill>
                <a:srgbClr val="C00000"/>
              </a:solidFill>
              <a:latin typeface="黑体" panose="02010609060101010101" pitchFamily="49" charset="-122"/>
              <a:ea typeface="黑体" panose="02010609060101010101" pitchFamily="49" charset="-122"/>
            </a:rPr>
            <a:t>文明和谐美丽的社会主义现代化国家</a:t>
          </a:r>
          <a:endParaRPr lang="zh-CN" altLang="en-US" sz="2800" kern="1200" dirty="0">
            <a:solidFill>
              <a:srgbClr val="C00000"/>
            </a:solidFill>
            <a:latin typeface="Heiti SC Light" charset="-122"/>
            <a:ea typeface="Heiti SC Light" charset="-122"/>
            <a:cs typeface="Heiti SC Light" charset="-122"/>
          </a:endParaRPr>
        </a:p>
      </dsp:txBody>
      <dsp:txXfrm>
        <a:off x="5237086" y="1055712"/>
        <a:ext cx="3922701" cy="34384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870811" y="945787"/>
          <a:ext cx="2611220" cy="434501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434933" y="2244009"/>
          <a:ext cx="3922701" cy="343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latin typeface="黑体" panose="02010609060101010101" pitchFamily="49" charset="-122"/>
              <a:ea typeface="黑体" panose="02010609060101010101" pitchFamily="49" charset="-122"/>
            </a:rPr>
            <a:t>从</a:t>
          </a:r>
          <a:r>
            <a:rPr lang="en-US" altLang="zh-CN" sz="2800" kern="1200" dirty="0" smtClean="0">
              <a:latin typeface="黑体" panose="02010609060101010101" pitchFamily="49" charset="-122"/>
              <a:ea typeface="黑体" panose="02010609060101010101" pitchFamily="49" charset="-122"/>
            </a:rPr>
            <a:t>2020</a:t>
          </a:r>
          <a:r>
            <a:rPr lang="zh-CN" altLang="en-US" sz="2800" kern="1200" dirty="0" smtClean="0">
              <a:latin typeface="黑体" panose="02010609060101010101" pitchFamily="49" charset="-122"/>
              <a:ea typeface="黑体" panose="02010609060101010101" pitchFamily="49" charset="-122"/>
            </a:rPr>
            <a:t>年到</a:t>
          </a:r>
          <a:r>
            <a:rPr lang="en-US" altLang="zh-CN" sz="2800" kern="1200" dirty="0" smtClean="0">
              <a:latin typeface="黑体" panose="02010609060101010101" pitchFamily="49" charset="-122"/>
              <a:ea typeface="黑体" panose="02010609060101010101" pitchFamily="49" charset="-122"/>
            </a:rPr>
            <a:t>2035</a:t>
          </a:r>
          <a:r>
            <a:rPr lang="zh-CN" altLang="en-US" sz="2800" kern="1200" dirty="0" smtClean="0">
              <a:latin typeface="黑体" panose="02010609060101010101" pitchFamily="49" charset="-122"/>
              <a:ea typeface="黑体" panose="02010609060101010101" pitchFamily="49" charset="-122"/>
            </a:rPr>
            <a:t>年，</a:t>
          </a:r>
          <a:r>
            <a:rPr lang="zh-CN" altLang="en-US" sz="2800" b="1" kern="1200" dirty="0" smtClean="0">
              <a:solidFill>
                <a:srgbClr val="C00000"/>
              </a:solidFill>
              <a:latin typeface="黑体" panose="02010609060101010101" pitchFamily="49" charset="-122"/>
              <a:ea typeface="黑体" panose="02010609060101010101" pitchFamily="49" charset="-122"/>
            </a:rPr>
            <a:t>基本实现现代化</a:t>
          </a:r>
          <a:r>
            <a:rPr lang="zh-CN" altLang="en-US" sz="2800" kern="1200" dirty="0" smtClean="0">
              <a:latin typeface="黑体" panose="02010609060101010101" pitchFamily="49" charset="-122"/>
              <a:ea typeface="黑体" panose="02010609060101010101" pitchFamily="49" charset="-122"/>
            </a:rPr>
            <a:t>。</a:t>
          </a:r>
          <a:endParaRPr lang="zh-CN" altLang="en-US" sz="2800" kern="1200" dirty="0">
            <a:latin typeface="Heiti SC Light" charset="-122"/>
            <a:ea typeface="Heiti SC Light" charset="-122"/>
            <a:cs typeface="Heiti SC Light" charset="-122"/>
          </a:endParaRPr>
        </a:p>
      </dsp:txBody>
      <dsp:txXfrm>
        <a:off x="434933" y="2244009"/>
        <a:ext cx="3922701" cy="3438477"/>
      </dsp:txXfrm>
    </dsp:sp>
    <dsp:sp modelId="{A6DA8B19-2CC2-6A48-88C6-7CAD3FE93398}">
      <dsp:nvSpPr>
        <dsp:cNvPr id="0" name=""/>
        <dsp:cNvSpPr/>
      </dsp:nvSpPr>
      <dsp:spPr>
        <a:xfrm>
          <a:off x="3617502" y="625902"/>
          <a:ext cx="740132" cy="74013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5672963" y="-242510"/>
          <a:ext cx="2611220" cy="434501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5237086" y="1055712"/>
          <a:ext cx="3922701" cy="3438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kern="1200" dirty="0" smtClean="0">
              <a:latin typeface="黑体" panose="02010609060101010101" pitchFamily="49" charset="-122"/>
              <a:ea typeface="黑体" panose="02010609060101010101" pitchFamily="49" charset="-122"/>
            </a:rPr>
            <a:t>从</a:t>
          </a:r>
          <a:r>
            <a:rPr lang="en-US" altLang="zh-CN" sz="2800" kern="1200" dirty="0" smtClean="0">
              <a:latin typeface="黑体" panose="02010609060101010101" pitchFamily="49" charset="-122"/>
              <a:ea typeface="黑体" panose="02010609060101010101" pitchFamily="49" charset="-122"/>
            </a:rPr>
            <a:t>2035</a:t>
          </a:r>
          <a:r>
            <a:rPr lang="zh-CN" altLang="en-US" sz="2800" kern="1200" dirty="0" smtClean="0">
              <a:latin typeface="黑体" panose="02010609060101010101" pitchFamily="49" charset="-122"/>
              <a:ea typeface="黑体" panose="02010609060101010101" pitchFamily="49" charset="-122"/>
            </a:rPr>
            <a:t>年到</a:t>
          </a:r>
          <a:r>
            <a:rPr lang="en-US" altLang="zh-CN" sz="2800" kern="1200" dirty="0" smtClean="0">
              <a:latin typeface="黑体" panose="02010609060101010101" pitchFamily="49" charset="-122"/>
              <a:ea typeface="黑体" panose="02010609060101010101" pitchFamily="49" charset="-122"/>
            </a:rPr>
            <a:t>21</a:t>
          </a:r>
          <a:r>
            <a:rPr lang="zh-CN" altLang="en-US" sz="2800" kern="1200" dirty="0" smtClean="0">
              <a:latin typeface="黑体" panose="02010609060101010101" pitchFamily="49" charset="-122"/>
              <a:ea typeface="黑体" panose="02010609060101010101" pitchFamily="49" charset="-122"/>
            </a:rPr>
            <a:t>世纪中叶，把我国建设成</a:t>
          </a:r>
          <a:r>
            <a:rPr lang="zh-CN" altLang="en-US" sz="2800" kern="1200" dirty="0" smtClean="0">
              <a:solidFill>
                <a:srgbClr val="C00000"/>
              </a:solidFill>
              <a:latin typeface="黑体" panose="02010609060101010101" pitchFamily="49" charset="-122"/>
              <a:ea typeface="黑体" panose="02010609060101010101" pitchFamily="49" charset="-122"/>
            </a:rPr>
            <a:t>富强民主文明和谐美丽的社会主义现代化国家</a:t>
          </a:r>
          <a:endParaRPr lang="zh-CN" altLang="en-US" sz="2800" kern="1200" dirty="0">
            <a:solidFill>
              <a:srgbClr val="C00000"/>
            </a:solidFill>
            <a:latin typeface="Heiti SC Light" charset="-122"/>
            <a:ea typeface="Heiti SC Light" charset="-122"/>
            <a:cs typeface="Heiti SC Light" charset="-122"/>
          </a:endParaRPr>
        </a:p>
      </dsp:txBody>
      <dsp:txXfrm>
        <a:off x="5237086" y="1055712"/>
        <a:ext cx="3922701" cy="3438477"/>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2">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3">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2">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3">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845157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2019/1/24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2112829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5</a:t>
            </a:fld>
            <a:endParaRPr lang="zh-CN" altLang="en-US"/>
          </a:p>
        </p:txBody>
      </p:sp>
    </p:spTree>
    <p:extLst>
      <p:ext uri="{BB962C8B-B14F-4D97-AF65-F5344CB8AC3E}">
        <p14:creationId xmlns:p14="http://schemas.microsoft.com/office/powerpoint/2010/main" val="1699106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76</a:t>
            </a:fld>
            <a:endParaRPr lang="zh-CN" altLang="en-US">
              <a:solidFill>
                <a:prstClr val="black"/>
              </a:solidFill>
            </a:endParaRPr>
          </a:p>
        </p:txBody>
      </p:sp>
    </p:spTree>
    <p:extLst>
      <p:ext uri="{BB962C8B-B14F-4D97-AF65-F5344CB8AC3E}">
        <p14:creationId xmlns:p14="http://schemas.microsoft.com/office/powerpoint/2010/main" val="310991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78</a:t>
            </a:fld>
            <a:endParaRPr lang="zh-CN" altLang="en-US">
              <a:solidFill>
                <a:prstClr val="black"/>
              </a:solidFill>
            </a:endParaRPr>
          </a:p>
        </p:txBody>
      </p:sp>
    </p:spTree>
    <p:extLst>
      <p:ext uri="{BB962C8B-B14F-4D97-AF65-F5344CB8AC3E}">
        <p14:creationId xmlns:p14="http://schemas.microsoft.com/office/powerpoint/2010/main" val="1739622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79</a:t>
            </a:fld>
            <a:endParaRPr lang="zh-CN" altLang="en-US">
              <a:solidFill>
                <a:prstClr val="black"/>
              </a:solidFill>
            </a:endParaRPr>
          </a:p>
        </p:txBody>
      </p:sp>
    </p:spTree>
    <p:extLst>
      <p:ext uri="{BB962C8B-B14F-4D97-AF65-F5344CB8AC3E}">
        <p14:creationId xmlns:p14="http://schemas.microsoft.com/office/powerpoint/2010/main" val="12526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80</a:t>
            </a:fld>
            <a:endParaRPr lang="zh-CN" altLang="en-US">
              <a:solidFill>
                <a:prstClr val="black"/>
              </a:solidFill>
            </a:endParaRPr>
          </a:p>
        </p:txBody>
      </p:sp>
    </p:spTree>
    <p:extLst>
      <p:ext uri="{BB962C8B-B14F-4D97-AF65-F5344CB8AC3E}">
        <p14:creationId xmlns:p14="http://schemas.microsoft.com/office/powerpoint/2010/main" val="709106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91</a:t>
            </a:fld>
            <a:endParaRPr lang="zh-CN" altLang="en-US">
              <a:solidFill>
                <a:prstClr val="black"/>
              </a:solidFill>
            </a:endParaRPr>
          </a:p>
        </p:txBody>
      </p:sp>
    </p:spTree>
    <p:extLst>
      <p:ext uri="{BB962C8B-B14F-4D97-AF65-F5344CB8AC3E}">
        <p14:creationId xmlns:p14="http://schemas.microsoft.com/office/powerpoint/2010/main" val="1629463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92</a:t>
            </a:fld>
            <a:endParaRPr lang="zh-CN" altLang="en-US">
              <a:solidFill>
                <a:prstClr val="black"/>
              </a:solidFill>
            </a:endParaRPr>
          </a:p>
        </p:txBody>
      </p:sp>
    </p:spTree>
    <p:extLst>
      <p:ext uri="{BB962C8B-B14F-4D97-AF65-F5344CB8AC3E}">
        <p14:creationId xmlns:p14="http://schemas.microsoft.com/office/powerpoint/2010/main" val="728443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93</a:t>
            </a:fld>
            <a:endParaRPr lang="zh-CN" altLang="en-US">
              <a:solidFill>
                <a:prstClr val="black"/>
              </a:solidFill>
            </a:endParaRPr>
          </a:p>
        </p:txBody>
      </p:sp>
    </p:spTree>
    <p:extLst>
      <p:ext uri="{BB962C8B-B14F-4D97-AF65-F5344CB8AC3E}">
        <p14:creationId xmlns:p14="http://schemas.microsoft.com/office/powerpoint/2010/main" val="1459538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94</a:t>
            </a:fld>
            <a:endParaRPr lang="zh-CN" altLang="en-US">
              <a:solidFill>
                <a:prstClr val="black"/>
              </a:solidFill>
            </a:endParaRPr>
          </a:p>
        </p:txBody>
      </p:sp>
    </p:spTree>
    <p:extLst>
      <p:ext uri="{BB962C8B-B14F-4D97-AF65-F5344CB8AC3E}">
        <p14:creationId xmlns:p14="http://schemas.microsoft.com/office/powerpoint/2010/main" val="976012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01916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34304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43260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2021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94324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067104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8588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2253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21665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381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419319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80095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59812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670372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48737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34159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94324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791220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050706"/>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74702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62262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88992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989142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39074427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561476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62966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01056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63004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98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84241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2697658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2467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47237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67778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750778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14006409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96885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62703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15297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4584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6642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85588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622155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179656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5693331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80395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56805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9578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8396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8329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357965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6831105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6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theme" Target="../theme/theme4.xml"/><Relationship Id="rId14" Type="http://schemas.openxmlformats.org/officeDocument/2006/relationships/image" Target="../media/image1.png"/><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theme" Target="../theme/theme5.xml"/><Relationship Id="rId14" Type="http://schemas.openxmlformats.org/officeDocument/2006/relationships/image" Target="../media/image1.png"/><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1.xml"/><Relationship Id="rId12" Type="http://schemas.openxmlformats.org/officeDocument/2006/relationships/slideLayout" Target="../slideLayouts/slideLayout72.xml"/><Relationship Id="rId13" Type="http://schemas.openxmlformats.org/officeDocument/2006/relationships/theme" Target="../theme/theme6.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61.xml"/><Relationship Id="rId2" Type="http://schemas.openxmlformats.org/officeDocument/2006/relationships/slideLayout" Target="../slideLayouts/slideLayout62.xml"/><Relationship Id="rId3" Type="http://schemas.openxmlformats.org/officeDocument/2006/relationships/slideLayout" Target="../slideLayouts/slideLayout63.xml"/><Relationship Id="rId4" Type="http://schemas.openxmlformats.org/officeDocument/2006/relationships/slideLayout" Target="../slideLayouts/slideLayout64.xml"/><Relationship Id="rId5" Type="http://schemas.openxmlformats.org/officeDocument/2006/relationships/slideLayout" Target="../slideLayouts/slideLayout65.xml"/><Relationship Id="rId6" Type="http://schemas.openxmlformats.org/officeDocument/2006/relationships/slideLayout" Target="../slideLayouts/slideLayout66.xml"/><Relationship Id="rId7" Type="http://schemas.openxmlformats.org/officeDocument/2006/relationships/slideLayout" Target="../slideLayouts/slideLayout67.xml"/><Relationship Id="rId8" Type="http://schemas.openxmlformats.org/officeDocument/2006/relationships/slideLayout" Target="../slideLayouts/slideLayout68.xml"/><Relationship Id="rId9" Type="http://schemas.openxmlformats.org/officeDocument/2006/relationships/slideLayout" Target="../slideLayouts/slideLayout69.xml"/><Relationship Id="rId10"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t>2019/1/24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 10"/>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14"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061260" y="5290947"/>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4"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142458" y="5322753"/>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155315739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464926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826137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4"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142458" y="5322753"/>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250130265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9.png"/></Relationships>
</file>

<file path=ppt/slides/_rels/slide104.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62.xml"/><Relationship Id="rId2" Type="http://schemas.openxmlformats.org/officeDocument/2006/relationships/diagramData" Target="../diagrams/data4.xml"/></Relationships>
</file>

<file path=ppt/slides/_rels/slide105.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62.xml"/><Relationship Id="rId2" Type="http://schemas.openxmlformats.org/officeDocument/2006/relationships/diagramData" Target="../diagrams/data5.xml"/></Relationships>
</file>

<file path=ppt/slides/_rels/slide106.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62.xml"/><Relationship Id="rId2" Type="http://schemas.openxmlformats.org/officeDocument/2006/relationships/diagramData" Target="../diagrams/data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9.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19.xml"/><Relationship Id="rId2"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4.xml"/><Relationship Id="rId2" Type="http://schemas.openxmlformats.org/officeDocument/2006/relationships/diagramData" Target="../diagrams/data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14.xml"/><Relationship Id="rId2" Type="http://schemas.openxmlformats.org/officeDocument/2006/relationships/diagramData" Target="../diagrams/data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14.xml"/><Relationship Id="rId2" Type="http://schemas.openxmlformats.org/officeDocument/2006/relationships/diagramData" Target="../diagrams/data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1" Type="http://schemas.openxmlformats.org/officeDocument/2006/relationships/slideLayout" Target="../slideLayouts/slideLayout19.xml"/><Relationship Id="rId2" Type="http://schemas.openxmlformats.org/officeDocument/2006/relationships/image" Target="../media/image8.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image" Target="../media/image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360875" y="3888172"/>
            <a:ext cx="4175171" cy="1198880"/>
          </a:xfrm>
          <a:prstGeom prst="rect">
            <a:avLst/>
          </a:prstGeom>
          <a:noFill/>
          <a:ln w="9525">
            <a:noFill/>
            <a:miter lim="800000"/>
          </a:ln>
        </p:spPr>
        <p:txBody>
          <a:bodyPr wrap="square">
            <a:spAutoFit/>
          </a:bodyPr>
          <a:lstStyle/>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尚</a:t>
            </a:r>
            <a:r>
              <a:rPr lang="zh-CN" altLang="en-US" sz="2400" dirty="0">
                <a:solidFill>
                  <a:srgbClr val="161616"/>
                </a:solidFill>
                <a:latin typeface="黑体" panose="02010609060101010101" pitchFamily="49" charset="-122"/>
                <a:ea typeface="黑体" panose="02010609060101010101" pitchFamily="49" charset="-122"/>
              </a:rPr>
              <a:t>德机构 </a:t>
            </a:r>
            <a:r>
              <a:rPr lang="zh-CN" altLang="en-US" sz="2400" dirty="0" smtClean="0">
                <a:solidFill>
                  <a:srgbClr val="161616"/>
                </a:solidFill>
                <a:latin typeface="黑体" panose="02010609060101010101" pitchFamily="49" charset="-122"/>
                <a:ea typeface="黑体" panose="02010609060101010101" pitchFamily="49" charset="-122"/>
              </a:rPr>
              <a:t> 学术中心</a:t>
            </a:r>
            <a:endParaRPr lang="en-US" altLang="zh-CN" sz="2400" dirty="0">
              <a:solidFill>
                <a:srgbClr val="161616"/>
              </a:solidFill>
              <a:latin typeface="黑体" panose="02010609060101010101" pitchFamily="49" charset="-122"/>
              <a:ea typeface="黑体" panose="02010609060101010101" pitchFamily="49" charset="-122"/>
            </a:endParaRPr>
          </a:p>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主讲</a:t>
            </a:r>
            <a:r>
              <a:rPr lang="zh-CN" altLang="en-US" sz="2400" dirty="0">
                <a:solidFill>
                  <a:srgbClr val="161616"/>
                </a:solidFill>
                <a:latin typeface="黑体" panose="02010609060101010101" pitchFamily="49" charset="-122"/>
                <a:ea typeface="黑体" panose="02010609060101010101" pitchFamily="49" charset="-122"/>
              </a:rPr>
              <a:t>老师</a:t>
            </a:r>
            <a:r>
              <a:rPr lang="zh-CN" altLang="en-US" sz="2400" dirty="0" smtClean="0">
                <a:solidFill>
                  <a:srgbClr val="161616"/>
                </a:solidFill>
                <a:latin typeface="黑体" panose="02010609060101010101" pitchFamily="49" charset="-122"/>
                <a:ea typeface="黑体" panose="02010609060101010101" pitchFamily="49" charset="-122"/>
              </a:rPr>
              <a:t>：</a:t>
            </a:r>
            <a:endParaRPr lang="zh-CN" altLang="en-US" sz="2400" dirty="0">
              <a:solidFill>
                <a:srgbClr val="161616"/>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5531"/>
            <a:ext cx="10192076"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4" name="内容占位符 3"/>
          <p:cNvSpPr>
            <a:spLocks noGrp="1"/>
          </p:cNvSpPr>
          <p:nvPr>
            <p:ph idx="1"/>
          </p:nvPr>
        </p:nvSpPr>
        <p:spPr>
          <a:xfrm>
            <a:off x="506258" y="1221596"/>
            <a:ext cx="10515600" cy="5225503"/>
          </a:xfrm>
        </p:spPr>
        <p:txBody>
          <a:bodyPr>
            <a:normAutofit/>
          </a:bodyPr>
          <a:lstStyle/>
          <a:p>
            <a:r>
              <a:rPr lang="zh-CN" altLang="en-US" dirty="0" smtClean="0">
                <a:latin typeface="黑体" panose="02010609060101010101" pitchFamily="49" charset="-122"/>
                <a:ea typeface="黑体" panose="02010609060101010101" pitchFamily="49" charset="-122"/>
              </a:rPr>
              <a:t>中共</a:t>
            </a:r>
            <a:r>
              <a:rPr lang="zh-CN" altLang="en-US" dirty="0">
                <a:latin typeface="黑体" panose="02010609060101010101" pitchFamily="49" charset="-122"/>
                <a:ea typeface="黑体" panose="02010609060101010101" pitchFamily="49" charset="-122"/>
              </a:rPr>
              <a:t>十一届三中全会的</a:t>
            </a:r>
            <a:r>
              <a:rPr lang="zh-CN" altLang="en-US" dirty="0" smtClean="0">
                <a:latin typeface="黑体" panose="02010609060101010101" pitchFamily="49" charset="-122"/>
                <a:ea typeface="黑体" panose="02010609060101010101" pitchFamily="49" charset="-122"/>
              </a:rPr>
              <a:t>召开</a:t>
            </a:r>
          </a:p>
          <a:p>
            <a:endParaRPr lang="zh-CN" altLang="en-US" dirty="0">
              <a:solidFill>
                <a:srgbClr val="0070C0"/>
              </a:solidFill>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1978</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12</a:t>
            </a:r>
            <a:r>
              <a:rPr lang="zh-CN" altLang="en-US" dirty="0">
                <a:latin typeface="黑体" panose="02010609060101010101" pitchFamily="49" charset="-122"/>
                <a:ea typeface="黑体" panose="02010609060101010101" pitchFamily="49" charset="-122"/>
              </a:rPr>
              <a:t>月</a:t>
            </a:r>
            <a:r>
              <a:rPr lang="zh-CN" altLang="en-US" dirty="0">
                <a:solidFill>
                  <a:srgbClr val="C00000"/>
                </a:solidFill>
                <a:latin typeface="黑体" panose="02010609060101010101" pitchFamily="49" charset="-122"/>
                <a:ea typeface="黑体" panose="02010609060101010101" pitchFamily="49" charset="-122"/>
              </a:rPr>
              <a:t>十一届三中全会</a:t>
            </a:r>
            <a:r>
              <a:rPr lang="en-US" altLang="zh-CN" dirty="0">
                <a:solidFill>
                  <a:srgbClr val="C0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sym typeface="+mn-ea"/>
              </a:rPr>
              <a:t>邓小平作了题为</a:t>
            </a:r>
            <a:r>
              <a:rPr lang="en-US" altLang="zh-CN" dirty="0">
                <a:solidFill>
                  <a:srgbClr val="C00000"/>
                </a:solidFill>
                <a:latin typeface="黑体" panose="02010609060101010101" pitchFamily="49" charset="-122"/>
                <a:ea typeface="黑体" panose="02010609060101010101" pitchFamily="49" charset="-122"/>
                <a:sym typeface="+mn-ea"/>
              </a:rPr>
              <a:t>《</a:t>
            </a:r>
            <a:r>
              <a:rPr lang="zh-CN" altLang="en-US" dirty="0">
                <a:solidFill>
                  <a:srgbClr val="C00000"/>
                </a:solidFill>
                <a:latin typeface="黑体" panose="02010609060101010101" pitchFamily="49" charset="-122"/>
                <a:ea typeface="黑体" panose="02010609060101010101" pitchFamily="49" charset="-122"/>
                <a:sym typeface="+mn-ea"/>
              </a:rPr>
              <a:t>解放思想，实事求是，团结一致向前看</a:t>
            </a:r>
            <a:r>
              <a:rPr lang="en-US" altLang="zh-CN" dirty="0">
                <a:solidFill>
                  <a:srgbClr val="C00000"/>
                </a:solidFill>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的报告</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cs typeface="黑体" panose="02010609060101010101" pitchFamily="49" charset="-122"/>
              </a:rPr>
              <a:t>十一届三中全会的意义</a:t>
            </a:r>
            <a:r>
              <a:rPr lang="zh-CN" altLang="en-US" dirty="0">
                <a:latin typeface="黑体" panose="02010609060101010101" pitchFamily="49" charset="-122"/>
                <a:ea typeface="黑体" panose="02010609060101010101" pitchFamily="49" charset="-122"/>
                <a:cs typeface="黑体" panose="02010609060101010101" pitchFamily="49" charset="-122"/>
              </a:rPr>
              <a:t>：</a:t>
            </a:r>
          </a:p>
          <a:p>
            <a:r>
              <a:rPr lang="zh-CN" altLang="en-US" b="1" dirty="0" smtClean="0">
                <a:latin typeface="黑体" panose="02010609060101010101" pitchFamily="49" charset="-122"/>
                <a:ea typeface="黑体" panose="02010609060101010101" pitchFamily="49" charset="-122"/>
                <a:cs typeface="黑体" panose="02010609060101010101" pitchFamily="49" charset="-122"/>
              </a:rPr>
              <a:t>过去</a:t>
            </a:r>
            <a:r>
              <a:rPr lang="zh-CN" altLang="en-US" dirty="0" smtClean="0">
                <a:latin typeface="黑体" panose="02010609060101010101" pitchFamily="49" charset="-122"/>
                <a:ea typeface="黑体" panose="02010609060101010101" pitchFamily="49" charset="-122"/>
                <a:cs typeface="黑体" panose="02010609060101010101" pitchFamily="49" charset="-122"/>
              </a:rPr>
              <a:t>：冲破</a:t>
            </a:r>
            <a:r>
              <a:rPr lang="zh-CN" altLang="en-US" dirty="0">
                <a:latin typeface="黑体" panose="02010609060101010101" pitchFamily="49" charset="-122"/>
                <a:ea typeface="黑体" panose="02010609060101010101" pitchFamily="49" charset="-122"/>
                <a:cs typeface="黑体" panose="02010609060101010101" pitchFamily="49" charset="-122"/>
              </a:rPr>
              <a:t>“左”倾错误，否定“两个凡是”</a:t>
            </a:r>
            <a:r>
              <a:rPr lang="zh-CN" altLang="en-US"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dirty="0" smtClean="0">
                <a:latin typeface="黑体" panose="02010609060101010101" pitchFamily="49" charset="-122"/>
                <a:ea typeface="黑体" panose="02010609060101010101" pitchFamily="49" charset="-122"/>
                <a:cs typeface="黑体" panose="02010609060101010101" pitchFamily="49" charset="-122"/>
              </a:rPr>
              <a:t>      审查</a:t>
            </a:r>
            <a:r>
              <a:rPr lang="zh-CN" altLang="en-US" dirty="0">
                <a:latin typeface="黑体" panose="02010609060101010101" pitchFamily="49" charset="-122"/>
                <a:ea typeface="黑体" panose="02010609060101010101" pitchFamily="49" charset="-122"/>
                <a:cs typeface="黑体" panose="02010609060101010101" pitchFamily="49" charset="-122"/>
              </a:rPr>
              <a:t>了历史遗留问题和一些重要领导人的功过是非</a:t>
            </a:r>
            <a:r>
              <a:rPr lang="zh-CN" altLang="en-US"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b="1" dirty="0" smtClean="0">
                <a:latin typeface="黑体" panose="02010609060101010101" pitchFamily="49" charset="-122"/>
                <a:ea typeface="黑体" panose="02010609060101010101" pitchFamily="49" charset="-122"/>
                <a:cs typeface="黑体" panose="02010609060101010101" pitchFamily="49" charset="-122"/>
              </a:rPr>
              <a:t>现在</a:t>
            </a:r>
            <a:r>
              <a:rPr lang="zh-CN" altLang="en-US" dirty="0" smtClean="0">
                <a:latin typeface="黑体" panose="02010609060101010101" pitchFamily="49" charset="-122"/>
                <a:ea typeface="黑体" panose="02010609060101010101" pitchFamily="49" charset="-122"/>
                <a:cs typeface="黑体" panose="02010609060101010101" pitchFamily="49" charset="-122"/>
              </a:rPr>
              <a:t>：全面</a:t>
            </a:r>
            <a:r>
              <a:rPr lang="zh-CN" altLang="en-US" dirty="0">
                <a:latin typeface="黑体" panose="02010609060101010101" pitchFamily="49" charset="-122"/>
                <a:ea typeface="黑体" panose="02010609060101010101" pitchFamily="49" charset="-122"/>
                <a:cs typeface="黑体" panose="02010609060101010101" pitchFamily="49" charset="-122"/>
              </a:rPr>
              <a:t>分析了当前的主要矛盾和主要任务</a:t>
            </a:r>
            <a:r>
              <a:rPr lang="zh-CN" altLang="en-US"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rPr>
              <a:t>     把</a:t>
            </a:r>
            <a:r>
              <a:rPr lang="zh-CN" altLang="en-US" dirty="0">
                <a:latin typeface="黑体" panose="02010609060101010101" pitchFamily="49" charset="-122"/>
                <a:ea typeface="黑体" panose="02010609060101010101" pitchFamily="49" charset="-122"/>
                <a:cs typeface="黑体" panose="02010609060101010101" pitchFamily="49" charset="-122"/>
              </a:rPr>
              <a:t>工作重心转移到现代化建设和</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rPr>
              <a:t>实行改革开放</a:t>
            </a:r>
            <a:r>
              <a:rPr lang="zh-CN" altLang="en-US" dirty="0">
                <a:latin typeface="黑体" panose="02010609060101010101" pitchFamily="49" charset="-122"/>
                <a:ea typeface="黑体" panose="02010609060101010101" pitchFamily="49" charset="-122"/>
                <a:cs typeface="黑体" panose="02010609060101010101" pitchFamily="49" charset="-122"/>
              </a:rPr>
              <a:t>上来，恢复了民主集中制</a:t>
            </a:r>
            <a:r>
              <a:rPr lang="zh-CN" altLang="en-US"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zh-CN" altLang="en-US" dirty="0" smtClean="0">
              <a:latin typeface="黑体" panose="02010609060101010101" pitchFamily="49" charset="-122"/>
              <a:ea typeface="黑体" panose="02010609060101010101" pitchFamily="49" charset="-122"/>
            </a:endParaRPr>
          </a:p>
          <a:p>
            <a:endParaRPr lang="en-US" altLang="zh-CN" dirty="0" smtClean="0"/>
          </a:p>
          <a:p>
            <a:endParaRPr lang="zh-CN" altLang="en-US" dirty="0"/>
          </a:p>
          <a:p>
            <a:endParaRPr lang="zh-CN" altLang="en-US" dirty="0">
              <a:solidFill>
                <a:srgbClr val="C00000"/>
              </a:solidFill>
              <a:latin typeface="黑体" panose="02010609060101010101" pitchFamily="49" charset="-122"/>
              <a:ea typeface="黑体" panose="02010609060101010101" pitchFamily="49" charset="-122"/>
            </a:endParaRPr>
          </a:p>
        </p:txBody>
      </p:sp>
      <p:sp>
        <p:nvSpPr>
          <p:cNvPr id="7" name="圆角矩形 6"/>
          <p:cNvSpPr/>
          <p:nvPr/>
        </p:nvSpPr>
        <p:spPr>
          <a:xfrm>
            <a:off x="6244910" y="83397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伟大的历史性转折</a:t>
            </a:r>
          </a:p>
        </p:txBody>
      </p:sp>
      <p:sp>
        <p:nvSpPr>
          <p:cNvPr id="8" name="左大括号 7"/>
          <p:cNvSpPr/>
          <p:nvPr/>
        </p:nvSpPr>
        <p:spPr>
          <a:xfrm>
            <a:off x="9307457" y="523980"/>
            <a:ext cx="197690" cy="127124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9473650" y="522883"/>
            <a:ext cx="2614164" cy="62092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rPr>
              <a:t>冲破两个凡是</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9473650" y="1221564"/>
            <a:ext cx="2614164" cy="57366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十一届三中全会</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325" y="1585256"/>
            <a:ext cx="12145675" cy="5272743"/>
          </a:xfrm>
        </p:spPr>
        <p:txBody>
          <a:bodyPr>
            <a:normAutofit/>
          </a:bodyPr>
          <a:lstStyle/>
          <a:p>
            <a:r>
              <a:rPr lang="zh-CN" altLang="en-US" sz="2800" dirty="0" smtClean="0">
                <a:latin typeface="黑体" panose="02010609060101010101" pitchFamily="49" charset="-122"/>
                <a:ea typeface="黑体" panose="02010609060101010101" pitchFamily="49" charset="-122"/>
              </a:rPr>
              <a:t>时间：</a:t>
            </a:r>
            <a:r>
              <a:rPr lang="en-US" altLang="zh-CN" sz="2800" dirty="0" smtClean="0">
                <a:latin typeface="黑体" panose="02010609060101010101" pitchFamily="49" charset="-122"/>
                <a:ea typeface="黑体" panose="02010609060101010101" pitchFamily="49" charset="-122"/>
              </a:rPr>
              <a:t>2017.10.18——24</a:t>
            </a:r>
          </a:p>
          <a:p>
            <a:r>
              <a:rPr lang="zh-CN" altLang="en-US" sz="2800" dirty="0" smtClean="0">
                <a:latin typeface="黑体" panose="02010609060101010101" pitchFamily="49" charset="-122"/>
                <a:ea typeface="黑体" panose="02010609060101010101" pitchFamily="49" charset="-122"/>
              </a:rPr>
              <a:t>会议：中共十九大</a:t>
            </a:r>
            <a:endParaRPr lang="en-US" altLang="zh-CN" sz="28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内容：</a:t>
            </a:r>
            <a:endParaRPr lang="en-US" altLang="zh-CN" sz="28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1.</a:t>
            </a:r>
            <a:r>
              <a:rPr lang="zh-CN" altLang="en-US" sz="2400" b="1" dirty="0" smtClean="0">
                <a:latin typeface="黑体" panose="02010609060101010101" pitchFamily="49" charset="-122"/>
                <a:ea typeface="黑体" panose="02010609060101010101" pitchFamily="49" charset="-122"/>
              </a:rPr>
              <a:t>我国社会的主要矛盾</a:t>
            </a:r>
            <a:endParaRPr lang="en-US" altLang="zh-CN" sz="2400" b="1" dirty="0" smtClean="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2.</a:t>
            </a:r>
            <a:r>
              <a:rPr lang="zh-CN" altLang="en-US" sz="2400" b="1" dirty="0" smtClean="0">
                <a:latin typeface="黑体" panose="02010609060101010101" pitchFamily="49" charset="-122"/>
                <a:ea typeface="黑体" panose="02010609060101010101" pitchFamily="49" charset="-122"/>
              </a:rPr>
              <a:t>目标</a:t>
            </a:r>
            <a:endParaRPr lang="en-US" altLang="zh-CN" sz="2400" b="1"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党的行动指南：</a:t>
            </a:r>
            <a:endParaRPr lang="en-US" altLang="zh-CN" sz="2400" b="1" dirty="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新时代中国特色社会主义思想的核心：</a:t>
            </a:r>
            <a:endParaRPr lang="en-US" altLang="zh-CN" sz="2400" b="1"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第二节：夺取新时代中国特色社会主义伟大胜利</a:t>
            </a:r>
          </a:p>
        </p:txBody>
      </p:sp>
      <p:pic>
        <p:nvPicPr>
          <p:cNvPr id="4"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066" y="1689139"/>
            <a:ext cx="1587558" cy="50611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 8"/>
          <p:cNvGrpSpPr/>
          <p:nvPr/>
        </p:nvGrpSpPr>
        <p:grpSpPr>
          <a:xfrm>
            <a:off x="6757060" y="44245"/>
            <a:ext cx="5434940" cy="1483659"/>
            <a:chOff x="5275246" y="0"/>
            <a:chExt cx="6916754" cy="2118893"/>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新时代中国特色社会主义伟大胜利</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15579" y="0"/>
              <a:ext cx="3064064" cy="93666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在新时代坚持和发展中国特色社会主义</a:t>
              </a:r>
            </a:p>
          </p:txBody>
        </p:sp>
        <p:sp>
          <p:nvSpPr>
            <p:cNvPr id="8" name="圆角矩形 7"/>
            <p:cNvSpPr/>
            <p:nvPr/>
          </p:nvSpPr>
          <p:spPr>
            <a:xfrm>
              <a:off x="9127936" y="1160383"/>
              <a:ext cx="3064064" cy="958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宪法</a:t>
              </a:r>
              <a:r>
                <a:rPr lang="zh-CN" altLang="en-US" sz="1600" dirty="0" smtClean="0">
                  <a:solidFill>
                    <a:prstClr val="black"/>
                  </a:solidFill>
                  <a:latin typeface="黑体" panose="02010609060101010101" pitchFamily="49" charset="-122"/>
                  <a:ea typeface="黑体" panose="02010609060101010101" pitchFamily="49" charset="-122"/>
                </a:rPr>
                <a:t>修改</a:t>
              </a:r>
              <a:endParaRPr lang="en-US" altLang="zh-CN"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19444822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325" y="1585256"/>
            <a:ext cx="12145675" cy="5272743"/>
          </a:xfrm>
        </p:spPr>
        <p:txBody>
          <a:bodyPr>
            <a:normAutofit lnSpcReduction="10000"/>
          </a:bodyPr>
          <a:lstStyle/>
          <a:p>
            <a:r>
              <a:rPr lang="zh-CN" altLang="en-US" sz="2800" dirty="0" smtClean="0">
                <a:latin typeface="黑体" panose="02010609060101010101" pitchFamily="49" charset="-122"/>
                <a:ea typeface="黑体" panose="02010609060101010101" pitchFamily="49" charset="-122"/>
              </a:rPr>
              <a:t>时间：</a:t>
            </a:r>
            <a:r>
              <a:rPr lang="en-US" altLang="zh-CN" sz="2800" dirty="0" smtClean="0">
                <a:latin typeface="黑体" panose="02010609060101010101" pitchFamily="49" charset="-122"/>
                <a:ea typeface="黑体" panose="02010609060101010101" pitchFamily="49" charset="-122"/>
              </a:rPr>
              <a:t>2017.10.18——24</a:t>
            </a:r>
          </a:p>
          <a:p>
            <a:r>
              <a:rPr lang="zh-CN" altLang="en-US" sz="2800" dirty="0" smtClean="0">
                <a:latin typeface="黑体" panose="02010609060101010101" pitchFamily="49" charset="-122"/>
                <a:ea typeface="黑体" panose="02010609060101010101" pitchFamily="49" charset="-122"/>
              </a:rPr>
              <a:t>会议：中共十九大</a:t>
            </a:r>
            <a:endParaRPr lang="en-US" altLang="zh-CN" sz="28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内容：</a:t>
            </a:r>
            <a:endParaRPr lang="en-US" altLang="zh-CN" sz="28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1.</a:t>
            </a:r>
            <a:r>
              <a:rPr lang="zh-CN" altLang="en-US" sz="2400" b="1" dirty="0" smtClean="0">
                <a:latin typeface="黑体" panose="02010609060101010101" pitchFamily="49" charset="-122"/>
                <a:ea typeface="黑体" panose="02010609060101010101" pitchFamily="49" charset="-122"/>
              </a:rPr>
              <a:t>我国社会的主要矛盾：</a:t>
            </a:r>
            <a:r>
              <a:rPr lang="zh-CN" altLang="en-US" sz="2000" dirty="0">
                <a:latin typeface="黑体" panose="02010609060101010101" pitchFamily="49" charset="-122"/>
                <a:ea typeface="黑体" panose="02010609060101010101" pitchFamily="49" charset="-122"/>
              </a:rPr>
              <a:t>已经转化为</a:t>
            </a:r>
            <a:r>
              <a:rPr lang="zh-CN" altLang="en-US" sz="2000" b="1" dirty="0">
                <a:solidFill>
                  <a:srgbClr val="C00000"/>
                </a:solidFill>
                <a:latin typeface="黑体" panose="02010609060101010101" pitchFamily="49" charset="-122"/>
                <a:ea typeface="黑体" panose="02010609060101010101" pitchFamily="49" charset="-122"/>
              </a:rPr>
              <a:t>人民日益增长的美好生活需要和不平衡不充分的发展之间的</a:t>
            </a:r>
            <a:r>
              <a:rPr lang="zh-CN" altLang="en-US" sz="2000" b="1" dirty="0" smtClean="0">
                <a:solidFill>
                  <a:srgbClr val="C00000"/>
                </a:solidFill>
                <a:latin typeface="黑体" panose="02010609060101010101" pitchFamily="49" charset="-122"/>
                <a:ea typeface="黑体" panose="02010609060101010101" pitchFamily="49" charset="-122"/>
              </a:rPr>
              <a:t>矛盾。</a:t>
            </a:r>
            <a:endParaRPr lang="en-US" altLang="zh-CN" sz="2000" b="1" dirty="0" smtClean="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2.</a:t>
            </a:r>
            <a:r>
              <a:rPr lang="zh-CN" altLang="en-US" sz="2400" b="1" dirty="0" smtClean="0">
                <a:latin typeface="黑体" panose="02010609060101010101" pitchFamily="49" charset="-122"/>
                <a:ea typeface="黑体" panose="02010609060101010101" pitchFamily="49" charset="-122"/>
              </a:rPr>
              <a:t>目标：</a:t>
            </a:r>
            <a:r>
              <a:rPr lang="zh-CN" altLang="en-US" sz="2000" dirty="0">
                <a:latin typeface="黑体" panose="02010609060101010101" pitchFamily="49" charset="-122"/>
                <a:ea typeface="黑体" panose="02010609060101010101" pitchFamily="49" charset="-122"/>
              </a:rPr>
              <a:t>决胜</a:t>
            </a:r>
            <a:r>
              <a:rPr lang="zh-CN" altLang="en-US" sz="2000" dirty="0">
                <a:solidFill>
                  <a:srgbClr val="C00000"/>
                </a:solidFill>
                <a:latin typeface="黑体" panose="02010609060101010101" pitchFamily="49" charset="-122"/>
                <a:ea typeface="黑体" panose="02010609060101010101" pitchFamily="49" charset="-122"/>
              </a:rPr>
              <a:t>全面建成小康社会</a:t>
            </a:r>
            <a:r>
              <a:rPr lang="zh-CN" altLang="en-US" sz="2000" dirty="0">
                <a:latin typeface="黑体" panose="02010609060101010101" pitchFamily="49" charset="-122"/>
                <a:ea typeface="黑体" panose="02010609060101010101" pitchFamily="49" charset="-122"/>
              </a:rPr>
              <a:t>、开启全面建设社会主义现代化国家新征程的目标</a:t>
            </a:r>
            <a:r>
              <a:rPr lang="zh-CN" altLang="en-US" sz="2000" dirty="0" smtClean="0">
                <a:latin typeface="黑体" panose="02010609060101010101" pitchFamily="49" charset="-122"/>
                <a:ea typeface="黑体" panose="02010609060101010101" pitchFamily="49" charset="-122"/>
              </a:rPr>
              <a:t>：</a:t>
            </a:r>
            <a:endParaRPr lang="en-US" altLang="zh-CN" sz="2000" b="1"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党的行动指南</a:t>
            </a:r>
            <a:r>
              <a:rPr lang="zh-CN" altLang="en-US" sz="2400" b="1"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习近平</a:t>
            </a:r>
            <a:r>
              <a:rPr lang="zh-CN" altLang="en-US" sz="2000" dirty="0">
                <a:solidFill>
                  <a:srgbClr val="C00000"/>
                </a:solidFill>
                <a:latin typeface="黑体" panose="02010609060101010101" pitchFamily="49" charset="-122"/>
                <a:ea typeface="黑体" panose="02010609060101010101" pitchFamily="49" charset="-122"/>
              </a:rPr>
              <a:t>新时代中特色社会主义思想</a:t>
            </a:r>
            <a:r>
              <a:rPr lang="zh-CN" altLang="en-US" sz="2000" dirty="0">
                <a:latin typeface="黑体" panose="02010609060101010101" pitchFamily="49" charset="-122"/>
                <a:ea typeface="黑体" panose="02010609060101010101" pitchFamily="49" charset="-122"/>
              </a:rPr>
              <a:t>被确定为党的行动</a:t>
            </a:r>
            <a:r>
              <a:rPr lang="zh-CN" altLang="en-US" sz="2000" dirty="0" smtClean="0">
                <a:latin typeface="黑体" panose="02010609060101010101" pitchFamily="49" charset="-122"/>
                <a:ea typeface="黑体" panose="02010609060101010101" pitchFamily="49" charset="-122"/>
              </a:rPr>
              <a:t>指南</a:t>
            </a:r>
            <a:endParaRPr lang="en-US" altLang="zh-CN" sz="2000" b="1" dirty="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新时代中国特色社会主义思想的核心</a:t>
            </a:r>
            <a:r>
              <a:rPr lang="zh-CN" altLang="en-US" sz="2400" b="1" dirty="0" smtClean="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坚持发展</a:t>
            </a:r>
            <a:r>
              <a:rPr lang="zh-CN" altLang="en-US" sz="2000" b="1" dirty="0">
                <a:solidFill>
                  <a:srgbClr val="C00000"/>
                </a:solidFill>
                <a:latin typeface="黑体" panose="02010609060101010101" pitchFamily="49" charset="-122"/>
                <a:ea typeface="黑体" panose="02010609060101010101" pitchFamily="49" charset="-122"/>
              </a:rPr>
              <a:t>中国特色社会主义</a:t>
            </a:r>
            <a:r>
              <a:rPr lang="zh-CN" altLang="en-US" sz="2000" dirty="0">
                <a:solidFill>
                  <a:srgbClr val="C00000"/>
                </a:solidFill>
                <a:latin typeface="黑体" panose="02010609060101010101" pitchFamily="49" charset="-122"/>
                <a:ea typeface="黑体" panose="02010609060101010101" pitchFamily="49" charset="-122"/>
              </a:rPr>
              <a:t>   </a:t>
            </a:r>
            <a:endParaRPr lang="en-US" altLang="zh-CN" sz="2000" dirty="0">
              <a:solidFill>
                <a:srgbClr val="C00000"/>
              </a:solidFill>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第二节：夺取新时代中国特色社会主义伟大胜利</a:t>
            </a:r>
          </a:p>
        </p:txBody>
      </p:sp>
      <p:pic>
        <p:nvPicPr>
          <p:cNvPr id="4"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066" y="1689139"/>
            <a:ext cx="1587558" cy="50611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 8"/>
          <p:cNvGrpSpPr/>
          <p:nvPr/>
        </p:nvGrpSpPr>
        <p:grpSpPr>
          <a:xfrm>
            <a:off x="6757060" y="44245"/>
            <a:ext cx="5434940" cy="1483659"/>
            <a:chOff x="5275246" y="0"/>
            <a:chExt cx="6916754" cy="2118893"/>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新时代中国特色社会主义伟大胜利</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15579" y="0"/>
              <a:ext cx="3064064" cy="93666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在新时代坚持和发展中国特色社会主义</a:t>
              </a:r>
            </a:p>
          </p:txBody>
        </p:sp>
        <p:sp>
          <p:nvSpPr>
            <p:cNvPr id="8" name="圆角矩形 7"/>
            <p:cNvSpPr/>
            <p:nvPr/>
          </p:nvSpPr>
          <p:spPr>
            <a:xfrm>
              <a:off x="9127936" y="1160383"/>
              <a:ext cx="3064064" cy="958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宪法</a:t>
              </a:r>
              <a:r>
                <a:rPr lang="zh-CN" altLang="en-US" sz="1600" dirty="0" smtClean="0">
                  <a:solidFill>
                    <a:prstClr val="black"/>
                  </a:solidFill>
                  <a:latin typeface="黑体" panose="02010609060101010101" pitchFamily="49" charset="-122"/>
                  <a:ea typeface="黑体" panose="02010609060101010101" pitchFamily="49" charset="-122"/>
                </a:rPr>
                <a:t>修改</a:t>
              </a:r>
              <a:endParaRPr lang="en-US" altLang="zh-CN"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5522298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325" y="1585256"/>
            <a:ext cx="12145675" cy="5272743"/>
          </a:xfrm>
        </p:spPr>
        <p:txBody>
          <a:bodyPr>
            <a:normAutofit/>
          </a:bodyPr>
          <a:lstStyle/>
          <a:p>
            <a:r>
              <a:rPr lang="zh-CN" altLang="en-US" sz="2800" dirty="0" smtClean="0">
                <a:latin typeface="黑体" panose="02010609060101010101" pitchFamily="49" charset="-122"/>
                <a:ea typeface="黑体" panose="02010609060101010101" pitchFamily="49" charset="-122"/>
              </a:rPr>
              <a:t>时间：</a:t>
            </a:r>
            <a:r>
              <a:rPr lang="en-US" altLang="zh-CN" sz="2800" dirty="0" smtClean="0">
                <a:latin typeface="黑体" panose="02010609060101010101" pitchFamily="49" charset="-122"/>
                <a:ea typeface="黑体" panose="02010609060101010101" pitchFamily="49" charset="-122"/>
              </a:rPr>
              <a:t>2017.10.18——24</a:t>
            </a:r>
          </a:p>
          <a:p>
            <a:r>
              <a:rPr lang="zh-CN" altLang="en-US" sz="2800" dirty="0" smtClean="0">
                <a:latin typeface="黑体" panose="02010609060101010101" pitchFamily="49" charset="-122"/>
                <a:ea typeface="黑体" panose="02010609060101010101" pitchFamily="49" charset="-122"/>
              </a:rPr>
              <a:t>会议：中共十九大</a:t>
            </a:r>
            <a:endParaRPr lang="en-US" altLang="zh-CN" sz="28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内容：</a:t>
            </a:r>
            <a:endParaRPr lang="en-US" altLang="zh-CN" sz="28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1.</a:t>
            </a:r>
            <a:r>
              <a:rPr lang="zh-CN" altLang="en-US" sz="2400" b="1" dirty="0" smtClean="0">
                <a:latin typeface="黑体" panose="02010609060101010101" pitchFamily="49" charset="-122"/>
                <a:ea typeface="黑体" panose="02010609060101010101" pitchFamily="49" charset="-122"/>
              </a:rPr>
              <a:t>我国社会的主要矛盾：</a:t>
            </a:r>
            <a:r>
              <a:rPr lang="zh-CN" altLang="en-US" sz="2000" dirty="0">
                <a:latin typeface="黑体" panose="02010609060101010101" pitchFamily="49" charset="-122"/>
                <a:ea typeface="黑体" panose="02010609060101010101" pitchFamily="49" charset="-122"/>
              </a:rPr>
              <a:t>已经转化为</a:t>
            </a:r>
            <a:r>
              <a:rPr lang="zh-CN" altLang="en-US" sz="2000" b="1" dirty="0">
                <a:solidFill>
                  <a:srgbClr val="C00000"/>
                </a:solidFill>
                <a:latin typeface="黑体" panose="02010609060101010101" pitchFamily="49" charset="-122"/>
                <a:ea typeface="黑体" panose="02010609060101010101" pitchFamily="49" charset="-122"/>
              </a:rPr>
              <a:t>人民日益增长</a:t>
            </a:r>
            <a:r>
              <a:rPr lang="zh-CN" altLang="en-US" sz="2000" b="1" dirty="0" smtClean="0">
                <a:solidFill>
                  <a:srgbClr val="C00000"/>
                </a:solidFill>
                <a:latin typeface="黑体" panose="02010609060101010101" pitchFamily="49" charset="-122"/>
                <a:ea typeface="黑体" panose="02010609060101010101" pitchFamily="49" charset="-122"/>
              </a:rPr>
              <a:t>的</a:t>
            </a:r>
            <a:r>
              <a:rPr lang="zh-CN" altLang="en-US" sz="2000" b="1" u="sng" dirty="0">
                <a:solidFill>
                  <a:srgbClr val="C00000"/>
                </a:solidFill>
                <a:latin typeface="黑体" panose="02010609060101010101" pitchFamily="49" charset="-122"/>
                <a:ea typeface="黑体" panose="02010609060101010101" pitchFamily="49" charset="-122"/>
              </a:rPr>
              <a:t> </a:t>
            </a:r>
            <a:r>
              <a:rPr lang="zh-CN" altLang="en-US" sz="2000" b="1" u="sng" dirty="0" smtClean="0">
                <a:solidFill>
                  <a:srgbClr val="C00000"/>
                </a:solidFill>
                <a:latin typeface="黑体" panose="02010609060101010101" pitchFamily="49" charset="-122"/>
                <a:ea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rPr>
              <a:t>和</a:t>
            </a:r>
            <a:r>
              <a:rPr lang="zh-CN" altLang="en-US" sz="2000" b="1" u="sng" dirty="0" smtClean="0">
                <a:solidFill>
                  <a:srgbClr val="C00000"/>
                </a:solidFill>
                <a:latin typeface="黑体" panose="02010609060101010101" pitchFamily="49" charset="-122"/>
                <a:ea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rPr>
              <a:t>的</a:t>
            </a:r>
            <a:r>
              <a:rPr lang="zh-CN" altLang="en-US" sz="2000" b="1" dirty="0">
                <a:solidFill>
                  <a:srgbClr val="C00000"/>
                </a:solidFill>
                <a:latin typeface="黑体" panose="02010609060101010101" pitchFamily="49" charset="-122"/>
                <a:ea typeface="黑体" panose="02010609060101010101" pitchFamily="49" charset="-122"/>
              </a:rPr>
              <a:t>发展之间的</a:t>
            </a:r>
            <a:r>
              <a:rPr lang="zh-CN" altLang="en-US" sz="2000" b="1" dirty="0" smtClean="0">
                <a:solidFill>
                  <a:srgbClr val="C00000"/>
                </a:solidFill>
                <a:latin typeface="黑体" panose="02010609060101010101" pitchFamily="49" charset="-122"/>
                <a:ea typeface="黑体" panose="02010609060101010101" pitchFamily="49" charset="-122"/>
              </a:rPr>
              <a:t>矛盾。</a:t>
            </a:r>
            <a:endParaRPr lang="en-US" altLang="zh-CN" sz="2000" b="1" dirty="0" smtClean="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2.</a:t>
            </a:r>
            <a:r>
              <a:rPr lang="zh-CN" altLang="en-US" sz="2400" b="1" dirty="0" smtClean="0">
                <a:latin typeface="黑体" panose="02010609060101010101" pitchFamily="49" charset="-122"/>
                <a:ea typeface="黑体" panose="02010609060101010101" pitchFamily="49" charset="-122"/>
              </a:rPr>
              <a:t>目标：</a:t>
            </a:r>
            <a:r>
              <a:rPr lang="zh-CN" altLang="en-US" sz="2000" dirty="0" smtClean="0">
                <a:latin typeface="黑体" panose="02010609060101010101" pitchFamily="49" charset="-122"/>
                <a:ea typeface="黑体" panose="02010609060101010101" pitchFamily="49" charset="-122"/>
              </a:rPr>
              <a:t>决胜</a:t>
            </a:r>
            <a:r>
              <a:rPr lang="zh-CN" altLang="en-US" sz="2000" u="sng" dirty="0">
                <a:solidFill>
                  <a:srgbClr val="C00000"/>
                </a:solidFill>
                <a:latin typeface="黑体" panose="02010609060101010101" pitchFamily="49" charset="-122"/>
                <a:ea typeface="黑体" panose="02010609060101010101" pitchFamily="49" charset="-122"/>
              </a:rPr>
              <a:t> </a:t>
            </a:r>
            <a:r>
              <a:rPr lang="zh-CN" altLang="en-US" sz="2000" u="sng" dirty="0" smtClean="0">
                <a:solidFill>
                  <a:srgbClr val="C00000"/>
                </a:solidFill>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开启全面建设社会主义现代化国家新征程的目标</a:t>
            </a:r>
            <a:r>
              <a:rPr lang="zh-CN" altLang="en-US" sz="2000" dirty="0" smtClean="0">
                <a:latin typeface="黑体" panose="02010609060101010101" pitchFamily="49" charset="-122"/>
                <a:ea typeface="黑体" panose="02010609060101010101" pitchFamily="49" charset="-122"/>
              </a:rPr>
              <a:t>：</a:t>
            </a:r>
            <a:endParaRPr lang="en-US" altLang="zh-CN" sz="2000" b="1"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党的行动指南</a:t>
            </a:r>
            <a:r>
              <a:rPr lang="zh-CN" altLang="en-US" sz="2400" b="1"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习</a:t>
            </a:r>
            <a:r>
              <a:rPr lang="zh-CN" altLang="en-US" sz="2000" dirty="0" smtClean="0">
                <a:latin typeface="黑体" panose="02010609060101010101" pitchFamily="49" charset="-122"/>
                <a:ea typeface="黑体" panose="02010609060101010101" pitchFamily="49" charset="-122"/>
              </a:rPr>
              <a:t>近平</a:t>
            </a:r>
            <a:r>
              <a:rPr lang="zh-CN" altLang="en-US" sz="2000" u="sng" dirty="0">
                <a:latin typeface="黑体" panose="02010609060101010101" pitchFamily="49" charset="-122"/>
                <a:ea typeface="黑体" panose="02010609060101010101" pitchFamily="49" charset="-122"/>
              </a:rPr>
              <a:t> </a:t>
            </a:r>
            <a:r>
              <a:rPr lang="zh-CN" altLang="en-US" sz="2000" u="sng"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被</a:t>
            </a:r>
            <a:r>
              <a:rPr lang="zh-CN" altLang="en-US" sz="2000" dirty="0">
                <a:latin typeface="黑体" panose="02010609060101010101" pitchFamily="49" charset="-122"/>
                <a:ea typeface="黑体" panose="02010609060101010101" pitchFamily="49" charset="-122"/>
              </a:rPr>
              <a:t>确定为党的行动</a:t>
            </a:r>
            <a:r>
              <a:rPr lang="zh-CN" altLang="en-US" sz="2000" dirty="0" smtClean="0">
                <a:latin typeface="黑体" panose="02010609060101010101" pitchFamily="49" charset="-122"/>
                <a:ea typeface="黑体" panose="02010609060101010101" pitchFamily="49" charset="-122"/>
              </a:rPr>
              <a:t>指南</a:t>
            </a:r>
            <a:endParaRPr lang="en-US" altLang="zh-CN" sz="2000" b="1" dirty="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新时代中国特色社会主义思想的核心</a:t>
            </a:r>
            <a:r>
              <a:rPr lang="zh-CN" altLang="en-US" sz="2400" b="1" dirty="0" smtClean="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坚持</a:t>
            </a:r>
            <a:r>
              <a:rPr lang="zh-CN" altLang="en-US" sz="2000" b="1" dirty="0" smtClean="0">
                <a:latin typeface="黑体" panose="02010609060101010101" pitchFamily="49" charset="-122"/>
                <a:ea typeface="黑体" panose="02010609060101010101" pitchFamily="49" charset="-122"/>
              </a:rPr>
              <a:t>发展</a:t>
            </a:r>
            <a:r>
              <a:rPr lang="zh-CN" altLang="en-US" sz="2000" b="1" u="sng" dirty="0" smtClean="0">
                <a:latin typeface="黑体" panose="02010609060101010101" pitchFamily="49" charset="-122"/>
                <a:ea typeface="黑体" panose="02010609060101010101" pitchFamily="49" charset="-122"/>
              </a:rPr>
              <a:t>            </a:t>
            </a:r>
            <a:r>
              <a:rPr lang="zh-CN" altLang="en-US" sz="2000" b="1"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第二节：夺取新时代中国特色社会主义伟大胜利</a:t>
            </a:r>
          </a:p>
        </p:txBody>
      </p:sp>
      <p:pic>
        <p:nvPicPr>
          <p:cNvPr id="4"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066" y="1689139"/>
            <a:ext cx="1587558" cy="50611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 8"/>
          <p:cNvGrpSpPr/>
          <p:nvPr/>
        </p:nvGrpSpPr>
        <p:grpSpPr>
          <a:xfrm>
            <a:off x="6757060" y="44245"/>
            <a:ext cx="5434940" cy="1483659"/>
            <a:chOff x="5275246" y="0"/>
            <a:chExt cx="6916754" cy="2118893"/>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新时代中国特色社会主义伟大胜利</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15579" y="0"/>
              <a:ext cx="3064064" cy="93666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在新时代坚持和发展中国特色社会主义</a:t>
              </a:r>
            </a:p>
          </p:txBody>
        </p:sp>
        <p:sp>
          <p:nvSpPr>
            <p:cNvPr id="8" name="圆角矩形 7"/>
            <p:cNvSpPr/>
            <p:nvPr/>
          </p:nvSpPr>
          <p:spPr>
            <a:xfrm>
              <a:off x="9127936" y="1160383"/>
              <a:ext cx="3064064" cy="958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宪法</a:t>
              </a:r>
              <a:r>
                <a:rPr lang="zh-CN" altLang="en-US" sz="1600" dirty="0" smtClean="0">
                  <a:solidFill>
                    <a:prstClr val="black"/>
                  </a:solidFill>
                  <a:latin typeface="黑体" panose="02010609060101010101" pitchFamily="49" charset="-122"/>
                  <a:ea typeface="黑体" panose="02010609060101010101" pitchFamily="49" charset="-122"/>
                </a:rPr>
                <a:t>修改</a:t>
              </a:r>
              <a:endParaRPr lang="en-US" altLang="zh-CN"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85743587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325" y="1585256"/>
            <a:ext cx="12145675" cy="5272743"/>
          </a:xfrm>
        </p:spPr>
        <p:txBody>
          <a:bodyPr>
            <a:normAutofit lnSpcReduction="10000"/>
          </a:bodyPr>
          <a:lstStyle/>
          <a:p>
            <a:r>
              <a:rPr lang="zh-CN" altLang="en-US" sz="2800" dirty="0" smtClean="0">
                <a:latin typeface="黑体" panose="02010609060101010101" pitchFamily="49" charset="-122"/>
                <a:ea typeface="黑体" panose="02010609060101010101" pitchFamily="49" charset="-122"/>
              </a:rPr>
              <a:t>时间：</a:t>
            </a:r>
            <a:r>
              <a:rPr lang="en-US" altLang="zh-CN" sz="2800" dirty="0" smtClean="0">
                <a:latin typeface="黑体" panose="02010609060101010101" pitchFamily="49" charset="-122"/>
                <a:ea typeface="黑体" panose="02010609060101010101" pitchFamily="49" charset="-122"/>
              </a:rPr>
              <a:t>2017.10.18——24</a:t>
            </a:r>
          </a:p>
          <a:p>
            <a:r>
              <a:rPr lang="zh-CN" altLang="en-US" sz="2800" dirty="0" smtClean="0">
                <a:latin typeface="黑体" panose="02010609060101010101" pitchFamily="49" charset="-122"/>
                <a:ea typeface="黑体" panose="02010609060101010101" pitchFamily="49" charset="-122"/>
              </a:rPr>
              <a:t>会议：中共十九大</a:t>
            </a:r>
            <a:endParaRPr lang="en-US" altLang="zh-CN" sz="28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内容：</a:t>
            </a:r>
            <a:endParaRPr lang="en-US" altLang="zh-CN" sz="28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1.</a:t>
            </a:r>
            <a:r>
              <a:rPr lang="zh-CN" altLang="en-US" sz="2400" b="1" dirty="0" smtClean="0">
                <a:latin typeface="黑体" panose="02010609060101010101" pitchFamily="49" charset="-122"/>
                <a:ea typeface="黑体" panose="02010609060101010101" pitchFamily="49" charset="-122"/>
              </a:rPr>
              <a:t>我国社会的主要矛盾：</a:t>
            </a:r>
            <a:r>
              <a:rPr lang="zh-CN" altLang="en-US" sz="2000" dirty="0">
                <a:latin typeface="黑体" panose="02010609060101010101" pitchFamily="49" charset="-122"/>
                <a:ea typeface="黑体" panose="02010609060101010101" pitchFamily="49" charset="-122"/>
              </a:rPr>
              <a:t>已经转化为</a:t>
            </a:r>
            <a:r>
              <a:rPr lang="zh-CN" altLang="en-US" sz="2000" b="1" dirty="0">
                <a:solidFill>
                  <a:srgbClr val="C00000"/>
                </a:solidFill>
                <a:latin typeface="黑体" panose="02010609060101010101" pitchFamily="49" charset="-122"/>
                <a:ea typeface="黑体" panose="02010609060101010101" pitchFamily="49" charset="-122"/>
              </a:rPr>
              <a:t>人民日益增长的美好生活需要和不平衡不充分的发展之间的</a:t>
            </a:r>
            <a:r>
              <a:rPr lang="zh-CN" altLang="en-US" sz="2000" b="1" dirty="0" smtClean="0">
                <a:solidFill>
                  <a:srgbClr val="C00000"/>
                </a:solidFill>
                <a:latin typeface="黑体" panose="02010609060101010101" pitchFamily="49" charset="-122"/>
                <a:ea typeface="黑体" panose="02010609060101010101" pitchFamily="49" charset="-122"/>
              </a:rPr>
              <a:t>矛盾。</a:t>
            </a:r>
            <a:endParaRPr lang="en-US" altLang="zh-CN" sz="2000" b="1" dirty="0" smtClean="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2.</a:t>
            </a:r>
            <a:r>
              <a:rPr lang="zh-CN" altLang="en-US" sz="2400" b="1" dirty="0" smtClean="0">
                <a:latin typeface="黑体" panose="02010609060101010101" pitchFamily="49" charset="-122"/>
                <a:ea typeface="黑体" panose="02010609060101010101" pitchFamily="49" charset="-122"/>
              </a:rPr>
              <a:t>目标：</a:t>
            </a:r>
            <a:r>
              <a:rPr lang="zh-CN" altLang="en-US" sz="2000" dirty="0">
                <a:latin typeface="黑体" panose="02010609060101010101" pitchFamily="49" charset="-122"/>
                <a:ea typeface="黑体" panose="02010609060101010101" pitchFamily="49" charset="-122"/>
              </a:rPr>
              <a:t>决胜</a:t>
            </a:r>
            <a:r>
              <a:rPr lang="zh-CN" altLang="en-US" sz="2000" dirty="0">
                <a:solidFill>
                  <a:srgbClr val="C00000"/>
                </a:solidFill>
                <a:latin typeface="黑体" panose="02010609060101010101" pitchFamily="49" charset="-122"/>
                <a:ea typeface="黑体" panose="02010609060101010101" pitchFamily="49" charset="-122"/>
              </a:rPr>
              <a:t>全面建成小康社会</a:t>
            </a:r>
            <a:r>
              <a:rPr lang="zh-CN" altLang="en-US" sz="2000" dirty="0">
                <a:latin typeface="黑体" panose="02010609060101010101" pitchFamily="49" charset="-122"/>
                <a:ea typeface="黑体" panose="02010609060101010101" pitchFamily="49" charset="-122"/>
              </a:rPr>
              <a:t>、开启全面建设社会主义现代化国家新征程的目标</a:t>
            </a:r>
            <a:r>
              <a:rPr lang="zh-CN" altLang="en-US" sz="2000" dirty="0" smtClean="0">
                <a:latin typeface="黑体" panose="02010609060101010101" pitchFamily="49" charset="-122"/>
                <a:ea typeface="黑体" panose="02010609060101010101" pitchFamily="49" charset="-122"/>
              </a:rPr>
              <a:t>：</a:t>
            </a:r>
            <a:endParaRPr lang="en-US" altLang="zh-CN" sz="2000" b="1"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党的行动指南</a:t>
            </a:r>
            <a:r>
              <a:rPr lang="zh-CN" altLang="en-US" sz="2400" b="1"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习近平</a:t>
            </a:r>
            <a:r>
              <a:rPr lang="zh-CN" altLang="en-US" sz="2000" dirty="0">
                <a:solidFill>
                  <a:srgbClr val="C00000"/>
                </a:solidFill>
                <a:latin typeface="黑体" panose="02010609060101010101" pitchFamily="49" charset="-122"/>
                <a:ea typeface="黑体" panose="02010609060101010101" pitchFamily="49" charset="-122"/>
              </a:rPr>
              <a:t>新时代中特色社会主义思想</a:t>
            </a:r>
            <a:r>
              <a:rPr lang="zh-CN" altLang="en-US" sz="2000" dirty="0">
                <a:latin typeface="黑体" panose="02010609060101010101" pitchFamily="49" charset="-122"/>
                <a:ea typeface="黑体" panose="02010609060101010101" pitchFamily="49" charset="-122"/>
              </a:rPr>
              <a:t>被确定为党的行动</a:t>
            </a:r>
            <a:r>
              <a:rPr lang="zh-CN" altLang="en-US" sz="2000" dirty="0" smtClean="0">
                <a:latin typeface="黑体" panose="02010609060101010101" pitchFamily="49" charset="-122"/>
                <a:ea typeface="黑体" panose="02010609060101010101" pitchFamily="49" charset="-122"/>
              </a:rPr>
              <a:t>指南</a:t>
            </a:r>
            <a:endParaRPr lang="en-US" altLang="zh-CN" sz="2000" b="1" dirty="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    </a:t>
            </a:r>
            <a:r>
              <a:rPr lang="en-US" altLang="zh-CN" sz="2400" b="1" dirty="0" smtClean="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新时代中国特色社会主义思想的核心</a:t>
            </a:r>
            <a:r>
              <a:rPr lang="zh-CN" altLang="en-US" sz="2400" b="1" dirty="0" smtClean="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坚持发展</a:t>
            </a:r>
            <a:r>
              <a:rPr lang="zh-CN" altLang="en-US" sz="2000" b="1" dirty="0">
                <a:solidFill>
                  <a:srgbClr val="C00000"/>
                </a:solidFill>
                <a:latin typeface="黑体" panose="02010609060101010101" pitchFamily="49" charset="-122"/>
                <a:ea typeface="黑体" panose="02010609060101010101" pitchFamily="49" charset="-122"/>
              </a:rPr>
              <a:t>中国特色社会主义</a:t>
            </a:r>
            <a:r>
              <a:rPr lang="zh-CN" altLang="en-US" sz="2000" dirty="0">
                <a:solidFill>
                  <a:srgbClr val="C00000"/>
                </a:solidFill>
                <a:latin typeface="黑体" panose="02010609060101010101" pitchFamily="49" charset="-122"/>
                <a:ea typeface="黑体" panose="02010609060101010101" pitchFamily="49" charset="-122"/>
              </a:rPr>
              <a:t>   </a:t>
            </a:r>
            <a:endParaRPr lang="en-US" altLang="zh-CN" sz="2000" dirty="0">
              <a:solidFill>
                <a:srgbClr val="C00000"/>
              </a:solidFill>
              <a:latin typeface="黑体" panose="02010609060101010101" pitchFamily="49" charset="-122"/>
              <a:ea typeface="黑体" panose="02010609060101010101" pitchFamily="49" charset="-122"/>
            </a:endParaRPr>
          </a:p>
          <a:p>
            <a:endParaRPr lang="en-US" altLang="zh-CN" sz="2400" b="1"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第二节：夺取新时代中国特色社会主义伟大胜利</a:t>
            </a:r>
          </a:p>
        </p:txBody>
      </p:sp>
      <p:pic>
        <p:nvPicPr>
          <p:cNvPr id="4"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066" y="1689139"/>
            <a:ext cx="1587558" cy="50611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 8"/>
          <p:cNvGrpSpPr/>
          <p:nvPr/>
        </p:nvGrpSpPr>
        <p:grpSpPr>
          <a:xfrm>
            <a:off x="6757060" y="44245"/>
            <a:ext cx="5434940" cy="1483659"/>
            <a:chOff x="5275246" y="0"/>
            <a:chExt cx="6916754" cy="2118893"/>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新时代中国特色社会主义伟大胜利</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15579" y="0"/>
              <a:ext cx="3064064" cy="93666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在新时代坚持和发展中国特色社会主义</a:t>
              </a:r>
            </a:p>
          </p:txBody>
        </p:sp>
        <p:sp>
          <p:nvSpPr>
            <p:cNvPr id="8" name="圆角矩形 7"/>
            <p:cNvSpPr/>
            <p:nvPr/>
          </p:nvSpPr>
          <p:spPr>
            <a:xfrm>
              <a:off x="9127936" y="1160383"/>
              <a:ext cx="3064064" cy="958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宪法</a:t>
              </a:r>
              <a:r>
                <a:rPr lang="zh-CN" altLang="en-US" sz="1600" dirty="0" smtClean="0">
                  <a:solidFill>
                    <a:prstClr val="black"/>
                  </a:solidFill>
                  <a:latin typeface="黑体" panose="02010609060101010101" pitchFamily="49" charset="-122"/>
                  <a:ea typeface="黑体" panose="02010609060101010101" pitchFamily="49" charset="-122"/>
                </a:rPr>
                <a:t>修改</a:t>
              </a:r>
              <a:endParaRPr lang="en-US" altLang="zh-CN"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65635683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extLst>
              <p:ext uri="{D42A27DB-BD31-4B8C-83A1-F6EECF244321}">
                <p14:modId xmlns:p14="http://schemas.microsoft.com/office/powerpoint/2010/main" val="748139272"/>
              </p:ext>
            </p:extLst>
          </p:nvPr>
        </p:nvGraphicFramePr>
        <p:xfrm>
          <a:off x="1678328" y="2329571"/>
          <a:ext cx="9163703" cy="6306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003806" y="387296"/>
            <a:ext cx="10515600" cy="645130"/>
          </a:xfrm>
        </p:spPr>
        <p:txBody>
          <a:bodyPr>
            <a:normAutofit/>
          </a:bodyPr>
          <a:lstStyle/>
          <a:p>
            <a:r>
              <a:rPr lang="zh-CN" altLang="en-US" sz="2000" dirty="0">
                <a:solidFill>
                  <a:schemeClr val="tx1"/>
                </a:solidFill>
              </a:rPr>
              <a:t>第二节：夺取新时代中国特色社会主义伟大胜利</a:t>
            </a:r>
            <a:endParaRPr lang="zh-CN" altLang="en-US" sz="20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333287" y="1191688"/>
            <a:ext cx="11690645" cy="895669"/>
          </a:xfrm>
        </p:spPr>
        <p:txBody>
          <a:bodyPr>
            <a:normAutofit/>
          </a:bodyPr>
          <a:lstStyle/>
          <a:p>
            <a:r>
              <a:rPr lang="zh-CN" altLang="en-US" sz="3200" dirty="0" smtClean="0">
                <a:latin typeface="黑体" panose="02010609060101010101" pitchFamily="49" charset="-122"/>
                <a:ea typeface="黑体" panose="02010609060101010101" pitchFamily="49" charset="-122"/>
                <a:cs typeface="黑体" panose="02010609060101010101" pitchFamily="49" charset="-122"/>
              </a:rPr>
              <a:t>两个阶段：</a:t>
            </a:r>
            <a:endParaRPr lang="zh-CN" altLang="en-US" sz="3200" dirty="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14" name="文本框 13"/>
          <p:cNvSpPr txBox="1"/>
          <p:nvPr/>
        </p:nvSpPr>
        <p:spPr>
          <a:xfrm>
            <a:off x="2743262" y="3472450"/>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第一阶段：</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5" name="文本框 14"/>
          <p:cNvSpPr txBox="1"/>
          <p:nvPr/>
        </p:nvSpPr>
        <p:spPr>
          <a:xfrm>
            <a:off x="8014998" y="2336059"/>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第二阶段：</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16" name="组 15"/>
          <p:cNvGrpSpPr/>
          <p:nvPr/>
        </p:nvGrpSpPr>
        <p:grpSpPr>
          <a:xfrm>
            <a:off x="6757060" y="44245"/>
            <a:ext cx="5434940" cy="1483659"/>
            <a:chOff x="5275246" y="0"/>
            <a:chExt cx="6916754" cy="2118893"/>
          </a:xfrm>
        </p:grpSpPr>
        <p:sp>
          <p:nvSpPr>
            <p:cNvPr id="17" name="圆角矩形 16"/>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新时代中国特色社会主义伟大胜利</a:t>
              </a:r>
            </a:p>
          </p:txBody>
        </p:sp>
        <p:sp>
          <p:nvSpPr>
            <p:cNvPr id="18" name="左大括号 17"/>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9" name="圆角矩形 18"/>
            <p:cNvSpPr/>
            <p:nvPr/>
          </p:nvSpPr>
          <p:spPr>
            <a:xfrm>
              <a:off x="9115579" y="0"/>
              <a:ext cx="3064064" cy="93666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在新时代坚持和发展中国特色社会主义</a:t>
              </a:r>
            </a:p>
          </p:txBody>
        </p:sp>
        <p:sp>
          <p:nvSpPr>
            <p:cNvPr id="20" name="圆角矩形 19"/>
            <p:cNvSpPr/>
            <p:nvPr/>
          </p:nvSpPr>
          <p:spPr>
            <a:xfrm>
              <a:off x="9127936" y="1160383"/>
              <a:ext cx="3064064" cy="958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宪法</a:t>
              </a:r>
              <a:r>
                <a:rPr lang="zh-CN" altLang="en-US" sz="1600" dirty="0" smtClean="0">
                  <a:solidFill>
                    <a:prstClr val="black"/>
                  </a:solidFill>
                  <a:latin typeface="黑体" panose="02010609060101010101" pitchFamily="49" charset="-122"/>
                  <a:ea typeface="黑体" panose="02010609060101010101" pitchFamily="49" charset="-122"/>
                </a:rPr>
                <a:t>修改</a:t>
              </a:r>
              <a:endParaRPr lang="en-US" altLang="zh-CN"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2114944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extLst>
              <p:ext uri="{D42A27DB-BD31-4B8C-83A1-F6EECF244321}">
                <p14:modId xmlns:p14="http://schemas.microsoft.com/office/powerpoint/2010/main" val="1285939568"/>
              </p:ext>
            </p:extLst>
          </p:nvPr>
        </p:nvGraphicFramePr>
        <p:xfrm>
          <a:off x="1678328" y="2329571"/>
          <a:ext cx="9163703" cy="6306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003806" y="387296"/>
            <a:ext cx="10515600" cy="645130"/>
          </a:xfrm>
        </p:spPr>
        <p:txBody>
          <a:bodyPr>
            <a:normAutofit/>
          </a:bodyPr>
          <a:lstStyle/>
          <a:p>
            <a:r>
              <a:rPr lang="zh-CN" altLang="en-US" sz="2000" dirty="0">
                <a:solidFill>
                  <a:schemeClr val="tx1"/>
                </a:solidFill>
              </a:rPr>
              <a:t>第二节：夺取新时代中国特色社会主义伟大胜利</a:t>
            </a:r>
            <a:endParaRPr lang="zh-CN" altLang="en-US" sz="20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333287" y="1191688"/>
            <a:ext cx="11690645" cy="895669"/>
          </a:xfrm>
        </p:spPr>
        <p:txBody>
          <a:bodyPr>
            <a:normAutofit/>
          </a:bodyPr>
          <a:lstStyle/>
          <a:p>
            <a:r>
              <a:rPr lang="zh-CN" altLang="en-US" sz="3200" dirty="0" smtClean="0">
                <a:latin typeface="黑体" panose="02010609060101010101" pitchFamily="49" charset="-122"/>
                <a:ea typeface="黑体" panose="02010609060101010101" pitchFamily="49" charset="-122"/>
                <a:cs typeface="黑体" panose="02010609060101010101" pitchFamily="49" charset="-122"/>
              </a:rPr>
              <a:t>两个阶段：</a:t>
            </a:r>
            <a:endParaRPr lang="zh-CN" altLang="en-US" sz="3200" dirty="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14" name="文本框 13"/>
          <p:cNvSpPr txBox="1"/>
          <p:nvPr/>
        </p:nvSpPr>
        <p:spPr>
          <a:xfrm>
            <a:off x="2743262" y="3472450"/>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第一阶段：</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5" name="文本框 14"/>
          <p:cNvSpPr txBox="1"/>
          <p:nvPr/>
        </p:nvSpPr>
        <p:spPr>
          <a:xfrm>
            <a:off x="8014998" y="2336059"/>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第二阶段：</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13" name="组 12"/>
          <p:cNvGrpSpPr/>
          <p:nvPr/>
        </p:nvGrpSpPr>
        <p:grpSpPr>
          <a:xfrm>
            <a:off x="6757060" y="44245"/>
            <a:ext cx="5434940" cy="1483659"/>
            <a:chOff x="5275246" y="0"/>
            <a:chExt cx="6916754" cy="2118893"/>
          </a:xfrm>
        </p:grpSpPr>
        <p:sp>
          <p:nvSpPr>
            <p:cNvPr id="16" name="圆角矩形 15"/>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新时代中国特色社会主义伟大胜利</a:t>
              </a:r>
            </a:p>
          </p:txBody>
        </p:sp>
        <p:sp>
          <p:nvSpPr>
            <p:cNvPr id="17" name="左大括号 16"/>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8" name="圆角矩形 17"/>
            <p:cNvSpPr/>
            <p:nvPr/>
          </p:nvSpPr>
          <p:spPr>
            <a:xfrm>
              <a:off x="9115579" y="0"/>
              <a:ext cx="3064064" cy="93666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在新时代坚持和发展中国特色社会主义</a:t>
              </a:r>
            </a:p>
          </p:txBody>
        </p:sp>
        <p:sp>
          <p:nvSpPr>
            <p:cNvPr id="19" name="圆角矩形 18"/>
            <p:cNvSpPr/>
            <p:nvPr/>
          </p:nvSpPr>
          <p:spPr>
            <a:xfrm>
              <a:off x="9127936" y="1160383"/>
              <a:ext cx="3064064" cy="958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宪法</a:t>
              </a:r>
              <a:r>
                <a:rPr lang="zh-CN" altLang="en-US" sz="1600" dirty="0" smtClean="0">
                  <a:solidFill>
                    <a:prstClr val="black"/>
                  </a:solidFill>
                  <a:latin typeface="黑体" panose="02010609060101010101" pitchFamily="49" charset="-122"/>
                  <a:ea typeface="黑体" panose="02010609060101010101" pitchFamily="49" charset="-122"/>
                </a:rPr>
                <a:t>修改</a:t>
              </a:r>
              <a:endParaRPr lang="en-US" altLang="zh-CN"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05778624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1678328" y="2329571"/>
          <a:ext cx="9163703" cy="6306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003806" y="387296"/>
            <a:ext cx="10515600" cy="645130"/>
          </a:xfrm>
        </p:spPr>
        <p:txBody>
          <a:bodyPr>
            <a:normAutofit/>
          </a:bodyPr>
          <a:lstStyle/>
          <a:p>
            <a:r>
              <a:rPr lang="zh-CN" altLang="en-US" sz="2000" dirty="0">
                <a:solidFill>
                  <a:schemeClr val="tx1"/>
                </a:solidFill>
              </a:rPr>
              <a:t>第二节：夺取新时代中国特色社会主义伟大胜利</a:t>
            </a:r>
            <a:endParaRPr lang="zh-CN" altLang="en-US" sz="20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333287" y="1191688"/>
            <a:ext cx="11690645" cy="895669"/>
          </a:xfrm>
        </p:spPr>
        <p:txBody>
          <a:bodyPr>
            <a:normAutofit/>
          </a:bodyPr>
          <a:lstStyle/>
          <a:p>
            <a:r>
              <a:rPr lang="zh-CN" altLang="en-US" sz="3200" dirty="0" smtClean="0">
                <a:latin typeface="黑体" panose="02010609060101010101" pitchFamily="49" charset="-122"/>
                <a:ea typeface="黑体" panose="02010609060101010101" pitchFamily="49" charset="-122"/>
                <a:cs typeface="黑体" panose="02010609060101010101" pitchFamily="49" charset="-122"/>
              </a:rPr>
              <a:t>两个阶段：</a:t>
            </a:r>
            <a:endParaRPr lang="zh-CN" altLang="en-US" sz="3200" dirty="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14" name="文本框 13"/>
          <p:cNvSpPr txBox="1"/>
          <p:nvPr/>
        </p:nvSpPr>
        <p:spPr>
          <a:xfrm>
            <a:off x="2743262" y="3472450"/>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第一阶段：</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5" name="文本框 14"/>
          <p:cNvSpPr txBox="1"/>
          <p:nvPr/>
        </p:nvSpPr>
        <p:spPr>
          <a:xfrm>
            <a:off x="8014998" y="2336059"/>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第二阶段：</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13" name="组 12"/>
          <p:cNvGrpSpPr/>
          <p:nvPr/>
        </p:nvGrpSpPr>
        <p:grpSpPr>
          <a:xfrm>
            <a:off x="6757060" y="44245"/>
            <a:ext cx="5434940" cy="1483659"/>
            <a:chOff x="5275246" y="0"/>
            <a:chExt cx="6916754" cy="2118893"/>
          </a:xfrm>
        </p:grpSpPr>
        <p:sp>
          <p:nvSpPr>
            <p:cNvPr id="16" name="圆角矩形 15"/>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新时代中国特色社会主义伟大胜利</a:t>
              </a:r>
            </a:p>
          </p:txBody>
        </p:sp>
        <p:sp>
          <p:nvSpPr>
            <p:cNvPr id="17" name="左大括号 16"/>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8" name="圆角矩形 17"/>
            <p:cNvSpPr/>
            <p:nvPr/>
          </p:nvSpPr>
          <p:spPr>
            <a:xfrm>
              <a:off x="9115579" y="0"/>
              <a:ext cx="3064064" cy="93666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在新时代坚持和发展中国特色社会主义</a:t>
              </a:r>
            </a:p>
          </p:txBody>
        </p:sp>
        <p:sp>
          <p:nvSpPr>
            <p:cNvPr id="19" name="圆角矩形 18"/>
            <p:cNvSpPr/>
            <p:nvPr/>
          </p:nvSpPr>
          <p:spPr>
            <a:xfrm>
              <a:off x="9127936" y="1160383"/>
              <a:ext cx="3064064" cy="9585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宪法</a:t>
              </a:r>
              <a:r>
                <a:rPr lang="zh-CN" altLang="en-US" sz="1600" dirty="0" smtClean="0">
                  <a:solidFill>
                    <a:prstClr val="black"/>
                  </a:solidFill>
                  <a:latin typeface="黑体" panose="02010609060101010101" pitchFamily="49" charset="-122"/>
                  <a:ea typeface="黑体" panose="02010609060101010101" pitchFamily="49" charset="-122"/>
                </a:rPr>
                <a:t>修改</a:t>
              </a:r>
              <a:endParaRPr lang="en-US" altLang="zh-CN"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5108959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22" y="1585257"/>
            <a:ext cx="12145675" cy="4785132"/>
          </a:xfrm>
        </p:spPr>
        <p:txBody>
          <a:bodyPr>
            <a:normAutofit/>
          </a:bodyPr>
          <a:lstStyle/>
          <a:p>
            <a:r>
              <a:rPr lang="zh-CN" altLang="en-US" sz="2800" dirty="0" smtClean="0">
                <a:latin typeface="黑体" panose="02010609060101010101" pitchFamily="49" charset="-122"/>
                <a:ea typeface="黑体" panose="02010609060101010101" pitchFamily="49" charset="-122"/>
              </a:rPr>
              <a:t>为新时代坚持和发展中国特色社会主义提供有力宪法保障</a:t>
            </a:r>
            <a:endParaRPr lang="en-US" altLang="zh-CN" sz="2800" dirty="0" smtClean="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时间：</a:t>
            </a:r>
            <a:r>
              <a:rPr lang="en-US" altLang="zh-CN" sz="2400" dirty="0" smtClean="0">
                <a:latin typeface="黑体" panose="02010609060101010101" pitchFamily="49" charset="-122"/>
                <a:ea typeface="黑体" panose="02010609060101010101" pitchFamily="49" charset="-122"/>
              </a:rPr>
              <a:t>2018</a:t>
            </a:r>
            <a:r>
              <a:rPr lang="zh-CN" altLang="en-US" sz="2400" dirty="0" smtClean="0">
                <a:latin typeface="黑体" panose="02010609060101010101" pitchFamily="49" charset="-122"/>
                <a:ea typeface="黑体" panose="02010609060101010101" pitchFamily="49" charset="-122"/>
              </a:rPr>
              <a:t>年</a:t>
            </a:r>
            <a:r>
              <a:rPr lang="en-US" altLang="zh-CN" sz="2400" dirty="0" smtClean="0">
                <a:latin typeface="黑体" panose="02010609060101010101" pitchFamily="49" charset="-122"/>
                <a:ea typeface="黑体" panose="02010609060101010101" pitchFamily="49" charset="-122"/>
              </a:rPr>
              <a:t>3</a:t>
            </a:r>
            <a:r>
              <a:rPr lang="zh-CN" altLang="en-US" sz="2400" dirty="0" smtClean="0">
                <a:latin typeface="黑体" panose="02010609060101010101" pitchFamily="49" charset="-122"/>
                <a:ea typeface="黑体" panose="02010609060101010101" pitchFamily="49" charset="-122"/>
              </a:rPr>
              <a:t>月</a:t>
            </a:r>
            <a:endParaRPr lang="en-US" altLang="zh-CN" sz="2400" dirty="0" smtClean="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宪法：</a:t>
            </a:r>
            <a:r>
              <a:rPr lang="zh-CN" altLang="en-US" sz="2400" b="1" dirty="0" smtClean="0">
                <a:solidFill>
                  <a:srgbClr val="C00000"/>
                </a:solidFill>
                <a:latin typeface="黑体" panose="02010609060101010101" pitchFamily="49" charset="-122"/>
                <a:ea typeface="黑体" panose="02010609060101010101" pitchFamily="49" charset="-122"/>
              </a:rPr>
              <a:t>十三届全国人大一次会议</a:t>
            </a:r>
            <a:r>
              <a:rPr lang="zh-CN" altLang="en-US" sz="2400" dirty="0" smtClean="0">
                <a:latin typeface="黑体" panose="02010609060101010101" pitchFamily="49" charset="-122"/>
                <a:ea typeface="黑体" panose="02010609060101010101" pitchFamily="49" charset="-122"/>
              </a:rPr>
              <a:t>审议通过</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中华人民共和国宪法修正案</a:t>
            </a:r>
            <a:r>
              <a:rPr lang="en-US" altLang="zh-CN" sz="2400"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第二节：夺取新时代中国特色社会主义伟大胜利</a:t>
            </a:r>
          </a:p>
        </p:txBody>
      </p:sp>
      <p:pic>
        <p:nvPicPr>
          <p:cNvPr id="4"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167" y="3166248"/>
            <a:ext cx="1587558" cy="50611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 8"/>
          <p:cNvGrpSpPr/>
          <p:nvPr/>
        </p:nvGrpSpPr>
        <p:grpSpPr>
          <a:xfrm>
            <a:off x="6714417" y="30810"/>
            <a:ext cx="5434940" cy="1483659"/>
            <a:chOff x="5275246" y="0"/>
            <a:chExt cx="6916754" cy="2118893"/>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新时代中国特色社会主义伟大胜利</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15579" y="0"/>
              <a:ext cx="3064064" cy="9366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在新时代坚持和发展中国特色社会主义</a:t>
              </a:r>
            </a:p>
          </p:txBody>
        </p:sp>
        <p:sp>
          <p:nvSpPr>
            <p:cNvPr id="8" name="圆角矩形 7"/>
            <p:cNvSpPr/>
            <p:nvPr/>
          </p:nvSpPr>
          <p:spPr>
            <a:xfrm>
              <a:off x="9127936" y="1160383"/>
              <a:ext cx="3064064" cy="95851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宪法</a:t>
              </a:r>
              <a:r>
                <a:rPr lang="zh-CN" altLang="en-US" sz="16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修改</a:t>
              </a:r>
              <a:endParaRPr lang="en-US" altLang="zh-CN"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16563539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中国特色社会主义进入新时代</a:t>
            </a:r>
            <a:endPar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112516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6" name="圆角矩形 5"/>
          <p:cNvSpPr/>
          <p:nvPr/>
        </p:nvSpPr>
        <p:spPr>
          <a:xfrm>
            <a:off x="2470608" y="5225634"/>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第三节：</a:t>
            </a:r>
          </a:p>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不断谱写实现中华民族伟大复兴的新篇章</a:t>
            </a: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夺取新时代中国特色社会主义伟大胜利</a:t>
            </a:r>
          </a:p>
        </p:txBody>
      </p:sp>
      <p:sp>
        <p:nvSpPr>
          <p:cNvPr id="11" name="左大括号 10"/>
          <p:cNvSpPr/>
          <p:nvPr/>
        </p:nvSpPr>
        <p:spPr>
          <a:xfrm>
            <a:off x="6137018" y="4807544"/>
            <a:ext cx="220129" cy="182242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6357147" y="591514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改革开放</a:t>
            </a:r>
            <a:r>
              <a:rPr lang="en-US" altLang="zh-CN" sz="2000" dirty="0" smtClean="0">
                <a:solidFill>
                  <a:prstClr val="black"/>
                </a:solidFill>
                <a:latin typeface="黑体" panose="02010609060101010101" pitchFamily="49" charset="-122"/>
                <a:ea typeface="黑体" panose="02010609060101010101" pitchFamily="49" charset="-122"/>
              </a:rPr>
              <a:t>40</a:t>
            </a:r>
            <a:r>
              <a:rPr lang="zh-CN" altLang="en-US" sz="2000" dirty="0" smtClean="0">
                <a:solidFill>
                  <a:prstClr val="black"/>
                </a:solidFill>
                <a:latin typeface="黑体" panose="02010609060101010101" pitchFamily="49" charset="-122"/>
                <a:ea typeface="黑体" panose="02010609060101010101" pitchFamily="49" charset="-122"/>
              </a:rPr>
              <a:t>年的巨大成就</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6357147" y="503571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齐心协力走向中华民族伟大复兴的光明前景</a:t>
            </a:r>
            <a:endParaRPr lang="en-US" altLang="zh-CN" sz="2000" dirty="0" smtClean="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0211642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6682" y="1483659"/>
            <a:ext cx="12145675" cy="4785132"/>
          </a:xfrm>
        </p:spPr>
        <p:txBody>
          <a:bodyPr>
            <a:noAutofit/>
          </a:bodyPr>
          <a:lstStyle/>
          <a:p>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中国特色社会主义是改革开放以来党的全部理论和实践的</a:t>
            </a:r>
            <a:r>
              <a:rPr lang="zh-CN" altLang="en-US" sz="2400" dirty="0" smtClean="0">
                <a:solidFill>
                  <a:srgbClr val="C00000"/>
                </a:solidFill>
                <a:latin typeface="黑体" panose="02010609060101010101" pitchFamily="49" charset="-122"/>
                <a:ea typeface="黑体" panose="02010609060101010101" pitchFamily="49" charset="-122"/>
              </a:rPr>
              <a:t>主题</a:t>
            </a:r>
            <a:endParaRPr lang="en-US" altLang="zh-CN" sz="2400" dirty="0" smtClean="0">
              <a:solidFill>
                <a:srgbClr val="C00000"/>
              </a:solidFill>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途径：</a:t>
            </a:r>
            <a:r>
              <a:rPr lang="zh-CN" altLang="en-US" sz="2000" b="1" dirty="0" smtClean="0">
                <a:latin typeface="黑体" panose="02010609060101010101" pitchFamily="49" charset="-122"/>
                <a:ea typeface="黑体" panose="02010609060101010101" pitchFamily="49" charset="-122"/>
              </a:rPr>
              <a:t>中国特色社会主义道路</a:t>
            </a:r>
            <a:endParaRPr lang="en-US" altLang="zh-CN" sz="2000" dirty="0" smtClean="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行动指南：</a:t>
            </a:r>
            <a:r>
              <a:rPr lang="zh-CN" altLang="en-US" sz="2000" b="1" dirty="0" smtClean="0">
                <a:latin typeface="黑体" panose="02010609060101010101" pitchFamily="49" charset="-122"/>
                <a:ea typeface="黑体" panose="02010609060101010101" pitchFamily="49" charset="-122"/>
              </a:rPr>
              <a:t>中国</a:t>
            </a:r>
            <a:r>
              <a:rPr lang="zh-CN" altLang="en-US" sz="2000" b="1" dirty="0">
                <a:latin typeface="黑体" panose="02010609060101010101" pitchFamily="49" charset="-122"/>
                <a:ea typeface="黑体" panose="02010609060101010101" pitchFamily="49" charset="-122"/>
              </a:rPr>
              <a:t>特色社会主义理论</a:t>
            </a:r>
            <a:r>
              <a:rPr lang="zh-CN" altLang="en-US" sz="2000" b="1" dirty="0" smtClean="0">
                <a:latin typeface="黑体" panose="02010609060101010101" pitchFamily="49" charset="-122"/>
                <a:ea typeface="黑体" panose="02010609060101010101" pitchFamily="49" charset="-122"/>
              </a:rPr>
              <a:t>体系</a:t>
            </a:r>
            <a:endParaRPr lang="en-US" altLang="zh-CN" sz="2000" dirty="0" smtClean="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根本保障：</a:t>
            </a:r>
            <a:r>
              <a:rPr lang="zh-CN" altLang="en-US" sz="2000" b="1" dirty="0" smtClean="0">
                <a:latin typeface="黑体" panose="02010609060101010101" pitchFamily="49" charset="-122"/>
                <a:ea typeface="黑体" panose="02010609060101010101" pitchFamily="49" charset="-122"/>
              </a:rPr>
              <a:t>中国</a:t>
            </a:r>
            <a:r>
              <a:rPr lang="zh-CN" altLang="en-US" sz="2000" b="1" dirty="0">
                <a:latin typeface="黑体" panose="02010609060101010101" pitchFamily="49" charset="-122"/>
                <a:ea typeface="黑体" panose="02010609060101010101" pitchFamily="49" charset="-122"/>
              </a:rPr>
              <a:t>特色社会主义</a:t>
            </a:r>
            <a:r>
              <a:rPr lang="zh-CN" altLang="en-US" sz="2000" b="1" dirty="0" smtClean="0">
                <a:latin typeface="黑体" panose="02010609060101010101" pitchFamily="49" charset="-122"/>
                <a:ea typeface="黑体" panose="02010609060101010101" pitchFamily="49" charset="-122"/>
              </a:rPr>
              <a:t>制度</a:t>
            </a:r>
            <a:endParaRPr lang="en-US" altLang="zh-CN" sz="2000" dirty="0" smtClean="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精神力量：</a:t>
            </a:r>
            <a:r>
              <a:rPr lang="zh-CN" altLang="en-US" sz="2000" b="1" dirty="0" smtClean="0">
                <a:latin typeface="黑体" panose="02010609060101010101" pitchFamily="49" charset="-122"/>
                <a:ea typeface="黑体" panose="02010609060101010101" pitchFamily="49" charset="-122"/>
              </a:rPr>
              <a:t>中国</a:t>
            </a:r>
            <a:r>
              <a:rPr lang="zh-CN" altLang="en-US" sz="2000" b="1" dirty="0">
                <a:latin typeface="黑体" panose="02010609060101010101" pitchFamily="49" charset="-122"/>
                <a:ea typeface="黑体" panose="02010609060101010101" pitchFamily="49" charset="-122"/>
              </a:rPr>
              <a:t>特色社会主义</a:t>
            </a:r>
            <a:r>
              <a:rPr lang="zh-CN" altLang="en-US" sz="2000" b="1" dirty="0" smtClean="0">
                <a:latin typeface="黑体" panose="02010609060101010101" pitchFamily="49" charset="-122"/>
                <a:ea typeface="黑体" panose="02010609060101010101" pitchFamily="49" charset="-122"/>
              </a:rPr>
              <a:t>文化</a:t>
            </a:r>
            <a:endParaRPr lang="en-US" altLang="zh-CN" sz="2000"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第三节：不断谱写实现中华民族伟大复兴的新篇章</a:t>
            </a:r>
          </a:p>
        </p:txBody>
      </p:sp>
      <p:grpSp>
        <p:nvGrpSpPr>
          <p:cNvPr id="9" name="组 8"/>
          <p:cNvGrpSpPr/>
          <p:nvPr/>
        </p:nvGrpSpPr>
        <p:grpSpPr>
          <a:xfrm>
            <a:off x="6757060" y="1690"/>
            <a:ext cx="5454360" cy="1481969"/>
            <a:chOff x="5275246" y="2414"/>
            <a:chExt cx="6941469" cy="2116479"/>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第三节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不断</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谱写实现中华民族伟大复兴的新篇章</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27936" y="1101102"/>
              <a:ext cx="3064064" cy="9366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改革开放</a:t>
              </a:r>
              <a:r>
                <a:rPr lang="en-US" altLang="zh-CN" sz="1600" dirty="0">
                  <a:solidFill>
                    <a:prstClr val="black"/>
                  </a:solidFill>
                  <a:latin typeface="黑体" panose="02010609060101010101" pitchFamily="49" charset="-122"/>
                  <a:ea typeface="黑体" panose="02010609060101010101" pitchFamily="49" charset="-122"/>
                </a:rPr>
                <a:t>40</a:t>
              </a:r>
              <a:r>
                <a:rPr lang="zh-CN" altLang="en-US" sz="1600" dirty="0">
                  <a:solidFill>
                    <a:prstClr val="black"/>
                  </a:solidFill>
                  <a:latin typeface="黑体" panose="02010609060101010101" pitchFamily="49" charset="-122"/>
                  <a:ea typeface="黑体" panose="02010609060101010101" pitchFamily="49" charset="-122"/>
                </a:rPr>
                <a:t>年的巨大</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成就</a:t>
              </a:r>
            </a:p>
          </p:txBody>
        </p:sp>
        <p:sp>
          <p:nvSpPr>
            <p:cNvPr id="8" name="圆角矩形 7"/>
            <p:cNvSpPr/>
            <p:nvPr/>
          </p:nvSpPr>
          <p:spPr>
            <a:xfrm>
              <a:off x="9152651" y="37920"/>
              <a:ext cx="3064064" cy="95851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齐心协力走向中华民族伟大复兴的光明前景</a:t>
              </a:r>
              <a:endParaRPr lang="en-US" altLang="zh-CN"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555415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1.1978</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光明日报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发表题为（  </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）的文章，由此在全国开始了关于真理标准问题的大</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讨论</a:t>
            </a: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实践是检验真理的唯一标准</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解放思想，实事求是，团结一致向前看</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冲破“两个凡是”的重要思想禁锢</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真理的具体标准评判</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6682" y="1483659"/>
            <a:ext cx="12145675" cy="4785132"/>
          </a:xfrm>
        </p:spPr>
        <p:txBody>
          <a:bodyPr>
            <a:noAutofit/>
          </a:bodyPr>
          <a:lstStyle/>
          <a:p>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中国特色社会主义是改革开放以来党的全部理论和实践的</a:t>
            </a:r>
            <a:r>
              <a:rPr lang="zh-CN" altLang="en-US" sz="2400" dirty="0" smtClean="0">
                <a:solidFill>
                  <a:srgbClr val="C00000"/>
                </a:solidFill>
                <a:latin typeface="黑体" panose="02010609060101010101" pitchFamily="49" charset="-122"/>
                <a:ea typeface="黑体" panose="02010609060101010101" pitchFamily="49" charset="-122"/>
              </a:rPr>
              <a:t>主题</a:t>
            </a:r>
            <a:endParaRPr lang="en-US" altLang="zh-CN" sz="2400" dirty="0" smtClean="0">
              <a:solidFill>
                <a:srgbClr val="C00000"/>
              </a:solidFill>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途径：</a:t>
            </a:r>
            <a:r>
              <a:rPr lang="zh-CN" altLang="en-US" sz="2000" b="1" dirty="0" smtClean="0">
                <a:latin typeface="黑体" panose="02010609060101010101" pitchFamily="49" charset="-122"/>
                <a:ea typeface="黑体" panose="02010609060101010101" pitchFamily="49" charset="-122"/>
              </a:rPr>
              <a:t>中国特色社会主义</a:t>
            </a:r>
            <a:r>
              <a:rPr lang="zh-CN" altLang="en-US" sz="2000" b="1" u="sng" dirty="0" smtClean="0">
                <a:latin typeface="黑体" panose="02010609060101010101" pitchFamily="49" charset="-122"/>
                <a:ea typeface="黑体" panose="02010609060101010101" pitchFamily="49" charset="-122"/>
              </a:rPr>
              <a:t>      </a:t>
            </a:r>
            <a:r>
              <a:rPr lang="zh-CN" altLang="en-US" sz="2000" b="1" dirty="0" smtClean="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行动</a:t>
            </a:r>
            <a:r>
              <a:rPr lang="zh-CN" altLang="en-US" sz="2400" b="1" dirty="0">
                <a:latin typeface="黑体" panose="02010609060101010101" pitchFamily="49" charset="-122"/>
                <a:ea typeface="黑体" panose="02010609060101010101" pitchFamily="49" charset="-122"/>
              </a:rPr>
              <a:t>指南：</a:t>
            </a:r>
            <a:r>
              <a:rPr lang="zh-CN" altLang="en-US" sz="2000" b="1" dirty="0" smtClean="0">
                <a:latin typeface="黑体" panose="02010609060101010101" pitchFamily="49" charset="-122"/>
                <a:ea typeface="黑体" panose="02010609060101010101" pitchFamily="49" charset="-122"/>
              </a:rPr>
              <a:t>中国</a:t>
            </a:r>
            <a:r>
              <a:rPr lang="zh-CN" altLang="en-US" sz="2000" b="1" dirty="0">
                <a:latin typeface="黑体" panose="02010609060101010101" pitchFamily="49" charset="-122"/>
                <a:ea typeface="黑体" panose="02010609060101010101" pitchFamily="49" charset="-122"/>
              </a:rPr>
              <a:t>特色</a:t>
            </a:r>
            <a:r>
              <a:rPr lang="zh-CN" altLang="en-US" sz="2000" b="1" dirty="0" smtClean="0">
                <a:latin typeface="黑体" panose="02010609060101010101" pitchFamily="49" charset="-122"/>
                <a:ea typeface="黑体" panose="02010609060101010101" pitchFamily="49" charset="-122"/>
              </a:rPr>
              <a:t>社会主义</a:t>
            </a:r>
            <a:r>
              <a:rPr lang="zh-CN" altLang="en-US" sz="2000" b="1" u="sng" dirty="0" smtClean="0">
                <a:latin typeface="黑体" panose="02010609060101010101" pitchFamily="49" charset="-122"/>
                <a:ea typeface="黑体" panose="02010609060101010101" pitchFamily="49" charset="-122"/>
              </a:rPr>
              <a:t>      </a:t>
            </a:r>
            <a:r>
              <a:rPr lang="zh-CN" altLang="en-US" sz="2000" b="1"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根本保障：</a:t>
            </a:r>
            <a:r>
              <a:rPr lang="zh-CN" altLang="en-US" sz="2000" b="1" dirty="0" smtClean="0">
                <a:latin typeface="黑体" panose="02010609060101010101" pitchFamily="49" charset="-122"/>
                <a:ea typeface="黑体" panose="02010609060101010101" pitchFamily="49" charset="-122"/>
              </a:rPr>
              <a:t>中国</a:t>
            </a:r>
            <a:r>
              <a:rPr lang="zh-CN" altLang="en-US" sz="2000" b="1" dirty="0">
                <a:latin typeface="黑体" panose="02010609060101010101" pitchFamily="49" charset="-122"/>
                <a:ea typeface="黑体" panose="02010609060101010101" pitchFamily="49" charset="-122"/>
              </a:rPr>
              <a:t>特色</a:t>
            </a:r>
            <a:r>
              <a:rPr lang="zh-CN" altLang="en-US" sz="2000" b="1" dirty="0" smtClean="0">
                <a:latin typeface="黑体" panose="02010609060101010101" pitchFamily="49" charset="-122"/>
                <a:ea typeface="黑体" panose="02010609060101010101" pitchFamily="49" charset="-122"/>
              </a:rPr>
              <a:t>社会主义</a:t>
            </a:r>
            <a:r>
              <a:rPr lang="zh-CN" altLang="en-US" sz="2000" b="1" u="sng" dirty="0">
                <a:latin typeface="黑体" panose="02010609060101010101" pitchFamily="49" charset="-122"/>
                <a:ea typeface="黑体" panose="02010609060101010101" pitchFamily="49" charset="-122"/>
              </a:rPr>
              <a:t> </a:t>
            </a:r>
            <a:r>
              <a:rPr lang="zh-CN" altLang="en-US" sz="2000" b="1" u="sng" dirty="0" smtClean="0">
                <a:latin typeface="黑体" panose="02010609060101010101" pitchFamily="49" charset="-122"/>
                <a:ea typeface="黑体" panose="02010609060101010101" pitchFamily="49" charset="-122"/>
              </a:rPr>
              <a:t>       </a:t>
            </a:r>
            <a:r>
              <a:rPr lang="zh-CN" altLang="en-US" sz="2000" b="1"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精神力量：</a:t>
            </a:r>
            <a:r>
              <a:rPr lang="zh-CN" altLang="en-US" sz="2000" b="1" dirty="0" smtClean="0">
                <a:latin typeface="黑体" panose="02010609060101010101" pitchFamily="49" charset="-122"/>
                <a:ea typeface="黑体" panose="02010609060101010101" pitchFamily="49" charset="-122"/>
              </a:rPr>
              <a:t>中国</a:t>
            </a:r>
            <a:r>
              <a:rPr lang="zh-CN" altLang="en-US" sz="2000" b="1" dirty="0">
                <a:latin typeface="黑体" panose="02010609060101010101" pitchFamily="49" charset="-122"/>
                <a:ea typeface="黑体" panose="02010609060101010101" pitchFamily="49" charset="-122"/>
              </a:rPr>
              <a:t>特色</a:t>
            </a:r>
            <a:r>
              <a:rPr lang="zh-CN" altLang="en-US" sz="2000" b="1" dirty="0" smtClean="0">
                <a:latin typeface="黑体" panose="02010609060101010101" pitchFamily="49" charset="-122"/>
                <a:ea typeface="黑体" panose="02010609060101010101" pitchFamily="49" charset="-122"/>
              </a:rPr>
              <a:t>社会主义</a:t>
            </a:r>
            <a:r>
              <a:rPr lang="zh-CN" altLang="en-US" sz="2000" b="1" u="sng" dirty="0" smtClean="0">
                <a:latin typeface="黑体" panose="02010609060101010101" pitchFamily="49" charset="-122"/>
                <a:ea typeface="黑体" panose="02010609060101010101" pitchFamily="49" charset="-122"/>
              </a:rPr>
              <a:t>       </a:t>
            </a:r>
            <a:r>
              <a:rPr lang="zh-CN" altLang="en-US" sz="2000" b="1"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第三节：不断谱写实现中华民族伟大复兴的新篇章</a:t>
            </a:r>
          </a:p>
        </p:txBody>
      </p:sp>
      <p:grpSp>
        <p:nvGrpSpPr>
          <p:cNvPr id="10" name="组 9"/>
          <p:cNvGrpSpPr/>
          <p:nvPr/>
        </p:nvGrpSpPr>
        <p:grpSpPr>
          <a:xfrm>
            <a:off x="6757060" y="1690"/>
            <a:ext cx="5454360" cy="1481969"/>
            <a:chOff x="5275246" y="2414"/>
            <a:chExt cx="6941469" cy="2116479"/>
          </a:xfrm>
        </p:grpSpPr>
        <p:sp>
          <p:nvSpPr>
            <p:cNvPr id="11" name="圆角矩形 10"/>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第三节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不断</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谱写实现中华民族伟大复兴的新篇章</a:t>
              </a:r>
            </a:p>
          </p:txBody>
        </p:sp>
        <p:sp>
          <p:nvSpPr>
            <p:cNvPr id="12" name="左大括号 11"/>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3" name="圆角矩形 12"/>
            <p:cNvSpPr/>
            <p:nvPr/>
          </p:nvSpPr>
          <p:spPr>
            <a:xfrm>
              <a:off x="9127936" y="1101102"/>
              <a:ext cx="3064064" cy="9366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改革开放</a:t>
              </a:r>
              <a:r>
                <a:rPr lang="en-US" altLang="zh-CN" sz="1600" dirty="0">
                  <a:solidFill>
                    <a:prstClr val="black"/>
                  </a:solidFill>
                  <a:latin typeface="黑体" panose="02010609060101010101" pitchFamily="49" charset="-122"/>
                  <a:ea typeface="黑体" panose="02010609060101010101" pitchFamily="49" charset="-122"/>
                </a:rPr>
                <a:t>40</a:t>
              </a:r>
              <a:r>
                <a:rPr lang="zh-CN" altLang="en-US" sz="1600" dirty="0">
                  <a:solidFill>
                    <a:prstClr val="black"/>
                  </a:solidFill>
                  <a:latin typeface="黑体" panose="02010609060101010101" pitchFamily="49" charset="-122"/>
                  <a:ea typeface="黑体" panose="02010609060101010101" pitchFamily="49" charset="-122"/>
                </a:rPr>
                <a:t>年的巨大</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成就</a:t>
              </a:r>
            </a:p>
          </p:txBody>
        </p:sp>
        <p:sp>
          <p:nvSpPr>
            <p:cNvPr id="14" name="圆角矩形 13"/>
            <p:cNvSpPr/>
            <p:nvPr/>
          </p:nvSpPr>
          <p:spPr>
            <a:xfrm>
              <a:off x="9152651" y="37920"/>
              <a:ext cx="3064064" cy="95851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齐心协力走向中华民族伟大复兴的光明前景</a:t>
              </a:r>
              <a:endParaRPr lang="en-US" altLang="zh-CN"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8303943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6682" y="1483659"/>
            <a:ext cx="12145675" cy="4785132"/>
          </a:xfrm>
        </p:spPr>
        <p:txBody>
          <a:bodyPr>
            <a:noAutofit/>
          </a:bodyPr>
          <a:lstStyle/>
          <a:p>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中国特色社会主义是改革开放以来党的全部理论和实践的</a:t>
            </a:r>
            <a:r>
              <a:rPr lang="zh-CN" altLang="en-US" sz="2400" dirty="0" smtClean="0">
                <a:solidFill>
                  <a:srgbClr val="C00000"/>
                </a:solidFill>
                <a:latin typeface="黑体" panose="02010609060101010101" pitchFamily="49" charset="-122"/>
                <a:ea typeface="黑体" panose="02010609060101010101" pitchFamily="49" charset="-122"/>
              </a:rPr>
              <a:t>主题</a:t>
            </a:r>
            <a:endParaRPr lang="en-US" altLang="zh-CN" sz="2400" dirty="0" smtClean="0">
              <a:solidFill>
                <a:srgbClr val="C00000"/>
              </a:solidFill>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sz="2400" b="1" dirty="0" smtClean="0">
                <a:latin typeface="黑体" panose="02010609060101010101" pitchFamily="49" charset="-122"/>
                <a:ea typeface="黑体" panose="02010609060101010101" pitchFamily="49" charset="-122"/>
              </a:rPr>
              <a:t>途径：</a:t>
            </a:r>
            <a:r>
              <a:rPr lang="zh-CN" altLang="en-US" sz="2000" b="1" dirty="0" smtClean="0">
                <a:latin typeface="黑体" panose="02010609060101010101" pitchFamily="49" charset="-122"/>
                <a:ea typeface="黑体" panose="02010609060101010101" pitchFamily="49" charset="-122"/>
              </a:rPr>
              <a:t>中国特色社会主义道路</a:t>
            </a:r>
            <a:endParaRPr lang="en-US" altLang="zh-CN" sz="2000" dirty="0" smtClean="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行动指南：</a:t>
            </a:r>
            <a:r>
              <a:rPr lang="zh-CN" altLang="en-US" sz="2000" b="1" dirty="0" smtClean="0">
                <a:latin typeface="黑体" panose="02010609060101010101" pitchFamily="49" charset="-122"/>
                <a:ea typeface="黑体" panose="02010609060101010101" pitchFamily="49" charset="-122"/>
              </a:rPr>
              <a:t>中国</a:t>
            </a:r>
            <a:r>
              <a:rPr lang="zh-CN" altLang="en-US" sz="2000" b="1" dirty="0">
                <a:latin typeface="黑体" panose="02010609060101010101" pitchFamily="49" charset="-122"/>
                <a:ea typeface="黑体" panose="02010609060101010101" pitchFamily="49" charset="-122"/>
              </a:rPr>
              <a:t>特色社会主义理论</a:t>
            </a:r>
            <a:r>
              <a:rPr lang="zh-CN" altLang="en-US" sz="2000" b="1" dirty="0" smtClean="0">
                <a:latin typeface="黑体" panose="02010609060101010101" pitchFamily="49" charset="-122"/>
                <a:ea typeface="黑体" panose="02010609060101010101" pitchFamily="49" charset="-122"/>
              </a:rPr>
              <a:t>体系</a:t>
            </a:r>
            <a:endParaRPr lang="en-US" altLang="zh-CN" sz="2000" dirty="0" smtClean="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根本保障：</a:t>
            </a:r>
            <a:r>
              <a:rPr lang="zh-CN" altLang="en-US" sz="2000" b="1" dirty="0" smtClean="0">
                <a:latin typeface="黑体" panose="02010609060101010101" pitchFamily="49" charset="-122"/>
                <a:ea typeface="黑体" panose="02010609060101010101" pitchFamily="49" charset="-122"/>
              </a:rPr>
              <a:t>中国</a:t>
            </a:r>
            <a:r>
              <a:rPr lang="zh-CN" altLang="en-US" sz="2000" b="1" dirty="0">
                <a:latin typeface="黑体" panose="02010609060101010101" pitchFamily="49" charset="-122"/>
                <a:ea typeface="黑体" panose="02010609060101010101" pitchFamily="49" charset="-122"/>
              </a:rPr>
              <a:t>特色社会主义</a:t>
            </a:r>
            <a:r>
              <a:rPr lang="zh-CN" altLang="en-US" sz="2000" b="1" dirty="0" smtClean="0">
                <a:latin typeface="黑体" panose="02010609060101010101" pitchFamily="49" charset="-122"/>
                <a:ea typeface="黑体" panose="02010609060101010101" pitchFamily="49" charset="-122"/>
              </a:rPr>
              <a:t>制度</a:t>
            </a:r>
            <a:endParaRPr lang="en-US" altLang="zh-CN" sz="2000" dirty="0" smtClean="0">
              <a:latin typeface="黑体" panose="02010609060101010101" pitchFamily="49" charset="-122"/>
              <a:ea typeface="黑体" panose="02010609060101010101" pitchFamily="49" charset="-122"/>
            </a:endParaRPr>
          </a:p>
          <a:p>
            <a:r>
              <a:rPr lang="zh-CN" altLang="en-US" sz="2400" b="1" dirty="0">
                <a:latin typeface="黑体" panose="02010609060101010101" pitchFamily="49" charset="-122"/>
                <a:ea typeface="黑体" panose="02010609060101010101" pitchFamily="49" charset="-122"/>
              </a:rPr>
              <a:t>精神力量：</a:t>
            </a:r>
            <a:r>
              <a:rPr lang="zh-CN" altLang="en-US" sz="2000" b="1" dirty="0" smtClean="0">
                <a:latin typeface="黑体" panose="02010609060101010101" pitchFamily="49" charset="-122"/>
                <a:ea typeface="黑体" panose="02010609060101010101" pitchFamily="49" charset="-122"/>
              </a:rPr>
              <a:t>中国</a:t>
            </a:r>
            <a:r>
              <a:rPr lang="zh-CN" altLang="en-US" sz="2000" b="1" dirty="0">
                <a:latin typeface="黑体" panose="02010609060101010101" pitchFamily="49" charset="-122"/>
                <a:ea typeface="黑体" panose="02010609060101010101" pitchFamily="49" charset="-122"/>
              </a:rPr>
              <a:t>特色社会主义</a:t>
            </a:r>
            <a:r>
              <a:rPr lang="zh-CN" altLang="en-US" sz="2000" b="1" dirty="0" smtClean="0">
                <a:latin typeface="黑体" panose="02010609060101010101" pitchFamily="49" charset="-122"/>
                <a:ea typeface="黑体" panose="02010609060101010101" pitchFamily="49" charset="-122"/>
              </a:rPr>
              <a:t>文化</a:t>
            </a:r>
            <a:endParaRPr lang="en-US" altLang="zh-CN" sz="2000"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第三节：不断谱写实现中华民族伟大复兴的新篇章</a:t>
            </a:r>
          </a:p>
        </p:txBody>
      </p:sp>
      <p:grpSp>
        <p:nvGrpSpPr>
          <p:cNvPr id="10" name="组 9"/>
          <p:cNvGrpSpPr/>
          <p:nvPr/>
        </p:nvGrpSpPr>
        <p:grpSpPr>
          <a:xfrm>
            <a:off x="6757060" y="1690"/>
            <a:ext cx="5454360" cy="1481969"/>
            <a:chOff x="5275246" y="2414"/>
            <a:chExt cx="6941469" cy="2116479"/>
          </a:xfrm>
        </p:grpSpPr>
        <p:sp>
          <p:nvSpPr>
            <p:cNvPr id="11" name="圆角矩形 10"/>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第三节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不断</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谱写实现中华民族伟大复兴的新篇章</a:t>
              </a:r>
            </a:p>
          </p:txBody>
        </p:sp>
        <p:sp>
          <p:nvSpPr>
            <p:cNvPr id="12" name="左大括号 11"/>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3" name="圆角矩形 12"/>
            <p:cNvSpPr/>
            <p:nvPr/>
          </p:nvSpPr>
          <p:spPr>
            <a:xfrm>
              <a:off x="9127936" y="1101102"/>
              <a:ext cx="3064064" cy="9366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改革开放</a:t>
              </a:r>
              <a:r>
                <a:rPr lang="en-US" altLang="zh-CN" sz="1600" dirty="0">
                  <a:solidFill>
                    <a:prstClr val="black"/>
                  </a:solidFill>
                  <a:latin typeface="黑体" panose="02010609060101010101" pitchFamily="49" charset="-122"/>
                  <a:ea typeface="黑体" panose="02010609060101010101" pitchFamily="49" charset="-122"/>
                </a:rPr>
                <a:t>40</a:t>
              </a:r>
              <a:r>
                <a:rPr lang="zh-CN" altLang="en-US" sz="1600" dirty="0">
                  <a:solidFill>
                    <a:prstClr val="black"/>
                  </a:solidFill>
                  <a:latin typeface="黑体" panose="02010609060101010101" pitchFamily="49" charset="-122"/>
                  <a:ea typeface="黑体" panose="02010609060101010101" pitchFamily="49" charset="-122"/>
                </a:rPr>
                <a:t>年的巨大</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成就</a:t>
              </a:r>
            </a:p>
          </p:txBody>
        </p:sp>
        <p:sp>
          <p:nvSpPr>
            <p:cNvPr id="14" name="圆角矩形 13"/>
            <p:cNvSpPr/>
            <p:nvPr/>
          </p:nvSpPr>
          <p:spPr>
            <a:xfrm>
              <a:off x="9152651" y="37920"/>
              <a:ext cx="3064064" cy="95851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齐心协力走向中华民族伟大复兴的光明前景</a:t>
              </a:r>
              <a:endParaRPr lang="en-US" altLang="zh-CN"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90884705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920" y="1285496"/>
            <a:ext cx="12145675" cy="5470659"/>
          </a:xfrm>
        </p:spPr>
        <p:txBody>
          <a:bodyPr>
            <a:noAutofit/>
          </a:bodyPr>
          <a:lstStyle/>
          <a:p>
            <a:r>
              <a:rPr lang="zh-CN" altLang="en-US" sz="2000" b="1" dirty="0" smtClean="0">
                <a:latin typeface="黑体" panose="02010609060101010101" pitchFamily="49" charset="-122"/>
                <a:ea typeface="黑体" panose="02010609060101010101" pitchFamily="49" charset="-122"/>
              </a:rPr>
              <a:t>政治：</a:t>
            </a:r>
            <a:r>
              <a:rPr lang="en-US" altLang="zh-CN" dirty="0" smtClean="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社会主义民主法治建设迈出重大步伐，取得重要</a:t>
            </a:r>
            <a:r>
              <a:rPr lang="zh-CN" altLang="en-US" dirty="0" smtClean="0">
                <a:latin typeface="黑体" panose="02010609060101010101" pitchFamily="49" charset="-122"/>
                <a:ea typeface="黑体" panose="02010609060101010101" pitchFamily="49" charset="-122"/>
              </a:rPr>
              <a:t>进展</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深入开展全方位外交（</a:t>
            </a:r>
            <a:r>
              <a:rPr lang="en-US" altLang="zh-CN" dirty="0">
                <a:latin typeface="黑体" panose="02010609060101010101" pitchFamily="49" charset="-122"/>
                <a:ea typeface="黑体" panose="02010609060101010101" pitchFamily="49" charset="-122"/>
              </a:rPr>
              <a:t>2001</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月正式成立“</a:t>
            </a:r>
            <a:r>
              <a:rPr lang="zh-CN" altLang="en-US" b="1" dirty="0">
                <a:solidFill>
                  <a:srgbClr val="C00000"/>
                </a:solidFill>
                <a:latin typeface="黑体" panose="02010609060101010101" pitchFamily="49" charset="-122"/>
                <a:ea typeface="黑体" panose="02010609060101010101" pitchFamily="49" charset="-122"/>
              </a:rPr>
              <a:t>上海合作组织</a:t>
            </a:r>
            <a:r>
              <a:rPr lang="zh-CN" altLang="en-US"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坚持“一国两制”，推进祖国统一（2005年3月14日，</a:t>
            </a:r>
            <a:r>
              <a:rPr lang="zh-CN" altLang="en-US" b="1" dirty="0">
                <a:solidFill>
                  <a:srgbClr val="C00000"/>
                </a:solidFill>
                <a:latin typeface="黑体" panose="02010609060101010101" pitchFamily="49" charset="-122"/>
                <a:ea typeface="黑体" panose="02010609060101010101" pitchFamily="49" charset="-122"/>
              </a:rPr>
              <a:t>十届全国人大三次会议</a:t>
            </a:r>
            <a:r>
              <a:rPr lang="zh-CN" altLang="en-US" dirty="0">
                <a:latin typeface="黑体" panose="02010609060101010101" pitchFamily="49" charset="-122"/>
                <a:ea typeface="黑体" panose="02010609060101010101" pitchFamily="49" charset="-122"/>
              </a:rPr>
              <a:t>高票通过</a:t>
            </a:r>
            <a:r>
              <a:rPr lang="zh-CN" altLang="en-US" b="1" dirty="0">
                <a:solidFill>
                  <a:srgbClr val="C00000"/>
                </a:solidFill>
                <a:latin typeface="黑体" panose="02010609060101010101" pitchFamily="49" charset="-122"/>
                <a:ea typeface="黑体" panose="02010609060101010101" pitchFamily="49" charset="-122"/>
              </a:rPr>
              <a:t>《反分裂国家法》</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全面推进党的建设新的伟大工程</a:t>
            </a:r>
            <a:endParaRPr lang="en-US" altLang="zh-CN" dirty="0" smtClean="0">
              <a:latin typeface="黑体" panose="02010609060101010101" pitchFamily="49" charset="-122"/>
              <a:ea typeface="黑体" panose="02010609060101010101" pitchFamily="49" charset="-122"/>
            </a:endParaRPr>
          </a:p>
          <a:p>
            <a:r>
              <a:rPr lang="zh-CN" altLang="en-US" sz="2000" b="1" dirty="0" smtClean="0">
                <a:latin typeface="黑体" panose="02010609060101010101" pitchFamily="49" charset="-122"/>
                <a:ea typeface="黑体" panose="02010609060101010101" pitchFamily="49" charset="-122"/>
              </a:rPr>
              <a:t>经济：</a:t>
            </a:r>
            <a:r>
              <a:rPr lang="en-US" altLang="zh-CN" dirty="0" smtClean="0">
                <a:latin typeface="黑体" panose="02010609060101010101" pitchFamily="49" charset="-122"/>
                <a:ea typeface="黑体" panose="02010609060101010101" pitchFamily="49" charset="-122"/>
              </a:rPr>
              <a:t>1</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国民经济保持持续快速健康发展，综合国力和国际竞争力显著</a:t>
            </a:r>
            <a:r>
              <a:rPr lang="zh-CN" altLang="en-US" dirty="0" smtClean="0">
                <a:latin typeface="黑体" panose="02010609060101010101" pitchFamily="49" charset="-122"/>
                <a:ea typeface="黑体" panose="02010609060101010101" pitchFamily="49" charset="-122"/>
              </a:rPr>
              <a:t>提高</a:t>
            </a:r>
            <a:endParaRPr lang="en-US" altLang="zh-CN" dirty="0" smtClean="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2</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社会主义市场经济体制不断完善，各项改革事业取得重大进展，对外开放取得新</a:t>
            </a:r>
            <a:r>
              <a:rPr lang="zh-CN" altLang="en-US" dirty="0" smtClean="0">
                <a:latin typeface="黑体" panose="02010609060101010101" pitchFamily="49" charset="-122"/>
                <a:ea typeface="黑体" panose="02010609060101010101" pitchFamily="49" charset="-122"/>
              </a:rPr>
              <a:t>突破</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人民生活不断</a:t>
            </a:r>
            <a:r>
              <a:rPr lang="zh-CN" altLang="en-US" dirty="0" smtClean="0">
                <a:latin typeface="黑体" panose="02010609060101010101" pitchFamily="49" charset="-122"/>
                <a:ea typeface="黑体" panose="02010609060101010101" pitchFamily="49" charset="-122"/>
              </a:rPr>
              <a:t>改善</a:t>
            </a:r>
            <a:endParaRPr lang="en-US" altLang="zh-CN" dirty="0" smtClean="0">
              <a:latin typeface="黑体" panose="02010609060101010101" pitchFamily="49" charset="-122"/>
              <a:ea typeface="黑体" panose="02010609060101010101" pitchFamily="49" charset="-122"/>
            </a:endParaRPr>
          </a:p>
          <a:p>
            <a:r>
              <a:rPr lang="zh-CN" altLang="en-US" smtClean="0">
                <a:latin typeface="黑体" panose="02010609060101010101" pitchFamily="49" charset="-122"/>
                <a:ea typeface="黑体" panose="02010609060101010101" pitchFamily="49" charset="-122"/>
              </a:rPr>
              <a:t>       </a:t>
            </a:r>
            <a:r>
              <a:rPr lang="en-US" altLang="zh-CN" smtClean="0">
                <a:latin typeface="黑体" panose="02010609060101010101" pitchFamily="49" charset="-122"/>
                <a:ea typeface="黑体" panose="02010609060101010101" pitchFamily="49" charset="-122"/>
              </a:rPr>
              <a:t>4</a:t>
            </a:r>
            <a:r>
              <a:rPr lang="en-US" altLang="zh-CN"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生态文明建设成效</a:t>
            </a:r>
            <a:r>
              <a:rPr lang="zh-CN" altLang="en-US" dirty="0" smtClean="0">
                <a:latin typeface="黑体" panose="02010609060101010101" pitchFamily="49" charset="-122"/>
                <a:ea typeface="黑体" panose="02010609060101010101" pitchFamily="49" charset="-122"/>
              </a:rPr>
              <a:t>显著</a:t>
            </a:r>
            <a:endParaRPr lang="en-US" altLang="zh-CN" dirty="0" smtClean="0">
              <a:latin typeface="黑体" panose="02010609060101010101" pitchFamily="49" charset="-122"/>
              <a:ea typeface="黑体" panose="02010609060101010101" pitchFamily="49" charset="-122"/>
            </a:endParaRPr>
          </a:p>
          <a:p>
            <a:r>
              <a:rPr lang="zh-CN" altLang="en-US" sz="2000" b="1" dirty="0" smtClean="0">
                <a:latin typeface="黑体" panose="02010609060101010101" pitchFamily="49" charset="-122"/>
                <a:ea typeface="黑体" panose="02010609060101010101" pitchFamily="49" charset="-122"/>
              </a:rPr>
              <a:t>文化</a:t>
            </a:r>
            <a:r>
              <a:rPr lang="zh-CN" altLang="en-US" sz="2000"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社会主义文化建设成果</a:t>
            </a:r>
            <a:r>
              <a:rPr lang="zh-CN" altLang="en-US" dirty="0" smtClean="0">
                <a:latin typeface="黑体" panose="02010609060101010101" pitchFamily="49" charset="-122"/>
                <a:ea typeface="黑体" panose="02010609060101010101" pitchFamily="49" charset="-122"/>
              </a:rPr>
              <a:t>显著</a:t>
            </a:r>
            <a:endParaRPr lang="en-US" altLang="zh-CN" dirty="0" smtClean="0">
              <a:latin typeface="黑体" panose="02010609060101010101" pitchFamily="49" charset="-122"/>
              <a:ea typeface="黑体" panose="02010609060101010101" pitchFamily="49" charset="-122"/>
            </a:endParaRPr>
          </a:p>
          <a:p>
            <a:r>
              <a:rPr lang="zh-CN" altLang="en-US" sz="2000" b="1" dirty="0" smtClean="0">
                <a:latin typeface="黑体" panose="02010609060101010101" pitchFamily="49" charset="-122"/>
                <a:ea typeface="黑体" panose="02010609060101010101" pitchFamily="49" charset="-122"/>
              </a:rPr>
              <a:t>军事：</a:t>
            </a:r>
            <a:r>
              <a:rPr lang="en-US" altLang="zh-CN" dirty="0" smtClean="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强军兴军开创新</a:t>
            </a:r>
            <a:r>
              <a:rPr lang="zh-CN" altLang="en-US" dirty="0" smtClean="0">
                <a:latin typeface="黑体" panose="02010609060101010101" pitchFamily="49" charset="-122"/>
                <a:ea typeface="黑体" panose="02010609060101010101" pitchFamily="49" charset="-122"/>
              </a:rPr>
              <a:t>局面</a:t>
            </a:r>
            <a:endParaRPr lang="en-US" altLang="zh-CN" dirty="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946657" y="473936"/>
            <a:ext cx="10192076" cy="544050"/>
          </a:xfrm>
        </p:spPr>
        <p:txBody>
          <a:bodyPr vert="horz" lIns="91440" tIns="45720" rIns="91440" bIns="45720" rtlCol="0" anchor="ctr">
            <a:noAutofit/>
          </a:bodyPr>
          <a:lstStyle/>
          <a:p>
            <a:r>
              <a:rPr lang="zh-CN" altLang="en-US" sz="2000" dirty="0">
                <a:solidFill>
                  <a:schemeClr val="tx1"/>
                </a:solidFill>
              </a:rPr>
              <a:t>第三节：不断谱写实现中华民族伟大复兴的新篇章</a:t>
            </a:r>
          </a:p>
        </p:txBody>
      </p:sp>
      <p:grpSp>
        <p:nvGrpSpPr>
          <p:cNvPr id="9" name="组 8"/>
          <p:cNvGrpSpPr/>
          <p:nvPr/>
        </p:nvGrpSpPr>
        <p:grpSpPr>
          <a:xfrm>
            <a:off x="6757060" y="5821"/>
            <a:ext cx="5423435" cy="1565344"/>
            <a:chOff x="5275246" y="2414"/>
            <a:chExt cx="6902112" cy="2235552"/>
          </a:xfrm>
        </p:grpSpPr>
        <p:sp>
          <p:nvSpPr>
            <p:cNvPr id="5" name="圆角矩形 4"/>
            <p:cNvSpPr/>
            <p:nvPr/>
          </p:nvSpPr>
          <p:spPr>
            <a:xfrm>
              <a:off x="5275246" y="55398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第三节</a:t>
              </a:r>
              <a:r>
                <a:rPr lang="zh-CN" altLang="en-US" sz="1600" dirty="0" smtClean="0">
                  <a:solidFill>
                    <a:prstClr val="black"/>
                  </a:solidFill>
                  <a:latin typeface="黑体" panose="02010609060101010101" pitchFamily="49" charset="-122"/>
                  <a:ea typeface="黑体" panose="02010609060101010101" pitchFamily="49" charset="-122"/>
                  <a:sym typeface="+mn-ea"/>
                </a:rPr>
                <a:t>：</a:t>
              </a:r>
              <a:r>
                <a:rPr lang="zh-CN" altLang="en-US" sz="16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不断</a:t>
              </a:r>
              <a:r>
                <a:rPr lang="zh-CN" altLang="en-US" sz="16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谱写实现中华民族伟大复兴的新篇章</a:t>
              </a:r>
            </a:p>
          </p:txBody>
        </p:sp>
        <p:sp>
          <p:nvSpPr>
            <p:cNvPr id="6" name="左大括号 5"/>
            <p:cNvSpPr/>
            <p:nvPr/>
          </p:nvSpPr>
          <p:spPr>
            <a:xfrm>
              <a:off x="8942151" y="2414"/>
              <a:ext cx="235213" cy="211647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圆角矩形 6"/>
            <p:cNvSpPr/>
            <p:nvPr/>
          </p:nvSpPr>
          <p:spPr>
            <a:xfrm>
              <a:off x="9113293" y="1301302"/>
              <a:ext cx="3064064" cy="93666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改革开放</a:t>
              </a:r>
              <a:r>
                <a:rPr lang="en-US" altLang="zh-CN"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40</a:t>
              </a: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年的巨大</a:t>
              </a:r>
              <a:endParaRPr lang="en-US" altLang="zh-CN"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a:p>
              <a:pPr algn="ctr"/>
              <a:r>
                <a:rPr lang="zh-CN" altLang="en-US" sz="16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成就</a:t>
              </a:r>
            </a:p>
          </p:txBody>
        </p:sp>
        <p:sp>
          <p:nvSpPr>
            <p:cNvPr id="8" name="圆角矩形 7"/>
            <p:cNvSpPr/>
            <p:nvPr/>
          </p:nvSpPr>
          <p:spPr>
            <a:xfrm>
              <a:off x="9113294" y="89476"/>
              <a:ext cx="3064064" cy="95850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齐心协力走向中华民族伟大复兴的光明前景</a:t>
              </a:r>
              <a:endParaRPr lang="en-US" altLang="zh-CN"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18654219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6232" y="423726"/>
            <a:ext cx="10192076" cy="544050"/>
          </a:xfrm>
        </p:spPr>
        <p:txBody>
          <a:bodyPr vert="horz" lIns="91440" tIns="45720" rIns="91440" bIns="45720" rtlCol="0" anchor="ctr">
            <a:noAutofit/>
          </a:bodyPr>
          <a:lstStyle/>
          <a:p>
            <a:r>
              <a:rPr lang="zh-CN" altLang="en-US" sz="2400" dirty="0">
                <a:solidFill>
                  <a:schemeClr val="tx1"/>
                </a:solidFill>
              </a:rPr>
              <a:t>共产党部分重点会议记忆</a:t>
            </a:r>
          </a:p>
        </p:txBody>
      </p:sp>
      <p:sp>
        <p:nvSpPr>
          <p:cNvPr id="3" name="内容占位符 2"/>
          <p:cNvSpPr>
            <a:spLocks noGrp="1"/>
          </p:cNvSpPr>
          <p:nvPr>
            <p:ph idx="1"/>
          </p:nvPr>
        </p:nvSpPr>
        <p:spPr>
          <a:xfrm>
            <a:off x="1622651" y="1543451"/>
            <a:ext cx="9605125" cy="4351338"/>
          </a:xfrm>
        </p:spPr>
        <p:txBody>
          <a:bodyPr>
            <a:normAutofit/>
          </a:bodyPr>
          <a:lstStyle/>
          <a:p>
            <a:r>
              <a:rPr lang="zh-CN" altLang="en-US" sz="2000" b="1" dirty="0">
                <a:solidFill>
                  <a:srgbClr val="C00000"/>
                </a:solidFill>
                <a:latin typeface="黑体" panose="02010609060101010101" pitchFamily="49" charset="-122"/>
                <a:ea typeface="黑体" panose="02010609060101010101" pitchFamily="49" charset="-122"/>
              </a:rPr>
              <a:t>一大</a:t>
            </a:r>
            <a:r>
              <a:rPr lang="zh-CN" altLang="en-US" sz="2000" dirty="0">
                <a:latin typeface="黑体" panose="02010609060101010101" pitchFamily="49" charset="-122"/>
                <a:ea typeface="黑体" panose="02010609060101010101" pitchFamily="49" charset="-122"/>
              </a:rPr>
              <a:t>党，</a:t>
            </a:r>
            <a:r>
              <a:rPr lang="zh-CN" altLang="en-US" sz="2000" b="1" dirty="0">
                <a:solidFill>
                  <a:srgbClr val="C00000"/>
                </a:solidFill>
                <a:latin typeface="黑体" panose="02010609060101010101" pitchFamily="49" charset="-122"/>
                <a:ea typeface="黑体" panose="02010609060101010101" pitchFamily="49" charset="-122"/>
              </a:rPr>
              <a:t>二大</a:t>
            </a:r>
            <a:r>
              <a:rPr lang="zh-CN" altLang="en-US" sz="2000" dirty="0">
                <a:latin typeface="黑体" panose="02010609060101010101" pitchFamily="49" charset="-122"/>
                <a:ea typeface="黑体" panose="02010609060101010101" pitchFamily="49" charset="-122"/>
              </a:rPr>
              <a:t>纲。</a:t>
            </a:r>
            <a:r>
              <a:rPr lang="zh-CN" altLang="en-US" sz="2000" b="1" dirty="0">
                <a:solidFill>
                  <a:srgbClr val="C00000"/>
                </a:solidFill>
                <a:latin typeface="黑体" panose="02010609060101010101" pitchFamily="49" charset="-122"/>
                <a:ea typeface="黑体" panose="02010609060101010101" pitchFamily="49" charset="-122"/>
              </a:rPr>
              <a:t>三大</a:t>
            </a:r>
            <a:r>
              <a:rPr lang="zh-CN" altLang="en-US" sz="2000" dirty="0">
                <a:latin typeface="黑体" panose="02010609060101010101" pitchFamily="49" charset="-122"/>
                <a:ea typeface="黑体" panose="02010609060101010101" pitchFamily="49" charset="-122"/>
              </a:rPr>
              <a:t>联国搞合作，</a:t>
            </a:r>
            <a:r>
              <a:rPr lang="zh-CN" altLang="en-US" sz="2000" b="1" dirty="0">
                <a:solidFill>
                  <a:srgbClr val="C00000"/>
                </a:solidFill>
                <a:latin typeface="黑体" panose="02010609060101010101" pitchFamily="49" charset="-122"/>
                <a:ea typeface="黑体" panose="02010609060101010101" pitchFamily="49" charset="-122"/>
              </a:rPr>
              <a:t>四大</a:t>
            </a:r>
            <a:r>
              <a:rPr lang="zh-CN" altLang="en-US" sz="2000" dirty="0" smtClean="0">
                <a:latin typeface="黑体" panose="02010609060101010101" pitchFamily="49" charset="-122"/>
                <a:ea typeface="黑体" panose="02010609060101010101" pitchFamily="49" charset="-122"/>
              </a:rPr>
              <a:t>五大净</a:t>
            </a:r>
            <a:r>
              <a:rPr lang="zh-CN" altLang="en-US" sz="2000" dirty="0">
                <a:latin typeface="黑体" panose="02010609060101010101" pitchFamily="49" charset="-122"/>
                <a:ea typeface="黑体" panose="02010609060101010101" pitchFamily="49" charset="-122"/>
              </a:rPr>
              <a:t>瞎忙。</a:t>
            </a:r>
          </a:p>
          <a:p>
            <a:r>
              <a:rPr lang="zh-CN" altLang="en-US" sz="2000" dirty="0">
                <a:latin typeface="黑体" panose="02010609060101010101" pitchFamily="49" charset="-122"/>
                <a:ea typeface="黑体" panose="02010609060101010101" pitchFamily="49" charset="-122"/>
              </a:rPr>
              <a:t>八一</a:t>
            </a:r>
            <a:r>
              <a:rPr lang="zh-CN" altLang="en-US" sz="2000" b="1" dirty="0">
                <a:solidFill>
                  <a:srgbClr val="C00000"/>
                </a:solidFill>
                <a:latin typeface="黑体" panose="02010609060101010101" pitchFamily="49" charset="-122"/>
                <a:ea typeface="黑体" panose="02010609060101010101" pitchFamily="49" charset="-122"/>
              </a:rPr>
              <a:t>南昌</a:t>
            </a:r>
            <a:r>
              <a:rPr lang="zh-CN" altLang="en-US" sz="2000" dirty="0">
                <a:latin typeface="黑体" panose="02010609060101010101" pitchFamily="49" charset="-122"/>
                <a:ea typeface="黑体" panose="02010609060101010101" pitchFamily="49" charset="-122"/>
              </a:rPr>
              <a:t>第一枪 </a:t>
            </a:r>
            <a:r>
              <a:rPr lang="en-US" altLang="zh-CN" sz="2000" dirty="0">
                <a:latin typeface="黑体" panose="02010609060101010101" pitchFamily="49" charset="-122"/>
                <a:ea typeface="黑体" panose="02010609060101010101" pitchFamily="49" charset="-122"/>
              </a:rPr>
              <a:t>,</a:t>
            </a:r>
            <a:r>
              <a:rPr lang="en-US" altLang="zh-CN" sz="2000" b="1" dirty="0">
                <a:solidFill>
                  <a:srgbClr val="C00000"/>
                </a:solidFill>
                <a:latin typeface="黑体" panose="02010609060101010101" pitchFamily="49" charset="-122"/>
                <a:ea typeface="黑体" panose="02010609060101010101" pitchFamily="49" charset="-122"/>
              </a:rPr>
              <a:t> </a:t>
            </a:r>
            <a:r>
              <a:rPr lang="zh-CN" altLang="en-US" sz="2000" b="1" dirty="0">
                <a:solidFill>
                  <a:srgbClr val="C00000"/>
                </a:solidFill>
                <a:latin typeface="黑体" panose="02010609060101010101" pitchFamily="49" charset="-122"/>
                <a:ea typeface="黑体" panose="02010609060101010101" pitchFamily="49" charset="-122"/>
              </a:rPr>
              <a:t>八七</a:t>
            </a:r>
            <a:r>
              <a:rPr lang="zh-CN" altLang="en-US" sz="2000" dirty="0">
                <a:latin typeface="黑体" panose="02010609060101010101" pitchFamily="49" charset="-122"/>
                <a:ea typeface="黑体" panose="02010609060101010101" pitchFamily="49" charset="-122"/>
              </a:rPr>
              <a:t>政权要靠枪。</a:t>
            </a:r>
            <a:r>
              <a:rPr lang="zh-CN" altLang="en-US" sz="2000" b="1" dirty="0">
                <a:solidFill>
                  <a:srgbClr val="C00000"/>
                </a:solidFill>
                <a:latin typeface="黑体" panose="02010609060101010101" pitchFamily="49" charset="-122"/>
                <a:ea typeface="黑体" panose="02010609060101010101" pitchFamily="49" charset="-122"/>
              </a:rPr>
              <a:t>秋收</a:t>
            </a:r>
            <a:r>
              <a:rPr lang="zh-CN" altLang="en-US" sz="2000" dirty="0">
                <a:latin typeface="黑体" panose="02010609060101010101" pitchFamily="49" charset="-122"/>
                <a:ea typeface="黑体" panose="02010609060101010101" pitchFamily="49" charset="-122"/>
              </a:rPr>
              <a:t>工农来战斗 </a:t>
            </a:r>
            <a:r>
              <a:rPr lang="en-US" altLang="zh-CN" sz="2000" dirty="0">
                <a:latin typeface="黑体" panose="02010609060101010101" pitchFamily="49" charset="-122"/>
                <a:ea typeface="黑体" panose="02010609060101010101" pitchFamily="49" charset="-122"/>
              </a:rPr>
              <a:t>, </a:t>
            </a:r>
            <a:r>
              <a:rPr lang="zh-CN" altLang="en-US" sz="2000" b="1" dirty="0">
                <a:solidFill>
                  <a:srgbClr val="C00000"/>
                </a:solidFill>
                <a:latin typeface="黑体" panose="02010609060101010101" pitchFamily="49" charset="-122"/>
                <a:ea typeface="黑体" panose="02010609060101010101" pitchFamily="49" charset="-122"/>
              </a:rPr>
              <a:t>三湾</a:t>
            </a:r>
            <a:r>
              <a:rPr lang="zh-CN" altLang="en-US" sz="2000" dirty="0">
                <a:latin typeface="黑体" panose="02010609060101010101" pitchFamily="49" charset="-122"/>
                <a:ea typeface="黑体" panose="02010609060101010101" pitchFamily="49" charset="-122"/>
              </a:rPr>
              <a:t>改编新军装。</a:t>
            </a:r>
          </a:p>
          <a:p>
            <a:r>
              <a:rPr lang="zh-CN" altLang="en-US" sz="2000" b="1" dirty="0">
                <a:solidFill>
                  <a:srgbClr val="C00000"/>
                </a:solidFill>
                <a:latin typeface="黑体" panose="02010609060101010101" pitchFamily="49" charset="-122"/>
                <a:ea typeface="黑体" panose="02010609060101010101" pitchFamily="49" charset="-122"/>
              </a:rPr>
              <a:t>遵义</a:t>
            </a:r>
            <a:r>
              <a:rPr lang="zh-CN" altLang="en-US" sz="2000" dirty="0">
                <a:latin typeface="黑体" panose="02010609060101010101" pitchFamily="49" charset="-122"/>
                <a:ea typeface="黑体" panose="02010609060101010101" pitchFamily="49" charset="-122"/>
              </a:rPr>
              <a:t>生死转折点，</a:t>
            </a:r>
            <a:r>
              <a:rPr lang="zh-CN" altLang="en-US" sz="2000" b="1" dirty="0">
                <a:solidFill>
                  <a:srgbClr val="C00000"/>
                </a:solidFill>
                <a:latin typeface="黑体" panose="02010609060101010101" pitchFamily="49" charset="-122"/>
                <a:ea typeface="黑体" panose="02010609060101010101" pitchFamily="49" charset="-122"/>
              </a:rPr>
              <a:t>瓦窑</a:t>
            </a:r>
            <a:r>
              <a:rPr lang="zh-CN" altLang="en-US" sz="2000" dirty="0">
                <a:latin typeface="黑体" panose="02010609060101010101" pitchFamily="49" charset="-122"/>
                <a:ea typeface="黑体" panose="02010609060101010101" pitchFamily="49" charset="-122"/>
              </a:rPr>
              <a:t>战线要统一。</a:t>
            </a:r>
            <a:r>
              <a:rPr lang="zh-CN" altLang="en-US" sz="2000" b="1" dirty="0">
                <a:solidFill>
                  <a:srgbClr val="C00000"/>
                </a:solidFill>
                <a:latin typeface="黑体" panose="02010609060101010101" pitchFamily="49" charset="-122"/>
                <a:ea typeface="黑体" panose="02010609060101010101" pitchFamily="49" charset="-122"/>
              </a:rPr>
              <a:t>洛川</a:t>
            </a:r>
            <a:r>
              <a:rPr lang="zh-CN" altLang="en-US" sz="2000" dirty="0">
                <a:latin typeface="黑体" panose="02010609060101010101" pitchFamily="49" charset="-122"/>
                <a:ea typeface="黑体" panose="02010609060101010101" pitchFamily="49" charset="-122"/>
              </a:rPr>
              <a:t>纲领有十条，</a:t>
            </a:r>
            <a:r>
              <a:rPr lang="zh-CN" altLang="en-US" sz="2000" b="1" dirty="0">
                <a:solidFill>
                  <a:srgbClr val="C00000"/>
                </a:solidFill>
                <a:latin typeface="黑体" panose="02010609060101010101" pitchFamily="49" charset="-122"/>
                <a:ea typeface="黑体" panose="02010609060101010101" pitchFamily="49" charset="-122"/>
              </a:rPr>
              <a:t>七大</a:t>
            </a:r>
            <a:r>
              <a:rPr lang="zh-CN" altLang="en-US" sz="2000" dirty="0">
                <a:latin typeface="黑体" panose="02010609060101010101" pitchFamily="49" charset="-122"/>
                <a:ea typeface="黑体" panose="02010609060101010101" pitchFamily="49" charset="-122"/>
              </a:rPr>
              <a:t>老毛思想立。</a:t>
            </a:r>
          </a:p>
          <a:p>
            <a:r>
              <a:rPr lang="zh-CN" altLang="en-US" sz="2000" b="1" dirty="0">
                <a:solidFill>
                  <a:srgbClr val="C00000"/>
                </a:solidFill>
                <a:latin typeface="黑体" panose="02010609060101010101" pitchFamily="49" charset="-122"/>
                <a:ea typeface="黑体" panose="02010609060101010101" pitchFamily="49" charset="-122"/>
              </a:rPr>
              <a:t>七届二中</a:t>
            </a:r>
            <a:r>
              <a:rPr lang="zh-CN" altLang="en-US" sz="2000" dirty="0">
                <a:latin typeface="黑体" panose="02010609060101010101" pitchFamily="49" charset="-122"/>
                <a:ea typeface="黑体" panose="02010609060101010101" pitchFamily="49" charset="-122"/>
              </a:rPr>
              <a:t>进城忙，</a:t>
            </a:r>
            <a:r>
              <a:rPr lang="zh-CN" altLang="en-US" sz="2000" b="1" dirty="0">
                <a:solidFill>
                  <a:srgbClr val="C00000"/>
                </a:solidFill>
                <a:latin typeface="黑体" panose="02010609060101010101" pitchFamily="49" charset="-122"/>
                <a:ea typeface="黑体" panose="02010609060101010101" pitchFamily="49" charset="-122"/>
              </a:rPr>
              <a:t>七届三中</a:t>
            </a:r>
            <a:r>
              <a:rPr lang="zh-CN" altLang="en-US" sz="2000" dirty="0">
                <a:latin typeface="黑体" panose="02010609060101010101" pitchFamily="49" charset="-122"/>
                <a:ea typeface="黑体" panose="02010609060101010101" pitchFamily="49" charset="-122"/>
              </a:rPr>
              <a:t>复元气。</a:t>
            </a:r>
            <a:r>
              <a:rPr lang="zh-CN" altLang="en-US" sz="2000" b="1" dirty="0">
                <a:solidFill>
                  <a:srgbClr val="C00000"/>
                </a:solidFill>
                <a:latin typeface="黑体" panose="02010609060101010101" pitchFamily="49" charset="-122"/>
                <a:ea typeface="黑体" panose="02010609060101010101" pitchFamily="49" charset="-122"/>
              </a:rPr>
              <a:t>八大</a:t>
            </a:r>
            <a:r>
              <a:rPr lang="zh-CN" altLang="en-US" sz="2000" dirty="0">
                <a:latin typeface="黑体" panose="02010609060101010101" pitchFamily="49" charset="-122"/>
                <a:ea typeface="黑体" panose="02010609060101010101" pitchFamily="49" charset="-122"/>
              </a:rPr>
              <a:t>主矛搞建设，九大十大不能提。</a:t>
            </a:r>
          </a:p>
          <a:p>
            <a:r>
              <a:rPr lang="zh-CN" altLang="en-US" sz="2000" b="1" dirty="0">
                <a:solidFill>
                  <a:srgbClr val="C00000"/>
                </a:solidFill>
                <a:latin typeface="黑体" panose="02010609060101010101" pitchFamily="49" charset="-122"/>
                <a:ea typeface="黑体" panose="02010609060101010101" pitchFamily="49" charset="-122"/>
              </a:rPr>
              <a:t>十一三中</a:t>
            </a:r>
            <a:r>
              <a:rPr lang="zh-CN" altLang="en-US" sz="2000" dirty="0">
                <a:latin typeface="黑体" panose="02010609060101010101" pitchFamily="49" charset="-122"/>
                <a:ea typeface="黑体" panose="02010609060101010101" pitchFamily="49" charset="-122"/>
              </a:rPr>
              <a:t>搞开放，</a:t>
            </a:r>
            <a:r>
              <a:rPr lang="zh-CN" altLang="en-US" sz="2000" b="1" dirty="0">
                <a:solidFill>
                  <a:srgbClr val="C00000"/>
                </a:solidFill>
                <a:latin typeface="黑体" panose="02010609060101010101" pitchFamily="49" charset="-122"/>
                <a:ea typeface="黑体" panose="02010609060101010101" pitchFamily="49" charset="-122"/>
              </a:rPr>
              <a:t>十一六中</a:t>
            </a:r>
            <a:r>
              <a:rPr lang="zh-CN" altLang="en-US" sz="2000" dirty="0">
                <a:latin typeface="黑体" panose="02010609060101010101" pitchFamily="49" charset="-122"/>
                <a:ea typeface="黑体" panose="02010609060101010101" pitchFamily="49" charset="-122"/>
              </a:rPr>
              <a:t>评价毛。</a:t>
            </a:r>
            <a:r>
              <a:rPr lang="zh-CN" altLang="en-US" sz="2000" b="1" dirty="0">
                <a:solidFill>
                  <a:srgbClr val="C00000"/>
                </a:solidFill>
                <a:latin typeface="黑体" panose="02010609060101010101" pitchFamily="49" charset="-122"/>
                <a:ea typeface="黑体" panose="02010609060101010101" pitchFamily="49" charset="-122"/>
              </a:rPr>
              <a:t>十二</a:t>
            </a:r>
            <a:r>
              <a:rPr lang="zh-CN" altLang="en-US" sz="2000" dirty="0">
                <a:latin typeface="黑体" panose="02010609060101010101" pitchFamily="49" charset="-122"/>
                <a:ea typeface="黑体" panose="02010609060101010101" pitchFamily="49" charset="-122"/>
              </a:rPr>
              <a:t>小平提中特</a:t>
            </a:r>
            <a:r>
              <a:rPr lang="zh-CN" altLang="en-US" sz="2000" dirty="0" smtClean="0">
                <a:latin typeface="黑体" panose="02010609060101010101" pitchFamily="49" charset="-122"/>
                <a:ea typeface="黑体" panose="02010609060101010101" pitchFamily="49" charset="-122"/>
              </a:rPr>
              <a:t>，</a:t>
            </a:r>
            <a:r>
              <a:rPr lang="zh-CN" altLang="en-US" sz="2000" b="1" dirty="0">
                <a:solidFill>
                  <a:srgbClr val="C00000"/>
                </a:solidFill>
                <a:latin typeface="黑体" panose="02010609060101010101" pitchFamily="49" charset="-122"/>
                <a:ea typeface="黑体" panose="02010609060101010101" pitchFamily="49" charset="-122"/>
              </a:rPr>
              <a:t>十三</a:t>
            </a:r>
            <a:r>
              <a:rPr lang="zh-CN" altLang="en-US" sz="2000" dirty="0" smtClean="0">
                <a:latin typeface="黑体" panose="02010609060101010101" pitchFamily="49" charset="-122"/>
                <a:ea typeface="黑体" panose="02010609060101010101" pitchFamily="49" charset="-122"/>
              </a:rPr>
              <a:t>别忘三步跑。</a:t>
            </a:r>
            <a:endParaRPr lang="en-US" altLang="zh-CN" sz="2000" dirty="0" smtClean="0">
              <a:latin typeface="黑体" panose="02010609060101010101" pitchFamily="49" charset="-122"/>
              <a:ea typeface="黑体" panose="02010609060101010101" pitchFamily="49" charset="-122"/>
            </a:endParaRPr>
          </a:p>
          <a:p>
            <a:r>
              <a:rPr lang="zh-CN" altLang="en-US" sz="2000" b="1" dirty="0">
                <a:solidFill>
                  <a:srgbClr val="C00000"/>
                </a:solidFill>
                <a:latin typeface="黑体" panose="02010609060101010101" pitchFamily="49" charset="-122"/>
                <a:ea typeface="黑体" panose="02010609060101010101" pitchFamily="49" charset="-122"/>
              </a:rPr>
              <a:t>十三一中</a:t>
            </a:r>
            <a:r>
              <a:rPr lang="zh-CN" altLang="en-US" sz="2000" dirty="0">
                <a:latin typeface="黑体" panose="02010609060101010101" pitchFamily="49" charset="-122"/>
                <a:ea typeface="黑体" panose="02010609060101010101" pitchFamily="49" charset="-122"/>
              </a:rPr>
              <a:t>两</a:t>
            </a:r>
            <a:r>
              <a:rPr lang="zh-CN" altLang="en-US" sz="2000" dirty="0" smtClean="0">
                <a:latin typeface="黑体" panose="02010609060101010101" pitchFamily="49" charset="-122"/>
                <a:ea typeface="黑体" panose="02010609060101010101" pitchFamily="49" charset="-122"/>
              </a:rPr>
              <a:t>基本</a:t>
            </a:r>
            <a:r>
              <a:rPr lang="zh-CN" altLang="en-US" sz="2000" dirty="0">
                <a:latin typeface="黑体" panose="02010609060101010101" pitchFamily="49" charset="-122"/>
                <a:ea typeface="黑体" panose="02010609060101010101" pitchFamily="49" charset="-122"/>
              </a:rPr>
              <a:t>，</a:t>
            </a:r>
            <a:r>
              <a:rPr lang="zh-CN" altLang="en-US" sz="2000" b="1" dirty="0">
                <a:solidFill>
                  <a:srgbClr val="C00000"/>
                </a:solidFill>
                <a:latin typeface="黑体" panose="02010609060101010101" pitchFamily="49" charset="-122"/>
                <a:ea typeface="黑体" panose="02010609060101010101" pitchFamily="49" charset="-122"/>
              </a:rPr>
              <a:t>十四</a:t>
            </a:r>
            <a:r>
              <a:rPr lang="zh-CN" altLang="en-US" sz="2000" dirty="0">
                <a:latin typeface="黑体" panose="02010609060101010101" pitchFamily="49" charset="-122"/>
                <a:ea typeface="黑体" panose="02010609060101010101" pitchFamily="49" charset="-122"/>
              </a:rPr>
              <a:t>泽民建</a:t>
            </a:r>
            <a:r>
              <a:rPr lang="zh-CN" altLang="en-US" sz="2000" dirty="0" smtClean="0">
                <a:latin typeface="黑体" panose="02010609060101010101" pitchFamily="49" charset="-122"/>
                <a:ea typeface="黑体" panose="02010609060101010101" pitchFamily="49" charset="-122"/>
              </a:rPr>
              <a:t>市场。</a:t>
            </a:r>
            <a:r>
              <a:rPr lang="zh-CN" altLang="en-US" sz="2000" b="1" dirty="0">
                <a:solidFill>
                  <a:srgbClr val="C00000"/>
                </a:solidFill>
                <a:latin typeface="黑体" panose="02010609060101010101" pitchFamily="49" charset="-122"/>
                <a:ea typeface="黑体" panose="02010609060101010101" pitchFamily="49" charset="-122"/>
              </a:rPr>
              <a:t>十五</a:t>
            </a:r>
            <a:r>
              <a:rPr lang="zh-CN" altLang="en-US" sz="2000" dirty="0">
                <a:latin typeface="黑体" panose="02010609060101010101" pitchFamily="49" charset="-122"/>
                <a:ea typeface="黑体" panose="02010609060101010101" pitchFamily="49" charset="-122"/>
              </a:rPr>
              <a:t>小平进党章，</a:t>
            </a:r>
            <a:r>
              <a:rPr lang="zh-CN" altLang="en-US" sz="2000" b="1" dirty="0">
                <a:solidFill>
                  <a:srgbClr val="C00000"/>
                </a:solidFill>
                <a:latin typeface="黑体" panose="02010609060101010101" pitchFamily="49" charset="-122"/>
                <a:ea typeface="黑体" panose="02010609060101010101" pitchFamily="49" charset="-122"/>
              </a:rPr>
              <a:t>十六</a:t>
            </a:r>
            <a:r>
              <a:rPr lang="zh-CN" altLang="en-US" sz="2000" dirty="0" smtClean="0">
                <a:latin typeface="黑体" panose="02010609060101010101" pitchFamily="49" charset="-122"/>
                <a:ea typeface="黑体" panose="02010609060101010101" pitchFamily="49" charset="-122"/>
              </a:rPr>
              <a:t>三代要小康。</a:t>
            </a:r>
            <a:endParaRPr lang="en-US" altLang="zh-CN" sz="2000" dirty="0" smtClean="0">
              <a:latin typeface="黑体" panose="02010609060101010101" pitchFamily="49" charset="-122"/>
              <a:ea typeface="黑体" panose="02010609060101010101" pitchFamily="49" charset="-122"/>
            </a:endParaRPr>
          </a:p>
          <a:p>
            <a:r>
              <a:rPr lang="zh-CN" altLang="en-US" sz="2000" b="1" dirty="0">
                <a:solidFill>
                  <a:srgbClr val="C00000"/>
                </a:solidFill>
                <a:latin typeface="黑体" panose="02010609060101010101" pitchFamily="49" charset="-122"/>
                <a:ea typeface="黑体" panose="02010609060101010101" pitchFamily="49" charset="-122"/>
              </a:rPr>
              <a:t>十七</a:t>
            </a:r>
            <a:r>
              <a:rPr lang="zh-CN" altLang="en-US" sz="2000" dirty="0">
                <a:latin typeface="黑体" panose="02010609060101010101" pitchFamily="49" charset="-122"/>
                <a:ea typeface="黑体" panose="02010609060101010101" pitchFamily="49" charset="-122"/>
              </a:rPr>
              <a:t>科观入</a:t>
            </a:r>
            <a:r>
              <a:rPr lang="zh-CN" altLang="en-US" sz="2000" dirty="0" smtClean="0">
                <a:latin typeface="黑体" panose="02010609060101010101" pitchFamily="49" charset="-122"/>
                <a:ea typeface="黑体" panose="02010609060101010101" pitchFamily="49" charset="-122"/>
              </a:rPr>
              <a:t>党章</a:t>
            </a:r>
            <a:r>
              <a:rPr lang="zh-CN" altLang="en-US" sz="2000" dirty="0">
                <a:latin typeface="黑体" panose="02010609060101010101" pitchFamily="49" charset="-122"/>
                <a:ea typeface="黑体" panose="02010609060101010101" pitchFamily="49" charset="-122"/>
              </a:rPr>
              <a:t>，</a:t>
            </a:r>
            <a:r>
              <a:rPr lang="zh-CN" altLang="en-US" sz="2000" b="1" dirty="0">
                <a:solidFill>
                  <a:srgbClr val="C00000"/>
                </a:solidFill>
                <a:latin typeface="黑体" panose="02010609060101010101" pitchFamily="49" charset="-122"/>
                <a:ea typeface="黑体" panose="02010609060101010101" pitchFamily="49" charset="-122"/>
              </a:rPr>
              <a:t>三届</a:t>
            </a:r>
            <a:r>
              <a:rPr lang="zh-CN" altLang="en-US" sz="2000" dirty="0" smtClean="0">
                <a:latin typeface="黑体" panose="02010609060101010101" pitchFamily="49" charset="-122"/>
                <a:ea typeface="黑体" panose="02010609060101010101" pitchFamily="49" charset="-122"/>
              </a:rPr>
              <a:t>人大现代化，</a:t>
            </a:r>
            <a:r>
              <a:rPr lang="zh-CN" altLang="en-US" sz="2000" b="1" dirty="0">
                <a:solidFill>
                  <a:srgbClr val="C00000"/>
                </a:solidFill>
                <a:latin typeface="黑体" panose="02010609060101010101" pitchFamily="49" charset="-122"/>
                <a:ea typeface="黑体" panose="02010609060101010101" pitchFamily="49" charset="-122"/>
              </a:rPr>
              <a:t>务虚</a:t>
            </a:r>
            <a:r>
              <a:rPr lang="zh-CN" altLang="en-US" sz="2000" dirty="0" smtClean="0">
                <a:latin typeface="黑体" panose="02010609060101010101" pitchFamily="49" charset="-122"/>
                <a:ea typeface="黑体" panose="02010609060101010101" pitchFamily="49" charset="-122"/>
              </a:rPr>
              <a:t>四项要坚持，</a:t>
            </a:r>
            <a:r>
              <a:rPr lang="zh-CN" altLang="en-US" sz="2000" b="1" dirty="0">
                <a:solidFill>
                  <a:srgbClr val="C00000"/>
                </a:solidFill>
                <a:latin typeface="黑体" panose="02010609060101010101" pitchFamily="49" charset="-122"/>
                <a:ea typeface="黑体" panose="02010609060101010101" pitchFamily="49" charset="-122"/>
              </a:rPr>
              <a:t>十八三中</a:t>
            </a:r>
            <a:r>
              <a:rPr lang="zh-CN" altLang="en-US" sz="2000" dirty="0" smtClean="0">
                <a:latin typeface="黑体" panose="02010609060101010101" pitchFamily="49" charset="-122"/>
                <a:ea typeface="黑体" panose="02010609060101010101" pitchFamily="49" charset="-122"/>
              </a:rPr>
              <a:t>改革大。</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6232" y="455384"/>
            <a:ext cx="10192076" cy="544050"/>
          </a:xfrm>
        </p:spPr>
        <p:txBody>
          <a:bodyPr vert="horz" lIns="91440" tIns="45720" rIns="91440" bIns="45720" rtlCol="0" anchor="ctr">
            <a:noAutofit/>
          </a:bodyPr>
          <a:lstStyle/>
          <a:p>
            <a:r>
              <a:rPr lang="zh-CN" altLang="en-US" sz="2400" dirty="0">
                <a:solidFill>
                  <a:schemeClr val="tx1"/>
                </a:solidFill>
              </a:rPr>
              <a:t>共产党部分重点会议记忆</a:t>
            </a:r>
          </a:p>
        </p:txBody>
      </p:sp>
      <p:sp>
        <p:nvSpPr>
          <p:cNvPr id="5" name="矩形 4"/>
          <p:cNvSpPr/>
          <p:nvPr/>
        </p:nvSpPr>
        <p:spPr>
          <a:xfrm>
            <a:off x="825305" y="1403817"/>
            <a:ext cx="5289452" cy="4708981"/>
          </a:xfrm>
          <a:prstGeom prst="rect">
            <a:avLst/>
          </a:prstGeom>
        </p:spPr>
        <p:txBody>
          <a:bodyPr wrap="square">
            <a:spAutoFit/>
          </a:bodyPr>
          <a:lstStyle/>
          <a:p>
            <a:r>
              <a:rPr lang="zh-CN" altLang="en-US" sz="2000" dirty="0">
                <a:solidFill>
                  <a:srgbClr val="C00000"/>
                </a:solidFill>
                <a:latin typeface="黑体" panose="02010609060101010101" pitchFamily="49" charset="-122"/>
                <a:ea typeface="黑体" panose="02010609060101010101" pitchFamily="49" charset="-122"/>
              </a:rPr>
              <a:t>一大</a:t>
            </a:r>
            <a:r>
              <a:rPr lang="zh-CN" altLang="en-US" sz="2000" dirty="0">
                <a:latin typeface="黑体" panose="02010609060101010101" pitchFamily="49" charset="-122"/>
                <a:ea typeface="黑体" panose="02010609060101010101" pitchFamily="49" charset="-122"/>
              </a:rPr>
              <a:t>党，</a:t>
            </a:r>
            <a:r>
              <a:rPr lang="zh-CN" altLang="en-US" sz="2000" dirty="0">
                <a:solidFill>
                  <a:srgbClr val="C00000"/>
                </a:solidFill>
                <a:latin typeface="黑体" panose="02010609060101010101" pitchFamily="49" charset="-122"/>
                <a:ea typeface="黑体" panose="02010609060101010101" pitchFamily="49" charset="-122"/>
              </a:rPr>
              <a:t>二大</a:t>
            </a:r>
            <a:r>
              <a:rPr lang="zh-CN" altLang="en-US" sz="2000" dirty="0">
                <a:latin typeface="黑体" panose="02010609060101010101" pitchFamily="49" charset="-122"/>
                <a:ea typeface="黑体" panose="02010609060101010101" pitchFamily="49" charset="-122"/>
              </a:rPr>
              <a:t>纲，</a:t>
            </a:r>
            <a:r>
              <a:rPr lang="zh-CN" altLang="en-US" sz="2000" dirty="0">
                <a:solidFill>
                  <a:srgbClr val="C00000"/>
                </a:solidFill>
                <a:latin typeface="黑体" panose="02010609060101010101" pitchFamily="49" charset="-122"/>
                <a:ea typeface="黑体" panose="02010609060101010101" pitchFamily="49" charset="-122"/>
              </a:rPr>
              <a:t>三大</a:t>
            </a:r>
            <a:r>
              <a:rPr lang="zh-CN" altLang="en-US" sz="2000" dirty="0">
                <a:latin typeface="黑体" panose="02010609060101010101" pitchFamily="49" charset="-122"/>
                <a:ea typeface="黑体" panose="02010609060101010101" pitchFamily="49" charset="-122"/>
              </a:rPr>
              <a:t>合作不受伤；</a:t>
            </a:r>
          </a:p>
          <a:p>
            <a:r>
              <a:rPr lang="zh-CN" altLang="en-US" sz="2000" dirty="0">
                <a:solidFill>
                  <a:srgbClr val="C00000"/>
                </a:solidFill>
                <a:latin typeface="黑体" panose="02010609060101010101" pitchFamily="49" charset="-122"/>
                <a:ea typeface="黑体" panose="02010609060101010101" pitchFamily="49" charset="-122"/>
              </a:rPr>
              <a:t>四大五大</a:t>
            </a:r>
            <a:r>
              <a:rPr lang="zh-CN" altLang="en-US" sz="2000" dirty="0">
                <a:latin typeface="黑体" panose="02010609060101010101" pitchFamily="49" charset="-122"/>
                <a:ea typeface="黑体" panose="02010609060101010101" pitchFamily="49" charset="-122"/>
              </a:rPr>
              <a:t>净瞎忙，</a:t>
            </a:r>
            <a:r>
              <a:rPr lang="zh-CN" altLang="en-US" sz="2000" dirty="0">
                <a:solidFill>
                  <a:srgbClr val="C00000"/>
                </a:solidFill>
                <a:latin typeface="黑体" panose="02010609060101010101" pitchFamily="49" charset="-122"/>
                <a:ea typeface="黑体" panose="02010609060101010101" pitchFamily="49" charset="-122"/>
              </a:rPr>
              <a:t>六大</a:t>
            </a:r>
            <a:r>
              <a:rPr lang="zh-CN" altLang="en-US" sz="2000" dirty="0">
                <a:latin typeface="黑体" panose="02010609060101010101" pitchFamily="49" charset="-122"/>
                <a:ea typeface="黑体" panose="02010609060101010101" pitchFamily="49" charset="-122"/>
              </a:rPr>
              <a:t>暂未入课堂；</a:t>
            </a:r>
          </a:p>
          <a:p>
            <a:r>
              <a:rPr lang="zh-CN" altLang="en-US" sz="2000" dirty="0">
                <a:latin typeface="黑体" panose="02010609060101010101" pitchFamily="49" charset="-122"/>
                <a:ea typeface="黑体" panose="02010609060101010101" pitchFamily="49" charset="-122"/>
              </a:rPr>
              <a:t>八一南昌一声响，武装反抗第一枪；</a:t>
            </a:r>
          </a:p>
          <a:p>
            <a:r>
              <a:rPr lang="zh-CN" altLang="en-US" sz="2000" dirty="0">
                <a:latin typeface="黑体" panose="02010609060101010101" pitchFamily="49" charset="-122"/>
                <a:ea typeface="黑体" panose="02010609060101010101" pitchFamily="49" charset="-122"/>
              </a:rPr>
              <a:t>八七会议二七年，取得政权要靠枪；</a:t>
            </a:r>
          </a:p>
          <a:p>
            <a:endParaRPr lang="zh-CN" altLang="en-US"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秋收工农来战斗，三湾改编换新装；</a:t>
            </a:r>
          </a:p>
          <a:p>
            <a:r>
              <a:rPr lang="zh-CN" altLang="en-US" sz="2000" dirty="0">
                <a:latin typeface="黑体" panose="02010609060101010101" pitchFamily="49" charset="-122"/>
                <a:ea typeface="黑体" panose="02010609060101010101" pitchFamily="49" charset="-122"/>
              </a:rPr>
              <a:t>遵义会议转折点，闻天负责党中央；</a:t>
            </a:r>
          </a:p>
          <a:p>
            <a:r>
              <a:rPr lang="zh-CN" altLang="en-US" sz="2000" dirty="0">
                <a:latin typeface="黑体" panose="02010609060101010101" pitchFamily="49" charset="-122"/>
                <a:ea typeface="黑体" panose="02010609060101010101" pitchFamily="49" charset="-122"/>
              </a:rPr>
              <a:t>一九三五瓦窑堡，抗日民族统一路；</a:t>
            </a:r>
          </a:p>
          <a:p>
            <a:r>
              <a:rPr lang="zh-CN" altLang="en-US" sz="2000" dirty="0">
                <a:latin typeface="黑体" panose="02010609060101010101" pitchFamily="49" charset="-122"/>
                <a:ea typeface="黑体" panose="02010609060101010101" pitchFamily="49" charset="-122"/>
              </a:rPr>
              <a:t>洛川会议发文章，抗日救国十大纲；</a:t>
            </a:r>
          </a:p>
          <a:p>
            <a:endParaRPr lang="zh-CN" altLang="en-US" sz="2000" dirty="0">
              <a:latin typeface="黑体" panose="02010609060101010101" pitchFamily="49" charset="-122"/>
              <a:ea typeface="黑体" panose="02010609060101010101" pitchFamily="49" charset="-122"/>
            </a:endParaRPr>
          </a:p>
          <a:p>
            <a:r>
              <a:rPr lang="zh-CN" altLang="en-US" sz="2000" dirty="0">
                <a:solidFill>
                  <a:srgbClr val="C00000"/>
                </a:solidFill>
                <a:latin typeface="黑体" panose="02010609060101010101" pitchFamily="49" charset="-122"/>
                <a:ea typeface="黑体" panose="02010609060101010101" pitchFamily="49" charset="-122"/>
              </a:rPr>
              <a:t>七大</a:t>
            </a:r>
            <a:r>
              <a:rPr lang="zh-CN" altLang="en-US" sz="2000" dirty="0">
                <a:latin typeface="黑体" panose="02010609060101010101" pitchFamily="49" charset="-122"/>
                <a:ea typeface="黑体" panose="02010609060101010101" pitchFamily="49" charset="-122"/>
              </a:rPr>
              <a:t>老毛思想立，指导大家多背题；</a:t>
            </a:r>
          </a:p>
          <a:p>
            <a:r>
              <a:rPr lang="zh-CN" altLang="en-US" sz="2000" dirty="0">
                <a:latin typeface="黑体" panose="02010609060101010101" pitchFamily="49" charset="-122"/>
                <a:ea typeface="黑体" panose="02010609060101010101" pitchFamily="49" charset="-122"/>
              </a:rPr>
              <a:t>七届二中指方向，自身建设两务必；</a:t>
            </a:r>
          </a:p>
          <a:p>
            <a:r>
              <a:rPr lang="zh-CN" altLang="en-US" sz="2000" dirty="0">
                <a:latin typeface="黑体" panose="02010609060101010101" pitchFamily="49" charset="-122"/>
                <a:ea typeface="黑体" panose="02010609060101010101" pitchFamily="49" charset="-122"/>
              </a:rPr>
              <a:t>七届三中复元气，恢复经济有决议；</a:t>
            </a:r>
          </a:p>
          <a:p>
            <a:r>
              <a:rPr lang="zh-CN" altLang="en-US" sz="2000" dirty="0">
                <a:solidFill>
                  <a:srgbClr val="C00000"/>
                </a:solidFill>
                <a:latin typeface="黑体" panose="02010609060101010101" pitchFamily="49" charset="-122"/>
                <a:ea typeface="黑体" panose="02010609060101010101" pitchFamily="49" charset="-122"/>
              </a:rPr>
              <a:t>八大</a:t>
            </a:r>
            <a:r>
              <a:rPr lang="zh-CN" altLang="en-US" sz="2000" dirty="0">
                <a:latin typeface="黑体" panose="02010609060101010101" pitchFamily="49" charset="-122"/>
                <a:ea typeface="黑体" panose="02010609060101010101" pitchFamily="49" charset="-122"/>
              </a:rPr>
              <a:t>主矛搞建设，</a:t>
            </a:r>
            <a:r>
              <a:rPr lang="zh-CN" altLang="en-US" sz="2000" dirty="0">
                <a:solidFill>
                  <a:srgbClr val="C00000"/>
                </a:solidFill>
                <a:latin typeface="黑体" panose="02010609060101010101" pitchFamily="49" charset="-122"/>
                <a:ea typeface="黑体" panose="02010609060101010101" pitchFamily="49" charset="-122"/>
              </a:rPr>
              <a:t>九大十大</a:t>
            </a:r>
            <a:r>
              <a:rPr lang="zh-CN" altLang="en-US" sz="2000" dirty="0">
                <a:latin typeface="黑体" panose="02010609060101010101" pitchFamily="49" charset="-122"/>
                <a:ea typeface="黑体" panose="02010609060101010101" pitchFamily="49" charset="-122"/>
              </a:rPr>
              <a:t>算个屁；</a:t>
            </a:r>
          </a:p>
          <a:p>
            <a:endParaRPr lang="zh-CN" altLang="en-US" sz="2000" dirty="0">
              <a:latin typeface="黑体" panose="02010609060101010101" pitchFamily="49" charset="-122"/>
              <a:ea typeface="黑体" panose="02010609060101010101" pitchFamily="49" charset="-122"/>
            </a:endParaRPr>
          </a:p>
        </p:txBody>
      </p:sp>
      <p:sp>
        <p:nvSpPr>
          <p:cNvPr id="6" name="矩形 5"/>
          <p:cNvSpPr/>
          <p:nvPr/>
        </p:nvSpPr>
        <p:spPr>
          <a:xfrm>
            <a:off x="6114756" y="1668533"/>
            <a:ext cx="4829907" cy="3785652"/>
          </a:xfrm>
          <a:prstGeom prst="rect">
            <a:avLst/>
          </a:prstGeom>
        </p:spPr>
        <p:txBody>
          <a:bodyPr wrap="square">
            <a:spAutoFit/>
          </a:bodyPr>
          <a:lstStyle/>
          <a:p>
            <a:r>
              <a:rPr lang="zh-CN" altLang="en-US" sz="2000" dirty="0">
                <a:solidFill>
                  <a:srgbClr val="C00000"/>
                </a:solidFill>
                <a:latin typeface="黑体" panose="02010609060101010101" pitchFamily="49" charset="-122"/>
                <a:ea typeface="黑体" panose="02010609060101010101" pitchFamily="49" charset="-122"/>
              </a:rPr>
              <a:t>十一三中</a:t>
            </a:r>
            <a:r>
              <a:rPr lang="zh-CN" altLang="en-US" sz="2000" dirty="0">
                <a:latin typeface="黑体" panose="02010609060101010101" pitchFamily="49" charset="-122"/>
                <a:ea typeface="黑体" panose="02010609060101010101" pitchFamily="49" charset="-122"/>
              </a:rPr>
              <a:t>搞开放，小平重回岗位上；</a:t>
            </a:r>
          </a:p>
          <a:p>
            <a:r>
              <a:rPr lang="zh-CN" altLang="en-US" sz="2000" dirty="0">
                <a:latin typeface="黑体" panose="02010609060101010101" pitchFamily="49" charset="-122"/>
                <a:ea typeface="黑体" panose="02010609060101010101" pitchFamily="49" charset="-122"/>
              </a:rPr>
              <a:t>经济建设为中心，否定凡是向</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左</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倾；</a:t>
            </a:r>
          </a:p>
          <a:p>
            <a:r>
              <a:rPr lang="zh-CN" altLang="en-US" sz="2000" dirty="0">
                <a:latin typeface="黑体" panose="02010609060101010101" pitchFamily="49" charset="-122"/>
                <a:ea typeface="黑体" panose="02010609060101010101" pitchFamily="49" charset="-122"/>
              </a:rPr>
              <a:t>十一六中出决议，建党以来若问题；</a:t>
            </a:r>
          </a:p>
          <a:p>
            <a:r>
              <a:rPr lang="zh-CN" altLang="en-US" sz="2000" dirty="0">
                <a:latin typeface="黑体" panose="02010609060101010101" pitchFamily="49" charset="-122"/>
                <a:ea typeface="黑体" panose="02010609060101010101" pitchFamily="49" charset="-122"/>
              </a:rPr>
              <a:t>评价老毛功第一，否认文革的意义；</a:t>
            </a:r>
          </a:p>
          <a:p>
            <a:endParaRPr lang="zh-CN" altLang="en-US" sz="2000" dirty="0">
              <a:latin typeface="黑体" panose="02010609060101010101" pitchFamily="49" charset="-122"/>
              <a:ea typeface="黑体" panose="02010609060101010101" pitchFamily="49" charset="-122"/>
            </a:endParaRPr>
          </a:p>
          <a:p>
            <a:r>
              <a:rPr lang="zh-CN" altLang="en-US" sz="2000" dirty="0">
                <a:solidFill>
                  <a:srgbClr val="C00000"/>
                </a:solidFill>
                <a:latin typeface="黑体" panose="02010609060101010101" pitchFamily="49" charset="-122"/>
                <a:ea typeface="黑体" panose="02010609060101010101" pitchFamily="49" charset="-122"/>
              </a:rPr>
              <a:t>十二</a:t>
            </a:r>
            <a:r>
              <a:rPr lang="zh-CN" altLang="en-US" sz="2000" dirty="0">
                <a:latin typeface="黑体" panose="02010609060101010101" pitchFamily="49" charset="-122"/>
                <a:ea typeface="黑体" panose="02010609060101010101" pitchFamily="49" charset="-122"/>
              </a:rPr>
              <a:t>小平提中特，十二三中经体革；</a:t>
            </a:r>
          </a:p>
          <a:p>
            <a:r>
              <a:rPr lang="zh-CN" altLang="en-US" sz="2000" dirty="0">
                <a:latin typeface="黑体" panose="02010609060101010101" pitchFamily="49" charset="-122"/>
                <a:ea typeface="黑体" panose="02010609060101010101" pitchFamily="49" charset="-122"/>
              </a:rPr>
              <a:t>十二二中党整顿，十二六中搞四有；</a:t>
            </a:r>
          </a:p>
          <a:p>
            <a:r>
              <a:rPr lang="zh-CN" altLang="en-US" sz="2000" dirty="0">
                <a:solidFill>
                  <a:srgbClr val="C00000"/>
                </a:solidFill>
                <a:latin typeface="黑体" panose="02010609060101010101" pitchFamily="49" charset="-122"/>
                <a:ea typeface="黑体" panose="02010609060101010101" pitchFamily="49" charset="-122"/>
              </a:rPr>
              <a:t>十三</a:t>
            </a:r>
            <a:r>
              <a:rPr lang="zh-CN" altLang="en-US" sz="2000" dirty="0">
                <a:latin typeface="黑体" panose="02010609060101010101" pitchFamily="49" charset="-122"/>
                <a:ea typeface="黑体" panose="02010609060101010101" pitchFamily="49" charset="-122"/>
              </a:rPr>
              <a:t>一中两基本，自力更生不要等；</a:t>
            </a:r>
          </a:p>
          <a:p>
            <a:r>
              <a:rPr lang="zh-CN" altLang="en-US" sz="2000" dirty="0">
                <a:latin typeface="黑体" panose="02010609060101010101" pitchFamily="49" charset="-122"/>
                <a:ea typeface="黑体" panose="02010609060101010101" pitchFamily="49" charset="-122"/>
              </a:rPr>
              <a:t>社会主义三步走，温饱小康全都有；</a:t>
            </a:r>
          </a:p>
          <a:p>
            <a:endParaRPr lang="zh-CN" altLang="en-US" sz="2000" dirty="0">
              <a:latin typeface="黑体" panose="02010609060101010101" pitchFamily="49" charset="-122"/>
              <a:ea typeface="黑体" panose="02010609060101010101" pitchFamily="49" charset="-122"/>
            </a:endParaRPr>
          </a:p>
          <a:p>
            <a:r>
              <a:rPr lang="zh-CN" altLang="en-US" sz="2000" dirty="0">
                <a:solidFill>
                  <a:srgbClr val="C00000"/>
                </a:solidFill>
                <a:latin typeface="黑体" panose="02010609060101010101" pitchFamily="49" charset="-122"/>
                <a:ea typeface="黑体" panose="02010609060101010101" pitchFamily="49" charset="-122"/>
              </a:rPr>
              <a:t>十四</a:t>
            </a:r>
            <a:r>
              <a:rPr lang="zh-CN" altLang="en-US" sz="2000" dirty="0">
                <a:latin typeface="黑体" panose="02010609060101010101" pitchFamily="49" charset="-122"/>
                <a:ea typeface="黑体" panose="02010609060101010101" pitchFamily="49" charset="-122"/>
              </a:rPr>
              <a:t>泽民建市场，</a:t>
            </a:r>
            <a:r>
              <a:rPr lang="zh-CN" altLang="en-US" sz="2000" dirty="0">
                <a:solidFill>
                  <a:srgbClr val="C00000"/>
                </a:solidFill>
                <a:latin typeface="黑体" panose="02010609060101010101" pitchFamily="49" charset="-122"/>
                <a:ea typeface="黑体" panose="02010609060101010101" pitchFamily="49" charset="-122"/>
              </a:rPr>
              <a:t>十五</a:t>
            </a:r>
            <a:r>
              <a:rPr lang="zh-CN" altLang="en-US" sz="2000" dirty="0">
                <a:latin typeface="黑体" panose="02010609060101010101" pitchFamily="49" charset="-122"/>
                <a:ea typeface="黑体" panose="02010609060101010101" pitchFamily="49" charset="-122"/>
              </a:rPr>
              <a:t>小平进党章；</a:t>
            </a:r>
          </a:p>
          <a:p>
            <a:r>
              <a:rPr lang="zh-CN" altLang="en-US" sz="2000" dirty="0">
                <a:solidFill>
                  <a:srgbClr val="C00000"/>
                </a:solidFill>
                <a:latin typeface="黑体" panose="02010609060101010101" pitchFamily="49" charset="-122"/>
                <a:ea typeface="黑体" panose="02010609060101010101" pitchFamily="49" charset="-122"/>
              </a:rPr>
              <a:t>十六</a:t>
            </a:r>
            <a:r>
              <a:rPr lang="zh-CN" altLang="en-US" sz="2000" dirty="0">
                <a:latin typeface="黑体" panose="02010609060101010101" pitchFamily="49" charset="-122"/>
                <a:ea typeface="黑体" panose="02010609060101010101" pitchFamily="49" charset="-122"/>
              </a:rPr>
              <a:t>三代要小康，</a:t>
            </a:r>
            <a:r>
              <a:rPr lang="zh-CN" altLang="en-US" sz="2000" dirty="0">
                <a:solidFill>
                  <a:srgbClr val="C00000"/>
                </a:solidFill>
                <a:latin typeface="黑体" panose="02010609060101010101" pitchFamily="49" charset="-122"/>
                <a:ea typeface="黑体" panose="02010609060101010101" pitchFamily="49" charset="-122"/>
              </a:rPr>
              <a:t>十七</a:t>
            </a:r>
            <a:r>
              <a:rPr lang="zh-CN" altLang="en-US" sz="2000" dirty="0">
                <a:latin typeface="黑体" panose="02010609060101010101" pitchFamily="49" charset="-122"/>
                <a:ea typeface="黑体" panose="02010609060101010101" pitchFamily="49" charset="-122"/>
              </a:rPr>
              <a:t>科观进党章；</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4154984"/>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1.1978</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光明日报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发表题为（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）的文章，由此在全国开始了关于真理标准问题的大</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讨论</a:t>
            </a: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实践是检验真理的唯一标准</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解放思想，实事求是，团结一致向前看</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冲破“两个凡是”的重要思想禁锢</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真理的具体标准评判</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4524315"/>
          </a:xfrm>
          <a:prstGeom prst="rect">
            <a:avLst/>
          </a:prstGeom>
        </p:spPr>
        <p:txBody>
          <a:bodyPr wrap="square">
            <a:spAutoFit/>
          </a:bodyPr>
          <a:lstStyle/>
          <a:p>
            <a:pPr>
              <a:lnSpc>
                <a:spcPct val="120000"/>
              </a:lnSpc>
              <a:defRPr sz="1700"/>
            </a:pPr>
            <a:r>
              <a:rPr lang="en-US" altLang="zh-CN" sz="2400" dirty="0" smtClean="0">
                <a:latin typeface="黑体" panose="02010609060101010101" pitchFamily="49" charset="-122"/>
                <a:ea typeface="黑体" panose="02010609060101010101" pitchFamily="49" charset="-122"/>
                <a:cs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latin typeface="黑体" panose="02010609060101010101" pitchFamily="49" charset="-122"/>
                <a:ea typeface="黑体" panose="02010609060101010101" pitchFamily="49" charset="-122"/>
                <a:cs typeface="黑体" panose="02010609060101010101" pitchFamily="49" charset="-122"/>
              </a:rPr>
              <a:t>进入改革开放和社会主义现代会建设新时期的历史起点是（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120000"/>
              </a:lnSpc>
              <a:defRPr sz="1700"/>
            </a:pP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pPr>
              <a:lnSpc>
                <a:spcPct val="120000"/>
              </a:lnSpc>
              <a:defRPr sz="1700"/>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中共十一届</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三中全会</a:t>
            </a:r>
          </a:p>
          <a:p>
            <a:pPr>
              <a:lnSpc>
                <a:spcPct val="120000"/>
              </a:lnSpc>
              <a:defRPr sz="1700"/>
            </a:pP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中共十一届</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六中全会</a:t>
            </a:r>
          </a:p>
          <a:p>
            <a:pPr>
              <a:lnSpc>
                <a:spcPct val="120000"/>
              </a:lnSpc>
              <a:defRPr sz="1700"/>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中共十二届</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三中全会</a:t>
            </a:r>
          </a:p>
          <a:p>
            <a:pPr>
              <a:lnSpc>
                <a:spcPct val="120000"/>
              </a:lnSpc>
              <a:defRPr sz="1700"/>
            </a:pP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中共十二届六中全会</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4524315"/>
          </a:xfrm>
          <a:prstGeom prst="rect">
            <a:avLst/>
          </a:prstGeom>
        </p:spPr>
        <p:txBody>
          <a:bodyPr wrap="square">
            <a:spAutoFit/>
          </a:bodyPr>
          <a:lstStyle/>
          <a:p>
            <a:pPr>
              <a:lnSpc>
                <a:spcPct val="120000"/>
              </a:lnSpc>
              <a:defRPr sz="1700"/>
            </a:pPr>
            <a:r>
              <a:rPr lang="en-US" altLang="zh-CN" sz="2400" dirty="0" smtClean="0">
                <a:latin typeface="黑体" panose="02010609060101010101" pitchFamily="49" charset="-122"/>
                <a:ea typeface="黑体" panose="02010609060101010101" pitchFamily="49" charset="-122"/>
                <a:cs typeface="黑体" panose="02010609060101010101" pitchFamily="49" charset="-122"/>
              </a:rPr>
              <a:t>2.</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latin typeface="黑体" panose="02010609060101010101" pitchFamily="49" charset="-122"/>
                <a:ea typeface="黑体" panose="02010609060101010101" pitchFamily="49" charset="-122"/>
                <a:cs typeface="黑体" panose="02010609060101010101" pitchFamily="49" charset="-122"/>
              </a:rPr>
              <a:t>进入改革开放和社会主义现代会建设新时期的历史起点是（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pPr>
              <a:lnSpc>
                <a:spcPct val="120000"/>
              </a:lnSpc>
              <a:defRPr sz="1700"/>
            </a:pPr>
            <a:endParaRPr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pPr>
              <a:lnSpc>
                <a:spcPct val="120000"/>
              </a:lnSpc>
              <a:defRPr sz="1700"/>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中共十一届</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三中全会</a:t>
            </a:r>
          </a:p>
          <a:p>
            <a:pPr>
              <a:lnSpc>
                <a:spcPct val="120000"/>
              </a:lnSpc>
              <a:defRPr sz="1700"/>
            </a:pP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中共十一届</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六中全会</a:t>
            </a:r>
          </a:p>
          <a:p>
            <a:pPr>
              <a:lnSpc>
                <a:spcPct val="120000"/>
              </a:lnSpc>
              <a:defRPr sz="1700"/>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中共十二</a:t>
            </a:r>
            <a:r>
              <a:rPr lang="zh-CN" altLang="en-US" sz="2400">
                <a:latin typeface="黑体" panose="02010609060101010101" pitchFamily="49" charset="-122"/>
                <a:ea typeface="黑体" panose="02010609060101010101" pitchFamily="49" charset="-122"/>
                <a:cs typeface="黑体" panose="02010609060101010101" pitchFamily="49" charset="-122"/>
              </a:rPr>
              <a:t>届</a:t>
            </a:r>
            <a:r>
              <a:rPr lang="zh-CN" altLang="en-US" sz="2400" smtClean="0">
                <a:latin typeface="黑体" panose="02010609060101010101" pitchFamily="49" charset="-122"/>
                <a:ea typeface="黑体" panose="02010609060101010101" pitchFamily="49" charset="-122"/>
                <a:cs typeface="黑体" panose="02010609060101010101" pitchFamily="49" charset="-122"/>
              </a:rPr>
              <a:t>三中全会</a:t>
            </a:r>
          </a:p>
          <a:p>
            <a:pPr>
              <a:lnSpc>
                <a:spcPct val="120000"/>
              </a:lnSpc>
              <a:defRPr sz="1700"/>
            </a:pP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pPr>
              <a:lnSpc>
                <a:spcPct val="120000"/>
              </a:lnSpc>
              <a:defRPr sz="1700"/>
            </a:pPr>
            <a:r>
              <a:rPr lang="en-US" altLang="zh-CN" sz="2400" dirty="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中共十二届六中全会</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2923409"/>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改革开放与现代化建设新时期</a:t>
            </a:r>
          </a:p>
        </p:txBody>
      </p:sp>
      <p:sp>
        <p:nvSpPr>
          <p:cNvPr id="3" name="左大括号 2"/>
          <p:cNvSpPr/>
          <p:nvPr/>
        </p:nvSpPr>
        <p:spPr>
          <a:xfrm>
            <a:off x="2220386" y="1021967"/>
            <a:ext cx="250222" cy="508667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4475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4" name="圆角矩形 13"/>
          <p:cNvSpPr/>
          <p:nvPr/>
        </p:nvSpPr>
        <p:spPr>
          <a:xfrm>
            <a:off x="2506180" y="479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三</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6" name="左大括号 5"/>
          <p:cNvSpPr/>
          <p:nvPr/>
        </p:nvSpPr>
        <p:spPr>
          <a:xfrm>
            <a:off x="6122504" y="860298"/>
            <a:ext cx="229119" cy="216356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22711" y="747204"/>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伟大的历史性转折</a:t>
            </a:r>
          </a:p>
        </p:txBody>
      </p:sp>
      <p:sp>
        <p:nvSpPr>
          <p:cNvPr id="11" name="圆角矩形 10"/>
          <p:cNvSpPr/>
          <p:nvPr/>
        </p:nvSpPr>
        <p:spPr>
          <a:xfrm>
            <a:off x="6322711" y="1506089"/>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回顾过去</a:t>
            </a:r>
          </a:p>
        </p:txBody>
      </p:sp>
      <p:sp>
        <p:nvSpPr>
          <p:cNvPr id="12" name="圆角矩形 11"/>
          <p:cNvSpPr/>
          <p:nvPr/>
        </p:nvSpPr>
        <p:spPr>
          <a:xfrm>
            <a:off x="6322711" y="237260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展望未来</a:t>
            </a:r>
          </a:p>
        </p:txBody>
      </p:sp>
    </p:spTree>
    <p:extLst>
      <p:ext uri="{BB962C8B-B14F-4D97-AF65-F5344CB8AC3E}">
        <p14:creationId xmlns:p14="http://schemas.microsoft.com/office/powerpoint/2010/main" val="1815572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2500" y="385602"/>
            <a:ext cx="10192076"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14" name="object 4"/>
          <p:cNvSpPr txBox="1">
            <a:spLocks noGrp="1"/>
          </p:cNvSpPr>
          <p:nvPr>
            <p:ph sz="half" idx="2"/>
          </p:nvPr>
        </p:nvSpPr>
        <p:spPr>
          <a:xfrm>
            <a:off x="228600" y="1391919"/>
            <a:ext cx="5303520" cy="1166495"/>
          </a:xfrm>
          <a:prstGeom prst="rect">
            <a:avLst/>
          </a:prstGeom>
        </p:spPr>
        <p:txBody>
          <a:bodyPr vert="horz" wrap="square" lIns="0" tIns="12700" rIns="0" bIns="0" rtlCol="0">
            <a:spAutoFit/>
          </a:bodyPr>
          <a:lstStyle/>
          <a:p>
            <a:pPr marL="13335">
              <a:lnSpc>
                <a:spcPct val="100000"/>
              </a:lnSpc>
              <a:spcBef>
                <a:spcPts val="100"/>
              </a:spcBef>
            </a:pPr>
            <a:endParaRPr spc="-5" dirty="0"/>
          </a:p>
          <a:p>
            <a:pPr marL="0" indent="0">
              <a:lnSpc>
                <a:spcPct val="100000"/>
              </a:lnSpc>
              <a:spcBef>
                <a:spcPts val="100"/>
              </a:spcBef>
              <a:buNone/>
            </a:pPr>
            <a:r>
              <a:rPr spc="-5" dirty="0">
                <a:latin typeface="黑体" panose="02010609060101010101" pitchFamily="49" charset="-122"/>
                <a:ea typeface="黑体" panose="02010609060101010101" pitchFamily="49" charset="-122"/>
                <a:cs typeface="黑体" panose="02010609060101010101" pitchFamily="49" charset="-122"/>
              </a:rPr>
              <a:t>回顾过</a:t>
            </a:r>
            <a:r>
              <a:rPr dirty="0">
                <a:latin typeface="黑体" panose="02010609060101010101" pitchFamily="49" charset="-122"/>
                <a:ea typeface="黑体" panose="02010609060101010101" pitchFamily="49" charset="-122"/>
                <a:cs typeface="黑体" panose="02010609060101010101" pitchFamily="49" charset="-122"/>
              </a:rPr>
              <a:t>去</a:t>
            </a:r>
            <a:endParaRPr sz="1950" dirty="0">
              <a:latin typeface="黑体" panose="02010609060101010101" pitchFamily="49" charset="-122"/>
              <a:ea typeface="黑体" panose="02010609060101010101" pitchFamily="49" charset="-122"/>
              <a:cs typeface="黑体" panose="02010609060101010101" pitchFamily="49" charset="-122"/>
            </a:endParaRPr>
          </a:p>
          <a:p>
            <a:pPr>
              <a:lnSpc>
                <a:spcPct val="100000"/>
              </a:lnSpc>
              <a:spcBef>
                <a:spcPts val="20"/>
              </a:spcBef>
            </a:pPr>
            <a:endParaRPr lang="zh-CN" altLang="en-US" sz="1800" dirty="0">
              <a:latin typeface="黑体" panose="02010609060101010101" pitchFamily="49" charset="-122"/>
              <a:ea typeface="黑体" panose="02010609060101010101" pitchFamily="49" charset="-122"/>
            </a:endParaRPr>
          </a:p>
        </p:txBody>
      </p:sp>
      <p:grpSp>
        <p:nvGrpSpPr>
          <p:cNvPr id="3" name="组 2"/>
          <p:cNvGrpSpPr/>
          <p:nvPr/>
        </p:nvGrpSpPr>
        <p:grpSpPr>
          <a:xfrm>
            <a:off x="7729546" y="105648"/>
            <a:ext cx="4347925" cy="1511608"/>
            <a:chOff x="6083935" y="86995"/>
            <a:chExt cx="5960745" cy="2027554"/>
          </a:xfrm>
        </p:grpSpPr>
        <p:sp>
          <p:nvSpPr>
            <p:cNvPr id="4" name="圆角矩形 3"/>
            <p:cNvSpPr/>
            <p:nvPr/>
          </p:nvSpPr>
          <p:spPr>
            <a:xfrm>
              <a:off x="6083935" y="684530"/>
              <a:ext cx="3039745" cy="98996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9" name="左大括号 8"/>
            <p:cNvSpPr/>
            <p:nvPr/>
          </p:nvSpPr>
          <p:spPr>
            <a:xfrm>
              <a:off x="9295130" y="277495"/>
              <a:ext cx="191135" cy="180403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圆角矩形 10"/>
            <p:cNvSpPr/>
            <p:nvPr/>
          </p:nvSpPr>
          <p:spPr>
            <a:xfrm>
              <a:off x="9493885" y="86995"/>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伟大的历史性转折</a:t>
              </a:r>
            </a:p>
          </p:txBody>
        </p:sp>
        <p:sp>
          <p:nvSpPr>
            <p:cNvPr id="17" name="圆角矩形 16"/>
            <p:cNvSpPr/>
            <p:nvPr/>
          </p:nvSpPr>
          <p:spPr>
            <a:xfrm>
              <a:off x="9486266" y="839964"/>
              <a:ext cx="2550795" cy="54229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回顾过去</a:t>
              </a:r>
            </a:p>
          </p:txBody>
        </p:sp>
        <p:sp>
          <p:nvSpPr>
            <p:cNvPr id="20" name="圆角矩形 19"/>
            <p:cNvSpPr/>
            <p:nvPr/>
          </p:nvSpPr>
          <p:spPr>
            <a:xfrm>
              <a:off x="9486266" y="1572259"/>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展望未来</a:t>
              </a:r>
            </a:p>
          </p:txBody>
        </p:sp>
      </p:grpSp>
      <p:sp>
        <p:nvSpPr>
          <p:cNvPr id="12" name="文本框 11"/>
          <p:cNvSpPr txBox="1"/>
          <p:nvPr/>
        </p:nvSpPr>
        <p:spPr>
          <a:xfrm>
            <a:off x="142466" y="2558414"/>
            <a:ext cx="10438447" cy="2585323"/>
          </a:xfrm>
          <a:prstGeom prst="rect">
            <a:avLst/>
          </a:prstGeom>
          <a:noFill/>
        </p:spPr>
        <p:txBody>
          <a:bodyPr wrap="square" rtlCol="0" anchor="t">
            <a:spAutoFit/>
          </a:bodyPr>
          <a:lstStyle/>
          <a:p>
            <a:endParaRPr lang="zh-CN" altLang="en-US" dirty="0"/>
          </a:p>
          <a:p>
            <a:r>
              <a:rPr lang="zh-CN" altLang="en-US" dirty="0">
                <a:latin typeface="黑体" panose="02010609060101010101" pitchFamily="49" charset="-122"/>
                <a:ea typeface="黑体" panose="02010609060101010101" pitchFamily="49" charset="-122"/>
                <a:cs typeface="黑体" panose="02010609060101010101" pitchFamily="49" charset="-122"/>
              </a:rPr>
              <a:t>中共</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十一届六中全会</a:t>
            </a:r>
            <a:r>
              <a:rPr lang="zh-CN" altLang="en-US" dirty="0">
                <a:latin typeface="黑体" panose="02010609060101010101" pitchFamily="49" charset="-122"/>
                <a:ea typeface="黑体" panose="02010609060101010101" pitchFamily="49" charset="-122"/>
                <a:cs typeface="黑体" panose="02010609060101010101" pitchFamily="49" charset="-122"/>
              </a:rPr>
              <a:t>通过</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《关于建国以来党的若干历史问题的决议》</a:t>
            </a:r>
            <a:r>
              <a:rPr lang="en-US" altLang="zh-CN"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rPr>
              <a:t>     1</a:t>
            </a:r>
            <a:r>
              <a:rPr lang="zh-CN" altLang="en-US" dirty="0">
                <a:latin typeface="黑体" panose="02010609060101010101" pitchFamily="49" charset="-122"/>
                <a:ea typeface="黑体" panose="02010609060101010101" pitchFamily="49" charset="-122"/>
                <a:cs typeface="黑体" panose="02010609060101010101" pitchFamily="49" charset="-122"/>
              </a:rPr>
              <a:t>.科学评价毛泽东和毛泽东思想的历史地位； </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功绩是第一位，错误是第二位</a:t>
            </a:r>
            <a:r>
              <a:rPr lang="zh-CN" altLang="en-US" dirty="0">
                <a:latin typeface="黑体" panose="02010609060101010101" pitchFamily="49" charset="-122"/>
                <a:ea typeface="黑体" panose="02010609060101010101" pitchFamily="49" charset="-122"/>
                <a:cs typeface="黑体" panose="02010609060101010101" pitchFamily="49" charset="-122"/>
              </a:rPr>
              <a:t>。</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rPr>
              <a:t>     2</a:t>
            </a:r>
            <a:r>
              <a:rPr lang="zh-CN" altLang="en-US" dirty="0">
                <a:latin typeface="黑体" panose="02010609060101010101" pitchFamily="49" charset="-122"/>
                <a:ea typeface="黑体" panose="02010609060101010101" pitchFamily="49" charset="-122"/>
                <a:cs typeface="黑体" panose="02010609060101010101" pitchFamily="49" charset="-122"/>
              </a:rPr>
              <a:t>.根本上否定“文化大革命” ，对新中国成立以来的重大历史事件作出了基本结论；</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rPr>
              <a:t> </a:t>
            </a:r>
            <a:r>
              <a:rPr lang="en-US" altLang="zh-CN" dirty="0" smtClean="0">
                <a:latin typeface="黑体" panose="02010609060101010101" pitchFamily="49" charset="-122"/>
                <a:ea typeface="黑体" panose="02010609060101010101" pitchFamily="49" charset="-122"/>
                <a:cs typeface="黑体" panose="02010609060101010101" pitchFamily="49" charset="-122"/>
              </a:rPr>
              <a:t> </a:t>
            </a:r>
            <a:r>
              <a:rPr lang="en-US" altLang="zh-CN" dirty="0">
                <a:latin typeface="黑体" panose="02010609060101010101" pitchFamily="49" charset="-122"/>
                <a:ea typeface="黑体" panose="02010609060101010101" pitchFamily="49" charset="-122"/>
                <a:cs typeface="黑体" panose="02010609060101010101" pitchFamily="49" charset="-122"/>
              </a:rPr>
              <a:t>3</a:t>
            </a:r>
            <a:r>
              <a:rPr lang="zh-CN" altLang="en-US" dirty="0">
                <a:latin typeface="黑体" panose="02010609060101010101" pitchFamily="49" charset="-122"/>
                <a:ea typeface="黑体" panose="02010609060101010101" pitchFamily="49" charset="-122"/>
                <a:cs typeface="黑体" panose="02010609060101010101" pitchFamily="49" charset="-122"/>
              </a:rPr>
              <a:t>.标志着指导思想上</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拨乱反正</a:t>
            </a:r>
            <a:r>
              <a:rPr lang="zh-CN" altLang="en-US" dirty="0">
                <a:latin typeface="黑体" panose="02010609060101010101" pitchFamily="49" charset="-122"/>
                <a:ea typeface="黑体" panose="02010609060101010101" pitchFamily="49" charset="-122"/>
                <a:cs typeface="黑体" panose="02010609060101010101" pitchFamily="49" charset="-122"/>
              </a:rPr>
              <a:t>的胜利完成。</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2500" y="385602"/>
            <a:ext cx="10192076"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14" name="object 4"/>
          <p:cNvSpPr txBox="1">
            <a:spLocks noGrp="1"/>
          </p:cNvSpPr>
          <p:nvPr>
            <p:ph sz="half" idx="4294967295"/>
          </p:nvPr>
        </p:nvSpPr>
        <p:spPr>
          <a:xfrm>
            <a:off x="228600" y="1391919"/>
            <a:ext cx="5303520" cy="1166495"/>
          </a:xfrm>
          <a:prstGeom prst="rect">
            <a:avLst/>
          </a:prstGeom>
        </p:spPr>
        <p:txBody>
          <a:bodyPr vert="horz" wrap="square" lIns="0" tIns="12700" rIns="0" bIns="0" rtlCol="0">
            <a:spAutoFit/>
          </a:bodyPr>
          <a:lstStyle/>
          <a:p>
            <a:pPr marL="13335">
              <a:lnSpc>
                <a:spcPct val="100000"/>
              </a:lnSpc>
              <a:spcBef>
                <a:spcPts val="100"/>
              </a:spcBef>
            </a:pPr>
            <a:endParaRPr spc="-5" dirty="0"/>
          </a:p>
          <a:p>
            <a:pPr marL="0" indent="0">
              <a:lnSpc>
                <a:spcPct val="100000"/>
              </a:lnSpc>
              <a:spcBef>
                <a:spcPts val="100"/>
              </a:spcBef>
              <a:buNone/>
            </a:pPr>
            <a:r>
              <a:rPr spc="-5" dirty="0">
                <a:latin typeface="黑体" panose="02010609060101010101" pitchFamily="49" charset="-122"/>
                <a:ea typeface="黑体" panose="02010609060101010101" pitchFamily="49" charset="-122"/>
                <a:cs typeface="黑体" panose="02010609060101010101" pitchFamily="49" charset="-122"/>
              </a:rPr>
              <a:t>回顾过</a:t>
            </a:r>
            <a:r>
              <a:rPr dirty="0">
                <a:latin typeface="黑体" panose="02010609060101010101" pitchFamily="49" charset="-122"/>
                <a:ea typeface="黑体" panose="02010609060101010101" pitchFamily="49" charset="-122"/>
                <a:cs typeface="黑体" panose="02010609060101010101" pitchFamily="49" charset="-122"/>
              </a:rPr>
              <a:t>去</a:t>
            </a:r>
            <a:endParaRPr sz="1950" dirty="0">
              <a:latin typeface="黑体" panose="02010609060101010101" pitchFamily="49" charset="-122"/>
              <a:ea typeface="黑体" panose="02010609060101010101" pitchFamily="49" charset="-122"/>
              <a:cs typeface="黑体" panose="02010609060101010101" pitchFamily="49" charset="-122"/>
            </a:endParaRPr>
          </a:p>
          <a:p>
            <a:pPr>
              <a:lnSpc>
                <a:spcPct val="100000"/>
              </a:lnSpc>
              <a:spcBef>
                <a:spcPts val="20"/>
              </a:spcBef>
            </a:pPr>
            <a:endParaRPr lang="zh-CN" altLang="en-US" sz="1800" dirty="0">
              <a:latin typeface="黑体" panose="02010609060101010101" pitchFamily="49" charset="-122"/>
              <a:ea typeface="黑体" panose="02010609060101010101" pitchFamily="49" charset="-122"/>
            </a:endParaRPr>
          </a:p>
        </p:txBody>
      </p:sp>
      <p:sp>
        <p:nvSpPr>
          <p:cNvPr id="12" name="文本框 11"/>
          <p:cNvSpPr txBox="1"/>
          <p:nvPr/>
        </p:nvSpPr>
        <p:spPr>
          <a:xfrm>
            <a:off x="142466" y="2558414"/>
            <a:ext cx="10438447" cy="2585323"/>
          </a:xfrm>
          <a:prstGeom prst="rect">
            <a:avLst/>
          </a:prstGeom>
          <a:noFill/>
        </p:spPr>
        <p:txBody>
          <a:bodyPr wrap="square" rtlCol="0" anchor="t">
            <a:spAutoFit/>
          </a:bodyPr>
          <a:lstStyle/>
          <a:p>
            <a:endParaRPr lang="zh-CN" altLang="en-US" dirty="0"/>
          </a:p>
          <a:p>
            <a:r>
              <a:rPr lang="zh-CN" altLang="en-US" dirty="0" smtClean="0">
                <a:latin typeface="黑体" panose="02010609060101010101" pitchFamily="49" charset="-122"/>
                <a:ea typeface="黑体" panose="02010609060101010101" pitchFamily="49" charset="-122"/>
                <a:cs typeface="黑体" panose="02010609060101010101" pitchFamily="49" charset="-122"/>
              </a:rPr>
              <a:t>中共</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rPr>
              <a:t>通过</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《关于建国以来党的若干历史问题的决议》</a:t>
            </a:r>
            <a:r>
              <a:rPr lang="en-US" altLang="zh-CN"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rPr>
              <a:t>     1</a:t>
            </a:r>
            <a:r>
              <a:rPr lang="zh-CN" altLang="en-US" dirty="0">
                <a:latin typeface="黑体" panose="02010609060101010101" pitchFamily="49" charset="-122"/>
                <a:ea typeface="黑体" panose="02010609060101010101" pitchFamily="49" charset="-122"/>
                <a:cs typeface="黑体" panose="02010609060101010101" pitchFamily="49" charset="-122"/>
              </a:rPr>
              <a:t>.科学评价毛泽东和毛泽东思想的历史地位； </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功绩是第一位，错误是第二位</a:t>
            </a:r>
            <a:r>
              <a:rPr lang="zh-CN" altLang="en-US" dirty="0">
                <a:latin typeface="黑体" panose="02010609060101010101" pitchFamily="49" charset="-122"/>
                <a:ea typeface="黑体" panose="02010609060101010101" pitchFamily="49" charset="-122"/>
                <a:cs typeface="黑体" panose="02010609060101010101" pitchFamily="49" charset="-122"/>
              </a:rPr>
              <a:t>。</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rPr>
              <a:t>     2</a:t>
            </a:r>
            <a:r>
              <a:rPr lang="zh-CN" altLang="en-US" dirty="0">
                <a:latin typeface="黑体" panose="02010609060101010101" pitchFamily="49" charset="-122"/>
                <a:ea typeface="黑体" panose="02010609060101010101" pitchFamily="49" charset="-122"/>
                <a:cs typeface="黑体" panose="02010609060101010101" pitchFamily="49" charset="-122"/>
              </a:rPr>
              <a:t>.根本上否定“文化大革命” ，对新中国成立以来的重大历史事件作出了基本结论；</a:t>
            </a: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en-US" altLang="zh-CN" dirty="0">
                <a:latin typeface="黑体" panose="02010609060101010101" pitchFamily="49" charset="-122"/>
                <a:ea typeface="黑体" panose="02010609060101010101" pitchFamily="49" charset="-122"/>
                <a:cs typeface="黑体" panose="02010609060101010101" pitchFamily="49"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rPr>
              <a:t> </a:t>
            </a:r>
            <a:r>
              <a:rPr lang="en-US" altLang="zh-CN" dirty="0" smtClean="0">
                <a:latin typeface="黑体" panose="02010609060101010101" pitchFamily="49" charset="-122"/>
                <a:ea typeface="黑体" panose="02010609060101010101" pitchFamily="49" charset="-122"/>
                <a:cs typeface="黑体" panose="02010609060101010101" pitchFamily="49" charset="-122"/>
              </a:rPr>
              <a:t> </a:t>
            </a:r>
            <a:r>
              <a:rPr lang="en-US" altLang="zh-CN" dirty="0">
                <a:latin typeface="黑体" panose="02010609060101010101" pitchFamily="49" charset="-122"/>
                <a:ea typeface="黑体" panose="02010609060101010101" pitchFamily="49" charset="-122"/>
                <a:cs typeface="黑体" panose="02010609060101010101" pitchFamily="49" charset="-122"/>
              </a:rPr>
              <a:t>3</a:t>
            </a:r>
            <a:r>
              <a:rPr lang="zh-CN" altLang="en-US" dirty="0">
                <a:latin typeface="黑体" panose="02010609060101010101" pitchFamily="49" charset="-122"/>
                <a:ea typeface="黑体" panose="02010609060101010101" pitchFamily="49" charset="-122"/>
                <a:cs typeface="黑体" panose="02010609060101010101" pitchFamily="49" charset="-122"/>
              </a:rPr>
              <a:t>.标志着指导思想上</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拨乱反正</a:t>
            </a:r>
            <a:r>
              <a:rPr lang="zh-CN" altLang="en-US" dirty="0">
                <a:latin typeface="黑体" panose="02010609060101010101" pitchFamily="49" charset="-122"/>
                <a:ea typeface="黑体" panose="02010609060101010101" pitchFamily="49" charset="-122"/>
                <a:cs typeface="黑体" panose="02010609060101010101" pitchFamily="49" charset="-122"/>
              </a:rPr>
              <a:t>的胜利完成。</a:t>
            </a:r>
          </a:p>
        </p:txBody>
      </p:sp>
      <p:grpSp>
        <p:nvGrpSpPr>
          <p:cNvPr id="13" name="组 12"/>
          <p:cNvGrpSpPr/>
          <p:nvPr/>
        </p:nvGrpSpPr>
        <p:grpSpPr>
          <a:xfrm>
            <a:off x="7729546" y="105648"/>
            <a:ext cx="4347925" cy="1511608"/>
            <a:chOff x="6083935" y="86995"/>
            <a:chExt cx="5960745" cy="2027554"/>
          </a:xfrm>
        </p:grpSpPr>
        <p:sp>
          <p:nvSpPr>
            <p:cNvPr id="15" name="圆角矩形 14"/>
            <p:cNvSpPr/>
            <p:nvPr/>
          </p:nvSpPr>
          <p:spPr>
            <a:xfrm>
              <a:off x="6083935" y="684530"/>
              <a:ext cx="3039745" cy="98996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6" name="左大括号 15"/>
            <p:cNvSpPr/>
            <p:nvPr/>
          </p:nvSpPr>
          <p:spPr>
            <a:xfrm>
              <a:off x="9295130" y="277495"/>
              <a:ext cx="191135" cy="180403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圆角矩形 17"/>
            <p:cNvSpPr/>
            <p:nvPr/>
          </p:nvSpPr>
          <p:spPr>
            <a:xfrm>
              <a:off x="9493885" y="86995"/>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伟大的历史性转折</a:t>
              </a:r>
            </a:p>
          </p:txBody>
        </p:sp>
        <p:sp>
          <p:nvSpPr>
            <p:cNvPr id="19" name="圆角矩形 18"/>
            <p:cNvSpPr/>
            <p:nvPr/>
          </p:nvSpPr>
          <p:spPr>
            <a:xfrm>
              <a:off x="9486266" y="839964"/>
              <a:ext cx="2550795" cy="54229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回顾过去</a:t>
              </a:r>
            </a:p>
          </p:txBody>
        </p:sp>
        <p:sp>
          <p:nvSpPr>
            <p:cNvPr id="21" name="圆角矩形 20"/>
            <p:cNvSpPr/>
            <p:nvPr/>
          </p:nvSpPr>
          <p:spPr>
            <a:xfrm>
              <a:off x="9486266" y="1572259"/>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展望未来</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2923409"/>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改革开放与现代化建设新时期</a:t>
            </a:r>
          </a:p>
        </p:txBody>
      </p:sp>
      <p:sp>
        <p:nvSpPr>
          <p:cNvPr id="3" name="左大括号 2"/>
          <p:cNvSpPr/>
          <p:nvPr/>
        </p:nvSpPr>
        <p:spPr>
          <a:xfrm>
            <a:off x="2220386" y="1021967"/>
            <a:ext cx="250222" cy="508667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4475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4" name="圆角矩形 13"/>
          <p:cNvSpPr/>
          <p:nvPr/>
        </p:nvSpPr>
        <p:spPr>
          <a:xfrm>
            <a:off x="2506180" y="479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三</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6" name="左大括号 5"/>
          <p:cNvSpPr/>
          <p:nvPr/>
        </p:nvSpPr>
        <p:spPr>
          <a:xfrm>
            <a:off x="6118597" y="793499"/>
            <a:ext cx="229119" cy="216356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22711" y="793499"/>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伟大的历史性转折</a:t>
            </a:r>
          </a:p>
        </p:txBody>
      </p:sp>
      <p:sp>
        <p:nvSpPr>
          <p:cNvPr id="11" name="圆角矩形 10"/>
          <p:cNvSpPr/>
          <p:nvPr/>
        </p:nvSpPr>
        <p:spPr>
          <a:xfrm>
            <a:off x="6322711" y="154850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回顾过去</a:t>
            </a:r>
          </a:p>
        </p:txBody>
      </p:sp>
      <p:sp>
        <p:nvSpPr>
          <p:cNvPr id="12" name="圆角矩形 11"/>
          <p:cNvSpPr/>
          <p:nvPr/>
        </p:nvSpPr>
        <p:spPr>
          <a:xfrm>
            <a:off x="6322711" y="230580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展望未来</a:t>
            </a:r>
          </a:p>
        </p:txBody>
      </p:sp>
    </p:spTree>
    <p:extLst>
      <p:ext uri="{BB962C8B-B14F-4D97-AF65-F5344CB8AC3E}">
        <p14:creationId xmlns:p14="http://schemas.microsoft.com/office/powerpoint/2010/main" val="1514673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8" y="447778"/>
            <a:ext cx="5767529"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25" name="object 2"/>
          <p:cNvSpPr txBox="1">
            <a:spLocks noGrp="1"/>
          </p:cNvSpPr>
          <p:nvPr>
            <p:ph sz="half" idx="4294967295"/>
          </p:nvPr>
        </p:nvSpPr>
        <p:spPr>
          <a:xfrm>
            <a:off x="131354" y="1564972"/>
            <a:ext cx="6370320" cy="443711"/>
          </a:xfrm>
          <a:prstGeom prst="rect">
            <a:avLst/>
          </a:prstGeom>
        </p:spPr>
        <p:txBody>
          <a:bodyPr vert="horz" wrap="square" lIns="0" tIns="12700" rIns="0" bIns="0" rtlCol="0">
            <a:spAutoFit/>
          </a:bodyPr>
          <a:lstStyle/>
          <a:p>
            <a:pPr marL="0" indent="0">
              <a:lnSpc>
                <a:spcPct val="100000"/>
              </a:lnSpc>
              <a:spcBef>
                <a:spcPts val="100"/>
              </a:spcBef>
              <a:buNone/>
            </a:pPr>
            <a:r>
              <a:rPr dirty="0" smtClean="0">
                <a:latin typeface="黑体" panose="02010609060101010101" pitchFamily="49" charset="-122"/>
                <a:ea typeface="黑体" panose="02010609060101010101" pitchFamily="49" charset="-122"/>
                <a:cs typeface="黑体" panose="02010609060101010101" pitchFamily="49" charset="-122"/>
              </a:rPr>
              <a:t>展望未</a:t>
            </a:r>
            <a:r>
              <a:rPr spc="-5" dirty="0" smtClean="0">
                <a:latin typeface="黑体" panose="02010609060101010101" pitchFamily="49" charset="-122"/>
                <a:ea typeface="黑体" panose="02010609060101010101" pitchFamily="49" charset="-122"/>
                <a:cs typeface="黑体" panose="02010609060101010101" pitchFamily="49" charset="-122"/>
              </a:rPr>
              <a:t>来</a:t>
            </a:r>
            <a:r>
              <a:rPr lang="zh-CN" altLang="en-US"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原则</a:t>
            </a:r>
            <a:r>
              <a:rPr lang="en-US" altLang="zh-CN" sz="2400"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政治</a:t>
            </a:r>
            <a:r>
              <a:rPr lang="en-US" altLang="zh-CN" sz="2400"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经济</a:t>
            </a:r>
            <a:r>
              <a:rPr lang="en-US" altLang="zh-CN" sz="2400"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台湾</a:t>
            </a:r>
            <a:endParaRPr sz="2400" dirty="0">
              <a:latin typeface="黑体" panose="02010609060101010101" pitchFamily="49" charset="-122"/>
              <a:ea typeface="黑体" panose="02010609060101010101" pitchFamily="49" charset="-122"/>
              <a:cs typeface="黑体" panose="02010609060101010101" pitchFamily="49" charset="-122"/>
            </a:endParaRPr>
          </a:p>
        </p:txBody>
      </p:sp>
      <p:sp>
        <p:nvSpPr>
          <p:cNvPr id="26" name="文本框 25"/>
          <p:cNvSpPr txBox="1"/>
          <p:nvPr/>
        </p:nvSpPr>
        <p:spPr>
          <a:xfrm>
            <a:off x="970728" y="2792458"/>
            <a:ext cx="7953102" cy="2554545"/>
          </a:xfrm>
          <a:prstGeom prst="rect">
            <a:avLst/>
          </a:prstGeom>
          <a:noFill/>
        </p:spPr>
        <p:txBody>
          <a:bodyPr wrap="square" rtlCol="0" anchor="t">
            <a:spAutoFit/>
          </a:bodyPr>
          <a:lstStyle/>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原则：邓</a:t>
            </a:r>
            <a:r>
              <a:rPr lang="zh-CN" altLang="en-US" sz="2000" dirty="0">
                <a:latin typeface="黑体" panose="02010609060101010101" pitchFamily="49" charset="-122"/>
                <a:ea typeface="黑体" panose="02010609060101010101" pitchFamily="49" charset="-122"/>
                <a:cs typeface="黑体" panose="02010609060101010101" pitchFamily="49" charset="-122"/>
              </a:rPr>
              <a:t>小平在</a:t>
            </a:r>
            <a:r>
              <a:rPr lang="en-US" altLang="zh-CN" sz="2000" dirty="0">
                <a:latin typeface="黑体" panose="02010609060101010101" pitchFamily="49" charset="-122"/>
                <a:ea typeface="黑体" panose="02010609060101010101" pitchFamily="49" charset="-122"/>
                <a:cs typeface="黑体" panose="02010609060101010101" pitchFamily="49" charset="-122"/>
              </a:rPr>
              <a:t>1979</a:t>
            </a:r>
            <a:r>
              <a:rPr lang="zh-CN" altLang="en-US" sz="2000" dirty="0">
                <a:latin typeface="黑体" panose="02010609060101010101" pitchFamily="49" charset="-122"/>
                <a:ea typeface="黑体" panose="02010609060101010101" pitchFamily="49" charset="-122"/>
                <a:cs typeface="黑体" panose="02010609060101010101" pitchFamily="49" charset="-122"/>
              </a:rPr>
              <a:t>年</a:t>
            </a:r>
            <a:r>
              <a:rPr lang="zh-CN" altLang="en-US" sz="2000" b="1" dirty="0">
                <a:solidFill>
                  <a:srgbClr val="C00000"/>
                </a:solidFill>
                <a:latin typeface="黑体" panose="02010609060101010101" pitchFamily="49" charset="-122"/>
                <a:ea typeface="黑体" panose="02010609060101010101" pitchFamily="49" charset="-122"/>
              </a:rPr>
              <a:t>务虚会</a:t>
            </a:r>
            <a:r>
              <a:rPr lang="zh-CN" altLang="en-US" sz="2000" dirty="0">
                <a:latin typeface="黑体" panose="02010609060101010101" pitchFamily="49" charset="-122"/>
                <a:ea typeface="黑体" panose="02010609060101010101" pitchFamily="49" charset="-122"/>
                <a:cs typeface="黑体" panose="02010609060101010101" pitchFamily="49" charset="-122"/>
              </a:rPr>
              <a:t>中提出</a:t>
            </a:r>
            <a:r>
              <a:rPr lang="zh-CN" altLang="en-US" sz="2000" b="1" dirty="0">
                <a:solidFill>
                  <a:srgbClr val="C00000"/>
                </a:solidFill>
                <a:latin typeface="黑体" panose="02010609060101010101" pitchFamily="49" charset="-122"/>
                <a:ea typeface="黑体" panose="02010609060101010101" pitchFamily="49" charset="-122"/>
              </a:rPr>
              <a:t>四项基本原则</a:t>
            </a:r>
            <a:r>
              <a:rPr lang="zh-CN" altLang="en-US" sz="2000" dirty="0">
                <a:latin typeface="黑体" panose="02010609060101010101" pitchFamily="49" charset="-122"/>
                <a:ea typeface="黑体" panose="02010609060101010101" pitchFamily="49" charset="-122"/>
                <a:cs typeface="黑体" panose="02010609060101010101" pitchFamily="49" charset="-122"/>
              </a:rPr>
              <a:t>。</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政治：1980</a:t>
            </a:r>
            <a:r>
              <a:rPr lang="zh-CN" altLang="en-US" sz="2000" b="1" dirty="0">
                <a:solidFill>
                  <a:srgbClr val="C00000"/>
                </a:solidFill>
                <a:latin typeface="黑体" panose="02010609060101010101" pitchFamily="49" charset="-122"/>
                <a:ea typeface="黑体" panose="02010609060101010101" pitchFamily="49" charset="-122"/>
              </a:rPr>
              <a:t>政治体制</a:t>
            </a:r>
            <a:r>
              <a:rPr lang="zh-CN" altLang="en-US" sz="2000" dirty="0">
                <a:latin typeface="黑体" panose="02010609060101010101" pitchFamily="49" charset="-122"/>
                <a:ea typeface="黑体" panose="02010609060101010101" pitchFamily="49" charset="-122"/>
                <a:cs typeface="黑体" panose="02010609060101010101" pitchFamily="49" charset="-122"/>
              </a:rPr>
              <a:t>改革：《党和国家领导制度的改革</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经济：1980</a:t>
            </a:r>
            <a:r>
              <a:rPr lang="zh-CN" altLang="en-US" sz="2000" dirty="0">
                <a:latin typeface="黑体" panose="02010609060101010101" pitchFamily="49" charset="-122"/>
                <a:ea typeface="黑体" panose="02010609060101010101" pitchFamily="49" charset="-122"/>
                <a:cs typeface="黑体" panose="02010609060101010101" pitchFamily="49" charset="-122"/>
              </a:rPr>
              <a:t>年5月，中央决定在</a:t>
            </a:r>
            <a:r>
              <a:rPr lang="zh-CN" altLang="en-US" sz="2000" b="1" dirty="0">
                <a:solidFill>
                  <a:srgbClr val="C00000"/>
                </a:solidFill>
                <a:latin typeface="黑体" panose="02010609060101010101" pitchFamily="49" charset="-122"/>
                <a:ea typeface="黑体" panose="02010609060101010101" pitchFamily="49" charset="-122"/>
              </a:rPr>
              <a:t>深圳、珠海、汕头和厦门</a:t>
            </a:r>
            <a:r>
              <a:rPr lang="zh-CN" altLang="en-US" sz="2000" dirty="0">
                <a:latin typeface="黑体" panose="02010609060101010101" pitchFamily="49" charset="-122"/>
                <a:ea typeface="黑体" panose="02010609060101010101" pitchFamily="49" charset="-122"/>
                <a:cs typeface="黑体" panose="02010609060101010101" pitchFamily="49" charset="-122"/>
              </a:rPr>
              <a:t>设立经济特区</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b="1" dirty="0">
              <a:solidFill>
                <a:srgbClr val="C00000"/>
              </a:solidFill>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台湾：1979</a:t>
            </a:r>
            <a:r>
              <a:rPr lang="zh-CN" altLang="en-US" sz="2000" dirty="0">
                <a:latin typeface="黑体" panose="02010609060101010101" pitchFamily="49" charset="-122"/>
                <a:ea typeface="黑体" panose="02010609060101010101" pitchFamily="49" charset="-122"/>
                <a:cs typeface="黑体" panose="02010609060101010101" pitchFamily="49" charset="-122"/>
              </a:rPr>
              <a:t>年1月1日，全国人大常委会</a:t>
            </a:r>
            <a:r>
              <a:rPr lang="zh-CN" altLang="en-US" sz="2000" b="1" dirty="0">
                <a:solidFill>
                  <a:srgbClr val="C00000"/>
                </a:solidFill>
                <a:latin typeface="黑体" panose="02010609060101010101" pitchFamily="49" charset="-122"/>
                <a:ea typeface="黑体" panose="02010609060101010101" pitchFamily="49" charset="-122"/>
              </a:rPr>
              <a:t>《告台湾同胞书</a:t>
            </a:r>
            <a:r>
              <a:rPr lang="zh-CN" altLang="en-US" sz="2000" b="1" dirty="0" smtClean="0">
                <a:solidFill>
                  <a:srgbClr val="C00000"/>
                </a:solidFill>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11" name="组 10"/>
          <p:cNvGrpSpPr/>
          <p:nvPr/>
        </p:nvGrpSpPr>
        <p:grpSpPr>
          <a:xfrm>
            <a:off x="7729546" y="105648"/>
            <a:ext cx="4347925" cy="1511608"/>
            <a:chOff x="6083935" y="86995"/>
            <a:chExt cx="5960745" cy="2027554"/>
          </a:xfrm>
        </p:grpSpPr>
        <p:sp>
          <p:nvSpPr>
            <p:cNvPr id="13" name="圆角矩形 12"/>
            <p:cNvSpPr/>
            <p:nvPr/>
          </p:nvSpPr>
          <p:spPr>
            <a:xfrm>
              <a:off x="6083935" y="684530"/>
              <a:ext cx="3039745" cy="98996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4" name="左大括号 13"/>
            <p:cNvSpPr/>
            <p:nvPr/>
          </p:nvSpPr>
          <p:spPr>
            <a:xfrm>
              <a:off x="9295130" y="277495"/>
              <a:ext cx="191135" cy="180403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9493885" y="86995"/>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伟大的历史性转折</a:t>
              </a:r>
            </a:p>
          </p:txBody>
        </p:sp>
        <p:sp>
          <p:nvSpPr>
            <p:cNvPr id="19" name="圆角矩形 18"/>
            <p:cNvSpPr/>
            <p:nvPr/>
          </p:nvSpPr>
          <p:spPr>
            <a:xfrm>
              <a:off x="9486266" y="839964"/>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回顾过去</a:t>
              </a:r>
            </a:p>
          </p:txBody>
        </p:sp>
        <p:sp>
          <p:nvSpPr>
            <p:cNvPr id="20" name="圆角矩形 19"/>
            <p:cNvSpPr/>
            <p:nvPr/>
          </p:nvSpPr>
          <p:spPr>
            <a:xfrm>
              <a:off x="9486266" y="1572259"/>
              <a:ext cx="2550795" cy="5422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黑体" panose="02010609060101010101" pitchFamily="49" charset="-122"/>
                  <a:ea typeface="黑体" panose="02010609060101010101" pitchFamily="49" charset="-122"/>
                </a:rPr>
                <a:t>展望未来</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51838" y="1715892"/>
            <a:ext cx="6815926" cy="3850126"/>
          </a:xfrm>
        </p:spPr>
        <p:txBody>
          <a:bodyPr>
            <a:normAutofit/>
          </a:bodyPr>
          <a:lstStyle/>
          <a:p>
            <a:pPr>
              <a:lnSpc>
                <a:spcPct val="200000"/>
              </a:lnSpc>
            </a:pP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中国近现代史纲要</a:t>
            </a:r>
            <a:r>
              <a:rPr lang="en-US" altLang="zh-CN" sz="2000" dirty="0" smtClean="0">
                <a:latin typeface="黑体" panose="02010609060101010101" pitchFamily="49" charset="-122"/>
                <a:ea typeface="黑体" panose="02010609060101010101" pitchFamily="49" charset="-122"/>
              </a:rPr>
              <a:t>》</a:t>
            </a:r>
          </a:p>
          <a:p>
            <a:pPr marL="285750" indent="-285750">
              <a:lnSpc>
                <a:spcPct val="20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思维导图，脉络明晰</a:t>
            </a:r>
            <a:endParaRPr lang="en-US" altLang="zh-CN" sz="2000" dirty="0" smtClean="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知识考点，重点分析</a:t>
            </a:r>
            <a:endParaRPr lang="en-US" altLang="zh-CN" sz="2000" dirty="0" smtClean="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历年真题，深度解析</a:t>
            </a:r>
          </a:p>
          <a:p>
            <a:pPr marL="285750" indent="-285750">
              <a:lnSpc>
                <a:spcPct val="20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考场演兵，巩固练习</a:t>
            </a:r>
          </a:p>
          <a:p>
            <a:pPr>
              <a:lnSpc>
                <a:spcPct val="200000"/>
              </a:lnSpc>
            </a:pPr>
            <a:endParaRPr lang="zh-CN" altLang="en-US" sz="2000" dirty="0"/>
          </a:p>
        </p:txBody>
      </p:sp>
      <p:sp>
        <p:nvSpPr>
          <p:cNvPr id="6" name="标题 1"/>
          <p:cNvSpPr>
            <a:spLocks noGrp="1"/>
          </p:cNvSpPr>
          <p:nvPr>
            <p:ph type="title"/>
          </p:nvPr>
        </p:nvSpPr>
        <p:spPr>
          <a:xfrm>
            <a:off x="1289957" y="429427"/>
            <a:ext cx="9301843" cy="544050"/>
          </a:xfrm>
        </p:spPr>
        <p:txBody>
          <a:bodyPr/>
          <a:lstStyle/>
          <a:p>
            <a:r>
              <a:rPr lang="zh-CN" altLang="en-US" sz="3600" dirty="0" smtClean="0">
                <a:solidFill>
                  <a:schemeClr val="tx1"/>
                </a:solidFill>
              </a:rPr>
              <a:t>关于教材</a:t>
            </a:r>
            <a:endParaRPr lang="zh-CN" altLang="en-US" sz="3600" dirty="0">
              <a:solidFill>
                <a:schemeClr val="tx1"/>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822" y="225331"/>
            <a:ext cx="5690560" cy="5690560"/>
          </a:xfrm>
          <a:prstGeom prst="rect">
            <a:avLst/>
          </a:prstGeom>
        </p:spPr>
      </p:pic>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164797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8" y="447778"/>
            <a:ext cx="5767529"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grpSp>
        <p:nvGrpSpPr>
          <p:cNvPr id="12" name="组 11"/>
          <p:cNvGrpSpPr/>
          <p:nvPr/>
        </p:nvGrpSpPr>
        <p:grpSpPr>
          <a:xfrm>
            <a:off x="7717971" y="92184"/>
            <a:ext cx="4357189" cy="1674936"/>
            <a:chOff x="6083935" y="86995"/>
            <a:chExt cx="5973445" cy="2246630"/>
          </a:xfrm>
        </p:grpSpPr>
        <p:sp>
          <p:nvSpPr>
            <p:cNvPr id="15" name="圆角矩形 14"/>
            <p:cNvSpPr/>
            <p:nvPr/>
          </p:nvSpPr>
          <p:spPr>
            <a:xfrm>
              <a:off x="6083935" y="684530"/>
              <a:ext cx="3039745" cy="98996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6" name="左大括号 15"/>
            <p:cNvSpPr/>
            <p:nvPr/>
          </p:nvSpPr>
          <p:spPr>
            <a:xfrm>
              <a:off x="9295130" y="277495"/>
              <a:ext cx="191135" cy="180403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圆角矩形 17"/>
            <p:cNvSpPr/>
            <p:nvPr/>
          </p:nvSpPr>
          <p:spPr>
            <a:xfrm>
              <a:off x="9493885" y="86995"/>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伟大的历史性转折</a:t>
              </a:r>
            </a:p>
          </p:txBody>
        </p:sp>
        <p:sp>
          <p:nvSpPr>
            <p:cNvPr id="22" name="圆角矩形 21"/>
            <p:cNvSpPr/>
            <p:nvPr/>
          </p:nvSpPr>
          <p:spPr>
            <a:xfrm>
              <a:off x="9493885" y="930910"/>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回顾过去</a:t>
              </a:r>
            </a:p>
          </p:txBody>
        </p:sp>
        <p:sp>
          <p:nvSpPr>
            <p:cNvPr id="23" name="圆角矩形 22"/>
            <p:cNvSpPr/>
            <p:nvPr/>
          </p:nvSpPr>
          <p:spPr>
            <a:xfrm>
              <a:off x="9506585" y="1791335"/>
              <a:ext cx="2550795" cy="54229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展望未来</a:t>
              </a:r>
            </a:p>
          </p:txBody>
        </p:sp>
      </p:grpSp>
      <p:sp>
        <p:nvSpPr>
          <p:cNvPr id="25" name="object 2"/>
          <p:cNvSpPr txBox="1">
            <a:spLocks noGrp="1"/>
          </p:cNvSpPr>
          <p:nvPr>
            <p:ph sz="half" idx="4294967295"/>
          </p:nvPr>
        </p:nvSpPr>
        <p:spPr>
          <a:xfrm>
            <a:off x="131354" y="1564972"/>
            <a:ext cx="6370320" cy="443711"/>
          </a:xfrm>
          <a:prstGeom prst="rect">
            <a:avLst/>
          </a:prstGeom>
        </p:spPr>
        <p:txBody>
          <a:bodyPr vert="horz" wrap="square" lIns="0" tIns="12700" rIns="0" bIns="0" rtlCol="0">
            <a:spAutoFit/>
          </a:bodyPr>
          <a:lstStyle/>
          <a:p>
            <a:pPr marL="0" indent="0">
              <a:lnSpc>
                <a:spcPct val="100000"/>
              </a:lnSpc>
              <a:spcBef>
                <a:spcPts val="100"/>
              </a:spcBef>
              <a:buNone/>
            </a:pPr>
            <a:r>
              <a:rPr dirty="0" smtClean="0">
                <a:latin typeface="黑体" panose="02010609060101010101" pitchFamily="49" charset="-122"/>
                <a:ea typeface="黑体" panose="02010609060101010101" pitchFamily="49" charset="-122"/>
                <a:cs typeface="黑体" panose="02010609060101010101" pitchFamily="49" charset="-122"/>
              </a:rPr>
              <a:t>展望未</a:t>
            </a:r>
            <a:r>
              <a:rPr spc="-5" dirty="0" smtClean="0">
                <a:latin typeface="黑体" panose="02010609060101010101" pitchFamily="49" charset="-122"/>
                <a:ea typeface="黑体" panose="02010609060101010101" pitchFamily="49" charset="-122"/>
                <a:cs typeface="黑体" panose="02010609060101010101" pitchFamily="49" charset="-122"/>
              </a:rPr>
              <a:t>来</a:t>
            </a:r>
            <a:r>
              <a:rPr lang="zh-CN" altLang="en-US"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原则</a:t>
            </a:r>
            <a:r>
              <a:rPr lang="en-US" altLang="zh-CN" sz="2400"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政治</a:t>
            </a:r>
            <a:r>
              <a:rPr lang="en-US" altLang="zh-CN" sz="2400"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经济</a:t>
            </a:r>
            <a:r>
              <a:rPr lang="en-US" altLang="zh-CN" sz="2400"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台湾</a:t>
            </a:r>
            <a:endParaRPr sz="2400" dirty="0">
              <a:latin typeface="黑体" panose="02010609060101010101" pitchFamily="49" charset="-122"/>
              <a:ea typeface="黑体" panose="02010609060101010101" pitchFamily="49" charset="-122"/>
              <a:cs typeface="黑体" panose="02010609060101010101" pitchFamily="49" charset="-122"/>
            </a:endParaRPr>
          </a:p>
        </p:txBody>
      </p:sp>
      <p:sp>
        <p:nvSpPr>
          <p:cNvPr id="26" name="文本框 25"/>
          <p:cNvSpPr txBox="1"/>
          <p:nvPr/>
        </p:nvSpPr>
        <p:spPr>
          <a:xfrm>
            <a:off x="970728" y="2792458"/>
            <a:ext cx="9089574" cy="2554545"/>
          </a:xfrm>
          <a:prstGeom prst="rect">
            <a:avLst/>
          </a:prstGeom>
          <a:noFill/>
        </p:spPr>
        <p:txBody>
          <a:bodyPr wrap="square" rtlCol="0" anchor="t">
            <a:spAutoFit/>
          </a:bodyPr>
          <a:lstStyle/>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原则：邓</a:t>
            </a:r>
            <a:r>
              <a:rPr lang="zh-CN" altLang="en-US" sz="2000" dirty="0">
                <a:latin typeface="黑体" panose="02010609060101010101" pitchFamily="49" charset="-122"/>
                <a:ea typeface="黑体" panose="02010609060101010101" pitchFamily="49" charset="-122"/>
                <a:cs typeface="黑体" panose="02010609060101010101" pitchFamily="49" charset="-122"/>
              </a:rPr>
              <a:t>小平在</a:t>
            </a:r>
            <a:r>
              <a:rPr lang="en-US" altLang="zh-CN" sz="2000" dirty="0">
                <a:latin typeface="黑体" panose="02010609060101010101" pitchFamily="49" charset="-122"/>
                <a:ea typeface="黑体" panose="02010609060101010101" pitchFamily="49" charset="-122"/>
                <a:cs typeface="黑体" panose="02010609060101010101" pitchFamily="49" charset="-122"/>
              </a:rPr>
              <a:t>1979</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年</a:t>
            </a:r>
            <a:r>
              <a:rPr lang="zh-CN" altLang="en-US" sz="2000" b="1" u="sng" dirty="0" smtClean="0">
                <a:solidFill>
                  <a:srgbClr val="C00000"/>
                </a:solidFill>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中</a:t>
            </a:r>
            <a:r>
              <a:rPr lang="zh-CN" altLang="en-US" sz="2000" dirty="0">
                <a:latin typeface="黑体" panose="02010609060101010101" pitchFamily="49" charset="-122"/>
                <a:ea typeface="黑体" panose="02010609060101010101" pitchFamily="49" charset="-122"/>
                <a:cs typeface="黑体" panose="02010609060101010101" pitchFamily="49" charset="-122"/>
              </a:rPr>
              <a:t>提出</a:t>
            </a:r>
            <a:r>
              <a:rPr lang="zh-CN" altLang="en-US" sz="2000" b="1" dirty="0">
                <a:solidFill>
                  <a:srgbClr val="C00000"/>
                </a:solidFill>
                <a:latin typeface="黑体" panose="02010609060101010101" pitchFamily="49" charset="-122"/>
                <a:ea typeface="黑体" panose="02010609060101010101" pitchFamily="49" charset="-122"/>
              </a:rPr>
              <a:t>四项基本原则</a:t>
            </a:r>
            <a:r>
              <a:rPr lang="zh-CN" altLang="en-US" sz="2000" dirty="0">
                <a:latin typeface="黑体" panose="02010609060101010101" pitchFamily="49" charset="-122"/>
                <a:ea typeface="黑体" panose="02010609060101010101" pitchFamily="49" charset="-122"/>
                <a:cs typeface="黑体" panose="02010609060101010101" pitchFamily="49" charset="-122"/>
              </a:rPr>
              <a:t>。</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政治：1980</a:t>
            </a:r>
            <a:r>
              <a:rPr lang="zh-CN" altLang="en-US" sz="2000" b="1" u="sng" dirty="0">
                <a:solidFill>
                  <a:srgbClr val="C00000"/>
                </a:solidFill>
                <a:latin typeface="黑体" panose="02010609060101010101" pitchFamily="49" charset="-122"/>
                <a:ea typeface="黑体" panose="02010609060101010101" pitchFamily="49" charset="-122"/>
              </a:rPr>
              <a:t> </a:t>
            </a:r>
            <a:r>
              <a:rPr lang="zh-CN" altLang="en-US" sz="2000" b="1" u="sng" dirty="0" smtClean="0">
                <a:solidFill>
                  <a:srgbClr val="C00000"/>
                </a:solidFill>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改革</a:t>
            </a:r>
            <a:r>
              <a:rPr lang="zh-CN" altLang="en-US" sz="2000" dirty="0">
                <a:latin typeface="黑体" panose="02010609060101010101" pitchFamily="49" charset="-122"/>
                <a:ea typeface="黑体" panose="02010609060101010101" pitchFamily="49" charset="-122"/>
                <a:cs typeface="黑体" panose="02010609060101010101" pitchFamily="49" charset="-122"/>
              </a:rPr>
              <a:t>：《党和国家领导制度的改革</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经济：1980</a:t>
            </a:r>
            <a:r>
              <a:rPr lang="zh-CN" altLang="en-US" sz="2000" dirty="0">
                <a:latin typeface="黑体" panose="02010609060101010101" pitchFamily="49" charset="-122"/>
                <a:ea typeface="黑体" panose="02010609060101010101" pitchFamily="49" charset="-122"/>
                <a:cs typeface="黑体" panose="02010609060101010101" pitchFamily="49" charset="-122"/>
              </a:rPr>
              <a:t>年5月，中央决定</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在</a:t>
            </a:r>
            <a:r>
              <a:rPr lang="zh-CN" altLang="en-US" sz="2000" b="1" u="sng" dirty="0">
                <a:solidFill>
                  <a:srgbClr val="C00000"/>
                </a:solidFill>
                <a:latin typeface="黑体" panose="02010609060101010101" pitchFamily="49" charset="-122"/>
                <a:ea typeface="黑体" panose="02010609060101010101" pitchFamily="49" charset="-122"/>
              </a:rPr>
              <a:t> </a:t>
            </a:r>
            <a:r>
              <a:rPr lang="zh-CN" altLang="en-US" sz="2000" b="1" u="sng" dirty="0" smtClean="0">
                <a:solidFill>
                  <a:srgbClr val="C00000"/>
                </a:solidFill>
                <a:latin typeface="黑体" panose="02010609060101010101" pitchFamily="49" charset="-122"/>
                <a:ea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rPr>
              <a:t>、</a:t>
            </a:r>
            <a:r>
              <a:rPr lang="zh-CN" altLang="en-US" sz="2000" b="1" u="sng" dirty="0" smtClean="0">
                <a:solidFill>
                  <a:srgbClr val="C00000"/>
                </a:solidFill>
                <a:latin typeface="黑体" panose="02010609060101010101" pitchFamily="49" charset="-122"/>
                <a:ea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rPr>
              <a:t>、</a:t>
            </a:r>
            <a:r>
              <a:rPr lang="zh-CN" altLang="en-US" sz="2000" b="1" u="sng" dirty="0" smtClean="0">
                <a:solidFill>
                  <a:srgbClr val="C00000"/>
                </a:solidFill>
                <a:latin typeface="黑体" panose="02010609060101010101" pitchFamily="49" charset="-122"/>
                <a:ea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rPr>
              <a:t>和</a:t>
            </a:r>
            <a:r>
              <a:rPr lang="zh-CN" altLang="en-US" sz="2000" b="1" u="sng" dirty="0" smtClean="0">
                <a:solidFill>
                  <a:srgbClr val="C00000"/>
                </a:solidFill>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设立</a:t>
            </a:r>
            <a:r>
              <a:rPr lang="zh-CN" altLang="en-US" sz="2000" dirty="0">
                <a:latin typeface="黑体" panose="02010609060101010101" pitchFamily="49" charset="-122"/>
                <a:ea typeface="黑体" panose="02010609060101010101" pitchFamily="49" charset="-122"/>
                <a:cs typeface="黑体" panose="02010609060101010101" pitchFamily="49" charset="-122"/>
              </a:rPr>
              <a:t>经济特区</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b="1" dirty="0">
              <a:solidFill>
                <a:srgbClr val="C00000"/>
              </a:solidFill>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台湾：1979</a:t>
            </a:r>
            <a:r>
              <a:rPr lang="zh-CN" altLang="en-US" sz="2000" dirty="0">
                <a:latin typeface="黑体" panose="02010609060101010101" pitchFamily="49" charset="-122"/>
                <a:ea typeface="黑体" panose="02010609060101010101" pitchFamily="49" charset="-122"/>
                <a:cs typeface="黑体" panose="02010609060101010101" pitchFamily="49" charset="-122"/>
              </a:rPr>
              <a:t>年1月1日，全国人大常委会</a:t>
            </a:r>
            <a:r>
              <a:rPr lang="zh-CN" altLang="en-US" sz="2000" b="1" dirty="0">
                <a:solidFill>
                  <a:srgbClr val="C00000"/>
                </a:solidFill>
                <a:latin typeface="黑体" panose="02010609060101010101" pitchFamily="49" charset="-122"/>
                <a:ea typeface="黑体" panose="02010609060101010101" pitchFamily="49" charset="-122"/>
              </a:rPr>
              <a:t>《告台湾同胞书</a:t>
            </a:r>
            <a:r>
              <a:rPr lang="zh-CN" altLang="en-US" sz="2000" b="1" dirty="0" smtClean="0">
                <a:solidFill>
                  <a:srgbClr val="C00000"/>
                </a:solidFill>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8" y="447778"/>
            <a:ext cx="5767529"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25" name="object 2"/>
          <p:cNvSpPr txBox="1">
            <a:spLocks noGrp="1"/>
          </p:cNvSpPr>
          <p:nvPr>
            <p:ph sz="half" idx="4294967295"/>
          </p:nvPr>
        </p:nvSpPr>
        <p:spPr>
          <a:xfrm>
            <a:off x="131354" y="1564972"/>
            <a:ext cx="6370320" cy="443711"/>
          </a:xfrm>
          <a:prstGeom prst="rect">
            <a:avLst/>
          </a:prstGeom>
        </p:spPr>
        <p:txBody>
          <a:bodyPr vert="horz" wrap="square" lIns="0" tIns="12700" rIns="0" bIns="0" rtlCol="0">
            <a:spAutoFit/>
          </a:bodyPr>
          <a:lstStyle/>
          <a:p>
            <a:pPr marL="0" indent="0">
              <a:lnSpc>
                <a:spcPct val="100000"/>
              </a:lnSpc>
              <a:spcBef>
                <a:spcPts val="100"/>
              </a:spcBef>
              <a:buNone/>
            </a:pPr>
            <a:r>
              <a:rPr dirty="0" smtClean="0">
                <a:latin typeface="黑体" panose="02010609060101010101" pitchFamily="49" charset="-122"/>
                <a:ea typeface="黑体" panose="02010609060101010101" pitchFamily="49" charset="-122"/>
                <a:cs typeface="黑体" panose="02010609060101010101" pitchFamily="49" charset="-122"/>
              </a:rPr>
              <a:t>展望未</a:t>
            </a:r>
            <a:r>
              <a:rPr spc="-5" dirty="0" smtClean="0">
                <a:latin typeface="黑体" panose="02010609060101010101" pitchFamily="49" charset="-122"/>
                <a:ea typeface="黑体" panose="02010609060101010101" pitchFamily="49" charset="-122"/>
                <a:cs typeface="黑体" panose="02010609060101010101" pitchFamily="49" charset="-122"/>
              </a:rPr>
              <a:t>来</a:t>
            </a:r>
            <a:r>
              <a:rPr lang="zh-CN" altLang="en-US"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原则</a:t>
            </a:r>
            <a:r>
              <a:rPr lang="en-US" altLang="zh-CN" sz="2400"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政治</a:t>
            </a:r>
            <a:r>
              <a:rPr lang="en-US" altLang="zh-CN" sz="2400"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经济</a:t>
            </a:r>
            <a:r>
              <a:rPr lang="en-US" altLang="zh-CN" sz="2400" spc="-5"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spc="-5" dirty="0" smtClean="0">
                <a:latin typeface="黑体" panose="02010609060101010101" pitchFamily="49" charset="-122"/>
                <a:ea typeface="黑体" panose="02010609060101010101" pitchFamily="49" charset="-122"/>
                <a:cs typeface="黑体" panose="02010609060101010101" pitchFamily="49" charset="-122"/>
              </a:rPr>
              <a:t>台湾</a:t>
            </a:r>
            <a:endParaRPr sz="2400" dirty="0">
              <a:latin typeface="黑体" panose="02010609060101010101" pitchFamily="49" charset="-122"/>
              <a:ea typeface="黑体" panose="02010609060101010101" pitchFamily="49" charset="-122"/>
              <a:cs typeface="黑体" panose="02010609060101010101" pitchFamily="49" charset="-122"/>
            </a:endParaRPr>
          </a:p>
        </p:txBody>
      </p:sp>
      <p:sp>
        <p:nvSpPr>
          <p:cNvPr id="26" name="文本框 25"/>
          <p:cNvSpPr txBox="1"/>
          <p:nvPr/>
        </p:nvSpPr>
        <p:spPr>
          <a:xfrm>
            <a:off x="970728" y="2792458"/>
            <a:ext cx="7953102" cy="2554545"/>
          </a:xfrm>
          <a:prstGeom prst="rect">
            <a:avLst/>
          </a:prstGeom>
          <a:noFill/>
        </p:spPr>
        <p:txBody>
          <a:bodyPr wrap="square" rtlCol="0" anchor="t">
            <a:spAutoFit/>
          </a:bodyPr>
          <a:lstStyle/>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原则：邓</a:t>
            </a:r>
            <a:r>
              <a:rPr lang="zh-CN" altLang="en-US" sz="2000" dirty="0">
                <a:latin typeface="黑体" panose="02010609060101010101" pitchFamily="49" charset="-122"/>
                <a:ea typeface="黑体" panose="02010609060101010101" pitchFamily="49" charset="-122"/>
                <a:cs typeface="黑体" panose="02010609060101010101" pitchFamily="49" charset="-122"/>
              </a:rPr>
              <a:t>小平在</a:t>
            </a:r>
            <a:r>
              <a:rPr lang="en-US" altLang="zh-CN" sz="2000" dirty="0">
                <a:latin typeface="黑体" panose="02010609060101010101" pitchFamily="49" charset="-122"/>
                <a:ea typeface="黑体" panose="02010609060101010101" pitchFamily="49" charset="-122"/>
                <a:cs typeface="黑体" panose="02010609060101010101" pitchFamily="49" charset="-122"/>
              </a:rPr>
              <a:t>1979</a:t>
            </a:r>
            <a:r>
              <a:rPr lang="zh-CN" altLang="en-US" sz="2000" dirty="0">
                <a:latin typeface="黑体" panose="02010609060101010101" pitchFamily="49" charset="-122"/>
                <a:ea typeface="黑体" panose="02010609060101010101" pitchFamily="49" charset="-122"/>
                <a:cs typeface="黑体" panose="02010609060101010101" pitchFamily="49" charset="-122"/>
              </a:rPr>
              <a:t>年</a:t>
            </a:r>
            <a:r>
              <a:rPr lang="zh-CN" altLang="en-US" sz="2000" b="1" dirty="0">
                <a:solidFill>
                  <a:srgbClr val="C00000"/>
                </a:solidFill>
                <a:latin typeface="黑体" panose="02010609060101010101" pitchFamily="49" charset="-122"/>
                <a:ea typeface="黑体" panose="02010609060101010101" pitchFamily="49" charset="-122"/>
              </a:rPr>
              <a:t>务虚会</a:t>
            </a:r>
            <a:r>
              <a:rPr lang="zh-CN" altLang="en-US" sz="2000" dirty="0">
                <a:latin typeface="黑体" panose="02010609060101010101" pitchFamily="49" charset="-122"/>
                <a:ea typeface="黑体" panose="02010609060101010101" pitchFamily="49" charset="-122"/>
                <a:cs typeface="黑体" panose="02010609060101010101" pitchFamily="49" charset="-122"/>
              </a:rPr>
              <a:t>中提出</a:t>
            </a:r>
            <a:r>
              <a:rPr lang="zh-CN" altLang="en-US" sz="2000" b="1" dirty="0">
                <a:solidFill>
                  <a:srgbClr val="C00000"/>
                </a:solidFill>
                <a:latin typeface="黑体" panose="02010609060101010101" pitchFamily="49" charset="-122"/>
                <a:ea typeface="黑体" panose="02010609060101010101" pitchFamily="49" charset="-122"/>
              </a:rPr>
              <a:t>四项基本原则</a:t>
            </a:r>
            <a:r>
              <a:rPr lang="zh-CN" altLang="en-US" sz="2000" dirty="0">
                <a:latin typeface="黑体" panose="02010609060101010101" pitchFamily="49" charset="-122"/>
                <a:ea typeface="黑体" panose="02010609060101010101" pitchFamily="49" charset="-122"/>
                <a:cs typeface="黑体" panose="02010609060101010101" pitchFamily="49" charset="-122"/>
              </a:rPr>
              <a:t>。</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政治：1980</a:t>
            </a:r>
            <a:r>
              <a:rPr lang="zh-CN" altLang="en-US" sz="2000" b="1" dirty="0">
                <a:solidFill>
                  <a:srgbClr val="C00000"/>
                </a:solidFill>
                <a:latin typeface="黑体" panose="02010609060101010101" pitchFamily="49" charset="-122"/>
                <a:ea typeface="黑体" panose="02010609060101010101" pitchFamily="49" charset="-122"/>
              </a:rPr>
              <a:t>政治体制</a:t>
            </a:r>
            <a:r>
              <a:rPr lang="zh-CN" altLang="en-US" sz="2000" dirty="0">
                <a:latin typeface="黑体" panose="02010609060101010101" pitchFamily="49" charset="-122"/>
                <a:ea typeface="黑体" panose="02010609060101010101" pitchFamily="49" charset="-122"/>
                <a:cs typeface="黑体" panose="02010609060101010101" pitchFamily="49" charset="-122"/>
              </a:rPr>
              <a:t>改革：《党和国家领导制度的改革</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经济：1980</a:t>
            </a:r>
            <a:r>
              <a:rPr lang="zh-CN" altLang="en-US" sz="2000" dirty="0">
                <a:latin typeface="黑体" panose="02010609060101010101" pitchFamily="49" charset="-122"/>
                <a:ea typeface="黑体" panose="02010609060101010101" pitchFamily="49" charset="-122"/>
                <a:cs typeface="黑体" panose="02010609060101010101" pitchFamily="49" charset="-122"/>
              </a:rPr>
              <a:t>年5月，中央决定在</a:t>
            </a:r>
            <a:r>
              <a:rPr lang="zh-CN" altLang="en-US" sz="2000" b="1" dirty="0">
                <a:solidFill>
                  <a:srgbClr val="C00000"/>
                </a:solidFill>
                <a:latin typeface="黑体" panose="02010609060101010101" pitchFamily="49" charset="-122"/>
                <a:ea typeface="黑体" panose="02010609060101010101" pitchFamily="49" charset="-122"/>
              </a:rPr>
              <a:t>深圳、珠海、汕头和厦门</a:t>
            </a:r>
            <a:r>
              <a:rPr lang="zh-CN" altLang="en-US" sz="2000" dirty="0">
                <a:latin typeface="黑体" panose="02010609060101010101" pitchFamily="49" charset="-122"/>
                <a:ea typeface="黑体" panose="02010609060101010101" pitchFamily="49" charset="-122"/>
                <a:cs typeface="黑体" panose="02010609060101010101" pitchFamily="49" charset="-122"/>
              </a:rPr>
              <a:t>设立经济特区</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b="1" dirty="0">
              <a:solidFill>
                <a:srgbClr val="C00000"/>
              </a:solidFill>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台湾：1979</a:t>
            </a:r>
            <a:r>
              <a:rPr lang="zh-CN" altLang="en-US" sz="2000" dirty="0">
                <a:latin typeface="黑体" panose="02010609060101010101" pitchFamily="49" charset="-122"/>
                <a:ea typeface="黑体" panose="02010609060101010101" pitchFamily="49" charset="-122"/>
                <a:cs typeface="黑体" panose="02010609060101010101" pitchFamily="49" charset="-122"/>
              </a:rPr>
              <a:t>年1月1日，全国人大常委会</a:t>
            </a:r>
            <a:r>
              <a:rPr lang="zh-CN" altLang="en-US" sz="2000" b="1" dirty="0">
                <a:solidFill>
                  <a:srgbClr val="C00000"/>
                </a:solidFill>
                <a:latin typeface="黑体" panose="02010609060101010101" pitchFamily="49" charset="-122"/>
                <a:ea typeface="黑体" panose="02010609060101010101" pitchFamily="49" charset="-122"/>
              </a:rPr>
              <a:t>《告台湾同胞书</a:t>
            </a:r>
            <a:r>
              <a:rPr lang="zh-CN" altLang="en-US" sz="2000" b="1" dirty="0" smtClean="0">
                <a:solidFill>
                  <a:srgbClr val="C00000"/>
                </a:solidFill>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11" name="组 10"/>
          <p:cNvGrpSpPr/>
          <p:nvPr/>
        </p:nvGrpSpPr>
        <p:grpSpPr>
          <a:xfrm>
            <a:off x="7729546" y="105648"/>
            <a:ext cx="4347925" cy="1511608"/>
            <a:chOff x="6083935" y="86995"/>
            <a:chExt cx="5960745" cy="2027554"/>
          </a:xfrm>
        </p:grpSpPr>
        <p:sp>
          <p:nvSpPr>
            <p:cNvPr id="13" name="圆角矩形 12"/>
            <p:cNvSpPr/>
            <p:nvPr/>
          </p:nvSpPr>
          <p:spPr>
            <a:xfrm>
              <a:off x="6083935" y="684530"/>
              <a:ext cx="3039745" cy="98996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4" name="左大括号 13"/>
            <p:cNvSpPr/>
            <p:nvPr/>
          </p:nvSpPr>
          <p:spPr>
            <a:xfrm>
              <a:off x="9295130" y="277495"/>
              <a:ext cx="191135" cy="180403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7" name="圆角矩形 16"/>
            <p:cNvSpPr/>
            <p:nvPr/>
          </p:nvSpPr>
          <p:spPr>
            <a:xfrm>
              <a:off x="9493885" y="86995"/>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伟大的历史性转折</a:t>
              </a:r>
            </a:p>
          </p:txBody>
        </p:sp>
        <p:sp>
          <p:nvSpPr>
            <p:cNvPr id="19" name="圆角矩形 18"/>
            <p:cNvSpPr/>
            <p:nvPr/>
          </p:nvSpPr>
          <p:spPr>
            <a:xfrm>
              <a:off x="9486266" y="839964"/>
              <a:ext cx="2550795" cy="5422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回顾过去</a:t>
              </a:r>
            </a:p>
          </p:txBody>
        </p:sp>
        <p:sp>
          <p:nvSpPr>
            <p:cNvPr id="20" name="圆角矩形 19"/>
            <p:cNvSpPr/>
            <p:nvPr/>
          </p:nvSpPr>
          <p:spPr>
            <a:xfrm>
              <a:off x="9486266" y="1572259"/>
              <a:ext cx="2550795" cy="5422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黑体" panose="02010609060101010101" pitchFamily="49" charset="-122"/>
                  <a:ea typeface="黑体" panose="02010609060101010101" pitchFamily="49" charset="-122"/>
                </a:rPr>
                <a:t>展望未来</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8" y="447778"/>
            <a:ext cx="10192076"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53" name="文本框 52"/>
          <p:cNvSpPr txBox="1"/>
          <p:nvPr/>
        </p:nvSpPr>
        <p:spPr>
          <a:xfrm>
            <a:off x="-347980" y="1791335"/>
            <a:ext cx="4157345" cy="3415030"/>
          </a:xfrm>
          <a:prstGeom prst="rect">
            <a:avLst/>
          </a:prstGeom>
          <a:noFill/>
        </p:spPr>
        <p:txBody>
          <a:bodyPr wrap="square" rtlCol="0">
            <a:spAutoFit/>
          </a:bodyPr>
          <a:lstStyle/>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en-US" altLang="zh-CN" sz="2400" dirty="0" smtClean="0">
                <a:latin typeface="黑体" panose="02010609060101010101" pitchFamily="49" charset="-122"/>
                <a:ea typeface="黑体" panose="02010609060101010101" pitchFamily="49" charset="-122"/>
                <a:cs typeface="黑体" panose="02010609060101010101" pitchFamily="49" charset="-122"/>
              </a:rPr>
              <a:t>1979</a:t>
            </a:r>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年务虚会</a:t>
            </a: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en-US" altLang="zh-CN" sz="2400" dirty="0">
                <a:latin typeface="黑体" panose="02010609060101010101" pitchFamily="49" charset="-122"/>
                <a:ea typeface="黑体" panose="02010609060101010101" pitchFamily="49" charset="-122"/>
                <a:cs typeface="黑体" panose="02010609060101010101" pitchFamily="49" charset="-122"/>
              </a:rPr>
              <a:t>1979</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年全国人大常委会</a:t>
            </a: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en-US" altLang="zh-CN" sz="2400" dirty="0">
                <a:latin typeface="黑体" panose="02010609060101010101" pitchFamily="49" charset="-122"/>
                <a:ea typeface="黑体" panose="02010609060101010101" pitchFamily="49" charset="-122"/>
                <a:cs typeface="黑体" panose="02010609060101010101" pitchFamily="49" charset="-122"/>
              </a:rPr>
              <a:t>1980</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年</a:t>
            </a:r>
            <a:r>
              <a:rPr kumimoji="1" lang="zh-CN" sz="2400" dirty="0">
                <a:latin typeface="黑体" panose="02010609060101010101" pitchFamily="49" charset="-122"/>
                <a:ea typeface="黑体" panose="02010609060101010101" pitchFamily="49" charset="-122"/>
                <a:cs typeface="黑体" panose="02010609060101010101" pitchFamily="49" charset="-122"/>
              </a:rPr>
              <a:t>政治体制改革</a:t>
            </a:r>
          </a:p>
        </p:txBody>
      </p:sp>
      <p:sp>
        <p:nvSpPr>
          <p:cNvPr id="36" name="文本框 35"/>
          <p:cNvSpPr txBox="1"/>
          <p:nvPr/>
        </p:nvSpPr>
        <p:spPr>
          <a:xfrm>
            <a:off x="6371590" y="1600200"/>
            <a:ext cx="3980180" cy="4831080"/>
          </a:xfrm>
          <a:prstGeom prst="rect">
            <a:avLst/>
          </a:prstGeom>
          <a:noFill/>
        </p:spPr>
        <p:txBody>
          <a:bodyPr wrap="square" rtlCol="0">
            <a:spAutoFit/>
          </a:bodyPr>
          <a:lstStyle/>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告台湾同胞书</a:t>
            </a: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a:t>
            </a: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rPr>
              <a:t> 四项基本原则</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rPr>
              <a:t>《党和国家领导制度的改革》</a:t>
            </a:r>
            <a:endParaRPr lang="zh-CN" altLang="en-US" sz="2000"/>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8" y="447778"/>
            <a:ext cx="10192076"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53" name="文本框 52"/>
          <p:cNvSpPr txBox="1"/>
          <p:nvPr/>
        </p:nvSpPr>
        <p:spPr>
          <a:xfrm>
            <a:off x="-347980" y="1791335"/>
            <a:ext cx="4157345" cy="3415030"/>
          </a:xfrm>
          <a:prstGeom prst="rect">
            <a:avLst/>
          </a:prstGeom>
          <a:noFill/>
        </p:spPr>
        <p:txBody>
          <a:bodyPr wrap="square" rtlCol="0">
            <a:spAutoFit/>
          </a:bodyPr>
          <a:lstStyle/>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en-US" altLang="zh-CN" sz="2400" dirty="0" smtClean="0">
                <a:latin typeface="黑体" panose="02010609060101010101" pitchFamily="49" charset="-122"/>
                <a:ea typeface="黑体" panose="02010609060101010101" pitchFamily="49" charset="-122"/>
                <a:cs typeface="黑体" panose="02010609060101010101" pitchFamily="49" charset="-122"/>
              </a:rPr>
              <a:t>1979</a:t>
            </a:r>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年务虚会</a:t>
            </a: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en-US" altLang="zh-CN" sz="2400" dirty="0">
                <a:latin typeface="黑体" panose="02010609060101010101" pitchFamily="49" charset="-122"/>
                <a:ea typeface="黑体" panose="02010609060101010101" pitchFamily="49" charset="-122"/>
                <a:cs typeface="黑体" panose="02010609060101010101" pitchFamily="49" charset="-122"/>
              </a:rPr>
              <a:t>1979</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年全国人大常委会</a:t>
            </a: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en-US" altLang="zh-CN" sz="2400" dirty="0">
                <a:latin typeface="黑体" panose="02010609060101010101" pitchFamily="49" charset="-122"/>
                <a:ea typeface="黑体" panose="02010609060101010101" pitchFamily="49" charset="-122"/>
                <a:cs typeface="黑体" panose="02010609060101010101" pitchFamily="49" charset="-122"/>
              </a:rPr>
              <a:t>1980</a:t>
            </a:r>
            <a:r>
              <a:rPr kumimoji="1" lang="zh-CN" altLang="en-US" sz="2400" dirty="0">
                <a:latin typeface="黑体" panose="02010609060101010101" pitchFamily="49" charset="-122"/>
                <a:ea typeface="黑体" panose="02010609060101010101" pitchFamily="49" charset="-122"/>
                <a:cs typeface="黑体" panose="02010609060101010101" pitchFamily="49" charset="-122"/>
              </a:rPr>
              <a:t>年</a:t>
            </a:r>
            <a:r>
              <a:rPr kumimoji="1" lang="zh-CN" sz="2400" dirty="0">
                <a:latin typeface="黑体" panose="02010609060101010101" pitchFamily="49" charset="-122"/>
                <a:ea typeface="黑体" panose="02010609060101010101" pitchFamily="49" charset="-122"/>
                <a:cs typeface="黑体" panose="02010609060101010101" pitchFamily="49" charset="-122"/>
              </a:rPr>
              <a:t>政治体制改革</a:t>
            </a:r>
          </a:p>
        </p:txBody>
      </p:sp>
      <p:sp>
        <p:nvSpPr>
          <p:cNvPr id="36" name="文本框 35"/>
          <p:cNvSpPr txBox="1"/>
          <p:nvPr/>
        </p:nvSpPr>
        <p:spPr>
          <a:xfrm>
            <a:off x="6371590" y="1600200"/>
            <a:ext cx="3980180" cy="4831080"/>
          </a:xfrm>
          <a:prstGeom prst="rect">
            <a:avLst/>
          </a:prstGeom>
          <a:noFill/>
        </p:spPr>
        <p:txBody>
          <a:bodyPr wrap="square" rtlCol="0">
            <a:spAutoFit/>
          </a:bodyPr>
          <a:lstStyle/>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告台湾同胞书</a:t>
            </a: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a:t>
            </a: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rPr>
              <a:t> 四项基本原则</a:t>
            </a: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rPr>
              <a:t>《党和国家领导制度的改革》</a:t>
            </a:r>
            <a:endParaRPr lang="zh-CN" altLang="en-US" sz="2000" dirty="0"/>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cxnSp>
        <p:nvCxnSpPr>
          <p:cNvPr id="66" name="直线连接符 65"/>
          <p:cNvCxnSpPr/>
          <p:nvPr/>
        </p:nvCxnSpPr>
        <p:spPr>
          <a:xfrm>
            <a:off x="3712210" y="2847340"/>
            <a:ext cx="2849880" cy="95631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 name="直线连接符 65"/>
          <p:cNvCxnSpPr/>
          <p:nvPr/>
        </p:nvCxnSpPr>
        <p:spPr>
          <a:xfrm flipV="1">
            <a:off x="3783965" y="2737485"/>
            <a:ext cx="2765425" cy="110553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直线连接符 65"/>
          <p:cNvCxnSpPr/>
          <p:nvPr/>
        </p:nvCxnSpPr>
        <p:spPr>
          <a:xfrm flipV="1">
            <a:off x="3757295" y="4935855"/>
            <a:ext cx="2764790" cy="3937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中共中央通过</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关于建国以来党的若干历史问题的决议</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的会议是（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十一届三中全会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十一届六中全会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十二届三中全会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十二届六中全会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中共中央通过</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关于建国以来党的若干历史问题的决议</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的会议是（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十一届三中全会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十一届六中全会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十二届三中全会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十二届六中全会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2.</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1979</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年，邓小平在中央理论工作务虚会上首次明确提出，必须坚持（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拨乱反正</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解放思想</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四项基本原则</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以经济建设为中心</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2.</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1979</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年，邓小平在中央理论工作务虚会上首次明确提出，必须坚持（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拨乱反正</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解放思想</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四项基本原则</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以经济建设为中心</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2923409"/>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改革开放与现代化建设新时期</a:t>
            </a:r>
          </a:p>
        </p:txBody>
      </p:sp>
      <p:sp>
        <p:nvSpPr>
          <p:cNvPr id="3" name="左大括号 2"/>
          <p:cNvSpPr/>
          <p:nvPr/>
        </p:nvSpPr>
        <p:spPr>
          <a:xfrm>
            <a:off x="2220386" y="1021967"/>
            <a:ext cx="250222" cy="508667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4475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4" name="圆角矩形 13"/>
          <p:cNvSpPr/>
          <p:nvPr/>
        </p:nvSpPr>
        <p:spPr>
          <a:xfrm>
            <a:off x="2506180" y="479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三</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6" name="左大括号 5"/>
          <p:cNvSpPr/>
          <p:nvPr/>
        </p:nvSpPr>
        <p:spPr>
          <a:xfrm>
            <a:off x="6102761" y="800343"/>
            <a:ext cx="229119" cy="216356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50920" y="7006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伟大的历史性转折</a:t>
            </a:r>
          </a:p>
        </p:txBody>
      </p:sp>
      <p:sp>
        <p:nvSpPr>
          <p:cNvPr id="11" name="圆角矩形 10"/>
          <p:cNvSpPr/>
          <p:nvPr/>
        </p:nvSpPr>
        <p:spPr>
          <a:xfrm>
            <a:off x="6331880" y="146917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回顾过去</a:t>
            </a:r>
          </a:p>
        </p:txBody>
      </p:sp>
      <p:sp>
        <p:nvSpPr>
          <p:cNvPr id="12" name="圆角矩形 11"/>
          <p:cNvSpPr/>
          <p:nvPr/>
        </p:nvSpPr>
        <p:spPr>
          <a:xfrm>
            <a:off x="6331880" y="221461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展望未来</a:t>
            </a:r>
          </a:p>
        </p:txBody>
      </p:sp>
      <p:sp>
        <p:nvSpPr>
          <p:cNvPr id="10" name="左大括号 9"/>
          <p:cNvSpPr/>
          <p:nvPr/>
        </p:nvSpPr>
        <p:spPr>
          <a:xfrm>
            <a:off x="6193648" y="4523470"/>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69960" y="4408396"/>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5" name="圆角矩形 14"/>
          <p:cNvSpPr/>
          <p:nvPr/>
        </p:nvSpPr>
        <p:spPr>
          <a:xfrm>
            <a:off x="6369960" y="5595829"/>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spTree>
    <p:extLst>
      <p:ext uri="{BB962C8B-B14F-4D97-AF65-F5344CB8AC3E}">
        <p14:creationId xmlns:p14="http://schemas.microsoft.com/office/powerpoint/2010/main" val="1925783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347522"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836281" y="3971210"/>
            <a:ext cx="10898505" cy="2031325"/>
          </a:xfrm>
          <a:prstGeom prst="rect">
            <a:avLst/>
          </a:prstGeom>
          <a:noFill/>
        </p:spPr>
        <p:txBody>
          <a:bodyPr wrap="square" rtlCol="0" anchor="t">
            <a:spAutoFit/>
          </a:bodyPr>
          <a:lstStyle/>
          <a:p>
            <a:r>
              <a:rPr lang="en-US" altLang="zh-CN" dirty="0">
                <a:latin typeface="黑体" panose="02010609060101010101" pitchFamily="49" charset="-122"/>
                <a:ea typeface="黑体" panose="02010609060101010101" pitchFamily="49" charset="-122"/>
                <a:cs typeface="黑体" panose="02010609060101010101" pitchFamily="49" charset="-122"/>
              </a:rPr>
              <a:t>      </a:t>
            </a:r>
            <a:r>
              <a:rPr lang="zh-CN" altLang="en-US" dirty="0">
                <a:latin typeface="黑体" panose="02010609060101010101" pitchFamily="49" charset="-122"/>
                <a:ea typeface="黑体" panose="02010609060101010101" pitchFamily="49" charset="-122"/>
                <a:cs typeface="黑体" panose="02010609060101010101" pitchFamily="49" charset="-122"/>
              </a:rPr>
              <a:t>邓小平理论                 </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江泽民“三个代表</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什么是社会主义 </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                                            </a:t>
            </a:r>
          </a:p>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怎样建设社会主义</a:t>
            </a:r>
          </a:p>
          <a:p>
            <a:endParaRPr lang="zh-CN" altLang="en-US" dirty="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dirty="0">
              <a:latin typeface="黑体" panose="02010609060101010101" pitchFamily="49" charset="-122"/>
              <a:ea typeface="黑体" panose="02010609060101010101" pitchFamily="49" charset="-122"/>
              <a:cs typeface="黑体" panose="02010609060101010101" pitchFamily="49" charset="-122"/>
              <a:sym typeface="+mn-ea"/>
            </a:endParaRPr>
          </a:p>
          <a:p>
            <a:pPr marL="285750" indent="-285750">
              <a:buFont typeface="Wingdings" panose="05000000000000000000" pitchFamily="2" charset="2"/>
              <a:buChar char="ü"/>
            </a:pPr>
            <a:r>
              <a:rPr lang="zh-CN" altLang="en-US" dirty="0">
                <a:latin typeface="黑体" panose="02010609060101010101" pitchFamily="49" charset="-122"/>
                <a:ea typeface="黑体" panose="02010609060101010101" pitchFamily="49" charset="-122"/>
                <a:cs typeface="黑体" panose="02010609060101010101" pitchFamily="49" charset="-122"/>
                <a:sym typeface="+mn-ea"/>
              </a:rPr>
              <a:t>党代会：三中讲经济，四中讲党建，六中讲思想</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文化</a:t>
            </a:r>
            <a:endParaRPr lang="zh-CN" altLang="en-US" dirty="0" smtClean="0">
              <a:solidFill>
                <a:srgbClr val="FF0000"/>
              </a:solidFill>
              <a:latin typeface="微软雅黑" panose="020B0503020204020204" pitchFamily="34" charset="-122"/>
              <a:ea typeface="微软雅黑" panose="020B0503020204020204" pitchFamily="34" charset="-122"/>
              <a:sym typeface="+mn-ea"/>
            </a:endParaRPr>
          </a:p>
        </p:txBody>
      </p:sp>
      <p:pic>
        <p:nvPicPr>
          <p:cNvPr id="13" name="图片 12"/>
          <p:cNvPicPr>
            <a:picLocks noChangeAspect="1"/>
          </p:cNvPicPr>
          <p:nvPr/>
        </p:nvPicPr>
        <p:blipFill>
          <a:blip r:embed="rId2"/>
          <a:stretch>
            <a:fillRect/>
          </a:stretch>
        </p:blipFill>
        <p:spPr>
          <a:xfrm>
            <a:off x="1413510" y="1664652"/>
            <a:ext cx="1510665" cy="2018665"/>
          </a:xfrm>
          <a:prstGeom prst="rect">
            <a:avLst/>
          </a:prstGeom>
        </p:spPr>
      </p:pic>
      <p:pic>
        <p:nvPicPr>
          <p:cNvPr id="16" name="图片 15"/>
          <p:cNvPicPr>
            <a:picLocks noChangeAspect="1"/>
          </p:cNvPicPr>
          <p:nvPr/>
        </p:nvPicPr>
        <p:blipFill>
          <a:blip r:embed="rId3"/>
          <a:stretch>
            <a:fillRect/>
          </a:stretch>
        </p:blipFill>
        <p:spPr>
          <a:xfrm>
            <a:off x="4847259" y="1673542"/>
            <a:ext cx="1438275" cy="2004060"/>
          </a:xfrm>
          <a:prstGeom prst="rect">
            <a:avLst/>
          </a:prstGeom>
        </p:spPr>
      </p:pic>
      <p:pic>
        <p:nvPicPr>
          <p:cNvPr id="17" name="图片 16"/>
          <p:cNvPicPr>
            <a:picLocks noChangeAspect="1"/>
          </p:cNvPicPr>
          <p:nvPr/>
        </p:nvPicPr>
        <p:blipFill>
          <a:blip r:embed="rId4"/>
          <a:stretch>
            <a:fillRect/>
          </a:stretch>
        </p:blipFill>
        <p:spPr>
          <a:xfrm>
            <a:off x="8104127" y="1673542"/>
            <a:ext cx="1438275" cy="2009775"/>
          </a:xfrm>
          <a:prstGeom prst="rect">
            <a:avLst/>
          </a:prstGeom>
        </p:spPr>
      </p:pic>
      <p:sp>
        <p:nvSpPr>
          <p:cNvPr id="18" name="文本框 17"/>
          <p:cNvSpPr txBox="1"/>
          <p:nvPr/>
        </p:nvSpPr>
        <p:spPr>
          <a:xfrm>
            <a:off x="4764442" y="4511554"/>
            <a:ext cx="1783080" cy="645160"/>
          </a:xfrm>
          <a:prstGeom prst="rect">
            <a:avLst/>
          </a:prstGeom>
          <a:noFill/>
        </p:spPr>
        <p:txBody>
          <a:bodyPr wrap="none" rtlCol="0" anchor="t">
            <a:spAutoFit/>
          </a:bodyPr>
          <a:lstStyle/>
          <a:p>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建设什么样的党</a:t>
            </a:r>
          </a:p>
          <a:p>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  怎样建设党</a:t>
            </a:r>
            <a:endParaRPr lang="zh-CN" altLang="en-US" dirty="0"/>
          </a:p>
        </p:txBody>
      </p:sp>
      <p:sp>
        <p:nvSpPr>
          <p:cNvPr id="19" name="文本框 18"/>
          <p:cNvSpPr txBox="1"/>
          <p:nvPr/>
        </p:nvSpPr>
        <p:spPr>
          <a:xfrm>
            <a:off x="7896714" y="4509389"/>
            <a:ext cx="2011680" cy="645160"/>
          </a:xfrm>
          <a:prstGeom prst="rect">
            <a:avLst/>
          </a:prstGeom>
          <a:noFill/>
        </p:spPr>
        <p:txBody>
          <a:bodyPr wrap="none" rtlCol="0" anchor="t">
            <a:spAutoFit/>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sym typeface="+mn-ea"/>
              </a:rPr>
              <a:t>实现什么样的发展</a:t>
            </a:r>
          </a:p>
          <a:p>
            <a:pPr algn="ctr"/>
            <a:r>
              <a:rPr lang="zh-CN" altLang="en-US" dirty="0">
                <a:latin typeface="黑体" panose="02010609060101010101" pitchFamily="49" charset="-122"/>
                <a:ea typeface="黑体" panose="02010609060101010101" pitchFamily="49" charset="-122"/>
                <a:cs typeface="黑体" panose="02010609060101010101" pitchFamily="49" charset="-122"/>
                <a:sym typeface="+mn-ea"/>
              </a:rPr>
              <a:t>怎样发展</a:t>
            </a:r>
            <a:endParaRPr lang="zh-CN" altLang="en-US" dirty="0"/>
          </a:p>
        </p:txBody>
      </p:sp>
      <p:sp>
        <p:nvSpPr>
          <p:cNvPr id="20" name="文本框 19"/>
          <p:cNvSpPr txBox="1"/>
          <p:nvPr/>
        </p:nvSpPr>
        <p:spPr>
          <a:xfrm>
            <a:off x="7734838" y="3974063"/>
            <a:ext cx="2468880" cy="368300"/>
          </a:xfrm>
          <a:prstGeom prst="rect">
            <a:avLst/>
          </a:prstGeom>
          <a:noFill/>
        </p:spPr>
        <p:txBody>
          <a:bodyPr wrap="none" rtlCol="0" anchor="t">
            <a:spAutoFit/>
          </a:bodyPr>
          <a:lstStyle/>
          <a:p>
            <a:r>
              <a:rPr lang="zh-CN" altLang="en-US">
                <a:latin typeface="黑体" panose="02010609060101010101" pitchFamily="49" charset="-122"/>
                <a:ea typeface="黑体" panose="02010609060101010101" pitchFamily="49" charset="-122"/>
                <a:cs typeface="黑体" panose="02010609060101010101" pitchFamily="49" charset="-122"/>
                <a:sym typeface="+mn-ea"/>
              </a:rPr>
              <a:t>胡锦涛“科学发展观”</a:t>
            </a:r>
            <a:endParaRPr lang="zh-CN" altLang="en-US"/>
          </a:p>
        </p:txBody>
      </p:sp>
      <p:sp>
        <p:nvSpPr>
          <p:cNvPr id="21" name="圆角矩形 2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2" name="组 1"/>
          <p:cNvGrpSpPr/>
          <p:nvPr/>
        </p:nvGrpSpPr>
        <p:grpSpPr>
          <a:xfrm>
            <a:off x="7130005" y="95172"/>
            <a:ext cx="4969629" cy="1629455"/>
            <a:chOff x="2453580" y="2906167"/>
            <a:chExt cx="6949154" cy="1838687"/>
          </a:xfrm>
        </p:grpSpPr>
        <p:sp>
          <p:nvSpPr>
            <p:cNvPr id="22" name="圆角矩形 21"/>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23" name="左大括号 2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圆角矩形 23"/>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25" name="圆角矩形 24"/>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文本框 1"/>
          <p:cNvSpPr txBox="1">
            <a:spLocks noChangeArrowheads="1"/>
          </p:cNvSpPr>
          <p:nvPr/>
        </p:nvSpPr>
        <p:spPr bwMode="auto">
          <a:xfrm>
            <a:off x="1817688" y="1385889"/>
            <a:ext cx="927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en-US" altLang="zh-CN" sz="1200" b="1" i="1">
                <a:solidFill>
                  <a:srgbClr val="FFFFFF"/>
                </a:solidFill>
                <a:latin typeface="方正兰亭黑_GBK" charset="0"/>
                <a:ea typeface="方正兰亭黑_GBK" charset="0"/>
              </a:rPr>
              <a:t>4.</a:t>
            </a:r>
            <a:r>
              <a:rPr lang="zh-CN" altLang="en-US" sz="1200" b="1" i="1">
                <a:solidFill>
                  <a:srgbClr val="FFFFFF"/>
                </a:solidFill>
                <a:latin typeface="方正兰亭黑_GBK" charset="0"/>
                <a:ea typeface="方正兰亭黑_GBK" charset="0"/>
              </a:rPr>
              <a:t>购买渠道</a:t>
            </a:r>
          </a:p>
        </p:txBody>
      </p:sp>
      <p:sp>
        <p:nvSpPr>
          <p:cNvPr id="19458" name="文本框 54"/>
          <p:cNvSpPr txBox="1">
            <a:spLocks noChangeArrowheads="1"/>
          </p:cNvSpPr>
          <p:nvPr/>
        </p:nvSpPr>
        <p:spPr bwMode="auto">
          <a:xfrm>
            <a:off x="4064001" y="-1588"/>
            <a:ext cx="17113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zh-CN" altLang="en-US" sz="2000" b="1" i="1">
                <a:solidFill>
                  <a:srgbClr val="FFFFFF"/>
                </a:solidFill>
                <a:latin typeface="方正兰亭黑_GBK" charset="0"/>
                <a:ea typeface="方正兰亭黑_GBK" charset="0"/>
              </a:rPr>
              <a:t>竞争对手分析</a:t>
            </a:r>
          </a:p>
        </p:txBody>
      </p:sp>
      <p:sp>
        <p:nvSpPr>
          <p:cNvPr id="19459" name="TextBox 46"/>
          <p:cNvSpPr txBox="1">
            <a:spLocks noChangeArrowheads="1"/>
          </p:cNvSpPr>
          <p:nvPr/>
        </p:nvSpPr>
        <p:spPr bwMode="auto">
          <a:xfrm>
            <a:off x="6732589" y="676276"/>
            <a:ext cx="3781425"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zh-CN" altLang="en-US">
                <a:solidFill>
                  <a:srgbClr val="FF0000"/>
                </a:solidFill>
                <a:latin typeface="Arial" charset="0"/>
                <a:ea typeface="方正兰亭超细黑简体" charset="0"/>
              </a:rPr>
              <a:t>方法一：</a:t>
            </a:r>
          </a:p>
          <a:p>
            <a:pPr eaLnBrk="1" hangingPunct="1"/>
            <a:endParaRPr lang="en-US" altLang="zh-CN">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rPr>
              <a:t>1.</a:t>
            </a:r>
            <a:r>
              <a:rPr lang="zh-CN" altLang="en-US">
                <a:solidFill>
                  <a:srgbClr val="FF0000"/>
                </a:solidFill>
                <a:latin typeface="Arial" charset="0"/>
                <a:ea typeface="方正兰亭超细黑简体" charset="0"/>
              </a:rPr>
              <a:t>打开京东</a:t>
            </a:r>
            <a:r>
              <a:rPr lang="en-US" altLang="zh-CN">
                <a:solidFill>
                  <a:srgbClr val="FF0000"/>
                </a:solidFill>
                <a:latin typeface="Arial" charset="0"/>
                <a:ea typeface="方正兰亭超细黑简体" charset="0"/>
              </a:rPr>
              <a:t>app</a:t>
            </a:r>
          </a:p>
          <a:p>
            <a:pPr eaLnBrk="1" hangingPunct="1"/>
            <a:r>
              <a:rPr lang="en-US" altLang="zh-CN">
                <a:solidFill>
                  <a:srgbClr val="FF0000"/>
                </a:solidFill>
                <a:latin typeface="Arial" charset="0"/>
                <a:ea typeface="方正兰亭超细黑简体" charset="0"/>
              </a:rPr>
              <a:t>2.搜索“尚德机构官方旗舰店”</a:t>
            </a:r>
          </a:p>
          <a:p>
            <a:pPr eaLnBrk="1" hangingPunct="1"/>
            <a:endParaRPr lang="en-US" altLang="zh-CN">
              <a:solidFill>
                <a:srgbClr val="FF0000"/>
              </a:solidFill>
              <a:latin typeface="Arial" charset="0"/>
              <a:ea typeface="方正兰亭超细黑简体" charset="0"/>
            </a:endParaRPr>
          </a:p>
          <a:p>
            <a:pPr eaLnBrk="1" hangingPunct="1"/>
            <a:r>
              <a:rPr lang="zh-CN" altLang="en-US">
                <a:solidFill>
                  <a:srgbClr val="FF0000"/>
                </a:solidFill>
                <a:latin typeface="Arial" charset="0"/>
                <a:ea typeface="方正兰亭超细黑简体" charset="0"/>
                <a:sym typeface="宋体" charset="-122"/>
              </a:rPr>
              <a:t>方法二：</a:t>
            </a:r>
            <a:endParaRPr lang="zh-CN" altLang="en-US">
              <a:solidFill>
                <a:srgbClr val="FF0000"/>
              </a:solidFill>
              <a:latin typeface="Arial" charset="0"/>
              <a:ea typeface="方正兰亭超细黑简体" charset="0"/>
            </a:endParaRPr>
          </a:p>
          <a:p>
            <a:pPr eaLnBrk="1" hangingPunct="1"/>
            <a:endParaRPr lang="zh-CN" altLang="en-US">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sym typeface="宋体" charset="-122"/>
              </a:rPr>
              <a:t>1.</a:t>
            </a:r>
            <a:r>
              <a:rPr lang="zh-CN" altLang="en-US">
                <a:solidFill>
                  <a:srgbClr val="FF0000"/>
                </a:solidFill>
                <a:latin typeface="Arial" charset="0"/>
                <a:ea typeface="方正兰亭超细黑简体" charset="0"/>
                <a:sym typeface="宋体" charset="-122"/>
              </a:rPr>
              <a:t>将本页截图或者拍照</a:t>
            </a:r>
            <a:endParaRPr lang="zh-CN" altLang="en-US">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sym typeface="宋体" charset="-122"/>
              </a:rPr>
              <a:t>2.</a:t>
            </a:r>
            <a:r>
              <a:rPr lang="zh-CN" altLang="en-US">
                <a:solidFill>
                  <a:srgbClr val="FF0000"/>
                </a:solidFill>
                <a:latin typeface="Arial" charset="0"/>
                <a:ea typeface="方正兰亭超细黑简体" charset="0"/>
                <a:sym typeface="宋体" charset="-122"/>
              </a:rPr>
              <a:t>打开京东</a:t>
            </a:r>
            <a:r>
              <a:rPr lang="en-US" altLang="zh-CN">
                <a:solidFill>
                  <a:srgbClr val="FF0000"/>
                </a:solidFill>
                <a:latin typeface="Arial" charset="0"/>
                <a:ea typeface="方正兰亭超细黑简体" charset="0"/>
                <a:sym typeface="宋体" charset="-122"/>
              </a:rPr>
              <a:t>app</a:t>
            </a:r>
            <a:r>
              <a:rPr lang="zh-CN" altLang="en-US">
                <a:solidFill>
                  <a:srgbClr val="FF0000"/>
                </a:solidFill>
                <a:latin typeface="Arial" charset="0"/>
                <a:ea typeface="方正兰亭超细黑简体" charset="0"/>
                <a:sym typeface="宋体" charset="-122"/>
              </a:rPr>
              <a:t>，左上角扫一扫</a:t>
            </a:r>
            <a:endParaRPr lang="en-US" altLang="zh-CN">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sym typeface="宋体" charset="-122"/>
              </a:rPr>
              <a:t>3.</a:t>
            </a:r>
            <a:r>
              <a:rPr lang="zh-CN" altLang="en-US">
                <a:solidFill>
                  <a:srgbClr val="FF0000"/>
                </a:solidFill>
                <a:latin typeface="Arial" charset="0"/>
                <a:ea typeface="方正兰亭超细黑简体" charset="0"/>
                <a:sym typeface="宋体" charset="-122"/>
              </a:rPr>
              <a:t>识别以下二维码</a:t>
            </a:r>
            <a:endParaRPr lang="en-US" altLang="zh-CN">
              <a:solidFill>
                <a:srgbClr val="FF0000"/>
              </a:solidFill>
              <a:latin typeface="Arial" charset="0"/>
              <a:ea typeface="方正兰亭超细黑简体" charset="0"/>
            </a:endParaRPr>
          </a:p>
        </p:txBody>
      </p:sp>
      <p:sp>
        <p:nvSpPr>
          <p:cNvPr id="19460" name="Text Placeholder 3"/>
          <p:cNvSpPr txBox="1">
            <a:spLocks noChangeArrowheads="1"/>
          </p:cNvSpPr>
          <p:nvPr/>
        </p:nvSpPr>
        <p:spPr bwMode="auto">
          <a:xfrm>
            <a:off x="6005514" y="2813050"/>
            <a:ext cx="511175"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spcBef>
                <a:spcPct val="20000"/>
              </a:spcBef>
            </a:pPr>
            <a:r>
              <a:rPr lang="zh-CN" altLang="en-US" sz="4000" b="1">
                <a:solidFill>
                  <a:srgbClr val="F0968D"/>
                </a:solidFill>
                <a:latin typeface="宋体" charset="-122"/>
              </a:rPr>
              <a:t>京东</a:t>
            </a:r>
          </a:p>
        </p:txBody>
      </p:sp>
      <p:sp>
        <p:nvSpPr>
          <p:cNvPr id="19461" name="矩形 7"/>
          <p:cNvSpPr>
            <a:spLocks noChangeArrowheads="1"/>
          </p:cNvSpPr>
          <p:nvPr/>
        </p:nvSpPr>
        <p:spPr bwMode="auto">
          <a:xfrm>
            <a:off x="2143125" y="114300"/>
            <a:ext cx="2336800" cy="2058988"/>
          </a:xfrm>
          <a:prstGeom prst="rect">
            <a:avLst/>
          </a:prstGeom>
          <a:blipFill dpi="0" rotWithShape="1">
            <a:blip r:embed="rId2"/>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19462" name="矩形 8"/>
          <p:cNvSpPr>
            <a:spLocks noChangeArrowheads="1"/>
          </p:cNvSpPr>
          <p:nvPr/>
        </p:nvSpPr>
        <p:spPr bwMode="auto">
          <a:xfrm>
            <a:off x="2143125" y="4740275"/>
            <a:ext cx="2336800" cy="2057400"/>
          </a:xfrm>
          <a:prstGeom prst="rect">
            <a:avLst/>
          </a:prstGeom>
          <a:blipFill dpi="0" rotWithShape="1">
            <a:blip r:embed="rId3"/>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19463" name="矩形 9"/>
          <p:cNvSpPr>
            <a:spLocks noChangeArrowheads="1"/>
          </p:cNvSpPr>
          <p:nvPr/>
        </p:nvSpPr>
        <p:spPr bwMode="auto">
          <a:xfrm>
            <a:off x="2143125" y="2400300"/>
            <a:ext cx="2336800" cy="2057400"/>
          </a:xfrm>
          <a:prstGeom prst="rect">
            <a:avLst/>
          </a:prstGeom>
          <a:blipFill dpi="0" rotWithShape="1">
            <a:blip r:embed="rId4"/>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16" name="右箭头 15"/>
          <p:cNvSpPr/>
          <p:nvPr/>
        </p:nvSpPr>
        <p:spPr>
          <a:xfrm>
            <a:off x="4838701" y="3105150"/>
            <a:ext cx="936625"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charset="0"/>
              <a:buNone/>
              <a:defRPr/>
            </a:pPr>
            <a:endParaRPr lang="zh-CN" altLang="en-US" noProof="1"/>
          </a:p>
        </p:txBody>
      </p:sp>
      <p:pic>
        <p:nvPicPr>
          <p:cNvPr id="19465" name="图片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5675" y="4044951"/>
            <a:ext cx="16764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 1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295480057"/>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79024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3" name="文本框 2"/>
          <p:cNvSpPr txBox="1"/>
          <p:nvPr/>
        </p:nvSpPr>
        <p:spPr>
          <a:xfrm>
            <a:off x="610324" y="2258268"/>
            <a:ext cx="10898505" cy="2677656"/>
          </a:xfrm>
          <a:prstGeom prst="rect">
            <a:avLst/>
          </a:prstGeom>
          <a:noFill/>
        </p:spPr>
        <p:txBody>
          <a:bodyPr wrap="square" rtlCol="0" anchor="t">
            <a:spAutoFit/>
          </a:bodyPr>
          <a:lstStyle/>
          <a:p>
            <a:r>
              <a:rPr lang="zh-CN" altLang="en-US" sz="2400" b="1" dirty="0">
                <a:latin typeface="黑体" panose="02010609060101010101" pitchFamily="49" charset="-122"/>
                <a:ea typeface="黑体" panose="02010609060101010101" pitchFamily="49" charset="-122"/>
                <a:cs typeface="黑体" panose="02010609060101010101" pitchFamily="49" charset="-122"/>
              </a:rPr>
              <a:t>十二大：</a:t>
            </a:r>
            <a:r>
              <a:rPr lang="zh-CN" altLang="en-US" sz="2400" dirty="0">
                <a:latin typeface="黑体" panose="02010609060101010101" pitchFamily="49" charset="-122"/>
                <a:ea typeface="黑体" panose="02010609060101010101" pitchFamily="49" charset="-122"/>
                <a:cs typeface="黑体" panose="02010609060101010101" pitchFamily="49" charset="-122"/>
              </a:rPr>
              <a:t>邓小平提出建设有</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中国特色的社会主义</a:t>
            </a: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b="1" dirty="0">
                <a:latin typeface="黑体" panose="02010609060101010101" pitchFamily="49" charset="-122"/>
                <a:ea typeface="黑体" panose="02010609060101010101" pitchFamily="49" charset="-122"/>
                <a:cs typeface="黑体" panose="02010609060101010101" pitchFamily="49" charset="-122"/>
              </a:rPr>
              <a:t>十二届三中全会：</a:t>
            </a:r>
            <a:r>
              <a:rPr lang="zh-CN" altLang="en-US" sz="2400" dirty="0">
                <a:latin typeface="黑体" panose="02010609060101010101" pitchFamily="49" charset="-122"/>
                <a:ea typeface="黑体" panose="02010609060101010101" pitchFamily="49" charset="-122"/>
                <a:cs typeface="黑体" panose="02010609060101010101" pitchFamily="49" charset="-122"/>
              </a:rPr>
              <a:t>通过《关于经济体制改革的决定》</a:t>
            </a: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b="1" dirty="0">
                <a:latin typeface="黑体" panose="02010609060101010101" pitchFamily="49" charset="-122"/>
                <a:ea typeface="黑体" panose="02010609060101010101" pitchFamily="49" charset="-122"/>
                <a:cs typeface="黑体" panose="02010609060101010101" pitchFamily="49" charset="-122"/>
              </a:rPr>
              <a:t>十二届六中全会：</a:t>
            </a:r>
            <a:r>
              <a:rPr lang="zh-CN" altLang="en-US" sz="2400" dirty="0">
                <a:latin typeface="黑体" panose="02010609060101010101" pitchFamily="49" charset="-122"/>
                <a:ea typeface="黑体" panose="02010609060101010101" pitchFamily="49" charset="-122"/>
                <a:cs typeface="黑体" panose="02010609060101010101" pitchFamily="49" charset="-122"/>
              </a:rPr>
              <a:t>作出《关于社会主义精神文明建设指导方针的决议》</a:t>
            </a: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10" name="组 9"/>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2" name="左大括号 11"/>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6" name="圆角矩形 1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539927"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495300" y="1743075"/>
            <a:ext cx="4157345" cy="3415030"/>
          </a:xfrm>
          <a:prstGeom prst="rect">
            <a:avLst/>
          </a:prstGeom>
          <a:noFill/>
        </p:spPr>
        <p:txBody>
          <a:bodyPr wrap="square" rtlCol="0">
            <a:spAutoFit/>
          </a:bodyPr>
          <a:lstStyle/>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smtClean="0">
                <a:latin typeface="黑体" panose="02010609060101010101" pitchFamily="49" charset="-122"/>
                <a:ea typeface="黑体" panose="02010609060101010101" pitchFamily="49" charset="-122"/>
                <a:cs typeface="黑体" panose="02010609060101010101" pitchFamily="49" charset="-122"/>
              </a:rPr>
              <a:t>    十二大</a:t>
            </a:r>
            <a:endParaRPr kumimoji="1"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a:latin typeface="黑体" panose="02010609060101010101" pitchFamily="49" charset="-122"/>
                <a:ea typeface="黑体" panose="02010609060101010101" pitchFamily="49" charset="-122"/>
                <a:cs typeface="黑体" panose="02010609060101010101" pitchFamily="49" charset="-122"/>
              </a:rPr>
              <a:t>十二届三中全会</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a:latin typeface="黑体" panose="02010609060101010101" pitchFamily="49" charset="-122"/>
                <a:ea typeface="黑体" panose="02010609060101010101" pitchFamily="49" charset="-122"/>
                <a:cs typeface="黑体" panose="02010609060101010101" pitchFamily="49" charset="-122"/>
              </a:rPr>
              <a:t>十二届六中全会</a:t>
            </a:r>
          </a:p>
        </p:txBody>
      </p:sp>
      <p:sp>
        <p:nvSpPr>
          <p:cNvPr id="36" name="文本框 35"/>
          <p:cNvSpPr txBox="1"/>
          <p:nvPr/>
        </p:nvSpPr>
        <p:spPr>
          <a:xfrm>
            <a:off x="5387340" y="1600200"/>
            <a:ext cx="6888480" cy="4831080"/>
          </a:xfrm>
          <a:prstGeom prst="rect">
            <a:avLst/>
          </a:prstGeom>
          <a:noFill/>
        </p:spPr>
        <p:txBody>
          <a:bodyPr wrap="square" rtlCol="0">
            <a:spAutoFit/>
          </a:bodyPr>
          <a:lstStyle/>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《关于经济体制改革的决定》</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a:t>
            </a: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《关于社会主义精神文明建设指导方针的决议》</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400">
                <a:latin typeface="黑体" panose="02010609060101010101" pitchFamily="49" charset="-122"/>
                <a:ea typeface="黑体" panose="02010609060101010101" pitchFamily="49" charset="-122"/>
                <a:cs typeface="黑体" panose="02010609060101010101" pitchFamily="49" charset="-122"/>
              </a:rPr>
              <a:t>  建设有中国特色的社会主义</a:t>
            </a:r>
            <a:endParaRPr lang="zh-CN" altLang="en-US" sz="2000"/>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10" name="组 9"/>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2" name="左大括号 11"/>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6" name="圆角矩形 1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6554175"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495300" y="1743075"/>
            <a:ext cx="4157345" cy="3415030"/>
          </a:xfrm>
          <a:prstGeom prst="rect">
            <a:avLst/>
          </a:prstGeom>
          <a:noFill/>
        </p:spPr>
        <p:txBody>
          <a:bodyPr wrap="square" rtlCol="0">
            <a:spAutoFit/>
          </a:bodyPr>
          <a:lstStyle/>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smtClean="0">
                <a:latin typeface="黑体" panose="02010609060101010101" pitchFamily="49" charset="-122"/>
                <a:ea typeface="黑体" panose="02010609060101010101" pitchFamily="49" charset="-122"/>
                <a:cs typeface="黑体" panose="02010609060101010101" pitchFamily="49" charset="-122"/>
              </a:rPr>
              <a:t>    十二大</a:t>
            </a:r>
            <a:endParaRPr kumimoji="1" lang="zh-CN" altLang="en-US" sz="24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a:latin typeface="黑体" panose="02010609060101010101" pitchFamily="49" charset="-122"/>
                <a:ea typeface="黑体" panose="02010609060101010101" pitchFamily="49" charset="-122"/>
                <a:cs typeface="黑体" panose="02010609060101010101" pitchFamily="49" charset="-122"/>
              </a:rPr>
              <a:t>十二届三中全会</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a:latin typeface="黑体" panose="02010609060101010101" pitchFamily="49" charset="-122"/>
                <a:ea typeface="黑体" panose="02010609060101010101" pitchFamily="49" charset="-122"/>
                <a:cs typeface="黑体" panose="02010609060101010101" pitchFamily="49" charset="-122"/>
              </a:rPr>
              <a:t>十二届六中全会</a:t>
            </a:r>
          </a:p>
        </p:txBody>
      </p:sp>
      <p:sp>
        <p:nvSpPr>
          <p:cNvPr id="36" name="文本框 35"/>
          <p:cNvSpPr txBox="1"/>
          <p:nvPr/>
        </p:nvSpPr>
        <p:spPr>
          <a:xfrm>
            <a:off x="5387340" y="1600200"/>
            <a:ext cx="6888480" cy="4831080"/>
          </a:xfrm>
          <a:prstGeom prst="rect">
            <a:avLst/>
          </a:prstGeom>
          <a:noFill/>
        </p:spPr>
        <p:txBody>
          <a:bodyPr wrap="square" rtlCol="0">
            <a:spAutoFit/>
          </a:bodyPr>
          <a:lstStyle/>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《关于经济体制改革的决定》</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rPr>
              <a:t> </a:t>
            </a:r>
          </a:p>
          <a:p>
            <a:pPr algn="l">
              <a:buNone/>
            </a:pPr>
            <a:r>
              <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a:latin typeface="黑体" panose="02010609060101010101" pitchFamily="49" charset="-122"/>
                <a:ea typeface="黑体" panose="02010609060101010101" pitchFamily="49" charset="-122"/>
                <a:cs typeface="黑体" panose="02010609060101010101" pitchFamily="49" charset="-122"/>
                <a:sym typeface="+mn-ea"/>
              </a:rPr>
              <a:t>《关于社会主义精神文明建设指导方针的决议》</a:t>
            </a:r>
            <a:endParaRPr lang="zh-CN" altLang="en-US" sz="240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en-US" altLang="zh-CN" sz="24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400">
                <a:latin typeface="黑体" panose="02010609060101010101" pitchFamily="49" charset="-122"/>
                <a:ea typeface="黑体" panose="02010609060101010101" pitchFamily="49" charset="-122"/>
                <a:cs typeface="黑体" panose="02010609060101010101" pitchFamily="49" charset="-122"/>
              </a:rPr>
              <a:t>  建设有中国特色的社会主义</a:t>
            </a:r>
            <a:endParaRPr lang="zh-CN" altLang="en-US" sz="2000"/>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cxnSp>
        <p:nvCxnSpPr>
          <p:cNvPr id="66" name="直线连接符 65"/>
          <p:cNvCxnSpPr/>
          <p:nvPr/>
        </p:nvCxnSpPr>
        <p:spPr>
          <a:xfrm>
            <a:off x="3662045" y="2809875"/>
            <a:ext cx="2070100" cy="209423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 name="直线连接符 65"/>
          <p:cNvCxnSpPr/>
          <p:nvPr/>
        </p:nvCxnSpPr>
        <p:spPr>
          <a:xfrm flipV="1">
            <a:off x="3662045" y="2809875"/>
            <a:ext cx="2005965" cy="103251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 name="直线连接符 65"/>
          <p:cNvCxnSpPr/>
          <p:nvPr/>
        </p:nvCxnSpPr>
        <p:spPr>
          <a:xfrm flipV="1">
            <a:off x="3662045" y="3924300"/>
            <a:ext cx="2005965" cy="103251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6623623"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 name="文本框 4"/>
          <p:cNvSpPr txBox="1"/>
          <p:nvPr/>
        </p:nvSpPr>
        <p:spPr>
          <a:xfrm>
            <a:off x="419100" y="1954079"/>
            <a:ext cx="10898505" cy="3447098"/>
          </a:xfrm>
          <a:prstGeom prst="rect">
            <a:avLst/>
          </a:prstGeom>
          <a:noFill/>
        </p:spPr>
        <p:txBody>
          <a:bodyPr wrap="square" rtlCol="0" anchor="t">
            <a:spAutoFit/>
          </a:bodyPr>
          <a:lstStyle/>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zh-CN" altLang="en-US" sz="2000" b="1" dirty="0">
                <a:latin typeface="黑体" panose="02010609060101010101" pitchFamily="49" charset="-122"/>
                <a:ea typeface="黑体" panose="02010609060101010101" pitchFamily="49" charset="-122"/>
                <a:cs typeface="黑体" panose="02010609060101010101" pitchFamily="49" charset="-122"/>
              </a:rPr>
              <a:t>中共十三大</a:t>
            </a:r>
            <a:r>
              <a:rPr lang="zh-CN" altLang="en-US" sz="2000" b="1"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000" b="1"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000" b="1"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阐述</a:t>
            </a:r>
            <a:r>
              <a:rPr lang="zh-CN" altLang="en-US" sz="2000" dirty="0">
                <a:latin typeface="黑体" panose="02010609060101010101" pitchFamily="49" charset="-122"/>
                <a:ea typeface="黑体" panose="02010609060101010101" pitchFamily="49" charset="-122"/>
                <a:cs typeface="黑体" panose="02010609060101010101" pitchFamily="49" charset="-122"/>
              </a:rPr>
              <a:t>社会主义初级阶段的理论</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一个中心，两个基本点”</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三</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步走</a:t>
            </a:r>
            <a:r>
              <a:rPr lang="zh-CN" altLang="en-US" sz="2000" dirty="0">
                <a:latin typeface="黑体" panose="02010609060101010101" pitchFamily="49" charset="-122"/>
                <a:ea typeface="黑体" panose="02010609060101010101" pitchFamily="49" charset="-122"/>
                <a:cs typeface="黑体" panose="02010609060101010101" pitchFamily="49" charset="-122"/>
              </a:rPr>
              <a:t>战略。</a:t>
            </a:r>
          </a:p>
          <a:p>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                             一</a:t>
            </a:r>
            <a:r>
              <a:rPr lang="zh-CN" altLang="en-US" sz="2000" dirty="0">
                <a:latin typeface="黑体" panose="02010609060101010101" pitchFamily="49" charset="-122"/>
                <a:ea typeface="黑体" panose="02010609060101010101" pitchFamily="49" charset="-122"/>
                <a:cs typeface="黑体" panose="02010609060101010101" pitchFamily="49" charset="-122"/>
              </a:rPr>
              <a:t>个中心：以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经济建设</a:t>
            </a:r>
            <a:r>
              <a:rPr lang="zh-CN" altLang="en-US" sz="2000" dirty="0">
                <a:latin typeface="黑体" panose="02010609060101010101" pitchFamily="49" charset="-122"/>
                <a:ea typeface="黑体" panose="02010609060101010101" pitchFamily="49" charset="-122"/>
                <a:cs typeface="黑体" panose="02010609060101010101" pitchFamily="49" charset="-122"/>
              </a:rPr>
              <a:t>为中心</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                             两</a:t>
            </a:r>
            <a:r>
              <a:rPr lang="zh-CN" altLang="en-US" sz="2000" dirty="0">
                <a:latin typeface="黑体" panose="02010609060101010101" pitchFamily="49" charset="-122"/>
                <a:ea typeface="黑体" panose="02010609060101010101" pitchFamily="49" charset="-122"/>
                <a:cs typeface="黑体" panose="02010609060101010101" pitchFamily="49" charset="-122"/>
              </a:rPr>
              <a:t>个基本点：坚持</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四项基本原则</a:t>
            </a:r>
            <a:r>
              <a:rPr lang="zh-CN" altLang="en-US" sz="2000" dirty="0">
                <a:latin typeface="黑体" panose="02010609060101010101" pitchFamily="49" charset="-122"/>
                <a:ea typeface="黑体" panose="02010609060101010101" pitchFamily="49" charset="-122"/>
                <a:cs typeface="黑体" panose="02010609060101010101" pitchFamily="49" charset="-122"/>
              </a:rPr>
              <a:t>，坚持</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改革开放</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10" name="组 9"/>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2" name="左大括号 11"/>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6" name="圆角矩形 1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79949" y="1510212"/>
          <a:ext cx="10040730" cy="7123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003806" y="387296"/>
            <a:ext cx="10515600" cy="645130"/>
          </a:xfrm>
        </p:spPr>
        <p:txBody>
          <a:bodyPr>
            <a:norm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endParaRPr lang="zh-CN" altLang="en-US" sz="20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333287" y="1191688"/>
            <a:ext cx="11690645" cy="895669"/>
          </a:xfrm>
        </p:spPr>
        <p:txBody>
          <a:bodyPr>
            <a:normAutofit/>
          </a:bodyPr>
          <a:lstStyle/>
          <a:p>
            <a:r>
              <a:rPr lang="zh-CN" altLang="en-US" sz="3200">
                <a:latin typeface="黑体" panose="02010609060101010101" pitchFamily="49" charset="-122"/>
                <a:ea typeface="黑体" panose="02010609060101010101" pitchFamily="49" charset="-122"/>
                <a:cs typeface="黑体" panose="02010609060101010101" pitchFamily="49" charset="-122"/>
              </a:rPr>
              <a:t>三步走战略</a:t>
            </a:r>
            <a:r>
              <a:rPr lang="zh-CN" altLang="en-US" sz="3200" smtClean="0">
                <a:latin typeface="黑体" panose="02010609060101010101" pitchFamily="49" charset="-122"/>
                <a:ea typeface="黑体" panose="02010609060101010101" pitchFamily="49" charset="-122"/>
                <a:cs typeface="黑体" panose="02010609060101010101" pitchFamily="49" charset="-122"/>
              </a:rPr>
              <a:t>：</a:t>
            </a:r>
            <a:endParaRPr lang="zh-CN" altLang="en-US" sz="320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8" name="组 7"/>
          <p:cNvGrpSpPr/>
          <p:nvPr/>
        </p:nvGrpSpPr>
        <p:grpSpPr>
          <a:xfrm>
            <a:off x="7130005" y="95172"/>
            <a:ext cx="4969629" cy="1629455"/>
            <a:chOff x="2453580" y="2906167"/>
            <a:chExt cx="6949154" cy="1838687"/>
          </a:xfrm>
        </p:grpSpPr>
        <p:sp>
          <p:nvSpPr>
            <p:cNvPr id="9" name="圆角矩形 8"/>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0" name="左大括号 9"/>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圆角矩形 10"/>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2" name="圆角矩形 11"/>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
        <p:nvSpPr>
          <p:cNvPr id="13" name="文本框 12"/>
          <p:cNvSpPr txBox="1"/>
          <p:nvPr/>
        </p:nvSpPr>
        <p:spPr>
          <a:xfrm>
            <a:off x="1678328" y="3981691"/>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第一步</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4" name="文本框 13"/>
          <p:cNvSpPr txBox="1"/>
          <p:nvPr/>
        </p:nvSpPr>
        <p:spPr>
          <a:xfrm>
            <a:off x="5279984" y="3127093"/>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第二步</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5" name="文本框 14"/>
          <p:cNvSpPr txBox="1"/>
          <p:nvPr/>
        </p:nvSpPr>
        <p:spPr>
          <a:xfrm>
            <a:off x="8682941" y="2268790"/>
            <a:ext cx="1539434" cy="461665"/>
          </a:xfrm>
          <a:prstGeom prst="rect">
            <a:avLst/>
          </a:prstGeom>
          <a:noFill/>
        </p:spPr>
        <p:txBody>
          <a:bodyPr wrap="square" rtlCol="0">
            <a:spAutoFit/>
          </a:bodyPr>
          <a:lstStyle/>
          <a:p>
            <a:r>
              <a:rPr kumimoji="1" lang="zh-CN" altLang="en-US" sz="2400" smtClean="0">
                <a:latin typeface="黑体" panose="02010609060101010101" pitchFamily="49" charset="-122"/>
                <a:ea typeface="黑体" panose="02010609060101010101" pitchFamily="49" charset="-122"/>
                <a:cs typeface="黑体" panose="02010609060101010101" pitchFamily="49" charset="-122"/>
              </a:rPr>
              <a:t>第三步</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79949" y="1510212"/>
          <a:ext cx="10040730" cy="7123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003806" y="387296"/>
            <a:ext cx="10515600" cy="645130"/>
          </a:xfrm>
        </p:spPr>
        <p:txBody>
          <a:bodyPr>
            <a:norm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endParaRPr lang="zh-CN" altLang="en-US" sz="20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333287" y="1191688"/>
            <a:ext cx="11690645" cy="895669"/>
          </a:xfrm>
        </p:spPr>
        <p:txBody>
          <a:bodyPr>
            <a:normAutofit/>
          </a:bodyPr>
          <a:lstStyle/>
          <a:p>
            <a:r>
              <a:rPr lang="zh-CN" altLang="en-US" sz="3200">
                <a:latin typeface="黑体" panose="02010609060101010101" pitchFamily="49" charset="-122"/>
                <a:ea typeface="黑体" panose="02010609060101010101" pitchFamily="49" charset="-122"/>
                <a:cs typeface="黑体" panose="02010609060101010101" pitchFamily="49" charset="-122"/>
              </a:rPr>
              <a:t>三步走战略</a:t>
            </a:r>
            <a:r>
              <a:rPr lang="zh-CN" altLang="en-US" sz="3200" smtClean="0">
                <a:latin typeface="黑体" panose="02010609060101010101" pitchFamily="49" charset="-122"/>
                <a:ea typeface="黑体" panose="02010609060101010101" pitchFamily="49" charset="-122"/>
                <a:cs typeface="黑体" panose="02010609060101010101" pitchFamily="49" charset="-122"/>
              </a:rPr>
              <a:t>：</a:t>
            </a:r>
            <a:endParaRPr lang="zh-CN" altLang="en-US" sz="320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8" name="组 7"/>
          <p:cNvGrpSpPr/>
          <p:nvPr/>
        </p:nvGrpSpPr>
        <p:grpSpPr>
          <a:xfrm>
            <a:off x="7130005" y="95172"/>
            <a:ext cx="4969629" cy="1629455"/>
            <a:chOff x="2453580" y="2906167"/>
            <a:chExt cx="6949154" cy="1838687"/>
          </a:xfrm>
        </p:grpSpPr>
        <p:sp>
          <p:nvSpPr>
            <p:cNvPr id="9" name="圆角矩形 8"/>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0" name="左大括号 9"/>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圆角矩形 10"/>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2" name="圆角矩形 11"/>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
        <p:nvSpPr>
          <p:cNvPr id="13" name="文本框 12"/>
          <p:cNvSpPr txBox="1"/>
          <p:nvPr/>
        </p:nvSpPr>
        <p:spPr>
          <a:xfrm>
            <a:off x="1678328" y="3981691"/>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第一步</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4" name="文本框 13"/>
          <p:cNvSpPr txBox="1"/>
          <p:nvPr/>
        </p:nvSpPr>
        <p:spPr>
          <a:xfrm>
            <a:off x="5279984" y="3127093"/>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第二步</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5" name="文本框 14"/>
          <p:cNvSpPr txBox="1"/>
          <p:nvPr/>
        </p:nvSpPr>
        <p:spPr>
          <a:xfrm>
            <a:off x="8682941" y="2268790"/>
            <a:ext cx="1539434" cy="461665"/>
          </a:xfrm>
          <a:prstGeom prst="rect">
            <a:avLst/>
          </a:prstGeom>
          <a:noFill/>
        </p:spPr>
        <p:txBody>
          <a:bodyPr wrap="square" rtlCol="0">
            <a:spAutoFit/>
          </a:bodyPr>
          <a:lstStyle/>
          <a:p>
            <a:r>
              <a:rPr kumimoji="1" lang="zh-CN" altLang="en-US" sz="2400" smtClean="0">
                <a:latin typeface="黑体" panose="02010609060101010101" pitchFamily="49" charset="-122"/>
                <a:ea typeface="黑体" panose="02010609060101010101" pitchFamily="49" charset="-122"/>
                <a:cs typeface="黑体" panose="02010609060101010101" pitchFamily="49" charset="-122"/>
              </a:rPr>
              <a:t>第三步</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79949" y="1510212"/>
          <a:ext cx="10040730" cy="7123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003806" y="387296"/>
            <a:ext cx="10515600" cy="645130"/>
          </a:xfrm>
        </p:spPr>
        <p:txBody>
          <a:bodyPr>
            <a:norm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endParaRPr lang="zh-CN" altLang="en-US" sz="20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333287" y="1191688"/>
            <a:ext cx="11690645" cy="895669"/>
          </a:xfrm>
        </p:spPr>
        <p:txBody>
          <a:bodyPr>
            <a:normAutofit/>
          </a:bodyPr>
          <a:lstStyle/>
          <a:p>
            <a:r>
              <a:rPr lang="zh-CN" altLang="en-US" sz="3200">
                <a:latin typeface="黑体" panose="02010609060101010101" pitchFamily="49" charset="-122"/>
                <a:ea typeface="黑体" panose="02010609060101010101" pitchFamily="49" charset="-122"/>
                <a:cs typeface="黑体" panose="02010609060101010101" pitchFamily="49" charset="-122"/>
              </a:rPr>
              <a:t>三步走战略</a:t>
            </a:r>
            <a:r>
              <a:rPr lang="zh-CN" altLang="en-US" sz="3200" smtClean="0">
                <a:latin typeface="黑体" panose="02010609060101010101" pitchFamily="49" charset="-122"/>
                <a:ea typeface="黑体" panose="02010609060101010101" pitchFamily="49" charset="-122"/>
                <a:cs typeface="黑体" panose="02010609060101010101" pitchFamily="49" charset="-122"/>
              </a:rPr>
              <a:t>：</a:t>
            </a:r>
            <a:endParaRPr lang="zh-CN" altLang="en-US" sz="320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8" name="组 7"/>
          <p:cNvGrpSpPr/>
          <p:nvPr/>
        </p:nvGrpSpPr>
        <p:grpSpPr>
          <a:xfrm>
            <a:off x="7130005" y="95172"/>
            <a:ext cx="4969629" cy="1629455"/>
            <a:chOff x="2453580" y="2906167"/>
            <a:chExt cx="6949154" cy="1838687"/>
          </a:xfrm>
        </p:grpSpPr>
        <p:sp>
          <p:nvSpPr>
            <p:cNvPr id="9" name="圆角矩形 8"/>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0" name="左大括号 9"/>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圆角矩形 10"/>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2" name="圆角矩形 11"/>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
        <p:nvSpPr>
          <p:cNvPr id="13" name="文本框 12"/>
          <p:cNvSpPr txBox="1"/>
          <p:nvPr/>
        </p:nvSpPr>
        <p:spPr>
          <a:xfrm>
            <a:off x="1678328" y="3981691"/>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第一步</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4" name="文本框 13"/>
          <p:cNvSpPr txBox="1"/>
          <p:nvPr/>
        </p:nvSpPr>
        <p:spPr>
          <a:xfrm>
            <a:off x="5279984" y="3127093"/>
            <a:ext cx="1539434" cy="461665"/>
          </a:xfrm>
          <a:prstGeom prst="rect">
            <a:avLst/>
          </a:prstGeom>
          <a:noFill/>
        </p:spPr>
        <p:txBody>
          <a:bodyPr wrap="square" rtlCol="0">
            <a:spAutoFit/>
          </a:bodyPr>
          <a:lstStyle/>
          <a:p>
            <a:r>
              <a:rPr kumimoji="1" lang="zh-CN" altLang="en-US" sz="2400" dirty="0" smtClean="0">
                <a:latin typeface="黑体" panose="02010609060101010101" pitchFamily="49" charset="-122"/>
                <a:ea typeface="黑体" panose="02010609060101010101" pitchFamily="49" charset="-122"/>
                <a:cs typeface="黑体" panose="02010609060101010101" pitchFamily="49" charset="-122"/>
              </a:rPr>
              <a:t>第二步</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15" name="文本框 14"/>
          <p:cNvSpPr txBox="1"/>
          <p:nvPr/>
        </p:nvSpPr>
        <p:spPr>
          <a:xfrm>
            <a:off x="8682941" y="2268790"/>
            <a:ext cx="1539434" cy="461665"/>
          </a:xfrm>
          <a:prstGeom prst="rect">
            <a:avLst/>
          </a:prstGeom>
          <a:noFill/>
        </p:spPr>
        <p:txBody>
          <a:bodyPr wrap="square" rtlCol="0">
            <a:spAutoFit/>
          </a:bodyPr>
          <a:lstStyle/>
          <a:p>
            <a:r>
              <a:rPr kumimoji="1" lang="zh-CN" altLang="en-US" sz="2400" smtClean="0">
                <a:latin typeface="黑体" panose="02010609060101010101" pitchFamily="49" charset="-122"/>
                <a:ea typeface="黑体" panose="02010609060101010101" pitchFamily="49" charset="-122"/>
                <a:cs typeface="黑体" panose="02010609060101010101" pitchFamily="49" charset="-122"/>
              </a:rPr>
              <a:t>第三步</a:t>
            </a:r>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1019207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3" name="文本框 2"/>
          <p:cNvSpPr txBox="1"/>
          <p:nvPr/>
        </p:nvSpPr>
        <p:spPr>
          <a:xfrm>
            <a:off x="238294" y="1870803"/>
            <a:ext cx="8670150" cy="3831818"/>
          </a:xfrm>
          <a:prstGeom prst="rect">
            <a:avLst/>
          </a:prstGeom>
          <a:noFill/>
        </p:spPr>
        <p:txBody>
          <a:bodyPr wrap="square" rtlCol="0" anchor="t">
            <a:spAutoFit/>
          </a:bodyPr>
          <a:lstStyle/>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zh-CN" altLang="en-US" b="1" dirty="0">
                <a:latin typeface="黑体" panose="02010609060101010101" pitchFamily="49" charset="-122"/>
                <a:ea typeface="黑体" panose="02010609060101010101" pitchFamily="49" charset="-122"/>
                <a:cs typeface="黑体" panose="02010609060101010101" pitchFamily="49" charset="-122"/>
              </a:rPr>
              <a:t>邓小平南方</a:t>
            </a:r>
            <a:r>
              <a:rPr lang="zh-CN" altLang="en-US" b="1" dirty="0" smtClean="0">
                <a:latin typeface="黑体" panose="02010609060101010101" pitchFamily="49" charset="-122"/>
                <a:ea typeface="黑体" panose="02010609060101010101" pitchFamily="49" charset="-122"/>
                <a:cs typeface="黑体" panose="02010609060101010101" pitchFamily="49" charset="-122"/>
              </a:rPr>
              <a:t>谈话</a:t>
            </a:r>
            <a:r>
              <a:rPr lang="zh-CN" altLang="en-US" b="1" dirty="0">
                <a:latin typeface="黑体" panose="02010609060101010101" pitchFamily="49" charset="-122"/>
                <a:ea typeface="黑体" panose="02010609060101010101" pitchFamily="49" charset="-122"/>
                <a:cs typeface="黑体" panose="02010609060101010101" pitchFamily="49"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rPr>
              <a:t>提</a:t>
            </a:r>
            <a:r>
              <a:rPr lang="zh-CN" altLang="en-US" dirty="0">
                <a:latin typeface="黑体" panose="02010609060101010101" pitchFamily="49" charset="-122"/>
                <a:ea typeface="黑体" panose="02010609060101010101" pitchFamily="49" charset="-122"/>
                <a:cs typeface="黑体" panose="02010609060101010101" pitchFamily="49" charset="-122"/>
              </a:rPr>
              <a:t>出</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三个有利于</a:t>
            </a:r>
            <a:r>
              <a:rPr lang="zh-CN" altLang="en-US"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fontAlgn="auto">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①是否有利于发展社会主义社会的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生产力</a:t>
            </a:r>
            <a:r>
              <a:rPr lang="zh-CN" altLang="en-US"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fontAlgn="auto">
              <a:lnSpc>
                <a:spcPct val="150000"/>
              </a:lnSpc>
            </a:pPr>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fontAlgn="auto">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②是否有 利于增强社会主义国家的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综合国力</a:t>
            </a:r>
            <a:r>
              <a:rPr lang="zh-CN" altLang="en-US"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endParaRPr>
          </a:p>
          <a:p>
            <a:pPr fontAlgn="auto">
              <a:lnSpc>
                <a:spcPct val="150000"/>
              </a:lnSpc>
            </a:pPr>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fontAlgn="auto">
              <a:lnSpc>
                <a:spcPct val="150000"/>
              </a:lnSpc>
            </a:pPr>
            <a:r>
              <a:rPr lang="zh-CN" altLang="en-US" dirty="0">
                <a:latin typeface="黑体" panose="02010609060101010101" pitchFamily="49" charset="-122"/>
                <a:ea typeface="黑体" panose="02010609060101010101" pitchFamily="49" charset="-122"/>
                <a:cs typeface="黑体" panose="02010609060101010101" pitchFamily="49" charset="-122"/>
              </a:rPr>
              <a:t>③是否有利于提高</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rPr>
              <a:t>人民的生活水平</a:t>
            </a:r>
            <a:r>
              <a:rPr lang="zh-CN" altLang="en-US" dirty="0">
                <a:latin typeface="黑体" panose="02010609060101010101" pitchFamily="49" charset="-122"/>
                <a:ea typeface="黑体" panose="02010609060101010101" pitchFamily="49" charset="-122"/>
                <a:cs typeface="黑体" panose="02010609060101010101" pitchFamily="49" charset="-122"/>
              </a:rPr>
              <a:t>。</a:t>
            </a:r>
            <a:endParaRPr lang="zh-CN" altLang="en-US" dirty="0"/>
          </a:p>
          <a:p>
            <a:endParaRPr lang="zh-CN" altLang="en-US" dirty="0"/>
          </a:p>
          <a:p>
            <a:endParaRPr lang="zh-CN" altLang="en-US" dirty="0"/>
          </a:p>
        </p:txBody>
      </p:sp>
      <p:sp>
        <p:nvSpPr>
          <p:cNvPr id="18" name="TextBox 12"/>
          <p:cNvSpPr txBox="1"/>
          <p:nvPr/>
        </p:nvSpPr>
        <p:spPr>
          <a:xfrm>
            <a:off x="7197725" y="2790190"/>
            <a:ext cx="1305560" cy="398780"/>
          </a:xfrm>
          <a:prstGeom prst="rect">
            <a:avLst/>
          </a:prstGeom>
          <a:noFill/>
          <a:ln w="9525">
            <a:noFill/>
          </a:ln>
        </p:spPr>
        <p:txBody>
          <a:bodyPr wrap="square">
            <a:spAutoFit/>
          </a:bodyPr>
          <a:lstStyle/>
          <a:p>
            <a:pPr algn="ctr"/>
            <a:r>
              <a:rPr lang="zh-CN" altLang="en-US" sz="2000" dirty="0">
                <a:solidFill>
                  <a:srgbClr val="F8F8F8"/>
                </a:solidFill>
                <a:latin typeface="黑体" panose="02010609060101010101" pitchFamily="49" charset="-122"/>
                <a:ea typeface="黑体" panose="02010609060101010101" pitchFamily="49" charset="-122"/>
              </a:rPr>
              <a:t>生产力</a:t>
            </a:r>
          </a:p>
        </p:txBody>
      </p:sp>
      <p:sp>
        <p:nvSpPr>
          <p:cNvPr id="20" name="TextBox 15"/>
          <p:cNvSpPr txBox="1"/>
          <p:nvPr/>
        </p:nvSpPr>
        <p:spPr>
          <a:xfrm>
            <a:off x="8515893" y="3900423"/>
            <a:ext cx="918779" cy="706755"/>
          </a:xfrm>
          <a:prstGeom prst="rect">
            <a:avLst/>
          </a:prstGeom>
          <a:noFill/>
          <a:ln w="9525">
            <a:noFill/>
          </a:ln>
        </p:spPr>
        <p:txBody>
          <a:bodyPr>
            <a:spAutoFit/>
          </a:bodyPr>
          <a:lstStyle/>
          <a:p>
            <a:pPr algn="ctr"/>
            <a:r>
              <a:rPr lang="zh-CN" altLang="en-US" sz="2000" dirty="0">
                <a:solidFill>
                  <a:srgbClr val="F8F8F8"/>
                </a:solidFill>
                <a:latin typeface="黑体" panose="02010609060101010101" pitchFamily="49" charset="-122"/>
                <a:ea typeface="黑体" panose="02010609060101010101" pitchFamily="49" charset="-122"/>
              </a:rPr>
              <a:t>综合国力</a:t>
            </a:r>
          </a:p>
        </p:txBody>
      </p:sp>
      <p:sp>
        <p:nvSpPr>
          <p:cNvPr id="21" name="圆角矩形 2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2" name="三角形 1"/>
          <p:cNvSpPr/>
          <p:nvPr/>
        </p:nvSpPr>
        <p:spPr>
          <a:xfrm>
            <a:off x="6490433" y="2064718"/>
            <a:ext cx="4621749" cy="4004545"/>
          </a:xfrm>
          <a:prstGeom prst="triangl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连接符 11"/>
          <p:cNvCxnSpPr/>
          <p:nvPr/>
        </p:nvCxnSpPr>
        <p:spPr>
          <a:xfrm flipV="1">
            <a:off x="7181798" y="4852390"/>
            <a:ext cx="3220137" cy="73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flipV="1">
            <a:off x="7850505" y="3642858"/>
            <a:ext cx="1824692" cy="148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8059009" y="5069689"/>
            <a:ext cx="1747777" cy="646331"/>
          </a:xfrm>
          <a:prstGeom prst="rect">
            <a:avLst/>
          </a:prstGeom>
          <a:noFill/>
        </p:spPr>
        <p:txBody>
          <a:bodyPr wrap="square" rtlCol="0">
            <a:spAutoFit/>
          </a:bodyPr>
          <a:lstStyle/>
          <a:p>
            <a:r>
              <a:rPr kumimoji="1" lang="zh-CN" altLang="en-US" sz="3600" dirty="0" smtClean="0">
                <a:latin typeface="黑体" panose="02010609060101010101" pitchFamily="49" charset="-122"/>
                <a:ea typeface="黑体" panose="02010609060101010101" pitchFamily="49" charset="-122"/>
                <a:cs typeface="黑体" panose="02010609060101010101" pitchFamily="49" charset="-122"/>
              </a:rPr>
              <a:t>生产力</a:t>
            </a:r>
            <a:endParaRPr kumimoji="1" lang="zh-CN" altLang="en-US" sz="3600" dirty="0">
              <a:latin typeface="黑体" panose="02010609060101010101" pitchFamily="49" charset="-122"/>
              <a:ea typeface="黑体" panose="02010609060101010101" pitchFamily="49" charset="-122"/>
              <a:cs typeface="黑体" panose="02010609060101010101" pitchFamily="49" charset="-122"/>
            </a:endParaRPr>
          </a:p>
        </p:txBody>
      </p:sp>
      <p:sp>
        <p:nvSpPr>
          <p:cNvPr id="28" name="文本框 27"/>
          <p:cNvSpPr txBox="1"/>
          <p:nvPr/>
        </p:nvSpPr>
        <p:spPr>
          <a:xfrm>
            <a:off x="8034555" y="4013499"/>
            <a:ext cx="1747777" cy="523220"/>
          </a:xfrm>
          <a:prstGeom prst="rect">
            <a:avLst/>
          </a:prstGeom>
          <a:noFill/>
        </p:spPr>
        <p:txBody>
          <a:bodyPr wrap="square" rtlCol="0">
            <a:spAutoFit/>
          </a:bodyPr>
          <a:lstStyle/>
          <a:p>
            <a:r>
              <a:rPr kumimoji="1" lang="zh-CN" altLang="en-US" sz="2800" dirty="0" smtClean="0">
                <a:latin typeface="黑体" panose="02010609060101010101" pitchFamily="49" charset="-122"/>
                <a:ea typeface="黑体" panose="02010609060101010101" pitchFamily="49" charset="-122"/>
                <a:cs typeface="黑体" panose="02010609060101010101" pitchFamily="49" charset="-122"/>
              </a:rPr>
              <a:t>综合国力</a:t>
            </a:r>
            <a:endParaRPr kumimoji="1" lang="zh-CN" altLang="en-US" sz="280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p:cNvSpPr txBox="1"/>
          <p:nvPr/>
        </p:nvSpPr>
        <p:spPr>
          <a:xfrm>
            <a:off x="7933207" y="2918778"/>
            <a:ext cx="1747777" cy="400110"/>
          </a:xfrm>
          <a:prstGeom prst="rect">
            <a:avLst/>
          </a:prstGeom>
          <a:noFill/>
        </p:spPr>
        <p:txBody>
          <a:bodyPr wrap="square" rtlCol="0">
            <a:spAutoFit/>
          </a:bodyPr>
          <a:lstStyle/>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人民生活水平</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32" name="组 31"/>
          <p:cNvGrpSpPr/>
          <p:nvPr/>
        </p:nvGrpSpPr>
        <p:grpSpPr>
          <a:xfrm>
            <a:off x="7130005" y="95172"/>
            <a:ext cx="4969629" cy="1629455"/>
            <a:chOff x="2453580" y="2906167"/>
            <a:chExt cx="6949154" cy="1838687"/>
          </a:xfrm>
        </p:grpSpPr>
        <p:sp>
          <p:nvSpPr>
            <p:cNvPr id="33" name="圆角矩形 32"/>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34" name="左大括号 33"/>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5" name="圆角矩形 34"/>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36" name="圆角矩形 3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94071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2" name="文本框 1"/>
          <p:cNvSpPr txBox="1"/>
          <p:nvPr/>
        </p:nvSpPr>
        <p:spPr>
          <a:xfrm>
            <a:off x="552450" y="1955207"/>
            <a:ext cx="10898505" cy="2677656"/>
          </a:xfrm>
          <a:prstGeom prst="rect">
            <a:avLst/>
          </a:prstGeom>
          <a:noFill/>
        </p:spPr>
        <p:txBody>
          <a:bodyPr wrap="square" rtlCol="0" anchor="t">
            <a:spAutoFit/>
          </a:bodyPr>
          <a:lstStyle/>
          <a:p>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fontAlgn="auto">
              <a:lnSpc>
                <a:spcPct val="150000"/>
              </a:lnSpc>
            </a:pPr>
            <a:r>
              <a:rPr lang="zh-CN" altLang="en-US" sz="2000" b="1" dirty="0">
                <a:latin typeface="黑体" panose="02010609060101010101" pitchFamily="49" charset="-122"/>
                <a:ea typeface="黑体" panose="02010609060101010101" pitchFamily="49" charset="-122"/>
                <a:cs typeface="黑体" panose="02010609060101010101" pitchFamily="49" charset="-122"/>
              </a:rPr>
              <a:t>十四大</a:t>
            </a:r>
            <a:r>
              <a:rPr lang="zh-CN" altLang="en-US" sz="2000" b="1" dirty="0" smtClean="0">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我国</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经济体制改革</a:t>
            </a:r>
            <a:r>
              <a:rPr lang="zh-CN" altLang="en-US" sz="2000" dirty="0">
                <a:latin typeface="黑体" panose="02010609060101010101" pitchFamily="49" charset="-122"/>
                <a:ea typeface="黑体" panose="02010609060101010101" pitchFamily="49" charset="-122"/>
                <a:cs typeface="黑体" panose="02010609060101010101" pitchFamily="49" charset="-122"/>
              </a:rPr>
              <a:t>的目标是</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建立社会主义市场经济体制</a:t>
            </a:r>
            <a:r>
              <a:rPr lang="zh-CN" altLang="en-US" sz="2000" dirty="0">
                <a:latin typeface="黑体" panose="02010609060101010101" pitchFamily="49" charset="-122"/>
                <a:ea typeface="黑体" panose="02010609060101010101" pitchFamily="49" charset="-122"/>
                <a:cs typeface="黑体" panose="02010609060101010101" pitchFamily="49" charset="-122"/>
              </a:rPr>
              <a:t>。</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b="1" dirty="0">
                <a:latin typeface="黑体" panose="02010609060101010101" pitchFamily="49" charset="-122"/>
                <a:ea typeface="黑体" panose="02010609060101010101" pitchFamily="49" charset="-122"/>
                <a:cs typeface="黑体" panose="02010609060101010101" pitchFamily="49" charset="-122"/>
                <a:sym typeface="+mn-ea"/>
              </a:rPr>
              <a:t>十四届六中全会：</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《关于加强社会主义精神文明建设若干重要问题的决议</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b="1" dirty="0">
                <a:latin typeface="黑体" panose="02010609060101010101" pitchFamily="49" charset="-122"/>
                <a:ea typeface="黑体" panose="02010609060101010101" pitchFamily="49" charset="-122"/>
                <a:cs typeface="黑体" panose="02010609060101010101" pitchFamily="49" charset="-122"/>
                <a:sym typeface="+mn-ea"/>
              </a:rPr>
              <a:t>十五大：</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把</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邓小平理论</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同马克思列宁主义.毛泽东思想一道确立为共产党的指导思想。</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10" name="组 9"/>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2" name="左大括号 11"/>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6" name="圆角矩形 1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616625"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836135" y="2056500"/>
            <a:ext cx="4157345" cy="3600986"/>
          </a:xfrm>
          <a:prstGeom prst="rect">
            <a:avLst/>
          </a:prstGeom>
          <a:noFill/>
        </p:spPr>
        <p:txBody>
          <a:bodyPr wrap="square" rtlCol="0">
            <a:spAutoFit/>
          </a:bodyPr>
          <a:lstStyle/>
          <a:p>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smtClean="0">
                <a:latin typeface="黑体" panose="02010609060101010101" pitchFamily="49" charset="-122"/>
                <a:ea typeface="黑体" panose="02010609060101010101" pitchFamily="49" charset="-122"/>
                <a:cs typeface="黑体" panose="02010609060101010101" pitchFamily="49" charset="-122"/>
              </a:rPr>
              <a:t>  </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十三大</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南方谈话</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sym typeface="+mn-ea"/>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sz="2000" dirty="0">
                <a:latin typeface="黑体" panose="02010609060101010101" pitchFamily="49" charset="-122"/>
                <a:ea typeface="黑体" panose="02010609060101010101" pitchFamily="49" charset="-122"/>
                <a:cs typeface="黑体" panose="02010609060101010101" pitchFamily="49" charset="-122"/>
              </a:rPr>
              <a:t>十四大</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十四届六中全会</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十五大</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文本框 35"/>
          <p:cNvSpPr txBox="1"/>
          <p:nvPr/>
        </p:nvSpPr>
        <p:spPr>
          <a:xfrm>
            <a:off x="5390225" y="1793994"/>
            <a:ext cx="7680960" cy="4462760"/>
          </a:xfrm>
          <a:prstGeom prst="rect">
            <a:avLst/>
          </a:prstGeom>
          <a:noFill/>
        </p:spPr>
        <p:txBody>
          <a:bodyPr wrap="square" rtlCol="0">
            <a:spAutoFit/>
          </a:bodyPr>
          <a:lstStyle/>
          <a:p>
            <a:pPr algn="l">
              <a:buNone/>
            </a:pPr>
            <a:endParaRPr kumimoji="1" lang="zh-CN" altLang="en-US" sz="24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《关于加强社会主义精神文明建设若干重要问题的决议》</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p>
          <a:p>
            <a:pPr algn="l">
              <a:buNone/>
            </a:pPr>
            <a:r>
              <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一个中心，两个基本点</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三个有利于</a:t>
            </a: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三步走</a:t>
            </a: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邓小平理论入党章</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rPr>
              <a:t> 建立社会主义</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市场经济</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文本框 1"/>
          <p:cNvSpPr txBox="1">
            <a:spLocks noChangeArrowheads="1"/>
          </p:cNvSpPr>
          <p:nvPr/>
        </p:nvSpPr>
        <p:spPr bwMode="auto">
          <a:xfrm>
            <a:off x="1817688" y="1385889"/>
            <a:ext cx="927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en-US" altLang="zh-CN" sz="1200" b="1" i="1">
                <a:solidFill>
                  <a:srgbClr val="FFFFFF"/>
                </a:solidFill>
                <a:latin typeface="方正兰亭黑_GBK" charset="0"/>
                <a:ea typeface="方正兰亭黑_GBK" charset="0"/>
              </a:rPr>
              <a:t>4.</a:t>
            </a:r>
            <a:r>
              <a:rPr lang="zh-CN" altLang="en-US" sz="1200" b="1" i="1">
                <a:solidFill>
                  <a:srgbClr val="FFFFFF"/>
                </a:solidFill>
                <a:latin typeface="方正兰亭黑_GBK" charset="0"/>
                <a:ea typeface="方正兰亭黑_GBK" charset="0"/>
              </a:rPr>
              <a:t>购买渠道</a:t>
            </a:r>
          </a:p>
        </p:txBody>
      </p:sp>
      <p:sp>
        <p:nvSpPr>
          <p:cNvPr id="20482" name="文本框 54"/>
          <p:cNvSpPr txBox="1">
            <a:spLocks noChangeArrowheads="1"/>
          </p:cNvSpPr>
          <p:nvPr/>
        </p:nvSpPr>
        <p:spPr bwMode="auto">
          <a:xfrm>
            <a:off x="4064001" y="-1588"/>
            <a:ext cx="17113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zh-CN" altLang="en-US" sz="2000" b="1" i="1">
                <a:solidFill>
                  <a:srgbClr val="FFFFFF"/>
                </a:solidFill>
                <a:latin typeface="方正兰亭黑_GBK" charset="0"/>
                <a:ea typeface="方正兰亭黑_GBK" charset="0"/>
              </a:rPr>
              <a:t>竞争对手分析</a:t>
            </a:r>
          </a:p>
        </p:txBody>
      </p:sp>
      <p:sp>
        <p:nvSpPr>
          <p:cNvPr id="20483" name="TextBox 46"/>
          <p:cNvSpPr txBox="1">
            <a:spLocks noChangeArrowheads="1"/>
          </p:cNvSpPr>
          <p:nvPr/>
        </p:nvSpPr>
        <p:spPr bwMode="auto">
          <a:xfrm>
            <a:off x="6580189" y="684213"/>
            <a:ext cx="3241675"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zh-CN" altLang="en-US">
                <a:solidFill>
                  <a:srgbClr val="FF0000"/>
                </a:solidFill>
                <a:latin typeface="Arial" charset="0"/>
                <a:ea typeface="方正兰亭超细黑简体" charset="0"/>
              </a:rPr>
              <a:t>方法一：</a:t>
            </a:r>
          </a:p>
          <a:p>
            <a:pPr eaLnBrk="1" hangingPunct="1"/>
            <a:endParaRPr lang="en-US" altLang="zh-CN">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rPr>
              <a:t>1.</a:t>
            </a:r>
            <a:r>
              <a:rPr lang="zh-CN" altLang="en-US">
                <a:solidFill>
                  <a:srgbClr val="FF0000"/>
                </a:solidFill>
                <a:latin typeface="Arial" charset="0"/>
                <a:ea typeface="方正兰亭超细黑简体" charset="0"/>
              </a:rPr>
              <a:t>打开微店</a:t>
            </a:r>
            <a:r>
              <a:rPr lang="en-US" altLang="zh-CN">
                <a:solidFill>
                  <a:srgbClr val="FF0000"/>
                </a:solidFill>
                <a:latin typeface="Arial" charset="0"/>
                <a:ea typeface="方正兰亭超细黑简体" charset="0"/>
              </a:rPr>
              <a:t>app</a:t>
            </a:r>
          </a:p>
          <a:p>
            <a:pPr eaLnBrk="1" hangingPunct="1"/>
            <a:r>
              <a:rPr lang="en-US" altLang="zh-CN">
                <a:solidFill>
                  <a:srgbClr val="FF0000"/>
                </a:solidFill>
                <a:latin typeface="Arial" charset="0"/>
                <a:ea typeface="方正兰亭超细黑简体" charset="0"/>
              </a:rPr>
              <a:t>2.搜索“尚德机构</a:t>
            </a:r>
            <a:r>
              <a:rPr lang="zh-CN" altLang="en-US">
                <a:solidFill>
                  <a:srgbClr val="FF0000"/>
                </a:solidFill>
                <a:latin typeface="Arial" charset="0"/>
                <a:ea typeface="方正兰亭超细黑简体" charset="0"/>
              </a:rPr>
              <a:t>学术中心</a:t>
            </a:r>
            <a:r>
              <a:rPr lang="en-US" altLang="zh-CN">
                <a:solidFill>
                  <a:srgbClr val="FF0000"/>
                </a:solidFill>
                <a:latin typeface="Arial" charset="0"/>
                <a:ea typeface="方正兰亭超细黑简体" charset="0"/>
              </a:rPr>
              <a:t>”</a:t>
            </a:r>
          </a:p>
          <a:p>
            <a:pPr eaLnBrk="1" hangingPunct="1"/>
            <a:endParaRPr lang="en-US" altLang="zh-CN">
              <a:solidFill>
                <a:srgbClr val="FF0000"/>
              </a:solidFill>
              <a:latin typeface="Arial" charset="0"/>
              <a:ea typeface="方正兰亭超细黑简体" charset="0"/>
            </a:endParaRPr>
          </a:p>
          <a:p>
            <a:pPr eaLnBrk="1" hangingPunct="1"/>
            <a:r>
              <a:rPr lang="zh-CN" altLang="en-US">
                <a:solidFill>
                  <a:srgbClr val="FF0000"/>
                </a:solidFill>
                <a:latin typeface="Arial" charset="0"/>
                <a:ea typeface="方正兰亭超细黑简体" charset="0"/>
              </a:rPr>
              <a:t>方法二：</a:t>
            </a:r>
          </a:p>
          <a:p>
            <a:pPr eaLnBrk="1" hangingPunct="1"/>
            <a:endParaRPr lang="zh-CN" altLang="en-US">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rPr>
              <a:t>1.</a:t>
            </a:r>
            <a:r>
              <a:rPr lang="zh-CN" altLang="en-US">
                <a:solidFill>
                  <a:srgbClr val="FF0000"/>
                </a:solidFill>
                <a:latin typeface="Arial" charset="0"/>
                <a:ea typeface="方正兰亭超细黑简体" charset="0"/>
              </a:rPr>
              <a:t>将</a:t>
            </a:r>
            <a:r>
              <a:rPr lang="zh-CN" altLang="en-US">
                <a:solidFill>
                  <a:srgbClr val="FF0000"/>
                </a:solidFill>
                <a:latin typeface="Arial" charset="0"/>
                <a:ea typeface="方正兰亭超细黑简体" charset="0"/>
                <a:sym typeface="宋体" charset="-122"/>
              </a:rPr>
              <a:t>本页</a:t>
            </a:r>
            <a:r>
              <a:rPr lang="zh-CN" altLang="en-US">
                <a:solidFill>
                  <a:srgbClr val="FF0000"/>
                </a:solidFill>
                <a:latin typeface="Arial" charset="0"/>
                <a:ea typeface="方正兰亭超细黑简体" charset="0"/>
              </a:rPr>
              <a:t>截图或者拍照</a:t>
            </a:r>
          </a:p>
          <a:p>
            <a:pPr eaLnBrk="1" hangingPunct="1"/>
            <a:r>
              <a:rPr lang="en-US" altLang="zh-CN">
                <a:solidFill>
                  <a:srgbClr val="FF0000"/>
                </a:solidFill>
                <a:latin typeface="Arial" charset="0"/>
                <a:ea typeface="方正兰亭超细黑简体" charset="0"/>
              </a:rPr>
              <a:t>2.</a:t>
            </a:r>
            <a:r>
              <a:rPr lang="zh-CN" altLang="en-US">
                <a:solidFill>
                  <a:srgbClr val="FF0000"/>
                </a:solidFill>
                <a:latin typeface="Arial" charset="0"/>
                <a:ea typeface="方正兰亭超细黑简体" charset="0"/>
              </a:rPr>
              <a:t>打开微信</a:t>
            </a:r>
            <a:r>
              <a:rPr lang="en-US" altLang="zh-CN">
                <a:solidFill>
                  <a:srgbClr val="FF0000"/>
                </a:solidFill>
                <a:latin typeface="Arial" charset="0"/>
                <a:ea typeface="方正兰亭超细黑简体" charset="0"/>
              </a:rPr>
              <a:t>app</a:t>
            </a:r>
            <a:r>
              <a:rPr lang="zh-CN" altLang="en-US">
                <a:solidFill>
                  <a:srgbClr val="FF0000"/>
                </a:solidFill>
                <a:latin typeface="Arial" charset="0"/>
                <a:ea typeface="方正兰亭超细黑简体" charset="0"/>
              </a:rPr>
              <a:t>，发送照片</a:t>
            </a:r>
            <a:endParaRPr lang="en-US" altLang="zh-CN">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rPr>
              <a:t>3.</a:t>
            </a:r>
            <a:r>
              <a:rPr lang="zh-CN" altLang="en-US">
                <a:solidFill>
                  <a:srgbClr val="FF0000"/>
                </a:solidFill>
                <a:latin typeface="Arial" charset="0"/>
                <a:ea typeface="方正兰亭超细黑简体" charset="0"/>
              </a:rPr>
              <a:t>扫描识别以下二维码</a:t>
            </a:r>
            <a:endParaRPr lang="en-US" altLang="zh-CN">
              <a:solidFill>
                <a:srgbClr val="FF0000"/>
              </a:solidFill>
              <a:latin typeface="Arial" charset="0"/>
              <a:ea typeface="方正兰亭超细黑简体" charset="0"/>
            </a:endParaRPr>
          </a:p>
          <a:p>
            <a:pPr eaLnBrk="1" hangingPunct="1"/>
            <a:endParaRPr lang="en-US" altLang="zh-CN">
              <a:solidFill>
                <a:srgbClr val="FF0000"/>
              </a:solidFill>
              <a:latin typeface="Arial" charset="0"/>
              <a:ea typeface="方正兰亭超细黑简体" charset="0"/>
            </a:endParaRPr>
          </a:p>
        </p:txBody>
      </p:sp>
      <p:sp>
        <p:nvSpPr>
          <p:cNvPr id="20484" name="Text Placeholder 3"/>
          <p:cNvSpPr txBox="1">
            <a:spLocks noChangeArrowheads="1"/>
          </p:cNvSpPr>
          <p:nvPr/>
        </p:nvSpPr>
        <p:spPr bwMode="auto">
          <a:xfrm>
            <a:off x="5840414" y="2509838"/>
            <a:ext cx="511175"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spcBef>
                <a:spcPct val="20000"/>
              </a:spcBef>
            </a:pPr>
            <a:r>
              <a:rPr lang="zh-CN" altLang="en-US" sz="4000" b="1">
                <a:solidFill>
                  <a:srgbClr val="88D0E0"/>
                </a:solidFill>
                <a:latin typeface="宋体" charset="-122"/>
              </a:rPr>
              <a:t>微信</a:t>
            </a:r>
          </a:p>
        </p:txBody>
      </p:sp>
      <p:pic>
        <p:nvPicPr>
          <p:cNvPr id="2048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1314" y="3741738"/>
            <a:ext cx="2624137"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矩形 7"/>
          <p:cNvSpPr>
            <a:spLocks noChangeArrowheads="1"/>
          </p:cNvSpPr>
          <p:nvPr/>
        </p:nvSpPr>
        <p:spPr bwMode="auto">
          <a:xfrm>
            <a:off x="2143125" y="-1588"/>
            <a:ext cx="2336800" cy="2057401"/>
          </a:xfrm>
          <a:prstGeom prst="rect">
            <a:avLst/>
          </a:prstGeom>
          <a:blipFill dpi="0" rotWithShape="1">
            <a:blip r:embed="rId3"/>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20487" name="矩形 8"/>
          <p:cNvSpPr>
            <a:spLocks noChangeArrowheads="1"/>
          </p:cNvSpPr>
          <p:nvPr/>
        </p:nvSpPr>
        <p:spPr bwMode="auto">
          <a:xfrm>
            <a:off x="2143125" y="4740275"/>
            <a:ext cx="2336800" cy="2057400"/>
          </a:xfrm>
          <a:prstGeom prst="rect">
            <a:avLst/>
          </a:prstGeom>
          <a:blipFill dpi="0" rotWithShape="1">
            <a:blip r:embed="rId4"/>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20488" name="矩形 9"/>
          <p:cNvSpPr>
            <a:spLocks noChangeArrowheads="1"/>
          </p:cNvSpPr>
          <p:nvPr/>
        </p:nvSpPr>
        <p:spPr bwMode="auto">
          <a:xfrm>
            <a:off x="2143125" y="2400300"/>
            <a:ext cx="2336800" cy="2057400"/>
          </a:xfrm>
          <a:prstGeom prst="rect">
            <a:avLst/>
          </a:prstGeom>
          <a:blipFill dpi="0" rotWithShape="1">
            <a:blip r:embed="rId5"/>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17" name="右箭头 16"/>
          <p:cNvSpPr/>
          <p:nvPr/>
        </p:nvSpPr>
        <p:spPr>
          <a:xfrm>
            <a:off x="4838701" y="2913064"/>
            <a:ext cx="936625" cy="64928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Font typeface="Arial" charset="0"/>
              <a:buNone/>
              <a:defRPr/>
            </a:pPr>
            <a:endParaRPr lang="zh-CN" altLang="en-US" noProof="1"/>
          </a:p>
        </p:txBody>
      </p:sp>
      <p:sp>
        <p:nvSpPr>
          <p:cNvPr id="11" name="圆角矩形 1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1151126135"/>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616625"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836135" y="2056500"/>
            <a:ext cx="4157345" cy="3600986"/>
          </a:xfrm>
          <a:prstGeom prst="rect">
            <a:avLst/>
          </a:prstGeom>
          <a:noFill/>
        </p:spPr>
        <p:txBody>
          <a:bodyPr wrap="square" rtlCol="0">
            <a:spAutoFit/>
          </a:bodyPr>
          <a:lstStyle/>
          <a:p>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smtClean="0">
                <a:latin typeface="黑体" panose="02010609060101010101" pitchFamily="49" charset="-122"/>
                <a:ea typeface="黑体" panose="02010609060101010101" pitchFamily="49" charset="-122"/>
                <a:cs typeface="黑体" panose="02010609060101010101" pitchFamily="49" charset="-122"/>
              </a:rPr>
              <a:t>  </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十三大</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南方谈话</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sym typeface="+mn-ea"/>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sz="2000" dirty="0">
                <a:latin typeface="黑体" panose="02010609060101010101" pitchFamily="49" charset="-122"/>
                <a:ea typeface="黑体" panose="02010609060101010101" pitchFamily="49" charset="-122"/>
                <a:cs typeface="黑体" panose="02010609060101010101" pitchFamily="49" charset="-122"/>
              </a:rPr>
              <a:t>十四大</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十四届六中全会</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十五大</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文本框 35"/>
          <p:cNvSpPr txBox="1"/>
          <p:nvPr/>
        </p:nvSpPr>
        <p:spPr>
          <a:xfrm>
            <a:off x="5390225" y="1793994"/>
            <a:ext cx="7680960" cy="4462760"/>
          </a:xfrm>
          <a:prstGeom prst="rect">
            <a:avLst/>
          </a:prstGeom>
          <a:noFill/>
        </p:spPr>
        <p:txBody>
          <a:bodyPr wrap="square" rtlCol="0">
            <a:spAutoFit/>
          </a:bodyPr>
          <a:lstStyle/>
          <a:p>
            <a:pPr algn="l">
              <a:buNone/>
            </a:pPr>
            <a:endParaRPr kumimoji="1" lang="zh-CN" altLang="en-US" sz="24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《关于加强社会主义精神文明建设若干重要问题的决议》</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p>
          <a:p>
            <a:pPr algn="l">
              <a:buNone/>
            </a:pPr>
            <a:r>
              <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一个中心，两个基本点</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三个有利于</a:t>
            </a: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三步走</a:t>
            </a: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邓小平理论入党章</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rPr>
              <a:t> 建立社会主义</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市场经济</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cxnSp>
        <p:nvCxnSpPr>
          <p:cNvPr id="7" name="直线连接符 65"/>
          <p:cNvCxnSpPr/>
          <p:nvPr/>
        </p:nvCxnSpPr>
        <p:spPr>
          <a:xfrm>
            <a:off x="3193889" y="2696941"/>
            <a:ext cx="2431407" cy="2777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65"/>
          <p:cNvCxnSpPr/>
          <p:nvPr/>
        </p:nvCxnSpPr>
        <p:spPr>
          <a:xfrm>
            <a:off x="3262975" y="3302744"/>
            <a:ext cx="2362321" cy="31239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65"/>
          <p:cNvCxnSpPr/>
          <p:nvPr/>
        </p:nvCxnSpPr>
        <p:spPr>
          <a:xfrm>
            <a:off x="3193889" y="3943185"/>
            <a:ext cx="2431407" cy="143380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65"/>
          <p:cNvCxnSpPr/>
          <p:nvPr/>
        </p:nvCxnSpPr>
        <p:spPr>
          <a:xfrm flipV="1">
            <a:off x="3228431" y="2335100"/>
            <a:ext cx="2396865" cy="217050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线连接符 65"/>
          <p:cNvCxnSpPr/>
          <p:nvPr/>
        </p:nvCxnSpPr>
        <p:spPr>
          <a:xfrm flipV="1">
            <a:off x="3193888" y="4784205"/>
            <a:ext cx="2431408" cy="41992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65"/>
          <p:cNvCxnSpPr/>
          <p:nvPr/>
        </p:nvCxnSpPr>
        <p:spPr>
          <a:xfrm>
            <a:off x="3221372" y="2726091"/>
            <a:ext cx="2403924" cy="141767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347522"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836281" y="3971210"/>
            <a:ext cx="10898505" cy="2031325"/>
          </a:xfrm>
          <a:prstGeom prst="rect">
            <a:avLst/>
          </a:prstGeom>
          <a:noFill/>
        </p:spPr>
        <p:txBody>
          <a:bodyPr wrap="square" rtlCol="0" anchor="t">
            <a:spAutoFit/>
          </a:bodyPr>
          <a:lstStyle/>
          <a:p>
            <a:r>
              <a:rPr lang="en-US" altLang="zh-CN" dirty="0">
                <a:latin typeface="黑体" panose="02010609060101010101" pitchFamily="49" charset="-122"/>
                <a:ea typeface="黑体" panose="02010609060101010101" pitchFamily="49" charset="-122"/>
                <a:cs typeface="黑体" panose="02010609060101010101" pitchFamily="49" charset="-122"/>
              </a:rPr>
              <a:t>      </a:t>
            </a:r>
            <a:r>
              <a:rPr lang="zh-CN" altLang="en-US" dirty="0">
                <a:latin typeface="黑体" panose="02010609060101010101" pitchFamily="49" charset="-122"/>
                <a:ea typeface="黑体" panose="02010609060101010101" pitchFamily="49" charset="-122"/>
                <a:cs typeface="黑体" panose="02010609060101010101" pitchFamily="49" charset="-122"/>
              </a:rPr>
              <a:t>邓小平理论                 </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江泽民“三个代表</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    什么是社会主义</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                                            </a:t>
            </a:r>
          </a:p>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   怎样建设社会主义</a:t>
            </a:r>
          </a:p>
          <a:p>
            <a:endParaRPr lang="zh-CN" altLang="en-US" dirty="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dirty="0">
              <a:latin typeface="黑体" panose="02010609060101010101" pitchFamily="49" charset="-122"/>
              <a:ea typeface="黑体" panose="02010609060101010101" pitchFamily="49" charset="-122"/>
              <a:cs typeface="黑体" panose="02010609060101010101" pitchFamily="49" charset="-122"/>
              <a:sym typeface="+mn-ea"/>
            </a:endParaRPr>
          </a:p>
          <a:p>
            <a:pPr marL="285750" indent="-285750">
              <a:buFont typeface="Wingdings" panose="05000000000000000000" pitchFamily="2" charset="2"/>
              <a:buChar char="ü"/>
            </a:pPr>
            <a:r>
              <a:rPr lang="zh-CN" altLang="en-US" dirty="0">
                <a:latin typeface="黑体" panose="02010609060101010101" pitchFamily="49" charset="-122"/>
                <a:ea typeface="黑体" panose="02010609060101010101" pitchFamily="49" charset="-122"/>
                <a:cs typeface="黑体" panose="02010609060101010101" pitchFamily="49" charset="-122"/>
                <a:sym typeface="+mn-ea"/>
              </a:rPr>
              <a:t>党代会：三中讲经济，四中讲党建，六中讲思想</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文化</a:t>
            </a:r>
            <a:endParaRPr lang="zh-CN" altLang="en-US" dirty="0" smtClean="0">
              <a:solidFill>
                <a:srgbClr val="FF0000"/>
              </a:solidFill>
              <a:latin typeface="微软雅黑" panose="020B0503020204020204" pitchFamily="34" charset="-122"/>
              <a:ea typeface="微软雅黑" panose="020B0503020204020204" pitchFamily="34" charset="-122"/>
              <a:sym typeface="+mn-ea"/>
            </a:endParaRPr>
          </a:p>
        </p:txBody>
      </p:sp>
      <p:pic>
        <p:nvPicPr>
          <p:cNvPr id="13" name="图片 12"/>
          <p:cNvPicPr>
            <a:picLocks noChangeAspect="1"/>
          </p:cNvPicPr>
          <p:nvPr/>
        </p:nvPicPr>
        <p:blipFill>
          <a:blip r:embed="rId2"/>
          <a:stretch>
            <a:fillRect/>
          </a:stretch>
        </p:blipFill>
        <p:spPr>
          <a:xfrm>
            <a:off x="1413510" y="1664652"/>
            <a:ext cx="1510665" cy="2018665"/>
          </a:xfrm>
          <a:prstGeom prst="rect">
            <a:avLst/>
          </a:prstGeom>
        </p:spPr>
      </p:pic>
      <p:pic>
        <p:nvPicPr>
          <p:cNvPr id="16" name="图片 15"/>
          <p:cNvPicPr>
            <a:picLocks noChangeAspect="1"/>
          </p:cNvPicPr>
          <p:nvPr/>
        </p:nvPicPr>
        <p:blipFill>
          <a:blip r:embed="rId3"/>
          <a:stretch>
            <a:fillRect/>
          </a:stretch>
        </p:blipFill>
        <p:spPr>
          <a:xfrm>
            <a:off x="4847259" y="1673542"/>
            <a:ext cx="1438275" cy="2004060"/>
          </a:xfrm>
          <a:prstGeom prst="rect">
            <a:avLst/>
          </a:prstGeom>
        </p:spPr>
      </p:pic>
      <p:pic>
        <p:nvPicPr>
          <p:cNvPr id="17" name="图片 16"/>
          <p:cNvPicPr>
            <a:picLocks noChangeAspect="1"/>
          </p:cNvPicPr>
          <p:nvPr/>
        </p:nvPicPr>
        <p:blipFill>
          <a:blip r:embed="rId4"/>
          <a:stretch>
            <a:fillRect/>
          </a:stretch>
        </p:blipFill>
        <p:spPr>
          <a:xfrm>
            <a:off x="8104127" y="1673542"/>
            <a:ext cx="1438275" cy="2009775"/>
          </a:xfrm>
          <a:prstGeom prst="rect">
            <a:avLst/>
          </a:prstGeom>
        </p:spPr>
      </p:pic>
      <p:sp>
        <p:nvSpPr>
          <p:cNvPr id="18" name="文本框 17"/>
          <p:cNvSpPr txBox="1"/>
          <p:nvPr/>
        </p:nvSpPr>
        <p:spPr>
          <a:xfrm>
            <a:off x="4764442" y="4511554"/>
            <a:ext cx="1783080" cy="645160"/>
          </a:xfrm>
          <a:prstGeom prst="rect">
            <a:avLst/>
          </a:prstGeom>
          <a:noFill/>
        </p:spPr>
        <p:txBody>
          <a:bodyPr wrap="none" rtlCol="0" anchor="t">
            <a:spAutoFit/>
          </a:bodyPr>
          <a:lstStyle/>
          <a:p>
            <a:r>
              <a:rPr lang="zh-CN" altLang="en-US"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建设什么样的党</a:t>
            </a:r>
          </a:p>
          <a:p>
            <a:r>
              <a:rPr lang="zh-CN" altLang="en-US"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怎样建设党</a:t>
            </a:r>
            <a:endParaRPr lang="zh-CN" altLang="en-US" dirty="0">
              <a:solidFill>
                <a:srgbClr val="C00000"/>
              </a:solidFill>
            </a:endParaRPr>
          </a:p>
        </p:txBody>
      </p:sp>
      <p:sp>
        <p:nvSpPr>
          <p:cNvPr id="19" name="文本框 18"/>
          <p:cNvSpPr txBox="1"/>
          <p:nvPr/>
        </p:nvSpPr>
        <p:spPr>
          <a:xfrm>
            <a:off x="7896714" y="4509389"/>
            <a:ext cx="2011680" cy="645160"/>
          </a:xfrm>
          <a:prstGeom prst="rect">
            <a:avLst/>
          </a:prstGeom>
          <a:noFill/>
        </p:spPr>
        <p:txBody>
          <a:bodyPr wrap="none" rtlCol="0" anchor="t">
            <a:spAutoFit/>
          </a:bodyPr>
          <a:lstStyle/>
          <a:p>
            <a:pPr algn="ctr"/>
            <a:r>
              <a:rPr lang="zh-CN" altLang="en-US" dirty="0">
                <a:latin typeface="黑体" panose="02010609060101010101" pitchFamily="49" charset="-122"/>
                <a:ea typeface="黑体" panose="02010609060101010101" pitchFamily="49" charset="-122"/>
                <a:cs typeface="黑体" panose="02010609060101010101" pitchFamily="49" charset="-122"/>
                <a:sym typeface="+mn-ea"/>
              </a:rPr>
              <a:t>实现什么样的发展</a:t>
            </a:r>
          </a:p>
          <a:p>
            <a:pPr algn="ctr"/>
            <a:r>
              <a:rPr lang="zh-CN" altLang="en-US" dirty="0">
                <a:latin typeface="黑体" panose="02010609060101010101" pitchFamily="49" charset="-122"/>
                <a:ea typeface="黑体" panose="02010609060101010101" pitchFamily="49" charset="-122"/>
                <a:cs typeface="黑体" panose="02010609060101010101" pitchFamily="49" charset="-122"/>
                <a:sym typeface="+mn-ea"/>
              </a:rPr>
              <a:t>怎样发展</a:t>
            </a:r>
            <a:endParaRPr lang="zh-CN" altLang="en-US" dirty="0"/>
          </a:p>
        </p:txBody>
      </p:sp>
      <p:sp>
        <p:nvSpPr>
          <p:cNvPr id="20" name="文本框 19"/>
          <p:cNvSpPr txBox="1"/>
          <p:nvPr/>
        </p:nvSpPr>
        <p:spPr>
          <a:xfrm>
            <a:off x="7734838" y="3974063"/>
            <a:ext cx="2468880" cy="368300"/>
          </a:xfrm>
          <a:prstGeom prst="rect">
            <a:avLst/>
          </a:prstGeom>
          <a:noFill/>
        </p:spPr>
        <p:txBody>
          <a:bodyPr wrap="none" rtlCol="0" anchor="t">
            <a:spAutoFit/>
          </a:bodyPr>
          <a:lstStyle/>
          <a:p>
            <a:r>
              <a:rPr lang="zh-CN" altLang="en-US">
                <a:latin typeface="黑体" panose="02010609060101010101" pitchFamily="49" charset="-122"/>
                <a:ea typeface="黑体" panose="02010609060101010101" pitchFamily="49" charset="-122"/>
                <a:cs typeface="黑体" panose="02010609060101010101" pitchFamily="49" charset="-122"/>
                <a:sym typeface="+mn-ea"/>
              </a:rPr>
              <a:t>胡锦涛“科学发展观”</a:t>
            </a:r>
            <a:endParaRPr lang="zh-CN" altLang="en-US"/>
          </a:p>
        </p:txBody>
      </p:sp>
      <p:sp>
        <p:nvSpPr>
          <p:cNvPr id="21" name="圆角矩形 2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2" name="组 1"/>
          <p:cNvGrpSpPr/>
          <p:nvPr/>
        </p:nvGrpSpPr>
        <p:grpSpPr>
          <a:xfrm>
            <a:off x="7130005" y="95172"/>
            <a:ext cx="4969629" cy="1629455"/>
            <a:chOff x="2453580" y="2906167"/>
            <a:chExt cx="6949154" cy="1838687"/>
          </a:xfrm>
        </p:grpSpPr>
        <p:sp>
          <p:nvSpPr>
            <p:cNvPr id="22" name="圆角矩形 21"/>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23" name="左大括号 2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圆角矩形 23"/>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25" name="圆角矩形 24"/>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361982"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3" name="文本框 2"/>
          <p:cNvSpPr txBox="1"/>
          <p:nvPr/>
        </p:nvSpPr>
        <p:spPr>
          <a:xfrm>
            <a:off x="550511" y="2878166"/>
            <a:ext cx="11549123" cy="447238"/>
          </a:xfrm>
          <a:prstGeom prst="rect">
            <a:avLst/>
          </a:prstGeom>
          <a:noFill/>
        </p:spPr>
        <p:txBody>
          <a:bodyPr wrap="square" rtlCol="0" anchor="t">
            <a:spAutoFit/>
          </a:bodyPr>
          <a:lstStyle/>
          <a:p>
            <a:pPr fontAlgn="auto">
              <a:lnSpc>
                <a:spcPct val="135000"/>
              </a:lnSpc>
            </a:pPr>
            <a:r>
              <a:rPr lang="zh-CN" altLang="en-US" sz="2000" b="1" smtClean="0">
                <a:latin typeface="黑体" panose="02010609060101010101" pitchFamily="49" charset="-122"/>
                <a:ea typeface="黑体" panose="02010609060101010101" pitchFamily="49" charset="-122"/>
                <a:cs typeface="黑体" panose="02010609060101010101" pitchFamily="49" charset="-122"/>
              </a:rPr>
              <a:t>中共</a:t>
            </a:r>
            <a:r>
              <a:rPr lang="zh-CN" altLang="en-US" sz="2000" b="1" dirty="0">
                <a:latin typeface="黑体" panose="02010609060101010101" pitchFamily="49" charset="-122"/>
                <a:ea typeface="黑体" panose="02010609060101010101" pitchFamily="49" charset="-122"/>
                <a:cs typeface="黑体" panose="02010609060101010101" pitchFamily="49" charset="-122"/>
              </a:rPr>
              <a:t>十六大：</a:t>
            </a:r>
            <a:r>
              <a:rPr lang="zh-CN" altLang="en-US" sz="2000" dirty="0">
                <a:latin typeface="黑体" panose="02010609060101010101" pitchFamily="49" charset="-122"/>
                <a:ea typeface="黑体" panose="02010609060101010101" pitchFamily="49" charset="-122"/>
                <a:cs typeface="黑体" panose="02010609060101010101" pitchFamily="49" charset="-122"/>
              </a:rPr>
              <a:t>将</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“三个代表”</a:t>
            </a:r>
            <a:r>
              <a:rPr lang="zh-CN" altLang="en-US" sz="2000" dirty="0">
                <a:latin typeface="黑体" panose="02010609060101010101" pitchFamily="49" charset="-122"/>
                <a:ea typeface="黑体" panose="02010609060101010101" pitchFamily="49" charset="-122"/>
                <a:cs typeface="黑体" panose="02010609060101010101" pitchFamily="49" charset="-122"/>
              </a:rPr>
              <a:t> 写入党章，明确本世纪前二十年的奋斗目标是 全面建设小康</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社会</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10" name="组 9"/>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2" name="左大括号 11"/>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6" name="圆角矩形 1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347522"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836281" y="3971210"/>
            <a:ext cx="10898505" cy="2031325"/>
          </a:xfrm>
          <a:prstGeom prst="rect">
            <a:avLst/>
          </a:prstGeom>
          <a:noFill/>
        </p:spPr>
        <p:txBody>
          <a:bodyPr wrap="square" rtlCol="0" anchor="t">
            <a:spAutoFit/>
          </a:bodyPr>
          <a:lstStyle/>
          <a:p>
            <a:r>
              <a:rPr lang="en-US" altLang="zh-CN" dirty="0">
                <a:latin typeface="黑体" panose="02010609060101010101" pitchFamily="49" charset="-122"/>
                <a:ea typeface="黑体" panose="02010609060101010101" pitchFamily="49" charset="-122"/>
                <a:cs typeface="黑体" panose="02010609060101010101" pitchFamily="49" charset="-122"/>
              </a:rPr>
              <a:t>      </a:t>
            </a:r>
            <a:r>
              <a:rPr lang="zh-CN" altLang="en-US" dirty="0">
                <a:latin typeface="黑体" panose="02010609060101010101" pitchFamily="49" charset="-122"/>
                <a:ea typeface="黑体" panose="02010609060101010101" pitchFamily="49" charset="-122"/>
                <a:cs typeface="黑体" panose="02010609060101010101" pitchFamily="49" charset="-122"/>
              </a:rPr>
              <a:t>邓小平理论                 </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江泽民“三个代表</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dirty="0" smtClean="0">
              <a:latin typeface="黑体" panose="02010609060101010101" pitchFamily="49" charset="-122"/>
              <a:ea typeface="黑体" panose="02010609060101010101" pitchFamily="49" charset="-122"/>
              <a:cs typeface="黑体" panose="02010609060101010101" pitchFamily="49" charset="-122"/>
            </a:endParaRPr>
          </a:p>
          <a:p>
            <a:endParaRPr lang="zh-CN" altLang="en-US" dirty="0">
              <a:latin typeface="黑体" panose="02010609060101010101" pitchFamily="49" charset="-122"/>
              <a:ea typeface="黑体" panose="02010609060101010101" pitchFamily="49" charset="-122"/>
              <a:cs typeface="黑体" panose="02010609060101010101" pitchFamily="49" charset="-122"/>
            </a:endParaRPr>
          </a:p>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    什么是社会主义</a:t>
            </a: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dirty="0">
                <a:latin typeface="黑体" panose="02010609060101010101" pitchFamily="49" charset="-122"/>
                <a:ea typeface="黑体" panose="02010609060101010101" pitchFamily="49" charset="-122"/>
                <a:cs typeface="黑体" panose="02010609060101010101" pitchFamily="49" charset="-122"/>
                <a:sym typeface="+mn-ea"/>
              </a:rPr>
              <a:t>                                            </a:t>
            </a:r>
          </a:p>
          <a:p>
            <a:r>
              <a:rPr lang="zh-CN" altLang="en-US" dirty="0">
                <a:latin typeface="黑体" panose="02010609060101010101" pitchFamily="49" charset="-122"/>
                <a:ea typeface="黑体" panose="02010609060101010101" pitchFamily="49" charset="-122"/>
                <a:cs typeface="黑体" panose="02010609060101010101" pitchFamily="49" charset="-122"/>
                <a:sym typeface="+mn-ea"/>
              </a:rPr>
              <a:t>   怎样建设社会主义</a:t>
            </a:r>
          </a:p>
          <a:p>
            <a:endParaRPr lang="zh-CN" altLang="en-US" dirty="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dirty="0">
              <a:latin typeface="黑体" panose="02010609060101010101" pitchFamily="49" charset="-122"/>
              <a:ea typeface="黑体" panose="02010609060101010101" pitchFamily="49" charset="-122"/>
              <a:cs typeface="黑体" panose="02010609060101010101" pitchFamily="49" charset="-122"/>
              <a:sym typeface="+mn-ea"/>
            </a:endParaRPr>
          </a:p>
          <a:p>
            <a:pPr marL="285750" indent="-285750">
              <a:buFont typeface="Wingdings" panose="05000000000000000000" pitchFamily="2" charset="2"/>
              <a:buChar char="ü"/>
            </a:pPr>
            <a:r>
              <a:rPr lang="zh-CN" altLang="en-US" dirty="0">
                <a:latin typeface="黑体" panose="02010609060101010101" pitchFamily="49" charset="-122"/>
                <a:ea typeface="黑体" panose="02010609060101010101" pitchFamily="49" charset="-122"/>
                <a:cs typeface="黑体" panose="02010609060101010101" pitchFamily="49" charset="-122"/>
                <a:sym typeface="+mn-ea"/>
              </a:rPr>
              <a:t>党代会：三中讲经济，四中讲党建，六中讲思想</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文化</a:t>
            </a:r>
            <a:endParaRPr lang="zh-CN" altLang="en-US" dirty="0" smtClean="0">
              <a:solidFill>
                <a:srgbClr val="FF0000"/>
              </a:solidFill>
              <a:latin typeface="微软雅黑" panose="020B0503020204020204" pitchFamily="34" charset="-122"/>
              <a:ea typeface="微软雅黑" panose="020B0503020204020204" pitchFamily="34" charset="-122"/>
              <a:sym typeface="+mn-ea"/>
            </a:endParaRPr>
          </a:p>
        </p:txBody>
      </p:sp>
      <p:pic>
        <p:nvPicPr>
          <p:cNvPr id="13" name="图片 12"/>
          <p:cNvPicPr>
            <a:picLocks noChangeAspect="1"/>
          </p:cNvPicPr>
          <p:nvPr/>
        </p:nvPicPr>
        <p:blipFill>
          <a:blip r:embed="rId2"/>
          <a:stretch>
            <a:fillRect/>
          </a:stretch>
        </p:blipFill>
        <p:spPr>
          <a:xfrm>
            <a:off x="1413510" y="1664652"/>
            <a:ext cx="1510665" cy="2018665"/>
          </a:xfrm>
          <a:prstGeom prst="rect">
            <a:avLst/>
          </a:prstGeom>
        </p:spPr>
      </p:pic>
      <p:pic>
        <p:nvPicPr>
          <p:cNvPr id="16" name="图片 15"/>
          <p:cNvPicPr>
            <a:picLocks noChangeAspect="1"/>
          </p:cNvPicPr>
          <p:nvPr/>
        </p:nvPicPr>
        <p:blipFill>
          <a:blip r:embed="rId3"/>
          <a:stretch>
            <a:fillRect/>
          </a:stretch>
        </p:blipFill>
        <p:spPr>
          <a:xfrm>
            <a:off x="4847259" y="1673542"/>
            <a:ext cx="1438275" cy="2004060"/>
          </a:xfrm>
          <a:prstGeom prst="rect">
            <a:avLst/>
          </a:prstGeom>
        </p:spPr>
      </p:pic>
      <p:pic>
        <p:nvPicPr>
          <p:cNvPr id="17" name="图片 16"/>
          <p:cNvPicPr>
            <a:picLocks noChangeAspect="1"/>
          </p:cNvPicPr>
          <p:nvPr/>
        </p:nvPicPr>
        <p:blipFill>
          <a:blip r:embed="rId4"/>
          <a:stretch>
            <a:fillRect/>
          </a:stretch>
        </p:blipFill>
        <p:spPr>
          <a:xfrm>
            <a:off x="8104127" y="1673542"/>
            <a:ext cx="1438275" cy="2009775"/>
          </a:xfrm>
          <a:prstGeom prst="rect">
            <a:avLst/>
          </a:prstGeom>
        </p:spPr>
      </p:pic>
      <p:sp>
        <p:nvSpPr>
          <p:cNvPr id="18" name="文本框 17"/>
          <p:cNvSpPr txBox="1"/>
          <p:nvPr/>
        </p:nvSpPr>
        <p:spPr>
          <a:xfrm>
            <a:off x="4764442" y="4511554"/>
            <a:ext cx="1783080" cy="645160"/>
          </a:xfrm>
          <a:prstGeom prst="rect">
            <a:avLst/>
          </a:prstGeom>
          <a:noFill/>
        </p:spPr>
        <p:txBody>
          <a:bodyPr wrap="none" rtlCol="0" anchor="t">
            <a:spAutoFit/>
          </a:bodyPr>
          <a:lstStyle/>
          <a:p>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建设什么样的党</a:t>
            </a:r>
          </a:p>
          <a:p>
            <a:r>
              <a:rPr lang="zh-CN" altLang="en-US" dirty="0" smtClean="0">
                <a:latin typeface="黑体" panose="02010609060101010101" pitchFamily="49" charset="-122"/>
                <a:ea typeface="黑体" panose="02010609060101010101" pitchFamily="49" charset="-122"/>
                <a:cs typeface="黑体" panose="02010609060101010101" pitchFamily="49" charset="-122"/>
                <a:sym typeface="+mn-ea"/>
              </a:rPr>
              <a:t>  怎样建设党</a:t>
            </a:r>
            <a:endParaRPr lang="zh-CN" altLang="en-US" dirty="0"/>
          </a:p>
        </p:txBody>
      </p:sp>
      <p:sp>
        <p:nvSpPr>
          <p:cNvPr id="19" name="文本框 18"/>
          <p:cNvSpPr txBox="1"/>
          <p:nvPr/>
        </p:nvSpPr>
        <p:spPr>
          <a:xfrm>
            <a:off x="7896714" y="4509389"/>
            <a:ext cx="2011680" cy="645160"/>
          </a:xfrm>
          <a:prstGeom prst="rect">
            <a:avLst/>
          </a:prstGeom>
          <a:noFill/>
        </p:spPr>
        <p:txBody>
          <a:bodyPr wrap="none" rtlCol="0" anchor="t">
            <a:spAutoFit/>
          </a:bodyPr>
          <a:lstStyle/>
          <a:p>
            <a:pPr algn="ct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实现什么样的发展</a:t>
            </a:r>
          </a:p>
          <a:p>
            <a:pPr algn="ctr"/>
            <a:r>
              <a:rPr lang="zh-CN" altLang="en-US"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怎样发展</a:t>
            </a:r>
            <a:endParaRPr lang="zh-CN" altLang="en-US" dirty="0">
              <a:solidFill>
                <a:srgbClr val="C00000"/>
              </a:solidFill>
            </a:endParaRPr>
          </a:p>
        </p:txBody>
      </p:sp>
      <p:sp>
        <p:nvSpPr>
          <p:cNvPr id="20" name="文本框 19"/>
          <p:cNvSpPr txBox="1"/>
          <p:nvPr/>
        </p:nvSpPr>
        <p:spPr>
          <a:xfrm>
            <a:off x="7734838" y="3974063"/>
            <a:ext cx="2468880" cy="368300"/>
          </a:xfrm>
          <a:prstGeom prst="rect">
            <a:avLst/>
          </a:prstGeom>
          <a:noFill/>
        </p:spPr>
        <p:txBody>
          <a:bodyPr wrap="none" rtlCol="0" anchor="t">
            <a:spAutoFit/>
          </a:bodyPr>
          <a:lstStyle/>
          <a:p>
            <a:r>
              <a:rPr lang="zh-CN" altLang="en-US">
                <a:latin typeface="黑体" panose="02010609060101010101" pitchFamily="49" charset="-122"/>
                <a:ea typeface="黑体" panose="02010609060101010101" pitchFamily="49" charset="-122"/>
                <a:cs typeface="黑体" panose="02010609060101010101" pitchFamily="49" charset="-122"/>
                <a:sym typeface="+mn-ea"/>
              </a:rPr>
              <a:t>胡锦涛“科学发展观”</a:t>
            </a:r>
            <a:endParaRPr lang="zh-CN" altLang="en-US"/>
          </a:p>
        </p:txBody>
      </p:sp>
      <p:sp>
        <p:nvSpPr>
          <p:cNvPr id="21" name="圆角矩形 2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2" name="组 1"/>
          <p:cNvGrpSpPr/>
          <p:nvPr/>
        </p:nvGrpSpPr>
        <p:grpSpPr>
          <a:xfrm>
            <a:off x="7130005" y="95172"/>
            <a:ext cx="4969629" cy="1629455"/>
            <a:chOff x="2453580" y="2906167"/>
            <a:chExt cx="6949154" cy="1838687"/>
          </a:xfrm>
        </p:grpSpPr>
        <p:sp>
          <p:nvSpPr>
            <p:cNvPr id="22" name="圆角矩形 21"/>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23" name="左大括号 2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圆角矩形 23"/>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25" name="圆角矩形 24"/>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361982"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3" name="文本框 2"/>
          <p:cNvSpPr txBox="1"/>
          <p:nvPr/>
        </p:nvSpPr>
        <p:spPr>
          <a:xfrm>
            <a:off x="419100" y="1855099"/>
            <a:ext cx="11549123" cy="3000821"/>
          </a:xfrm>
          <a:prstGeom prst="rect">
            <a:avLst/>
          </a:prstGeom>
          <a:noFill/>
        </p:spPr>
        <p:txBody>
          <a:bodyPr wrap="square" rtlCol="0" anchor="t">
            <a:spAutoFit/>
          </a:bodyPr>
          <a:lstStyle/>
          <a:p>
            <a:pPr fontAlgn="auto">
              <a:lnSpc>
                <a:spcPct val="135000"/>
              </a:lnSpc>
            </a:pP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r>
              <a:rPr lang="zh-CN" altLang="en-US" sz="2000" b="1" dirty="0">
                <a:latin typeface="黑体" panose="02010609060101010101" pitchFamily="49" charset="-122"/>
                <a:ea typeface="黑体" panose="02010609060101010101" pitchFamily="49" charset="-122"/>
                <a:cs typeface="黑体" panose="02010609060101010101" pitchFamily="49" charset="-122"/>
              </a:rPr>
              <a:t>十六届三中全会：</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提出科学发展观</a:t>
            </a:r>
            <a:r>
              <a:rPr lang="zh-CN" altLang="en-US" sz="2000" dirty="0">
                <a:latin typeface="黑体" panose="02010609060101010101" pitchFamily="49" charset="-122"/>
                <a:ea typeface="黑体" panose="02010609060101010101" pitchFamily="49" charset="-122"/>
                <a:cs typeface="黑体" panose="02010609060101010101" pitchFamily="49" charset="-122"/>
              </a:rPr>
              <a:t>，第一要义是发展，核心是以人为本，基本要求是全面协调可持续，根本方法是统筹兼顾</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r>
              <a:rPr lang="zh-CN" altLang="en-US" sz="2000" b="1" dirty="0">
                <a:latin typeface="黑体" panose="02010609060101010101" pitchFamily="49" charset="-122"/>
                <a:ea typeface="黑体" panose="02010609060101010101" pitchFamily="49" charset="-122"/>
                <a:cs typeface="黑体" panose="02010609060101010101" pitchFamily="49" charset="-122"/>
              </a:rPr>
              <a:t>十六届四中全会：</a:t>
            </a:r>
            <a:r>
              <a:rPr lang="zh-CN" altLang="en-US" sz="2000" dirty="0">
                <a:latin typeface="黑体" panose="02010609060101010101" pitchFamily="49" charset="-122"/>
                <a:ea typeface="黑体" panose="02010609060101010101" pitchFamily="49" charset="-122"/>
                <a:cs typeface="黑体" panose="02010609060101010101" pitchFamily="49" charset="-122"/>
              </a:rPr>
              <a:t>进一步提出构建</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社会主义和谐社会</a:t>
            </a:r>
            <a:r>
              <a:rPr lang="zh-CN" altLang="en-US" sz="2000" dirty="0">
                <a:latin typeface="黑体" panose="02010609060101010101" pitchFamily="49" charset="-122"/>
                <a:ea typeface="黑体" panose="02010609060101010101" pitchFamily="49" charset="-122"/>
                <a:cs typeface="黑体" panose="02010609060101010101" pitchFamily="49" charset="-122"/>
              </a:rPr>
              <a:t>的战略</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任务</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r>
              <a:rPr lang="zh-CN" altLang="en-US" sz="2000" dirty="0">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000" dirty="0">
                <a:latin typeface="黑体" panose="02010609060101010101" pitchFamily="49" charset="-122"/>
                <a:ea typeface="黑体" panose="02010609060101010101" pitchFamily="49" charset="-122"/>
                <a:cs typeface="黑体" panose="02010609060101010101" pitchFamily="49" charset="-122"/>
              </a:rPr>
              <a:t>关于加强党的执政能力建设的决定</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10" name="组 9"/>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2" name="左大括号 11"/>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6" name="圆角矩形 1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361982"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3" name="文本框 2"/>
          <p:cNvSpPr txBox="1"/>
          <p:nvPr/>
        </p:nvSpPr>
        <p:spPr>
          <a:xfrm>
            <a:off x="321165" y="2347193"/>
            <a:ext cx="11778469" cy="2502223"/>
          </a:xfrm>
          <a:prstGeom prst="rect">
            <a:avLst/>
          </a:prstGeom>
          <a:noFill/>
        </p:spPr>
        <p:txBody>
          <a:bodyPr wrap="square" rtlCol="0" anchor="t">
            <a:spAutoFit/>
          </a:bodyPr>
          <a:lstStyle/>
          <a:p>
            <a:pPr fontAlgn="auto">
              <a:lnSpc>
                <a:spcPct val="135000"/>
              </a:lnSpc>
            </a:pPr>
            <a:endParaRPr lang="zh-CN" altLang="en-US" dirty="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r>
              <a:rPr lang="zh-CN" altLang="en-US" sz="2000" b="1" dirty="0">
                <a:latin typeface="黑体" panose="02010609060101010101" pitchFamily="49" charset="-122"/>
                <a:ea typeface="黑体" panose="02010609060101010101" pitchFamily="49" charset="-122"/>
                <a:cs typeface="黑体" panose="02010609060101010101" pitchFamily="49" charset="-122"/>
                <a:sym typeface="+mn-ea"/>
              </a:rPr>
              <a:t>中共十七大：</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将</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科学发展观</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写入党章</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pPr fontAlgn="auto">
              <a:lnSpc>
                <a:spcPct val="135000"/>
              </a:lnSpc>
            </a:pP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            提出以</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经济建设为中心</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是兴国</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之要，四项基本原则</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是立国</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之本，改革开放是强国之</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路。</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pPr fontAlgn="auto">
              <a:lnSpc>
                <a:spcPct val="135000"/>
              </a:lnSpc>
            </a:pP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r>
              <a:rPr lang="zh-CN" altLang="en-US" sz="2000" b="1" dirty="0">
                <a:latin typeface="黑体" panose="02010609060101010101" pitchFamily="49" charset="-122"/>
                <a:ea typeface="黑体" panose="02010609060101010101" pitchFamily="49" charset="-122"/>
                <a:cs typeface="黑体" panose="02010609060101010101" pitchFamily="49" charset="-122"/>
                <a:sym typeface="+mn-ea"/>
              </a:rPr>
              <a:t>十八届三中全会：</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《关于全面深化改革若干重大问题的决定》</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pPr fontAlgn="auto">
              <a:lnSpc>
                <a:spcPct val="135000"/>
              </a:lnSpc>
            </a:pPr>
            <a:endParaRPr lang="zh-CN" altLang="en-US" b="1" dirty="0">
              <a:solidFill>
                <a:srgbClr val="FF0000"/>
              </a:solidFill>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grpSp>
        <p:nvGrpSpPr>
          <p:cNvPr id="10" name="组 9"/>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2" name="左大括号 11"/>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38670" y="2906167"/>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会议</a:t>
              </a:r>
            </a:p>
          </p:txBody>
        </p:sp>
        <p:sp>
          <p:nvSpPr>
            <p:cNvPr id="16" name="圆角矩形 15"/>
            <p:cNvSpPr/>
            <p:nvPr/>
          </p:nvSpPr>
          <p:spPr>
            <a:xfrm>
              <a:off x="6338670" y="4093600"/>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6947714"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1315128" y="1595715"/>
            <a:ext cx="4157345" cy="3970318"/>
          </a:xfrm>
          <a:prstGeom prst="rect">
            <a:avLst/>
          </a:prstGeom>
          <a:noFill/>
        </p:spPr>
        <p:txBody>
          <a:bodyPr wrap="square" rtlCol="0">
            <a:spAutoFit/>
          </a:bodyPr>
          <a:lstStyle/>
          <a:p>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smtClean="0">
                <a:latin typeface="黑体" panose="02010609060101010101" pitchFamily="49" charset="-122"/>
                <a:ea typeface="黑体" panose="02010609060101010101" pitchFamily="49" charset="-122"/>
                <a:cs typeface="黑体" panose="02010609060101010101" pitchFamily="49" charset="-122"/>
              </a:rPr>
              <a:t>    </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十六大</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十六届三中全会</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sym typeface="+mn-ea"/>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sz="2000" dirty="0">
                <a:latin typeface="黑体" panose="02010609060101010101" pitchFamily="49" charset="-122"/>
                <a:ea typeface="黑体" panose="02010609060101010101" pitchFamily="49" charset="-122"/>
                <a:cs typeface="黑体" panose="02010609060101010101" pitchFamily="49" charset="-122"/>
              </a:rPr>
              <a:t>十六届四中全会</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十七大</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十八届三中全会</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文本框 35"/>
          <p:cNvSpPr txBox="1"/>
          <p:nvPr/>
        </p:nvSpPr>
        <p:spPr>
          <a:xfrm>
            <a:off x="4927239" y="1775450"/>
            <a:ext cx="7680960" cy="3785652"/>
          </a:xfrm>
          <a:prstGeom prst="rect">
            <a:avLst/>
          </a:prstGeom>
          <a:noFill/>
        </p:spPr>
        <p:txBody>
          <a:bodyPr wrap="square" rtlCol="0">
            <a:spAutoFit/>
          </a:bodyPr>
          <a:lstStyle/>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l">
              <a:buNone/>
            </a:pP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构建</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社会主义和谐社会</a:t>
            </a: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《关于全面深化改革若干重大问题的决定》</a:t>
            </a: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三个代表入党章</a:t>
            </a: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科学发展观入党章</a:t>
            </a: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提出科学发展观</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《关于加强党的执政能力建设的决定</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41985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1315128" y="1595715"/>
            <a:ext cx="4157345" cy="3970318"/>
          </a:xfrm>
          <a:prstGeom prst="rect">
            <a:avLst/>
          </a:prstGeom>
          <a:noFill/>
        </p:spPr>
        <p:txBody>
          <a:bodyPr wrap="square" rtlCol="0">
            <a:spAutoFit/>
          </a:bodyPr>
          <a:lstStyle/>
          <a:p>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400" dirty="0" smtClean="0">
                <a:latin typeface="黑体" panose="02010609060101010101" pitchFamily="49" charset="-122"/>
                <a:ea typeface="黑体" panose="02010609060101010101" pitchFamily="49" charset="-122"/>
                <a:cs typeface="黑体" panose="02010609060101010101" pitchFamily="49" charset="-122"/>
              </a:rPr>
              <a:t>    </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十六大</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十六届三中全会</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sym typeface="+mn-ea"/>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sz="2000" dirty="0">
                <a:latin typeface="黑体" panose="02010609060101010101" pitchFamily="49" charset="-122"/>
                <a:ea typeface="黑体" panose="02010609060101010101" pitchFamily="49" charset="-122"/>
                <a:cs typeface="黑体" panose="02010609060101010101" pitchFamily="49" charset="-122"/>
              </a:rPr>
              <a:t>十六届四中全会</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十七大</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   十八届三中全会</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6" name="文本框 35"/>
          <p:cNvSpPr txBox="1"/>
          <p:nvPr/>
        </p:nvSpPr>
        <p:spPr>
          <a:xfrm>
            <a:off x="4927239" y="1775450"/>
            <a:ext cx="7680960" cy="3785652"/>
          </a:xfrm>
          <a:prstGeom prst="rect">
            <a:avLst/>
          </a:prstGeom>
          <a:noFill/>
        </p:spPr>
        <p:txBody>
          <a:bodyPr wrap="square" rtlCol="0">
            <a:spAutoFit/>
          </a:bodyPr>
          <a:lstStyle/>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l">
              <a:buNone/>
            </a:pP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构建</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社会主义和谐社会</a:t>
            </a: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a:t>
            </a: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《关于全面深化改革若干重大问题的决定》</a:t>
            </a: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rPr>
              <a:t> 三个代表入党章</a:t>
            </a: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endParaRPr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科学发展观入党章</a:t>
            </a: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sym typeface="+mn-ea"/>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 提出科学发展观</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l">
              <a:buNone/>
            </a:pP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《关于加强党的执政能力建设的决定</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cxnSp>
        <p:nvCxnSpPr>
          <p:cNvPr id="10" name="直线连接符 65"/>
          <p:cNvCxnSpPr/>
          <p:nvPr/>
        </p:nvCxnSpPr>
        <p:spPr>
          <a:xfrm>
            <a:off x="2754051" y="2604344"/>
            <a:ext cx="2419833" cy="97653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65"/>
          <p:cNvCxnSpPr/>
          <p:nvPr/>
        </p:nvCxnSpPr>
        <p:spPr>
          <a:xfrm>
            <a:off x="2754051" y="3331468"/>
            <a:ext cx="2419833" cy="144887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线连接符 65"/>
          <p:cNvCxnSpPr/>
          <p:nvPr/>
        </p:nvCxnSpPr>
        <p:spPr>
          <a:xfrm flipV="1">
            <a:off x="2754051" y="2348146"/>
            <a:ext cx="2280936" cy="158305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线连接符 65"/>
          <p:cNvCxnSpPr/>
          <p:nvPr/>
        </p:nvCxnSpPr>
        <p:spPr>
          <a:xfrm flipV="1">
            <a:off x="2754051" y="4187401"/>
            <a:ext cx="2419833" cy="3164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65"/>
          <p:cNvCxnSpPr/>
          <p:nvPr/>
        </p:nvCxnSpPr>
        <p:spPr>
          <a:xfrm flipV="1">
            <a:off x="2754051" y="2905246"/>
            <a:ext cx="2419833" cy="221619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线连接符 65"/>
          <p:cNvCxnSpPr/>
          <p:nvPr/>
        </p:nvCxnSpPr>
        <p:spPr>
          <a:xfrm>
            <a:off x="2754051" y="3967046"/>
            <a:ext cx="2419833" cy="132047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5107339"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1981584" y="2271437"/>
            <a:ext cx="1830407" cy="3476625"/>
          </a:xfrm>
          <a:prstGeom prst="rect">
            <a:avLst/>
          </a:prstGeom>
          <a:noFill/>
        </p:spPr>
        <p:txBody>
          <a:bodyPr wrap="square" rtlCol="0">
            <a:spAutoFit/>
          </a:bodyPr>
          <a:lstStyle/>
          <a:p>
            <a:r>
              <a:rPr kumimoji="1" lang="zh-CN" sz="2000" dirty="0" smtClean="0">
                <a:latin typeface="黑体" panose="02010609060101010101" pitchFamily="49" charset="-122"/>
                <a:ea typeface="黑体" panose="02010609060101010101" pitchFamily="49" charset="-122"/>
                <a:cs typeface="黑体" panose="02010609060101010101" pitchFamily="49" charset="-122"/>
              </a:rPr>
              <a:t>十二大</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十三大</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十四大</a:t>
            </a: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十五大</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十六大</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十七大</a:t>
            </a:r>
          </a:p>
        </p:txBody>
      </p:sp>
      <p:sp>
        <p:nvSpPr>
          <p:cNvPr id="36" name="文本框 35"/>
          <p:cNvSpPr txBox="1"/>
          <p:nvPr/>
        </p:nvSpPr>
        <p:spPr>
          <a:xfrm>
            <a:off x="5938520" y="2271437"/>
            <a:ext cx="4282440" cy="3785652"/>
          </a:xfrm>
          <a:prstGeom prst="rect">
            <a:avLst/>
          </a:prstGeom>
          <a:noFill/>
        </p:spPr>
        <p:txBody>
          <a:bodyPr wrap="square" rtlCol="0">
            <a:spAutoFit/>
          </a:bodyPr>
          <a:lstStyle/>
          <a:p>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邓小平理论写入党章</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一个中心、两个</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基本点</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，三步走</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建设社会主义市场经济</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建设有中国特色的社会主义</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科学发展观写入</a:t>
            </a:r>
            <a:r>
              <a:rPr kumimoji="1" lang="zh-CN" sz="2000" dirty="0" smtClean="0">
                <a:latin typeface="黑体" panose="02010609060101010101" pitchFamily="49" charset="-122"/>
                <a:ea typeface="黑体" panose="02010609060101010101" pitchFamily="49" charset="-122"/>
                <a:cs typeface="黑体" panose="02010609060101010101" pitchFamily="49" charset="-122"/>
                <a:sym typeface="+mn-ea"/>
              </a:rPr>
              <a:t>党章</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三个代表写入</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党章</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6102762"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53" name="文本框 52"/>
          <p:cNvSpPr txBox="1"/>
          <p:nvPr/>
        </p:nvSpPr>
        <p:spPr>
          <a:xfrm>
            <a:off x="1981584" y="2271437"/>
            <a:ext cx="1830407" cy="3476625"/>
          </a:xfrm>
          <a:prstGeom prst="rect">
            <a:avLst/>
          </a:prstGeom>
          <a:noFill/>
        </p:spPr>
        <p:txBody>
          <a:bodyPr wrap="square" rtlCol="0">
            <a:spAutoFit/>
          </a:bodyPr>
          <a:lstStyle/>
          <a:p>
            <a:r>
              <a:rPr kumimoji="1" lang="zh-CN" sz="2000" dirty="0" smtClean="0">
                <a:latin typeface="黑体" panose="02010609060101010101" pitchFamily="49" charset="-122"/>
                <a:ea typeface="黑体" panose="02010609060101010101" pitchFamily="49" charset="-122"/>
                <a:cs typeface="黑体" panose="02010609060101010101" pitchFamily="49" charset="-122"/>
              </a:rPr>
              <a:t>十二大</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十三大</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十四大</a:t>
            </a: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十五大</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十六大</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十七大</a:t>
            </a:r>
          </a:p>
        </p:txBody>
      </p:sp>
      <p:sp>
        <p:nvSpPr>
          <p:cNvPr id="36" name="文本框 35"/>
          <p:cNvSpPr txBox="1"/>
          <p:nvPr/>
        </p:nvSpPr>
        <p:spPr>
          <a:xfrm>
            <a:off x="5938520" y="2271437"/>
            <a:ext cx="4282440" cy="3785652"/>
          </a:xfrm>
          <a:prstGeom prst="rect">
            <a:avLst/>
          </a:prstGeom>
          <a:noFill/>
        </p:spPr>
        <p:txBody>
          <a:bodyPr wrap="square" rtlCol="0">
            <a:spAutoFit/>
          </a:bodyPr>
          <a:lstStyle/>
          <a:p>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邓小平理论写入党章</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一个中心、两个</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基本点</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，三步走</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建设社会主义市场经济</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建设有中国特色的社会主义</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sym typeface="+mn-ea"/>
              </a:rPr>
              <a:t>科学发展观写入</a:t>
            </a:r>
            <a:r>
              <a:rPr kumimoji="1" lang="zh-CN" sz="2000" dirty="0" smtClean="0">
                <a:latin typeface="黑体" panose="02010609060101010101" pitchFamily="49" charset="-122"/>
                <a:ea typeface="黑体" panose="02010609060101010101" pitchFamily="49" charset="-122"/>
                <a:cs typeface="黑体" panose="02010609060101010101" pitchFamily="49" charset="-122"/>
                <a:sym typeface="+mn-ea"/>
              </a:rPr>
              <a:t>党章</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kumimoji="1" lang="zh-CN" sz="2000" dirty="0">
                <a:latin typeface="黑体" panose="02010609060101010101" pitchFamily="49" charset="-122"/>
                <a:ea typeface="黑体" panose="02010609060101010101" pitchFamily="49" charset="-122"/>
                <a:cs typeface="黑体" panose="02010609060101010101" pitchFamily="49" charset="-122"/>
              </a:rPr>
              <a:t>三个代表写入</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党章</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cxnSp>
        <p:nvCxnSpPr>
          <p:cNvPr id="10" name="直线连接符 65"/>
          <p:cNvCxnSpPr/>
          <p:nvPr/>
        </p:nvCxnSpPr>
        <p:spPr>
          <a:xfrm>
            <a:off x="2896787" y="2518134"/>
            <a:ext cx="3041733" cy="18107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65"/>
          <p:cNvCxnSpPr/>
          <p:nvPr/>
        </p:nvCxnSpPr>
        <p:spPr>
          <a:xfrm>
            <a:off x="2787473" y="3084014"/>
            <a:ext cx="3335808" cy="642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线连接符 65"/>
          <p:cNvCxnSpPr/>
          <p:nvPr/>
        </p:nvCxnSpPr>
        <p:spPr>
          <a:xfrm flipV="1">
            <a:off x="2850644" y="3673444"/>
            <a:ext cx="3197190" cy="2795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线连接符 65"/>
          <p:cNvCxnSpPr/>
          <p:nvPr/>
        </p:nvCxnSpPr>
        <p:spPr>
          <a:xfrm flipV="1">
            <a:off x="2804345" y="2456477"/>
            <a:ext cx="3318936" cy="187245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65"/>
          <p:cNvCxnSpPr/>
          <p:nvPr/>
        </p:nvCxnSpPr>
        <p:spPr>
          <a:xfrm>
            <a:off x="2797894" y="4966012"/>
            <a:ext cx="3249940" cy="5666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线连接符 65"/>
          <p:cNvCxnSpPr/>
          <p:nvPr/>
        </p:nvCxnSpPr>
        <p:spPr>
          <a:xfrm flipV="1">
            <a:off x="2787473" y="4956469"/>
            <a:ext cx="3260361" cy="579587"/>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诞生背景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我党诞生</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谋出路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走弯路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富强路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新时代</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第一章：反对外国侵略的斗争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第二章：对国家出路的早期探索</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第三章：辛亥革命</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9" name="圆角矩形 18"/>
          <p:cNvSpPr/>
          <p:nvPr/>
        </p:nvSpPr>
        <p:spPr>
          <a:xfrm>
            <a:off x="7034237" y="193657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第四章：开天辟地的大事变</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7034237" y="254233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第五章：中国革命的新道路</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7034237" y="3119367"/>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第六章：中华民族的抗日战争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3" name="圆角矩形 22"/>
          <p:cNvSpPr/>
          <p:nvPr/>
        </p:nvSpPr>
        <p:spPr>
          <a:xfrm>
            <a:off x="7034237" y="3680998"/>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第七章：为创建新中国而奋斗</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4" name="圆角矩形 23"/>
          <p:cNvSpPr/>
          <p:nvPr/>
        </p:nvSpPr>
        <p:spPr>
          <a:xfrm>
            <a:off x="7034235" y="4330345"/>
            <a:ext cx="439770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第八章：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smtClean="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a:t>
            </a:r>
            <a:r>
              <a:rPr lang="zh-CN" altLang="en-US" dirty="0">
                <a:solidFill>
                  <a:schemeClr val="bg1"/>
                </a:solidFill>
                <a:latin typeface="黑体" panose="02010609060101010101" pitchFamily="49" charset="-122"/>
                <a:ea typeface="黑体" panose="02010609060101010101" pitchFamily="49" charset="-122"/>
                <a:sym typeface="Arial" panose="020B0604020202020204" pitchFamily="34" charset="0"/>
              </a:rPr>
              <a:t> </a:t>
            </a:r>
          </a:p>
        </p:txBody>
      </p:sp>
      <p:sp>
        <p:nvSpPr>
          <p:cNvPr id="26" name="圆角矩形 25"/>
          <p:cNvSpPr/>
          <p:nvPr/>
        </p:nvSpPr>
        <p:spPr>
          <a:xfrm>
            <a:off x="7034237" y="5626613"/>
            <a:ext cx="4380777"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黑体" panose="02010609060101010101" pitchFamily="49" charset="-122"/>
                <a:ea typeface="黑体" panose="02010609060101010101" pitchFamily="49" charset="-122"/>
              </a:rPr>
              <a:t>第十章：改革开放与现代化建设新时期</a:t>
            </a:r>
            <a:endParaRPr lang="zh-CN" altLang="en-US" dirty="0">
              <a:solidFill>
                <a:schemeClr val="bg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第十一章：中国特色</a:t>
            </a:r>
            <a:r>
              <a:rPr lang="zh-CN" altLang="en-US" smtClean="0">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510703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1019207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2" name="文本框 1"/>
          <p:cNvSpPr txBox="1"/>
          <p:nvPr/>
        </p:nvSpPr>
        <p:spPr>
          <a:xfrm>
            <a:off x="1297305" y="2143125"/>
            <a:ext cx="2515235" cy="3170099"/>
          </a:xfrm>
          <a:prstGeom prst="rect">
            <a:avLst/>
          </a:prstGeom>
          <a:noFill/>
        </p:spPr>
        <p:txBody>
          <a:bodyPr wrap="square" rtlCol="0">
            <a:spAutoFit/>
          </a:bodyPr>
          <a:lstStyle/>
          <a:p>
            <a:pPr algn="r"/>
            <a:r>
              <a:rPr kumimoji="1" lang="zh-CN" altLang="zh-CN" sz="2000" dirty="0" smtClean="0">
                <a:latin typeface="黑体" panose="02010609060101010101" pitchFamily="49" charset="-122"/>
                <a:ea typeface="黑体" panose="02010609060101010101" pitchFamily="49" charset="-122"/>
                <a:cs typeface="黑体" panose="02010609060101010101" pitchFamily="49" charset="-122"/>
              </a:rPr>
              <a:t>十</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一</a:t>
            </a:r>
            <a:r>
              <a:rPr kumimoji="1" lang="zh-CN" altLang="zh-CN" sz="2000" dirty="0" smtClean="0">
                <a:latin typeface="黑体" panose="02010609060101010101" pitchFamily="49" charset="-122"/>
                <a:ea typeface="黑体" panose="02010609060101010101" pitchFamily="49" charset="-122"/>
                <a:cs typeface="黑体" panose="02010609060101010101" pitchFamily="49" charset="-122"/>
              </a:rPr>
              <a:t>届</a:t>
            </a:r>
            <a:r>
              <a:rPr kumimoji="1" lang="zh-CN" altLang="zh-CN" sz="2000" dirty="0">
                <a:latin typeface="黑体" panose="02010609060101010101" pitchFamily="49" charset="-122"/>
                <a:ea typeface="黑体" panose="02010609060101010101" pitchFamily="49" charset="-122"/>
                <a:cs typeface="黑体" panose="02010609060101010101" pitchFamily="49" charset="-122"/>
              </a:rPr>
              <a:t>三中全会</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smtClean="0">
                <a:latin typeface="黑体" panose="02010609060101010101" pitchFamily="49" charset="-122"/>
                <a:ea typeface="黑体" panose="02010609060101010101" pitchFamily="49" charset="-122"/>
                <a:cs typeface="黑体" panose="02010609060101010101" pitchFamily="49" charset="-122"/>
              </a:rPr>
              <a:t>十二届三中全会</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十六届</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三中</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全会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十八届</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三中</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全会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 name="文本框 2"/>
          <p:cNvSpPr txBox="1"/>
          <p:nvPr/>
        </p:nvSpPr>
        <p:spPr>
          <a:xfrm>
            <a:off x="7099935" y="2143125"/>
            <a:ext cx="7505065" cy="3170099"/>
          </a:xfrm>
          <a:prstGeom prst="rect">
            <a:avLst/>
          </a:prstGeom>
          <a:noFill/>
        </p:spPr>
        <p:txBody>
          <a:bodyPr wrap="square" rtlCol="0">
            <a:spAutoFit/>
          </a:bodyPr>
          <a:lstStyle/>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科学发展观</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关于经济体制改革的决定</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《关于全面深化改革若干重大问题的决定》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改革开放</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1019207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2" name="文本框 1"/>
          <p:cNvSpPr txBox="1"/>
          <p:nvPr/>
        </p:nvSpPr>
        <p:spPr>
          <a:xfrm>
            <a:off x="1297305" y="2143125"/>
            <a:ext cx="2515235" cy="3170099"/>
          </a:xfrm>
          <a:prstGeom prst="rect">
            <a:avLst/>
          </a:prstGeom>
          <a:noFill/>
        </p:spPr>
        <p:txBody>
          <a:bodyPr wrap="square" rtlCol="0">
            <a:spAutoFit/>
          </a:bodyPr>
          <a:lstStyle/>
          <a:p>
            <a:pPr algn="r"/>
            <a:r>
              <a:rPr kumimoji="1" lang="zh-CN" altLang="zh-CN" sz="2000" dirty="0" smtClean="0">
                <a:latin typeface="黑体" panose="02010609060101010101" pitchFamily="49" charset="-122"/>
                <a:ea typeface="黑体" panose="02010609060101010101" pitchFamily="49" charset="-122"/>
                <a:cs typeface="黑体" panose="02010609060101010101" pitchFamily="49" charset="-122"/>
              </a:rPr>
              <a:t>十</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一</a:t>
            </a:r>
            <a:r>
              <a:rPr kumimoji="1" lang="zh-CN" altLang="zh-CN" sz="2000" dirty="0" smtClean="0">
                <a:latin typeface="黑体" panose="02010609060101010101" pitchFamily="49" charset="-122"/>
                <a:ea typeface="黑体" panose="02010609060101010101" pitchFamily="49" charset="-122"/>
                <a:cs typeface="黑体" panose="02010609060101010101" pitchFamily="49" charset="-122"/>
              </a:rPr>
              <a:t>届</a:t>
            </a:r>
            <a:r>
              <a:rPr kumimoji="1" lang="zh-CN" altLang="zh-CN" sz="2000" dirty="0">
                <a:latin typeface="黑体" panose="02010609060101010101" pitchFamily="49" charset="-122"/>
                <a:ea typeface="黑体" panose="02010609060101010101" pitchFamily="49" charset="-122"/>
                <a:cs typeface="黑体" panose="02010609060101010101" pitchFamily="49" charset="-122"/>
              </a:rPr>
              <a:t>三中全会</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smtClean="0">
                <a:latin typeface="黑体" panose="02010609060101010101" pitchFamily="49" charset="-122"/>
                <a:ea typeface="黑体" panose="02010609060101010101" pitchFamily="49" charset="-122"/>
                <a:cs typeface="黑体" panose="02010609060101010101" pitchFamily="49" charset="-122"/>
              </a:rPr>
              <a:t>十二届三中全会</a:t>
            </a: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十六届</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三中</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全会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十八届</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三中</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全会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 name="文本框 2"/>
          <p:cNvSpPr txBox="1"/>
          <p:nvPr/>
        </p:nvSpPr>
        <p:spPr>
          <a:xfrm>
            <a:off x="7099935" y="2143125"/>
            <a:ext cx="7505065" cy="3170099"/>
          </a:xfrm>
          <a:prstGeom prst="rect">
            <a:avLst/>
          </a:prstGeom>
          <a:noFill/>
        </p:spPr>
        <p:txBody>
          <a:bodyPr wrap="square" rtlCol="0">
            <a:spAutoFit/>
          </a:bodyPr>
          <a:lstStyle/>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科学发展观</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关于经济体制改革的决定</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《关于全面深化改革若干重大问题的决定》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改革开放</a:t>
            </a: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cxnSp>
        <p:nvCxnSpPr>
          <p:cNvPr id="7" name="直线连接符 65"/>
          <p:cNvCxnSpPr/>
          <p:nvPr/>
        </p:nvCxnSpPr>
        <p:spPr>
          <a:xfrm>
            <a:off x="3764127" y="2363924"/>
            <a:ext cx="3335808" cy="273385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线连接符 65"/>
          <p:cNvCxnSpPr/>
          <p:nvPr/>
        </p:nvCxnSpPr>
        <p:spPr>
          <a:xfrm>
            <a:off x="3764127" y="3282134"/>
            <a:ext cx="3459633" cy="970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65"/>
          <p:cNvCxnSpPr/>
          <p:nvPr/>
        </p:nvCxnSpPr>
        <p:spPr>
          <a:xfrm flipV="1">
            <a:off x="3764126" y="2363924"/>
            <a:ext cx="3335809" cy="184612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65"/>
          <p:cNvCxnSpPr/>
          <p:nvPr/>
        </p:nvCxnSpPr>
        <p:spPr>
          <a:xfrm flipV="1">
            <a:off x="3764125" y="4210050"/>
            <a:ext cx="3459635" cy="91821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1019207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2" name="文本框 1"/>
          <p:cNvSpPr txBox="1"/>
          <p:nvPr/>
        </p:nvSpPr>
        <p:spPr>
          <a:xfrm>
            <a:off x="1297305" y="2143125"/>
            <a:ext cx="2515235" cy="3477875"/>
          </a:xfrm>
          <a:prstGeom prst="rect">
            <a:avLst/>
          </a:prstGeom>
          <a:noFill/>
        </p:spPr>
        <p:txBody>
          <a:bodyPr wrap="square" rtlCol="0">
            <a:spAutoFit/>
          </a:bodyPr>
          <a:lstStyle/>
          <a:p>
            <a:pPr algn="r"/>
            <a:r>
              <a:rPr kumimoji="1" lang="zh-CN" altLang="en-US" sz="2000" dirty="0">
                <a:latin typeface="黑体" panose="02010609060101010101" pitchFamily="49" charset="-122"/>
                <a:ea typeface="黑体" panose="02010609060101010101" pitchFamily="49" charset="-122"/>
                <a:cs typeface="黑体" panose="02010609060101010101" pitchFamily="49" charset="-122"/>
              </a:rPr>
              <a:t>十一届</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六中全会</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十二届</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六中全会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十四届六中全会</a:t>
            </a:r>
          </a:p>
          <a:p>
            <a:pPr algn="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十六届四中</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 name="文本框 2"/>
          <p:cNvSpPr txBox="1"/>
          <p:nvPr/>
        </p:nvSpPr>
        <p:spPr>
          <a:xfrm>
            <a:off x="5666081" y="1628775"/>
            <a:ext cx="7505065" cy="5632311"/>
          </a:xfrm>
          <a:prstGeom prst="rect">
            <a:avLst/>
          </a:prstGeom>
          <a:noFill/>
        </p:spPr>
        <p:txBody>
          <a:bodyPr wrap="square" rtlCol="0">
            <a:spAutoFit/>
          </a:bodyPr>
          <a:lstStyle/>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rPr>
              <a:t>社会主义和谐社会</a:t>
            </a: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《关于加强党的执政能力建设的决定</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kumimoji="1" lang="en-US" altLang="zh-CN" sz="2000" dirty="0" smtClean="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关于建国以来党的若干历史问题的决议</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《关于社会主义精神文明建设指导方针的决议</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关于加强社会主义精神文明建设若干重要问题的决议》</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027243" y="447778"/>
            <a:ext cx="10192076"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2" name="文本框 1"/>
          <p:cNvSpPr txBox="1"/>
          <p:nvPr/>
        </p:nvSpPr>
        <p:spPr>
          <a:xfrm>
            <a:off x="1297305" y="2143125"/>
            <a:ext cx="2515235" cy="3477875"/>
          </a:xfrm>
          <a:prstGeom prst="rect">
            <a:avLst/>
          </a:prstGeom>
          <a:noFill/>
        </p:spPr>
        <p:txBody>
          <a:bodyPr wrap="square" rtlCol="0">
            <a:spAutoFit/>
          </a:bodyPr>
          <a:lstStyle/>
          <a:p>
            <a:pPr algn="r"/>
            <a:r>
              <a:rPr kumimoji="1" lang="zh-CN" altLang="en-US" sz="2000" dirty="0">
                <a:latin typeface="黑体" panose="02010609060101010101" pitchFamily="49" charset="-122"/>
                <a:ea typeface="黑体" panose="02010609060101010101" pitchFamily="49" charset="-122"/>
                <a:cs typeface="黑体" panose="02010609060101010101" pitchFamily="49" charset="-122"/>
              </a:rPr>
              <a:t>十一届</a:t>
            </a:r>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六中全会</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十二届</a:t>
            </a:r>
            <a:r>
              <a:rPr kumimoji="1" lang="zh-CN" sz="2000" dirty="0" smtClean="0">
                <a:latin typeface="黑体" panose="02010609060101010101" pitchFamily="49" charset="-122"/>
                <a:ea typeface="黑体" panose="02010609060101010101" pitchFamily="49" charset="-122"/>
                <a:cs typeface="黑体" panose="02010609060101010101" pitchFamily="49" charset="-122"/>
              </a:rPr>
              <a:t>六中全会</a:t>
            </a: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十四届六中全会</a:t>
            </a:r>
          </a:p>
          <a:p>
            <a:pPr algn="r"/>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pPr algn="r"/>
            <a:r>
              <a:rPr kumimoji="1" lang="zh-CN" sz="2000" dirty="0">
                <a:latin typeface="黑体" panose="02010609060101010101" pitchFamily="49" charset="-122"/>
                <a:ea typeface="黑体" panose="02010609060101010101" pitchFamily="49" charset="-122"/>
                <a:cs typeface="黑体" panose="02010609060101010101" pitchFamily="49" charset="-122"/>
              </a:rPr>
              <a:t>十六届四中</a:t>
            </a:r>
          </a:p>
          <a:p>
            <a:pPr algn="r"/>
            <a:endParaRPr kumimoji="1" lang="zh-CN" sz="2000" dirty="0">
              <a:latin typeface="黑体" panose="02010609060101010101" pitchFamily="49" charset="-122"/>
              <a:ea typeface="黑体" panose="02010609060101010101" pitchFamily="49" charset="-122"/>
              <a:cs typeface="黑体" panose="02010609060101010101" pitchFamily="49" charset="-122"/>
            </a:endParaRPr>
          </a:p>
        </p:txBody>
      </p:sp>
      <p:sp>
        <p:nvSpPr>
          <p:cNvPr id="3" name="文本框 2"/>
          <p:cNvSpPr txBox="1"/>
          <p:nvPr/>
        </p:nvSpPr>
        <p:spPr>
          <a:xfrm>
            <a:off x="5666081" y="1628775"/>
            <a:ext cx="7505065" cy="5632311"/>
          </a:xfrm>
          <a:prstGeom prst="rect">
            <a:avLst/>
          </a:prstGeom>
          <a:noFill/>
        </p:spPr>
        <p:txBody>
          <a:bodyPr wrap="square" rtlCol="0">
            <a:spAutoFit/>
          </a:bodyPr>
          <a:lstStyle/>
          <a:p>
            <a:r>
              <a:rPr kumimoji="1" lang="en-US" altLang="zh-CN" sz="2000" dirty="0">
                <a:latin typeface="黑体" panose="02010609060101010101" pitchFamily="49" charset="-122"/>
                <a:ea typeface="黑体" panose="02010609060101010101" pitchFamily="49" charset="-122"/>
                <a:cs typeface="黑体" panose="02010609060101010101" pitchFamily="49" charset="-122"/>
              </a:rPr>
              <a:t> </a:t>
            </a:r>
            <a:r>
              <a:rPr kumimoji="1" lang="zh-CN" sz="2000" dirty="0">
                <a:latin typeface="黑体" panose="02010609060101010101" pitchFamily="49" charset="-122"/>
                <a:ea typeface="黑体" panose="02010609060101010101" pitchFamily="49" charset="-122"/>
                <a:cs typeface="黑体" panose="02010609060101010101" pitchFamily="49" charset="-122"/>
              </a:rPr>
              <a:t>社会主义和谐社会</a:t>
            </a: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《关于加强党的执政能力建设的决定</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kumimoji="1" lang="en-US" altLang="zh-CN" sz="2000" dirty="0" smtClean="0">
                <a:latin typeface="黑体" panose="02010609060101010101" pitchFamily="49" charset="-122"/>
                <a:ea typeface="黑体" panose="02010609060101010101" pitchFamily="49" charset="-122"/>
                <a:cs typeface="黑体" panose="02010609060101010101" pitchFamily="49" charset="-122"/>
              </a:rPr>
              <a:t>《</a:t>
            </a:r>
            <a:r>
              <a:rPr kumimoji="1" lang="zh-CN" altLang="en-US" sz="2000" dirty="0">
                <a:latin typeface="黑体" panose="02010609060101010101" pitchFamily="49" charset="-122"/>
                <a:ea typeface="黑体" panose="02010609060101010101" pitchFamily="49" charset="-122"/>
                <a:cs typeface="黑体" panose="02010609060101010101" pitchFamily="49" charset="-122"/>
              </a:rPr>
              <a:t>关于建国以来党的若干历史问题的决议</a:t>
            </a:r>
            <a:r>
              <a:rPr kumimoji="1" lang="en-US" altLang="zh-CN" sz="2000" dirty="0">
                <a:latin typeface="黑体" panose="02010609060101010101" pitchFamily="49" charset="-122"/>
                <a:ea typeface="黑体" panose="02010609060101010101" pitchFamily="49" charset="-122"/>
                <a:cs typeface="黑体" panose="02010609060101010101" pitchFamily="49" charset="-122"/>
              </a:rPr>
              <a:t>》</a:t>
            </a: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《关于社会主义精神文明建设指导方针的决议</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关于加强社会主义精神文明建设若干重要问题的决议》</a:t>
            </a:r>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zh-CN" sz="2000" dirty="0">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
        <p:nvSpPr>
          <p:cNvPr id="9" name="圆角矩形 8"/>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cxnSp>
        <p:nvCxnSpPr>
          <p:cNvPr id="7" name="直线连接符 65"/>
          <p:cNvCxnSpPr/>
          <p:nvPr/>
        </p:nvCxnSpPr>
        <p:spPr>
          <a:xfrm>
            <a:off x="3764280" y="2382336"/>
            <a:ext cx="2042160" cy="126383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线连接符 65"/>
          <p:cNvCxnSpPr/>
          <p:nvPr/>
        </p:nvCxnSpPr>
        <p:spPr>
          <a:xfrm>
            <a:off x="3764280" y="3274834"/>
            <a:ext cx="2042160" cy="126358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65"/>
          <p:cNvCxnSpPr/>
          <p:nvPr/>
        </p:nvCxnSpPr>
        <p:spPr>
          <a:xfrm>
            <a:off x="3764280" y="4167332"/>
            <a:ext cx="2042160" cy="126358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线连接符 65"/>
          <p:cNvCxnSpPr/>
          <p:nvPr/>
        </p:nvCxnSpPr>
        <p:spPr>
          <a:xfrm flipV="1">
            <a:off x="3764280" y="1884326"/>
            <a:ext cx="2042160" cy="320740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65"/>
          <p:cNvCxnSpPr/>
          <p:nvPr/>
        </p:nvCxnSpPr>
        <p:spPr>
          <a:xfrm flipV="1">
            <a:off x="3764280" y="2799001"/>
            <a:ext cx="2042160" cy="230806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1982</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年，中共十二大明确提出了（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建设有中国特色的社会主义</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党在社会主义初级阶段的基本路线</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建设社会主义政治文明</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党在社会主义初级阶段的基本纲领</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1982</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年，中共十二大明确提出了（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建设有中国特色的社会主义</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党在社会主义初级阶段的基本路线</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建设社会主义政治文明</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党在社会主义初级阶段的基本纲领</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中国共产党第一次完整地概括社会主义初级阶段基本路线的会议是（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中共十三大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中共十四大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中共十五大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中共十六大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2.</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中国共产党第一次完整地概括社会主义初级阶段基本路线的会议是（</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中共十三大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中共十四大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中共十五大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中共十六大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正式提出以人为本、全面协调可持续的科学发展观的会议是（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中共十五届五中全会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中共十五届六中全会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中共十六届三中全会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中共十六届四中全会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正式提出以人为本、全面协调可持续的科学发展观的会议是（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中共十五届五中全会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中共十五届六中全会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中共十六届三中全会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中共十六届四中全会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4369" y="2860800"/>
            <a:ext cx="11300633" cy="830997"/>
          </a:xfrm>
          <a:prstGeom prst="rect">
            <a:avLst/>
          </a:prstGeom>
        </p:spPr>
        <p:txBody>
          <a:bodyPr wrap="square">
            <a:spAutoFit/>
          </a:bodyPr>
          <a:lstStyle/>
          <a:p>
            <a:pPr lvl="0" algn="ctr">
              <a:spcBef>
                <a:spcPct val="20000"/>
              </a:spcBef>
            </a:pPr>
            <a:r>
              <a:rPr lang="zh-CN" altLang="en-US" sz="4800" dirty="0" smtClean="0">
                <a:latin typeface="华文新魏" panose="02010800040101010101" pitchFamily="2" charset="-122"/>
                <a:ea typeface="华文新魏" panose="02010800040101010101" pitchFamily="2" charset="-122"/>
                <a:sym typeface="Palatino Linotype" panose="02040502050505030304" pitchFamily="18" charset="0"/>
              </a:rPr>
              <a:t>第十章  改革</a:t>
            </a:r>
            <a:r>
              <a:rPr lang="zh-CN" altLang="en-US" sz="4800" dirty="0">
                <a:latin typeface="华文新魏" panose="02010800040101010101" pitchFamily="2" charset="-122"/>
                <a:ea typeface="华文新魏" panose="02010800040101010101" pitchFamily="2" charset="-122"/>
                <a:sym typeface="Palatino Linotype" panose="02040502050505030304" pitchFamily="18" charset="0"/>
              </a:rPr>
              <a:t>开放与现代化建设新时期</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mn-ea"/>
              </a:rPr>
              <a:t>2004</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9</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月，中共十六届四中全会提出的战略任务是（ </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市场经济体制</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全面建设小康社会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新农村建设</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构建和谐社会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mn-ea"/>
              </a:rPr>
              <a:t>2004</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9</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月，中共十六届四中全会提出的战略任务是（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市场经济体制</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全面建设小康社会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新农村建设</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构建和谐社会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2923409"/>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改革开放与现代化建设新时期</a:t>
            </a:r>
          </a:p>
        </p:txBody>
      </p:sp>
      <p:sp>
        <p:nvSpPr>
          <p:cNvPr id="3" name="左大括号 2"/>
          <p:cNvSpPr/>
          <p:nvPr/>
        </p:nvSpPr>
        <p:spPr>
          <a:xfrm>
            <a:off x="2220386" y="1021967"/>
            <a:ext cx="250222" cy="508667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4475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4" name="圆角矩形 13"/>
          <p:cNvSpPr/>
          <p:nvPr/>
        </p:nvSpPr>
        <p:spPr>
          <a:xfrm>
            <a:off x="2506180" y="479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三</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6" name="左大括号 5"/>
          <p:cNvSpPr/>
          <p:nvPr/>
        </p:nvSpPr>
        <p:spPr>
          <a:xfrm>
            <a:off x="6122504" y="845966"/>
            <a:ext cx="229119" cy="216356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51623" y="787769"/>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伟大的历史性转折</a:t>
            </a:r>
          </a:p>
        </p:txBody>
      </p:sp>
      <p:sp>
        <p:nvSpPr>
          <p:cNvPr id="11" name="圆角矩形 10"/>
          <p:cNvSpPr/>
          <p:nvPr/>
        </p:nvSpPr>
        <p:spPr>
          <a:xfrm>
            <a:off x="6331880" y="152947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回顾过去</a:t>
            </a:r>
          </a:p>
        </p:txBody>
      </p:sp>
      <p:sp>
        <p:nvSpPr>
          <p:cNvPr id="12" name="圆角矩形 11"/>
          <p:cNvSpPr/>
          <p:nvPr/>
        </p:nvSpPr>
        <p:spPr>
          <a:xfrm>
            <a:off x="6331880" y="2358274"/>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展望未来</a:t>
            </a:r>
          </a:p>
        </p:txBody>
      </p:sp>
      <p:sp>
        <p:nvSpPr>
          <p:cNvPr id="10" name="左大括号 9"/>
          <p:cNvSpPr/>
          <p:nvPr/>
        </p:nvSpPr>
        <p:spPr>
          <a:xfrm>
            <a:off x="6193648" y="4523470"/>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圆角矩形 12"/>
          <p:cNvSpPr/>
          <p:nvPr/>
        </p:nvSpPr>
        <p:spPr>
          <a:xfrm>
            <a:off x="6369960" y="440839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会议</a:t>
            </a:r>
          </a:p>
        </p:txBody>
      </p:sp>
      <p:sp>
        <p:nvSpPr>
          <p:cNvPr id="15" name="圆角矩形 14"/>
          <p:cNvSpPr/>
          <p:nvPr/>
        </p:nvSpPr>
        <p:spPr>
          <a:xfrm>
            <a:off x="6369960" y="5595829"/>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成就</a:t>
            </a:r>
          </a:p>
        </p:txBody>
      </p:sp>
    </p:spTree>
    <p:extLst>
      <p:ext uri="{BB962C8B-B14F-4D97-AF65-F5344CB8AC3E}">
        <p14:creationId xmlns:p14="http://schemas.microsoft.com/office/powerpoint/2010/main" val="19220529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78043" y="447778"/>
            <a:ext cx="6561248"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642329" y="1757165"/>
            <a:ext cx="11457305" cy="3600986"/>
          </a:xfrm>
          <a:prstGeom prst="rect">
            <a:avLst/>
          </a:prstGeom>
          <a:noFill/>
        </p:spPr>
        <p:txBody>
          <a:bodyPr wrap="square" rtlCol="0" anchor="t">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成就</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政治</a:t>
            </a:r>
            <a:r>
              <a:rPr lang="en-US" altLang="zh-CN"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经济</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1997年7月1日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香港</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回归</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1999年12月20日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澳门</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回归</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sz="2000" dirty="0"/>
          </a:p>
          <a:p>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2000</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年江泽民提出</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“三个代表”</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是中国共产党的</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立党之本、执政之基、力量之源</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2001</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年7月1日</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，江泽民</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在</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建党80周年大会</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上系统</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阐述三个代表科学</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内涵和基本内容。</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9" name="组 8"/>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3" name="左大括号 1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338670" y="2906167"/>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会议</a:t>
              </a:r>
            </a:p>
          </p:txBody>
        </p:sp>
        <p:sp>
          <p:nvSpPr>
            <p:cNvPr id="17" name="圆角矩形 16"/>
            <p:cNvSpPr/>
            <p:nvPr/>
          </p:nvSpPr>
          <p:spPr>
            <a:xfrm>
              <a:off x="6338670" y="4093600"/>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78043" y="447778"/>
            <a:ext cx="6561248"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642329" y="1757165"/>
            <a:ext cx="11457305" cy="3600986"/>
          </a:xfrm>
          <a:prstGeom prst="rect">
            <a:avLst/>
          </a:prstGeom>
          <a:noFill/>
        </p:spPr>
        <p:txBody>
          <a:bodyPr wrap="square" rtlCol="0" anchor="t">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成就</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政治</a:t>
            </a:r>
            <a:r>
              <a:rPr lang="en-US" altLang="zh-CN"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经济</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1997年7月1</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日</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回归</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u="sng" dirty="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u="sng" dirty="0" smtClean="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年</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12月20</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日</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澳门</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回归</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sz="2000" dirty="0"/>
          </a:p>
          <a:p>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2000</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年江泽民提出</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是中国共产党的</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立党之本、执政之基、力量之源</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2001</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年7月1日</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，江泽民在</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80周年大会</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上</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系统</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阐述三个代表科学</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内涵和基本内容。</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9" name="组 8"/>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3" name="左大括号 1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338670" y="2906167"/>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会议</a:t>
              </a:r>
            </a:p>
          </p:txBody>
        </p:sp>
        <p:sp>
          <p:nvSpPr>
            <p:cNvPr id="17" name="圆角矩形 16"/>
            <p:cNvSpPr/>
            <p:nvPr/>
          </p:nvSpPr>
          <p:spPr>
            <a:xfrm>
              <a:off x="6338670" y="4093600"/>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78043" y="447778"/>
            <a:ext cx="6561248"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642329" y="1757165"/>
            <a:ext cx="11457305" cy="3600986"/>
          </a:xfrm>
          <a:prstGeom prst="rect">
            <a:avLst/>
          </a:prstGeom>
          <a:noFill/>
        </p:spPr>
        <p:txBody>
          <a:bodyPr wrap="square" rtlCol="0" anchor="t">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成就</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政治</a:t>
            </a:r>
            <a:r>
              <a:rPr lang="en-US" altLang="zh-CN"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经济</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1997年7月1日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香港</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回归</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1999年12月20日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澳门</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回归</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lang="zh-CN" altLang="en-US" sz="2000" dirty="0"/>
          </a:p>
          <a:p>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2000</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年江泽民提出</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“三个代表”</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是中国共产党的</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立党之本、执政之基、力量之源</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sym typeface="+mn-ea"/>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sym typeface="+mn-ea"/>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2001</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年7月1日</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，江泽民</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在</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建党80周年大会</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上系统</a:t>
            </a:r>
            <a:r>
              <a:rPr lang="zh-CN" altLang="en-US" sz="2000" dirty="0" smtClean="0">
                <a:latin typeface="黑体" panose="02010609060101010101" pitchFamily="49" charset="-122"/>
                <a:ea typeface="黑体" panose="02010609060101010101" pitchFamily="49" charset="-122"/>
                <a:cs typeface="黑体" panose="02010609060101010101" pitchFamily="49" charset="-122"/>
                <a:sym typeface="+mn-ea"/>
              </a:rPr>
              <a:t>阐述三个代表科学</a:t>
            </a:r>
            <a:r>
              <a:rPr lang="zh-CN" altLang="en-US" sz="2000" dirty="0">
                <a:latin typeface="黑体" panose="02010609060101010101" pitchFamily="49" charset="-122"/>
                <a:ea typeface="黑体" panose="02010609060101010101" pitchFamily="49" charset="-122"/>
                <a:cs typeface="黑体" panose="02010609060101010101" pitchFamily="49" charset="-122"/>
                <a:sym typeface="+mn-ea"/>
              </a:rPr>
              <a:t>内涵和基本内容。</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9" name="组 8"/>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3" name="左大括号 1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338670" y="2906167"/>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会议</a:t>
              </a:r>
            </a:p>
          </p:txBody>
        </p:sp>
        <p:sp>
          <p:nvSpPr>
            <p:cNvPr id="17" name="圆角矩形 16"/>
            <p:cNvSpPr/>
            <p:nvPr/>
          </p:nvSpPr>
          <p:spPr>
            <a:xfrm>
              <a:off x="6338670" y="4093600"/>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78043" y="447778"/>
            <a:ext cx="6561248"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642329" y="1757165"/>
            <a:ext cx="11457305" cy="3293209"/>
          </a:xfrm>
          <a:prstGeom prst="rect">
            <a:avLst/>
          </a:prstGeom>
          <a:noFill/>
        </p:spPr>
        <p:txBody>
          <a:bodyPr wrap="square" rtlCol="0" anchor="t">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成就</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：政治</a:t>
            </a:r>
            <a:r>
              <a:rPr lang="en-US" altLang="zh-CN"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经济</a:t>
            </a:r>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1988</a:t>
            </a:r>
            <a:r>
              <a:rPr lang="zh-CN" altLang="en-US" sz="2000" dirty="0">
                <a:latin typeface="黑体" panose="02010609060101010101" pitchFamily="49" charset="-122"/>
                <a:ea typeface="黑体" panose="02010609060101010101" pitchFamily="49" charset="-122"/>
                <a:cs typeface="黑体" panose="02010609060101010101" pitchFamily="49" charset="-122"/>
              </a:rPr>
              <a:t>年4月将</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海南岛</a:t>
            </a:r>
            <a:r>
              <a:rPr lang="zh-CN" altLang="en-US" sz="2000" dirty="0">
                <a:latin typeface="黑体" panose="02010609060101010101" pitchFamily="49" charset="-122"/>
                <a:ea typeface="黑体" panose="02010609060101010101" pitchFamily="49" charset="-122"/>
                <a:cs typeface="黑体" panose="02010609060101010101" pitchFamily="49" charset="-122"/>
              </a:rPr>
              <a:t>辟为经济特区。</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1990</a:t>
            </a:r>
            <a:r>
              <a:rPr lang="zh-CN" altLang="en-US" sz="2000" dirty="0">
                <a:latin typeface="黑体" panose="02010609060101010101" pitchFamily="49" charset="-122"/>
                <a:ea typeface="黑体" panose="02010609060101010101" pitchFamily="49" charset="-122"/>
                <a:cs typeface="黑体" panose="02010609060101010101" pitchFamily="49" charset="-122"/>
              </a:rPr>
              <a:t>年邓</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小平针对</a:t>
            </a:r>
            <a:r>
              <a:rPr lang="zh-CN" altLang="en-US" sz="20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农业</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提</a:t>
            </a:r>
            <a:r>
              <a:rPr lang="zh-CN" altLang="en-US" sz="2000" dirty="0">
                <a:latin typeface="黑体" panose="02010609060101010101" pitchFamily="49" charset="-122"/>
                <a:ea typeface="黑体" panose="02010609060101010101" pitchFamily="49" charset="-122"/>
                <a:cs typeface="黑体" panose="02010609060101010101" pitchFamily="49" charset="-122"/>
              </a:rPr>
              <a:t>出</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两个飞跃</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                          第一</a:t>
            </a:r>
            <a:r>
              <a:rPr lang="zh-CN" altLang="en-US" sz="2000" dirty="0">
                <a:latin typeface="黑体" panose="02010609060101010101" pitchFamily="49" charset="-122"/>
                <a:ea typeface="黑体" panose="02010609060101010101" pitchFamily="49" charset="-122"/>
                <a:cs typeface="黑体" panose="02010609060101010101" pitchFamily="49" charset="-122"/>
              </a:rPr>
              <a:t>个飞跃是</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废除人民公社</a:t>
            </a:r>
            <a:r>
              <a:rPr lang="zh-CN" altLang="en-US" sz="2000" dirty="0">
                <a:latin typeface="黑体" panose="02010609060101010101" pitchFamily="49" charset="-122"/>
                <a:ea typeface="黑体" panose="02010609060101010101" pitchFamily="49" charset="-122"/>
                <a:cs typeface="黑体" panose="02010609060101010101" pitchFamily="49" charset="-122"/>
              </a:rPr>
              <a:t>，实行家庭联产承包为主的责任</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制。</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                           第二</a:t>
            </a:r>
            <a:r>
              <a:rPr lang="zh-CN" altLang="en-US" sz="2000" dirty="0">
                <a:latin typeface="黑体" panose="02010609060101010101" pitchFamily="49" charset="-122"/>
                <a:ea typeface="黑体" panose="02010609060101010101" pitchFamily="49" charset="-122"/>
                <a:cs typeface="黑体" panose="02010609060101010101" pitchFamily="49" charset="-122"/>
              </a:rPr>
              <a:t>个飞跃就是</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发展</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集体经济。</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2001</a:t>
            </a:r>
            <a:r>
              <a:rPr lang="zh-CN" altLang="en-US" sz="2000" dirty="0">
                <a:latin typeface="黑体" panose="02010609060101010101" pitchFamily="49" charset="-122"/>
                <a:ea typeface="黑体" panose="02010609060101010101" pitchFamily="49" charset="-122"/>
                <a:cs typeface="黑体" panose="02010609060101010101" pitchFamily="49" charset="-122"/>
              </a:rPr>
              <a:t>年12月11日中国正式加入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世界贸易</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组织。</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 </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9" name="组 8"/>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3" name="左大括号 1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338670" y="2906167"/>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会议</a:t>
              </a:r>
            </a:p>
          </p:txBody>
        </p:sp>
        <p:sp>
          <p:nvSpPr>
            <p:cNvPr id="17" name="圆角矩形 16"/>
            <p:cNvSpPr/>
            <p:nvPr/>
          </p:nvSpPr>
          <p:spPr>
            <a:xfrm>
              <a:off x="6338670" y="4093600"/>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78043" y="447778"/>
            <a:ext cx="6561248"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642329" y="1757165"/>
            <a:ext cx="11457305" cy="3293209"/>
          </a:xfrm>
          <a:prstGeom prst="rect">
            <a:avLst/>
          </a:prstGeom>
          <a:noFill/>
        </p:spPr>
        <p:txBody>
          <a:bodyPr wrap="square" rtlCol="0" anchor="t">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成就</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：政治</a:t>
            </a:r>
            <a:r>
              <a:rPr lang="en-US" altLang="zh-CN"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经济</a:t>
            </a:r>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1988</a:t>
            </a:r>
            <a:r>
              <a:rPr lang="zh-CN" altLang="en-US" sz="2000" dirty="0">
                <a:latin typeface="黑体" panose="02010609060101010101" pitchFamily="49" charset="-122"/>
                <a:ea typeface="黑体" panose="02010609060101010101" pitchFamily="49" charset="-122"/>
                <a:cs typeface="黑体" panose="02010609060101010101" pitchFamily="49" charset="-122"/>
              </a:rPr>
              <a:t>年4月</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将</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辟</a:t>
            </a:r>
            <a:r>
              <a:rPr lang="zh-CN" altLang="en-US" sz="2000" dirty="0">
                <a:latin typeface="黑体" panose="02010609060101010101" pitchFamily="49" charset="-122"/>
                <a:ea typeface="黑体" panose="02010609060101010101" pitchFamily="49" charset="-122"/>
                <a:cs typeface="黑体" panose="02010609060101010101" pitchFamily="49" charset="-122"/>
              </a:rPr>
              <a:t>为经济特区。</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1990</a:t>
            </a:r>
            <a:r>
              <a:rPr lang="zh-CN" altLang="en-US" sz="2000" dirty="0">
                <a:latin typeface="黑体" panose="02010609060101010101" pitchFamily="49" charset="-122"/>
                <a:ea typeface="黑体" panose="02010609060101010101" pitchFamily="49" charset="-122"/>
                <a:cs typeface="黑体" panose="02010609060101010101" pitchFamily="49" charset="-122"/>
              </a:rPr>
              <a:t>年邓</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小平针对</a:t>
            </a:r>
            <a:r>
              <a:rPr lang="zh-CN" altLang="en-US" sz="2000"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提</a:t>
            </a:r>
            <a:r>
              <a:rPr lang="zh-CN" altLang="en-US" sz="2000" dirty="0">
                <a:latin typeface="黑体" panose="02010609060101010101" pitchFamily="49" charset="-122"/>
                <a:ea typeface="黑体" panose="02010609060101010101" pitchFamily="49" charset="-122"/>
                <a:cs typeface="黑体" panose="02010609060101010101" pitchFamily="49" charset="-122"/>
              </a:rPr>
              <a:t>出</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两个飞跃</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                             第一</a:t>
            </a:r>
            <a:r>
              <a:rPr lang="zh-CN" altLang="en-US" sz="2000" dirty="0">
                <a:latin typeface="黑体" panose="02010609060101010101" pitchFamily="49" charset="-122"/>
                <a:ea typeface="黑体" panose="02010609060101010101" pitchFamily="49" charset="-122"/>
                <a:cs typeface="黑体" panose="02010609060101010101" pitchFamily="49" charset="-122"/>
              </a:rPr>
              <a:t>个飞跃是</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废除人民公社</a:t>
            </a:r>
            <a:r>
              <a:rPr lang="zh-CN" altLang="en-US" sz="2000" dirty="0">
                <a:latin typeface="黑体" panose="02010609060101010101" pitchFamily="49" charset="-122"/>
                <a:ea typeface="黑体" panose="02010609060101010101" pitchFamily="49" charset="-122"/>
                <a:cs typeface="黑体" panose="02010609060101010101" pitchFamily="49" charset="-122"/>
              </a:rPr>
              <a:t>，实行家庭联产承包为主的责任</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制。</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                              第二</a:t>
            </a:r>
            <a:r>
              <a:rPr lang="zh-CN" altLang="en-US" sz="2000" dirty="0">
                <a:latin typeface="黑体" panose="02010609060101010101" pitchFamily="49" charset="-122"/>
                <a:ea typeface="黑体" panose="02010609060101010101" pitchFamily="49" charset="-122"/>
                <a:cs typeface="黑体" panose="02010609060101010101" pitchFamily="49" charset="-122"/>
              </a:rPr>
              <a:t>个飞跃就是</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发展</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集体经济。</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2001</a:t>
            </a:r>
            <a:r>
              <a:rPr lang="zh-CN" altLang="en-US" sz="2000" dirty="0">
                <a:latin typeface="黑体" panose="02010609060101010101" pitchFamily="49" charset="-122"/>
                <a:ea typeface="黑体" panose="02010609060101010101" pitchFamily="49" charset="-122"/>
                <a:cs typeface="黑体" panose="02010609060101010101" pitchFamily="49" charset="-122"/>
              </a:rPr>
              <a:t>年12月11日中国正式加入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世界贸易</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组织。</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 </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9" name="组 8"/>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3" name="左大括号 1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338670" y="2906167"/>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会议</a:t>
              </a:r>
            </a:p>
          </p:txBody>
        </p:sp>
        <p:sp>
          <p:nvSpPr>
            <p:cNvPr id="17" name="圆角矩形 16"/>
            <p:cNvSpPr/>
            <p:nvPr/>
          </p:nvSpPr>
          <p:spPr>
            <a:xfrm>
              <a:off x="6338670" y="4093600"/>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078043" y="447778"/>
            <a:ext cx="6561248" cy="544050"/>
          </a:xfrm>
        </p:spPr>
        <p:txBody>
          <a:bodyPr vert="horz" lIns="91440" tIns="45720" rIns="91440" bIns="45720" rtlCol="0" anchor="ctr">
            <a:noAutofit/>
          </a:bodyPr>
          <a:lstStyle/>
          <a:p>
            <a:r>
              <a:rPr lang="zh-CN" altLang="en-US" sz="2000" dirty="0">
                <a:solidFill>
                  <a:schemeClr val="tx1"/>
                </a:solidFill>
              </a:rPr>
              <a:t>第二</a:t>
            </a:r>
            <a:r>
              <a:rPr lang="en-US" altLang="zh-CN" sz="2000" dirty="0">
                <a:solidFill>
                  <a:schemeClr val="tx1"/>
                </a:solidFill>
              </a:rPr>
              <a:t>/</a:t>
            </a:r>
            <a:r>
              <a:rPr lang="zh-CN" altLang="en-US" sz="2000" dirty="0">
                <a:solidFill>
                  <a:schemeClr val="tx1"/>
                </a:solidFill>
              </a:rPr>
              <a:t>三</a:t>
            </a:r>
            <a:r>
              <a:rPr lang="en-US" altLang="zh-CN" sz="2000" dirty="0">
                <a:solidFill>
                  <a:schemeClr val="tx1"/>
                </a:solidFill>
              </a:rPr>
              <a:t>/</a:t>
            </a:r>
            <a:r>
              <a:rPr lang="zh-CN" altLang="en-US" sz="2000" dirty="0">
                <a:solidFill>
                  <a:schemeClr val="tx1"/>
                </a:solidFill>
              </a:rPr>
              <a:t>四节 改革开放和现代化建设的发展  </a:t>
            </a:r>
          </a:p>
        </p:txBody>
      </p:sp>
      <p:sp>
        <p:nvSpPr>
          <p:cNvPr id="10" name="文本框 9"/>
          <p:cNvSpPr txBox="1"/>
          <p:nvPr/>
        </p:nvSpPr>
        <p:spPr>
          <a:xfrm>
            <a:off x="642329" y="1757165"/>
            <a:ext cx="11457305" cy="3293209"/>
          </a:xfrm>
          <a:prstGeom prst="rect">
            <a:avLst/>
          </a:prstGeom>
          <a:noFill/>
        </p:spPr>
        <p:txBody>
          <a:bodyPr wrap="square" rtlCol="0" anchor="t">
            <a:spAutoFit/>
          </a:bodyPr>
          <a:lstStyle/>
          <a:p>
            <a:r>
              <a:rPr lang="zh-CN" altLang="en-US" sz="2000" dirty="0">
                <a:latin typeface="黑体" panose="02010609060101010101" pitchFamily="49" charset="-122"/>
                <a:ea typeface="黑体" panose="02010609060101010101" pitchFamily="49" charset="-122"/>
                <a:cs typeface="黑体" panose="02010609060101010101" pitchFamily="49" charset="-122"/>
              </a:rPr>
              <a:t>成就</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：政治</a:t>
            </a:r>
            <a:r>
              <a:rPr lang="en-US" altLang="zh-CN" sz="20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经济</a:t>
            </a:r>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1988</a:t>
            </a:r>
            <a:r>
              <a:rPr lang="zh-CN" altLang="en-US" sz="2000" dirty="0">
                <a:latin typeface="黑体" panose="02010609060101010101" pitchFamily="49" charset="-122"/>
                <a:ea typeface="黑体" panose="02010609060101010101" pitchFamily="49" charset="-122"/>
                <a:cs typeface="黑体" panose="02010609060101010101" pitchFamily="49" charset="-122"/>
              </a:rPr>
              <a:t>年4月将</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海南岛</a:t>
            </a:r>
            <a:r>
              <a:rPr lang="zh-CN" altLang="en-US" sz="2000" dirty="0">
                <a:latin typeface="黑体" panose="02010609060101010101" pitchFamily="49" charset="-122"/>
                <a:ea typeface="黑体" panose="02010609060101010101" pitchFamily="49" charset="-122"/>
                <a:cs typeface="黑体" panose="02010609060101010101" pitchFamily="49" charset="-122"/>
              </a:rPr>
              <a:t>辟为经济特区。</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1990</a:t>
            </a:r>
            <a:r>
              <a:rPr lang="zh-CN" altLang="en-US" sz="2000" dirty="0">
                <a:latin typeface="黑体" panose="02010609060101010101" pitchFamily="49" charset="-122"/>
                <a:ea typeface="黑体" panose="02010609060101010101" pitchFamily="49" charset="-122"/>
                <a:cs typeface="黑体" panose="02010609060101010101" pitchFamily="49" charset="-122"/>
              </a:rPr>
              <a:t>年邓</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小平针对</a:t>
            </a:r>
            <a:r>
              <a:rPr lang="zh-CN" altLang="en-US" sz="20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农业</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提</a:t>
            </a:r>
            <a:r>
              <a:rPr lang="zh-CN" altLang="en-US" sz="2000" dirty="0">
                <a:latin typeface="黑体" panose="02010609060101010101" pitchFamily="49" charset="-122"/>
                <a:ea typeface="黑体" panose="02010609060101010101" pitchFamily="49" charset="-122"/>
                <a:cs typeface="黑体" panose="02010609060101010101" pitchFamily="49" charset="-122"/>
              </a:rPr>
              <a:t>出</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两个飞跃</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000" dirty="0">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                          第一</a:t>
            </a:r>
            <a:r>
              <a:rPr lang="zh-CN" altLang="en-US" sz="2000" dirty="0">
                <a:latin typeface="黑体" panose="02010609060101010101" pitchFamily="49" charset="-122"/>
                <a:ea typeface="黑体" panose="02010609060101010101" pitchFamily="49" charset="-122"/>
                <a:cs typeface="黑体" panose="02010609060101010101" pitchFamily="49" charset="-122"/>
              </a:rPr>
              <a:t>个飞跃是</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废除人民公社</a:t>
            </a:r>
            <a:r>
              <a:rPr lang="zh-CN" altLang="en-US" sz="2000" dirty="0">
                <a:latin typeface="黑体" panose="02010609060101010101" pitchFamily="49" charset="-122"/>
                <a:ea typeface="黑体" panose="02010609060101010101" pitchFamily="49" charset="-122"/>
                <a:cs typeface="黑体" panose="02010609060101010101" pitchFamily="49" charset="-122"/>
              </a:rPr>
              <a:t>，实行家庭联产承包为主的责任</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制。</a:t>
            </a:r>
            <a:endParaRPr lang="en-US" altLang="zh-CN" sz="2000" dirty="0" smtClean="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                           第二</a:t>
            </a:r>
            <a:r>
              <a:rPr lang="zh-CN" altLang="en-US" sz="2000" dirty="0">
                <a:latin typeface="黑体" panose="02010609060101010101" pitchFamily="49" charset="-122"/>
                <a:ea typeface="黑体" panose="02010609060101010101" pitchFamily="49" charset="-122"/>
                <a:cs typeface="黑体" panose="02010609060101010101" pitchFamily="49" charset="-122"/>
              </a:rPr>
              <a:t>个飞跃就是</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发展</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集体经济。</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cs typeface="黑体" panose="02010609060101010101" pitchFamily="49" charset="-122"/>
              </a:rPr>
              <a:t>2001</a:t>
            </a:r>
            <a:r>
              <a:rPr lang="zh-CN" altLang="en-US" sz="2000" dirty="0">
                <a:latin typeface="黑体" panose="02010609060101010101" pitchFamily="49" charset="-122"/>
                <a:ea typeface="黑体" panose="02010609060101010101" pitchFamily="49" charset="-122"/>
                <a:cs typeface="黑体" panose="02010609060101010101" pitchFamily="49" charset="-122"/>
              </a:rPr>
              <a:t>年12月11日中国正式加入</a:t>
            </a: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世界贸易</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组织。</a:t>
            </a:r>
            <a:r>
              <a:rPr lang="zh-CN" altLang="en-US" sz="2000" dirty="0" smtClean="0">
                <a:latin typeface="黑体" panose="02010609060101010101" pitchFamily="49" charset="-122"/>
                <a:ea typeface="黑体" panose="02010609060101010101" pitchFamily="49" charset="-122"/>
                <a:cs typeface="黑体" panose="02010609060101010101" pitchFamily="49" charset="-122"/>
              </a:rPr>
              <a:t> </a:t>
            </a:r>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grpSp>
        <p:nvGrpSpPr>
          <p:cNvPr id="9" name="组 8"/>
          <p:cNvGrpSpPr/>
          <p:nvPr/>
        </p:nvGrpSpPr>
        <p:grpSpPr>
          <a:xfrm>
            <a:off x="7130005" y="95172"/>
            <a:ext cx="4969629" cy="1629455"/>
            <a:chOff x="2453580" y="2906167"/>
            <a:chExt cx="6949154" cy="1838687"/>
          </a:xfrm>
        </p:grpSpPr>
        <p:sp>
          <p:nvSpPr>
            <p:cNvPr id="11" name="圆角矩形 10"/>
            <p:cNvSpPr/>
            <p:nvPr/>
          </p:nvSpPr>
          <p:spPr>
            <a:xfrm>
              <a:off x="2453580" y="334076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sym typeface="+mn-ea"/>
                </a:rPr>
                <a:t>第二</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三</a:t>
              </a:r>
              <a:r>
                <a:rPr lang="en-US" altLang="zh-CN" sz="1400" dirty="0" smtClean="0">
                  <a:solidFill>
                    <a:schemeClr val="tx1"/>
                  </a:solidFill>
                  <a:latin typeface="黑体" panose="02010609060101010101" pitchFamily="49" charset="-122"/>
                  <a:ea typeface="黑体" panose="02010609060101010101" pitchFamily="49" charset="-122"/>
                  <a:sym typeface="+mn-ea"/>
                </a:rPr>
                <a:t>/</a:t>
              </a:r>
              <a:r>
                <a:rPr lang="zh-CN" altLang="en-US" sz="14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1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13" name="左大括号 12"/>
            <p:cNvSpPr/>
            <p:nvPr/>
          </p:nvSpPr>
          <p:spPr>
            <a:xfrm>
              <a:off x="6162358" y="3021241"/>
              <a:ext cx="176312" cy="1723613"/>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338670" y="2906167"/>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会议</a:t>
              </a:r>
            </a:p>
          </p:txBody>
        </p:sp>
        <p:sp>
          <p:nvSpPr>
            <p:cNvPr id="17" name="圆角矩形 16"/>
            <p:cNvSpPr/>
            <p:nvPr/>
          </p:nvSpPr>
          <p:spPr>
            <a:xfrm>
              <a:off x="6338670" y="4093600"/>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黑体" panose="02010609060101010101" pitchFamily="49" charset="-122"/>
                  <a:ea typeface="黑体" panose="02010609060101010101" pitchFamily="49" charset="-122"/>
                </a:rPr>
                <a:t>成就</a:t>
              </a:r>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1988</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年，中共中央和国务院决定建立的经济特区是（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海南经济特区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珠海经济特区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厦门经济特区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深圳经济特区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2923409"/>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改革开放与现代化建设新时期</a:t>
            </a:r>
          </a:p>
        </p:txBody>
      </p:sp>
      <p:sp>
        <p:nvSpPr>
          <p:cNvPr id="3" name="左大括号 2"/>
          <p:cNvSpPr/>
          <p:nvPr/>
        </p:nvSpPr>
        <p:spPr>
          <a:xfrm>
            <a:off x="2220386" y="1021967"/>
            <a:ext cx="250222" cy="508667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44753"/>
            <a:ext cx="3651896" cy="101513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第一节：</a:t>
            </a:r>
          </a:p>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4" name="圆角矩形 13"/>
          <p:cNvSpPr/>
          <p:nvPr/>
        </p:nvSpPr>
        <p:spPr>
          <a:xfrm>
            <a:off x="2506180" y="479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三</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1988</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年，中共中央和国务院决定建立的经济特区是（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海南经济特区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珠海经济特区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厦门经济特区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深圳经济特区</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2.</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1990</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年，邓小平提出的关于中国农业改革与发展的思想是（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“三个主体，三个补充”</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“三步走”</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“两个飞跃”</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“两个大局”</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2.</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1990</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年，邓小平提出的关于中国农业改革与发展的思想是（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“三个主体，三个补充”</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“三步走”</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C.“两个飞跃”</a:t>
            </a:r>
            <a:endParaRPr lang="en-US" altLang="zh-CN" sz="2400"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“两个大局”</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mn-ea"/>
              </a:rPr>
              <a:t>2001</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年，江泽民系统阐述“三个代表”的科学内涵和基本内容是在（ </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庆祝中国共产党成立</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80</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周年大会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广东考察工作</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江苏、浙江、上海党建工作座谈会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中共十四大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sz="2400" dirty="0">
                <a:solidFill>
                  <a:schemeClr val="tx1"/>
                </a:solidFill>
              </a:rPr>
              <a:t>练一练</a:t>
            </a:r>
          </a:p>
        </p:txBody>
      </p:sp>
      <p:sp>
        <p:nvSpPr>
          <p:cNvPr id="4" name="矩形 3"/>
          <p:cNvSpPr/>
          <p:nvPr/>
        </p:nvSpPr>
        <p:spPr>
          <a:xfrm>
            <a:off x="822926" y="1579780"/>
            <a:ext cx="10614991" cy="3415030"/>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mn-ea"/>
              </a:rPr>
              <a:t>2001</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年，江泽民系统阐述“三个代表”的科学内涵和基本内容是在（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A.</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庆祝中国共产党成立</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80</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周年大会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B.</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广东考察工作</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江苏、浙江、上海党建工作座谈会</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D.</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中共十四大</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9859" y="442133"/>
            <a:ext cx="10192076" cy="544050"/>
          </a:xfrm>
        </p:spPr>
        <p:txBody>
          <a:bodyPr vert="horz" lIns="91440" tIns="45720" rIns="91440" bIns="45720" rtlCol="0" anchor="ctr">
            <a:noAutofit/>
          </a:bodyPr>
          <a:lstStyle/>
          <a:p>
            <a:r>
              <a:rPr lang="zh-CN" altLang="en-US" sz="2000" dirty="0">
                <a:solidFill>
                  <a:schemeClr val="tx1"/>
                </a:solidFill>
              </a:rPr>
              <a:t>第五节 改革开放和社会主义现代化建设的成就  </a:t>
            </a:r>
          </a:p>
        </p:txBody>
      </p:sp>
      <p:sp>
        <p:nvSpPr>
          <p:cNvPr id="3" name="内容占位符 2"/>
          <p:cNvSpPr>
            <a:spLocks noGrp="1"/>
          </p:cNvSpPr>
          <p:nvPr>
            <p:ph idx="1"/>
          </p:nvPr>
        </p:nvSpPr>
        <p:spPr>
          <a:xfrm>
            <a:off x="703385" y="1561956"/>
            <a:ext cx="11226017" cy="4219865"/>
          </a:xfrm>
        </p:spPr>
        <p:txBody>
          <a:bodyPr>
            <a:normAutofit/>
          </a:bodyPr>
          <a:lstStyle/>
          <a:p>
            <a:pPr marL="342900" indent="-342900">
              <a:buFont typeface="Wingdings" panose="05000000000000000000" pitchFamily="2" charset="2"/>
              <a:buChar char="ü"/>
            </a:pPr>
            <a:r>
              <a:rPr lang="zh-CN" altLang="en-US" sz="2000" dirty="0" smtClean="0">
                <a:latin typeface="黑体" panose="02010609060101010101" pitchFamily="49" charset="-122"/>
                <a:ea typeface="黑体" panose="02010609060101010101" pitchFamily="49" charset="-122"/>
                <a:sym typeface="+mn-ea"/>
              </a:rPr>
              <a:t>近代</a:t>
            </a:r>
            <a:r>
              <a:rPr lang="zh-CN" altLang="en-US" sz="2000" dirty="0">
                <a:latin typeface="黑体" panose="02010609060101010101" pitchFamily="49" charset="-122"/>
                <a:ea typeface="黑体" panose="02010609060101010101" pitchFamily="49" charset="-122"/>
                <a:sym typeface="+mn-ea"/>
              </a:rPr>
              <a:t>中国三次历史巨变：</a:t>
            </a:r>
          </a:p>
          <a:p>
            <a:endParaRPr lang="zh-CN" altLang="en-US" sz="2000" dirty="0">
              <a:latin typeface="黑体" panose="02010609060101010101" pitchFamily="49" charset="-122"/>
              <a:ea typeface="黑体" panose="02010609060101010101" pitchFamily="49" charset="-122"/>
            </a:endParaRPr>
          </a:p>
          <a:p>
            <a:pPr>
              <a:lnSpc>
                <a:spcPct val="200000"/>
              </a:lnSpc>
            </a:pPr>
            <a:r>
              <a:rPr lang="zh-CN" altLang="en-US" sz="2400" dirty="0">
                <a:latin typeface="黑体" panose="02010609060101010101" pitchFamily="49" charset="-122"/>
                <a:ea typeface="黑体" panose="02010609060101010101" pitchFamily="49" charset="-122"/>
                <a:sym typeface="+mn-ea"/>
              </a:rPr>
              <a:t>辛亥革命推翻帝制</a:t>
            </a:r>
          </a:p>
          <a:p>
            <a:pPr>
              <a:lnSpc>
                <a:spcPct val="200000"/>
              </a:lnSpc>
            </a:pPr>
            <a:r>
              <a:rPr lang="zh-CN" altLang="en-US" sz="2400" dirty="0">
                <a:latin typeface="黑体" panose="02010609060101010101" pitchFamily="49" charset="-122"/>
                <a:ea typeface="黑体" panose="02010609060101010101" pitchFamily="49" charset="-122"/>
                <a:sym typeface="+mn-ea"/>
              </a:rPr>
              <a:t>中华人民共和国的成立和社会主义制度的建立</a:t>
            </a:r>
          </a:p>
          <a:p>
            <a:pPr>
              <a:lnSpc>
                <a:spcPct val="200000"/>
              </a:lnSpc>
            </a:pPr>
            <a:r>
              <a:rPr lang="zh-CN" altLang="en-US" sz="2400" dirty="0">
                <a:solidFill>
                  <a:srgbClr val="C00000"/>
                </a:solidFill>
                <a:latin typeface="黑体" panose="02010609060101010101" pitchFamily="49" charset="-122"/>
                <a:ea typeface="黑体" panose="02010609060101010101" pitchFamily="49" charset="-122"/>
                <a:sym typeface="+mn-ea"/>
              </a:rPr>
              <a:t>改革开放</a:t>
            </a:r>
            <a:endParaRPr lang="zh-CN" altLang="en-US" dirty="0">
              <a:solidFill>
                <a:srgbClr val="C00000"/>
              </a:solidFill>
              <a:latin typeface="黑体" panose="02010609060101010101" pitchFamily="49" charset="-122"/>
              <a:ea typeface="黑体" panose="02010609060101010101" pitchFamily="49" charset="-122"/>
            </a:endParaRPr>
          </a:p>
          <a:p>
            <a:endParaRPr lang="zh-CN" altLang="en-US" dirty="0"/>
          </a:p>
        </p:txBody>
      </p:sp>
      <p:grpSp>
        <p:nvGrpSpPr>
          <p:cNvPr id="5" name="组 4"/>
          <p:cNvGrpSpPr/>
          <p:nvPr/>
        </p:nvGrpSpPr>
        <p:grpSpPr>
          <a:xfrm>
            <a:off x="6678593" y="104171"/>
            <a:ext cx="5339352" cy="1253573"/>
            <a:chOff x="2470608" y="4604512"/>
            <a:chExt cx="6966182" cy="1406256"/>
          </a:xfrm>
        </p:grpSpPr>
        <p:sp>
          <p:nvSpPr>
            <p:cNvPr id="6" name="圆角矩形 5"/>
            <p:cNvSpPr/>
            <p:nvPr/>
          </p:nvSpPr>
          <p:spPr>
            <a:xfrm>
              <a:off x="2470608" y="4806165"/>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sym typeface="+mn-ea"/>
                </a:rPr>
                <a:t>第五节：</a:t>
              </a:r>
            </a:p>
            <a:p>
              <a:pPr algn="ctr"/>
              <a:r>
                <a:rPr lang="zh-CN" altLang="en-US" sz="1600" dirty="0">
                  <a:solidFill>
                    <a:schemeClr val="tx1"/>
                  </a:solidFill>
                  <a:latin typeface="黑体" panose="02010609060101010101" pitchFamily="49" charset="-122"/>
                  <a:ea typeface="黑体" panose="02010609060101010101" pitchFamily="49" charset="-122"/>
                  <a:sym typeface="Palatino Linotype" panose="02040502050505030304" pitchFamily="18" charset="0"/>
                </a:rPr>
                <a:t>改革开放和社会主义现代化建设的成就</a:t>
              </a:r>
            </a:p>
          </p:txBody>
        </p:sp>
        <p:sp>
          <p:nvSpPr>
            <p:cNvPr id="7" name="左大括号 6"/>
            <p:cNvSpPr/>
            <p:nvPr/>
          </p:nvSpPr>
          <p:spPr>
            <a:xfrm>
              <a:off x="6173486" y="4604512"/>
              <a:ext cx="216269" cy="140625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6372726" y="460451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中共十一届三中全会以来取得的十大成就</a:t>
              </a:r>
            </a:p>
          </p:txBody>
        </p:sp>
        <p:sp>
          <p:nvSpPr>
            <p:cNvPr id="9" name="圆角矩形 8"/>
            <p:cNvSpPr/>
            <p:nvPr/>
          </p:nvSpPr>
          <p:spPr>
            <a:xfrm>
              <a:off x="6372726" y="5359514"/>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黑体" panose="02010609060101010101" pitchFamily="49" charset="-122"/>
                  <a:ea typeface="黑体" panose="02010609060101010101" pitchFamily="49" charset="-122"/>
                </a:rPr>
                <a:t>深刻的历史启示</a:t>
              </a:r>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prstClr val="black"/>
                </a:solidFill>
                <a:latin typeface="黑体" panose="02010609060101010101" pitchFamily="49" charset="-122"/>
                <a:ea typeface="黑体" panose="02010609060101010101" pitchFamily="49" charset="-122"/>
                <a:sym typeface="+mn-ea"/>
              </a:rPr>
              <a:t>打天下</a:t>
            </a:r>
            <a:endParaRPr lang="zh-CN" altLang="en-US" sz="28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black"/>
                </a:solidFill>
                <a:latin typeface="黑体" panose="02010609060101010101" pitchFamily="49" charset="-122"/>
                <a:ea typeface="黑体" panose="02010609060101010101" pitchFamily="49" charset="-122"/>
                <a:sym typeface="+mn-ea"/>
              </a:rPr>
              <a:t>守天下</a:t>
            </a:r>
            <a:endParaRPr lang="zh-CN" altLang="en-US" sz="28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诞生背景</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我党诞生</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谋出路</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走弯路</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富强路</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新时代</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第一章：反对外国侵略的斗争</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第二章：对国家出路的早期探索</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第三章：辛亥革命</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9" name="圆角矩形 18"/>
          <p:cNvSpPr/>
          <p:nvPr/>
        </p:nvSpPr>
        <p:spPr>
          <a:xfrm>
            <a:off x="7034237" y="193657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第四章：开天辟地的大事变</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0" name="圆角矩形 19"/>
          <p:cNvSpPr/>
          <p:nvPr/>
        </p:nvSpPr>
        <p:spPr>
          <a:xfrm>
            <a:off x="7034237" y="254233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第五章：中国革命的新道路</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1" name="圆角矩形 20"/>
          <p:cNvSpPr/>
          <p:nvPr/>
        </p:nvSpPr>
        <p:spPr>
          <a:xfrm>
            <a:off x="7034237" y="3119367"/>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第六章：中华民族的抗日战争</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3" name="圆角矩形 22"/>
          <p:cNvSpPr/>
          <p:nvPr/>
        </p:nvSpPr>
        <p:spPr>
          <a:xfrm>
            <a:off x="7034237" y="3680998"/>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第七章：为创建新中国而奋斗</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4" name="圆角矩形 23"/>
          <p:cNvSpPr/>
          <p:nvPr/>
        </p:nvSpPr>
        <p:spPr>
          <a:xfrm>
            <a:off x="7034235" y="4330345"/>
            <a:ext cx="439770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第八章：</a:t>
            </a:r>
            <a:r>
              <a:rPr lang="zh-CN" altLang="en-US" dirty="0">
                <a:solidFill>
                  <a:prstClr val="black"/>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smtClean="0">
                <a:solidFill>
                  <a:prstClr val="black"/>
                </a:solidFill>
                <a:latin typeface="黑体" panose="02010609060101010101" pitchFamily="49" charset="-122"/>
                <a:ea typeface="黑体" panose="02010609060101010101" pitchFamily="49" charset="-122"/>
              </a:rPr>
              <a:t>第九章：</a:t>
            </a:r>
            <a:r>
              <a:rPr lang="zh-CN" altLang="en-US" dirty="0">
                <a:solidFill>
                  <a:prstClr val="black"/>
                </a:solidFill>
                <a:latin typeface="黑体" panose="02010609060101010101" pitchFamily="49" charset="-122"/>
                <a:ea typeface="黑体" panose="02010609060101010101" pitchFamily="49" charset="-122"/>
                <a:sym typeface="Arial" panose="020B0604020202020204" pitchFamily="34" charset="0"/>
              </a:rPr>
              <a:t>社会主义建设在探索中曲折发展</a:t>
            </a:r>
            <a:r>
              <a:rPr lang="zh-CN" altLang="en-US" dirty="0">
                <a:solidFill>
                  <a:prstClr val="white"/>
                </a:solidFill>
                <a:latin typeface="黑体" panose="02010609060101010101" pitchFamily="49" charset="-122"/>
                <a:ea typeface="黑体" panose="02010609060101010101" pitchFamily="49" charset="-122"/>
                <a:sym typeface="Arial" panose="020B0604020202020204" pitchFamily="34" charset="0"/>
              </a:rPr>
              <a:t> </a:t>
            </a:r>
          </a:p>
        </p:txBody>
      </p:sp>
      <p:sp>
        <p:nvSpPr>
          <p:cNvPr id="26" name="圆角矩形 25"/>
          <p:cNvSpPr/>
          <p:nvPr/>
        </p:nvSpPr>
        <p:spPr>
          <a:xfrm>
            <a:off x="7034237" y="5626613"/>
            <a:ext cx="4380777"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第十章：改革开放与现代化建设新时期</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white"/>
                </a:solidFill>
                <a:latin typeface="黑体" panose="02010609060101010101" pitchFamily="49" charset="-122"/>
                <a:ea typeface="黑体" panose="02010609060101010101" pitchFamily="49" charset="-122"/>
              </a:rPr>
              <a:t>第十一章：中国特色社会主义进入新时代</a:t>
            </a:r>
            <a:endParaRPr lang="zh-CN" altLang="en-US" dirty="0">
              <a:solidFill>
                <a:prstClr val="white"/>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6395574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中国特色社会主义进入新时代</a:t>
            </a:r>
            <a:endPar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112516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6" name="圆角矩形 5"/>
          <p:cNvSpPr/>
          <p:nvPr/>
        </p:nvSpPr>
        <p:spPr>
          <a:xfrm>
            <a:off x="2470608" y="5225634"/>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不断谱写实现中华民族伟大复兴的新篇章</a:t>
            </a:r>
            <a:endPar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4" name="圆角矩形 13"/>
          <p:cNvSpPr/>
          <p:nvPr/>
        </p:nvSpPr>
        <p:spPr>
          <a:xfrm>
            <a:off x="2453580" y="3160886"/>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夺取新时代中国特色社会主义伟大胜利</a:t>
            </a:r>
            <a:endPar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1" name="左大括号 10"/>
          <p:cNvSpPr/>
          <p:nvPr/>
        </p:nvSpPr>
        <p:spPr>
          <a:xfrm>
            <a:off x="6114826" y="449806"/>
            <a:ext cx="200357" cy="237859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6315183" y="446544"/>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全面建设小康社会目标和实现民族复兴中国梦</a:t>
            </a:r>
          </a:p>
        </p:txBody>
      </p:sp>
      <p:sp>
        <p:nvSpPr>
          <p:cNvPr id="13" name="圆角矩形 12"/>
          <p:cNvSpPr/>
          <p:nvPr/>
        </p:nvSpPr>
        <p:spPr>
          <a:xfrm>
            <a:off x="6341562" y="217715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“五位一体”总布局</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6" name="圆角矩形 15"/>
          <p:cNvSpPr/>
          <p:nvPr/>
        </p:nvSpPr>
        <p:spPr>
          <a:xfrm>
            <a:off x="6341562" y="131347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四个全面</a:t>
            </a:r>
            <a:r>
              <a:rPr lang="zh-CN" altLang="en-US" sz="2000" dirty="0" smtClean="0">
                <a:solidFill>
                  <a:prstClr val="black"/>
                </a:solidFill>
                <a:latin typeface="黑体" panose="02010609060101010101" pitchFamily="49" charset="-122"/>
                <a:ea typeface="黑体" panose="02010609060101010101" pitchFamily="49" charset="-122"/>
              </a:rPr>
              <a:t>”战略</a:t>
            </a:r>
            <a:r>
              <a:rPr lang="zh-CN" altLang="en-US" sz="2000" dirty="0">
                <a:solidFill>
                  <a:prstClr val="black"/>
                </a:solidFill>
                <a:latin typeface="黑体" panose="02010609060101010101" pitchFamily="49" charset="-122"/>
                <a:ea typeface="黑体" panose="02010609060101010101" pitchFamily="49" charset="-122"/>
              </a:rPr>
              <a:t>布局</a:t>
            </a:r>
          </a:p>
        </p:txBody>
      </p:sp>
    </p:spTree>
    <p:extLst>
      <p:ext uri="{BB962C8B-B14F-4D97-AF65-F5344CB8AC3E}">
        <p14:creationId xmlns:p14="http://schemas.microsoft.com/office/powerpoint/2010/main" val="126997480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419100" y="1896023"/>
            <a:ext cx="10898505" cy="4832092"/>
          </a:xfrm>
          <a:prstGeom prst="rect">
            <a:avLst/>
          </a:prstGeom>
          <a:noFill/>
        </p:spPr>
        <p:txBody>
          <a:bodyPr wrap="square" rtlCol="0" anchor="t">
            <a:spAutoFit/>
          </a:bodyPr>
          <a:lstStyle/>
          <a:p>
            <a:pPr>
              <a:lnSpc>
                <a:spcPct val="150000"/>
              </a:lnSpc>
            </a:pPr>
            <a:r>
              <a:rPr lang="zh-CN" altLang="en-US" sz="3200" dirty="0" smtClean="0">
                <a:solidFill>
                  <a:prstClr val="black"/>
                </a:solidFill>
                <a:latin typeface="黑体" panose="02010609060101010101" pitchFamily="49" charset="-122"/>
                <a:ea typeface="黑体" panose="02010609060101010101" pitchFamily="49" charset="-122"/>
              </a:rPr>
              <a:t>中共十八大</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中国梦</a:t>
            </a:r>
            <a:r>
              <a:rPr lang="en-US" altLang="zh-CN" sz="2000"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十二届人大一次会议</a:t>
            </a:r>
            <a:endParaRPr lang="en-US" altLang="zh-CN"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科学发展观</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成为党的指导思想。</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中国特色社会主义的</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总依据</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社会主义初级阶段，</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总布局</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经济、政治、文化、社会、生态文明建设五位一体，</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总任务</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实现社会主义现代化和中华民族伟大复兴。</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目标：</a:t>
            </a:r>
            <a:r>
              <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2020</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全面建成小康社会</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意义：</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开启了</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中国特色社会主义新时代。</a:t>
            </a:r>
            <a:endPar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0"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6351" y="2084468"/>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sp>
        <p:nvSpPr>
          <p:cNvPr id="12" name="圆角矩形 11"/>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3" name="左大括号 12"/>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5" name="圆角矩形 14"/>
          <p:cNvSpPr/>
          <p:nvPr/>
        </p:nvSpPr>
        <p:spPr>
          <a:xfrm>
            <a:off x="9061901" y="32442"/>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全面建设小康社会目标和实现民族复兴中国梦</a:t>
            </a:r>
          </a:p>
        </p:txBody>
      </p:sp>
      <p:sp>
        <p:nvSpPr>
          <p:cNvPr id="16" name="圆角矩形 15"/>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“五位一体”总布局</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7" name="圆角矩形 16"/>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四个全面</a:t>
            </a:r>
            <a:r>
              <a:rPr lang="zh-CN" altLang="en-US" sz="2000" dirty="0" smtClean="0">
                <a:solidFill>
                  <a:prstClr val="black"/>
                </a:solidFill>
                <a:latin typeface="黑体" panose="02010609060101010101" pitchFamily="49" charset="-122"/>
                <a:ea typeface="黑体" panose="02010609060101010101" pitchFamily="49" charset="-122"/>
              </a:rPr>
              <a:t>”战略</a:t>
            </a:r>
            <a:r>
              <a:rPr lang="zh-CN" altLang="en-US" sz="2000" dirty="0">
                <a:solidFill>
                  <a:prstClr val="black"/>
                </a:solidFill>
                <a:latin typeface="黑体" panose="02010609060101010101" pitchFamily="49" charset="-122"/>
                <a:ea typeface="黑体" panose="02010609060101010101" pitchFamily="49" charset="-122"/>
              </a:rPr>
              <a:t>布局</a:t>
            </a:r>
          </a:p>
        </p:txBody>
      </p:sp>
    </p:spTree>
    <p:extLst>
      <p:ext uri="{BB962C8B-B14F-4D97-AF65-F5344CB8AC3E}">
        <p14:creationId xmlns:p14="http://schemas.microsoft.com/office/powerpoint/2010/main" val="25113143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419100" y="1896023"/>
            <a:ext cx="10898505" cy="4832092"/>
          </a:xfrm>
          <a:prstGeom prst="rect">
            <a:avLst/>
          </a:prstGeom>
          <a:noFill/>
        </p:spPr>
        <p:txBody>
          <a:bodyPr wrap="square" rtlCol="0" anchor="t">
            <a:spAutoFit/>
          </a:bodyPr>
          <a:lstStyle/>
          <a:p>
            <a:pPr>
              <a:lnSpc>
                <a:spcPct val="150000"/>
              </a:lnSpc>
            </a:pPr>
            <a:r>
              <a:rPr lang="zh-CN" altLang="en-US" sz="3200" dirty="0" smtClean="0">
                <a:solidFill>
                  <a:prstClr val="black"/>
                </a:solidFill>
                <a:latin typeface="黑体" panose="02010609060101010101" pitchFamily="49" charset="-122"/>
                <a:ea typeface="黑体" panose="02010609060101010101" pitchFamily="49" charset="-122"/>
              </a:rPr>
              <a:t>中共十八大</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中国梦</a:t>
            </a:r>
            <a:r>
              <a:rPr lang="en-US" altLang="zh-CN" sz="2000"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十二届人大一次会议</a:t>
            </a:r>
            <a:endParaRPr lang="en-US" altLang="zh-CN"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u="sng"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u="sng"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成为党的指导思想。</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中国特色社会主义的</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总依据</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000" u="sng"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u="sng"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：经济、政治、文化、社会、生态文明建设五位一体，</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总任务</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a:t>
            </a:r>
            <a:r>
              <a:rPr lang="zh-CN" altLang="en-US" sz="2000" u="sng"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和中华民族伟大复兴。</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目标：</a:t>
            </a:r>
            <a:r>
              <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2020</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意义：</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开启了</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新时代。</a:t>
            </a:r>
            <a:endPar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0"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6351" y="2096111"/>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sp>
        <p:nvSpPr>
          <p:cNvPr id="14" name="圆角矩形 13"/>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5" name="左大括号 14"/>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6" name="圆角矩形 15"/>
          <p:cNvSpPr/>
          <p:nvPr/>
        </p:nvSpPr>
        <p:spPr>
          <a:xfrm>
            <a:off x="9061901" y="32442"/>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全面建设小康社会目标和实现民族复兴中国梦</a:t>
            </a:r>
          </a:p>
        </p:txBody>
      </p:sp>
      <p:sp>
        <p:nvSpPr>
          <p:cNvPr id="17" name="圆角矩形 16"/>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“五位一体”总布局</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8" name="圆角矩形 17"/>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四个全面</a:t>
            </a:r>
            <a:r>
              <a:rPr lang="zh-CN" altLang="en-US" sz="2000" dirty="0" smtClean="0">
                <a:solidFill>
                  <a:prstClr val="black"/>
                </a:solidFill>
                <a:latin typeface="黑体" panose="02010609060101010101" pitchFamily="49" charset="-122"/>
                <a:ea typeface="黑体" panose="02010609060101010101" pitchFamily="49" charset="-122"/>
              </a:rPr>
              <a:t>”战略</a:t>
            </a:r>
            <a:r>
              <a:rPr lang="zh-CN" altLang="en-US" sz="2000" dirty="0">
                <a:solidFill>
                  <a:prstClr val="black"/>
                </a:solidFill>
                <a:latin typeface="黑体" panose="02010609060101010101" pitchFamily="49" charset="-122"/>
                <a:ea typeface="黑体" panose="02010609060101010101" pitchFamily="49" charset="-122"/>
              </a:rPr>
              <a:t>布局</a:t>
            </a:r>
          </a:p>
        </p:txBody>
      </p:sp>
    </p:spTree>
    <p:extLst>
      <p:ext uri="{BB962C8B-B14F-4D97-AF65-F5344CB8AC3E}">
        <p14:creationId xmlns:p14="http://schemas.microsoft.com/office/powerpoint/2010/main" val="494885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2923409"/>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改革开放与现代化建设新时期</a:t>
            </a:r>
          </a:p>
        </p:txBody>
      </p:sp>
      <p:sp>
        <p:nvSpPr>
          <p:cNvPr id="3" name="左大括号 2"/>
          <p:cNvSpPr/>
          <p:nvPr/>
        </p:nvSpPr>
        <p:spPr>
          <a:xfrm>
            <a:off x="2220386" y="1021967"/>
            <a:ext cx="250222" cy="508667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44753"/>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历史性的伟大转折和改革开放的起步</a:t>
            </a:r>
          </a:p>
        </p:txBody>
      </p:sp>
      <p:sp>
        <p:nvSpPr>
          <p:cNvPr id="14" name="圆角矩形 13"/>
          <p:cNvSpPr/>
          <p:nvPr/>
        </p:nvSpPr>
        <p:spPr>
          <a:xfrm>
            <a:off x="2506180" y="479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三</a:t>
            </a:r>
            <a:r>
              <a:rPr lang="en-US" altLang="zh-CN" sz="2000" dirty="0" smtClean="0">
                <a:solidFill>
                  <a:schemeClr val="tx1"/>
                </a:solidFill>
                <a:latin typeface="黑体" panose="02010609060101010101" pitchFamily="49" charset="-122"/>
                <a:ea typeface="黑体" panose="02010609060101010101" pitchFamily="49" charset="-122"/>
                <a:sym typeface="+mn-ea"/>
              </a:rPr>
              <a:t>/</a:t>
            </a:r>
            <a:r>
              <a:rPr lang="zh-CN" altLang="en-US" sz="2000" dirty="0" smtClean="0">
                <a:solidFill>
                  <a:schemeClr val="tx1"/>
                </a:solidFill>
                <a:latin typeface="黑体" panose="02010609060101010101" pitchFamily="49" charset="-122"/>
                <a:ea typeface="黑体" panose="02010609060101010101" pitchFamily="49" charset="-122"/>
                <a:sym typeface="+mn-ea"/>
              </a:rPr>
              <a:t>四节：</a:t>
            </a:r>
          </a:p>
          <a:p>
            <a:pPr algn="ctr">
              <a:spcBef>
                <a:spcPct val="20000"/>
              </a:spcBef>
            </a:pP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改革开放和现代化建设的发展</a:t>
            </a:r>
          </a:p>
        </p:txBody>
      </p:sp>
      <p:sp>
        <p:nvSpPr>
          <p:cNvPr id="6" name="左大括号 5"/>
          <p:cNvSpPr/>
          <p:nvPr/>
        </p:nvSpPr>
        <p:spPr>
          <a:xfrm>
            <a:off x="6129123" y="817357"/>
            <a:ext cx="229119" cy="216356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25262" y="732335"/>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伟大的历史性转折</a:t>
            </a:r>
            <a:endPar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8" name="左大括号 7"/>
          <p:cNvSpPr/>
          <p:nvPr/>
        </p:nvSpPr>
        <p:spPr>
          <a:xfrm>
            <a:off x="9389326" y="381000"/>
            <a:ext cx="172703" cy="127659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9562029" y="240518"/>
            <a:ext cx="2614164" cy="62092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rPr>
              <a:t>冲破两个凡是</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9562029" y="1079358"/>
            <a:ext cx="2614164" cy="5736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rPr>
              <a:t>十一届三中全会</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6325262" y="153471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回顾过去</a:t>
            </a:r>
          </a:p>
        </p:txBody>
      </p:sp>
      <p:sp>
        <p:nvSpPr>
          <p:cNvPr id="12" name="圆角矩形 11"/>
          <p:cNvSpPr/>
          <p:nvPr/>
        </p:nvSpPr>
        <p:spPr>
          <a:xfrm>
            <a:off x="6325262" y="232966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展望未来</a:t>
            </a:r>
          </a:p>
        </p:txBody>
      </p:sp>
    </p:spTree>
    <p:extLst>
      <p:ext uri="{BB962C8B-B14F-4D97-AF65-F5344CB8AC3E}">
        <p14:creationId xmlns:p14="http://schemas.microsoft.com/office/powerpoint/2010/main" val="21418974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419100" y="1896023"/>
            <a:ext cx="10898505" cy="4832092"/>
          </a:xfrm>
          <a:prstGeom prst="rect">
            <a:avLst/>
          </a:prstGeom>
          <a:noFill/>
        </p:spPr>
        <p:txBody>
          <a:bodyPr wrap="square" rtlCol="0" anchor="t">
            <a:spAutoFit/>
          </a:bodyPr>
          <a:lstStyle/>
          <a:p>
            <a:pPr>
              <a:lnSpc>
                <a:spcPct val="150000"/>
              </a:lnSpc>
            </a:pPr>
            <a:r>
              <a:rPr lang="zh-CN" altLang="en-US" sz="3200" dirty="0" smtClean="0">
                <a:solidFill>
                  <a:prstClr val="black"/>
                </a:solidFill>
                <a:latin typeface="黑体" panose="02010609060101010101" pitchFamily="49" charset="-122"/>
                <a:ea typeface="黑体" panose="02010609060101010101" pitchFamily="49" charset="-122"/>
              </a:rPr>
              <a:t>中共十八大</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中国梦</a:t>
            </a:r>
            <a:r>
              <a:rPr lang="en-US" altLang="zh-CN" sz="2000"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十二届人大一次会议</a:t>
            </a:r>
            <a:endParaRPr lang="en-US" altLang="zh-CN"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科学发展观</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成为党的指导思想。</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中国特色社会主义的</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总依据</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社会主义初级阶段，</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总布局</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经济、政治、文化、社会、生态文明建设五位一体，</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总任务</a:t>
            </a:r>
            <a:r>
              <a:rPr lang="zh-CN" altLang="en-US" sz="20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实现社会主义现代化和中华民族伟大复兴。</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目标：</a:t>
            </a:r>
            <a:r>
              <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2020</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全面建成小康社会</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意义：</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开启了</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中国特色社会主义新时代。</a:t>
            </a:r>
            <a:endPar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0"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6351" y="2169438"/>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sp>
        <p:nvSpPr>
          <p:cNvPr id="14" name="圆角矩形 13"/>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5" name="左大括号 14"/>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6" name="圆角矩形 15"/>
          <p:cNvSpPr/>
          <p:nvPr/>
        </p:nvSpPr>
        <p:spPr>
          <a:xfrm>
            <a:off x="9061901" y="32442"/>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全面建设小康社会目标和实现民族复兴中国梦</a:t>
            </a:r>
          </a:p>
        </p:txBody>
      </p:sp>
      <p:sp>
        <p:nvSpPr>
          <p:cNvPr id="17" name="圆角矩形 16"/>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“五位一体”总布局</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8" name="圆角矩形 17"/>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四个全面</a:t>
            </a:r>
            <a:r>
              <a:rPr lang="zh-CN" altLang="en-US" sz="2000" dirty="0" smtClean="0">
                <a:solidFill>
                  <a:prstClr val="black"/>
                </a:solidFill>
                <a:latin typeface="黑体" panose="02010609060101010101" pitchFamily="49" charset="-122"/>
                <a:ea typeface="黑体" panose="02010609060101010101" pitchFamily="49" charset="-122"/>
              </a:rPr>
              <a:t>”战略</a:t>
            </a:r>
            <a:r>
              <a:rPr lang="zh-CN" altLang="en-US" sz="2000" dirty="0">
                <a:solidFill>
                  <a:prstClr val="black"/>
                </a:solidFill>
                <a:latin typeface="黑体" panose="02010609060101010101" pitchFamily="49" charset="-122"/>
                <a:ea typeface="黑体" panose="02010609060101010101" pitchFamily="49" charset="-122"/>
              </a:rPr>
              <a:t>布局</a:t>
            </a:r>
          </a:p>
        </p:txBody>
      </p:sp>
    </p:spTree>
    <p:extLst>
      <p:ext uri="{BB962C8B-B14F-4D97-AF65-F5344CB8AC3E}">
        <p14:creationId xmlns:p14="http://schemas.microsoft.com/office/powerpoint/2010/main" val="75552041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293533" y="1894350"/>
            <a:ext cx="10898505" cy="3631763"/>
          </a:xfrm>
          <a:prstGeom prst="rect">
            <a:avLst/>
          </a:prstGeom>
          <a:noFill/>
        </p:spPr>
        <p:txBody>
          <a:bodyPr wrap="square" rtlCol="0" anchor="t">
            <a:spAutoFit/>
          </a:bodyPr>
          <a:lstStyle/>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rPr>
              <a:t>中共十八大</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3600" dirty="0">
                <a:solidFill>
                  <a:prstClr val="black"/>
                </a:solidFill>
                <a:latin typeface="黑体" panose="02010609060101010101" pitchFamily="49" charset="-122"/>
                <a:ea typeface="黑体" panose="02010609060101010101" pitchFamily="49" charset="-122"/>
              </a:rPr>
              <a:t>中国梦</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2000" dirty="0" smtClean="0">
                <a:solidFill>
                  <a:prstClr val="black"/>
                </a:solidFill>
                <a:latin typeface="黑体" panose="02010609060101010101" pitchFamily="49" charset="-122"/>
                <a:ea typeface="黑体" panose="02010609060101010101" pitchFamily="49" charset="-122"/>
              </a:rPr>
              <a:t>十二届人大一次会议</a:t>
            </a:r>
            <a:endParaRPr lang="en-US" altLang="zh-CN" sz="2000" dirty="0" smtClean="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smtClean="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endParaRPr>
          </a:p>
          <a:p>
            <a:pPr>
              <a:lnSpc>
                <a:spcPct val="150000"/>
              </a:lnSpc>
            </a:pPr>
            <a:r>
              <a:rPr lang="zh-CN" altLang="en-US" sz="2400" b="1" dirty="0">
                <a:solidFill>
                  <a:srgbClr val="C00000"/>
                </a:solidFill>
                <a:latin typeface="黑体" panose="02010609060101010101" pitchFamily="49" charset="-122"/>
                <a:ea typeface="黑体" panose="02010609060101010101" pitchFamily="49" charset="-122"/>
              </a:rPr>
              <a:t>习近</a:t>
            </a:r>
            <a:r>
              <a:rPr lang="zh-CN" altLang="en-US" sz="2400" b="1" dirty="0" smtClean="0">
                <a:solidFill>
                  <a:srgbClr val="C00000"/>
                </a:solidFill>
                <a:latin typeface="黑体" panose="02010609060101010101" pitchFamily="49" charset="-122"/>
                <a:ea typeface="黑体" panose="02010609060101010101" pitchFamily="49" charset="-122"/>
              </a:rPr>
              <a:t>平</a:t>
            </a:r>
            <a:r>
              <a:rPr lang="zh-CN" altLang="en-US" sz="2400" dirty="0" smtClean="0">
                <a:solidFill>
                  <a:prstClr val="black"/>
                </a:solidFill>
                <a:latin typeface="黑体" panose="02010609060101010101" pitchFamily="49" charset="-122"/>
                <a:ea typeface="黑体" panose="02010609060101010101" pitchFamily="49" charset="-122"/>
              </a:rPr>
              <a:t>参观“</a:t>
            </a:r>
            <a:r>
              <a:rPr lang="zh-CN" altLang="en-US" sz="2400" b="1" dirty="0" smtClean="0">
                <a:solidFill>
                  <a:srgbClr val="C00000"/>
                </a:solidFill>
                <a:latin typeface="黑体" panose="02010609060101010101" pitchFamily="49" charset="-122"/>
                <a:ea typeface="黑体" panose="02010609060101010101" pitchFamily="49" charset="-122"/>
              </a:rPr>
              <a:t>复兴之路</a:t>
            </a:r>
            <a:r>
              <a:rPr lang="zh-CN" altLang="en-US" sz="2400" dirty="0" smtClean="0">
                <a:solidFill>
                  <a:prstClr val="black"/>
                </a:solidFill>
                <a:latin typeface="黑体" panose="02010609060101010101" pitchFamily="49" charset="-122"/>
                <a:ea typeface="黑体" panose="02010609060101010101" pitchFamily="49" charset="-122"/>
              </a:rPr>
              <a:t>”展览时，明确提出实现中华民族伟大复兴就是中华民族近代以来最伟大的梦想</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en-US" altLang="zh-CN" sz="2400" b="1"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1"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0822" y="2082830"/>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4" name="圆角矩形 13"/>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5" name="左大括号 14"/>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6" name="圆角矩形 15"/>
          <p:cNvSpPr/>
          <p:nvPr/>
        </p:nvSpPr>
        <p:spPr>
          <a:xfrm>
            <a:off x="9061901" y="32442"/>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全面建设小康社会目标和实现民族复兴中国梦</a:t>
            </a:r>
          </a:p>
        </p:txBody>
      </p:sp>
      <p:sp>
        <p:nvSpPr>
          <p:cNvPr id="17" name="圆角矩形 16"/>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“五位一体”总布局</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8" name="圆角矩形 17"/>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四个全面</a:t>
            </a:r>
            <a:r>
              <a:rPr lang="zh-CN" altLang="en-US" sz="2000" dirty="0" smtClean="0">
                <a:solidFill>
                  <a:prstClr val="black"/>
                </a:solidFill>
                <a:latin typeface="黑体" panose="02010609060101010101" pitchFamily="49" charset="-122"/>
                <a:ea typeface="黑体" panose="02010609060101010101" pitchFamily="49" charset="-122"/>
              </a:rPr>
              <a:t>”战略</a:t>
            </a:r>
            <a:r>
              <a:rPr lang="zh-CN" altLang="en-US" sz="2000" dirty="0">
                <a:solidFill>
                  <a:prstClr val="black"/>
                </a:solidFill>
                <a:latin typeface="黑体" panose="02010609060101010101" pitchFamily="49" charset="-122"/>
                <a:ea typeface="黑体" panose="02010609060101010101" pitchFamily="49" charset="-122"/>
              </a:rPr>
              <a:t>布局</a:t>
            </a:r>
          </a:p>
        </p:txBody>
      </p:sp>
    </p:spTree>
    <p:extLst>
      <p:ext uri="{BB962C8B-B14F-4D97-AF65-F5344CB8AC3E}">
        <p14:creationId xmlns:p14="http://schemas.microsoft.com/office/powerpoint/2010/main" val="33679721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293533" y="1969201"/>
            <a:ext cx="10898505" cy="3908762"/>
          </a:xfrm>
          <a:prstGeom prst="rect">
            <a:avLst/>
          </a:prstGeom>
          <a:noFill/>
        </p:spPr>
        <p:txBody>
          <a:bodyPr wrap="square" rtlCol="0" anchor="t">
            <a:spAutoFit/>
          </a:bodyPr>
          <a:lstStyle/>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rPr>
              <a:t>中共十八大</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中国梦</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3200" dirty="0" smtClean="0">
                <a:solidFill>
                  <a:prstClr val="black"/>
                </a:solidFill>
                <a:latin typeface="黑体" panose="02010609060101010101" pitchFamily="49" charset="-122"/>
                <a:ea typeface="黑体" panose="02010609060101010101" pitchFamily="49" charset="-122"/>
              </a:rPr>
              <a:t>十二届人大一次会议</a:t>
            </a:r>
            <a:endParaRPr lang="en-US" altLang="zh-CN" sz="3200" dirty="0" smtClean="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中国梦内涵：</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实现中国梦就是要实现</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国家富强、民族振兴、人民幸福</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实现中国梦必须走</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中国道路</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，即中国特色社会主义道路；</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实现中国梦必须弘扬</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中国精神</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实现中国梦必须凝聚</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中国力量</a:t>
            </a:r>
            <a:endParaRPr lang="en-US" altLang="zh-CN"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090" y="2100462"/>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3" name="圆角矩形 12"/>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4" name="左大括号 13"/>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5" name="圆角矩形 14"/>
          <p:cNvSpPr/>
          <p:nvPr/>
        </p:nvSpPr>
        <p:spPr>
          <a:xfrm>
            <a:off x="9061901" y="32442"/>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全面建设小康社会目标和实现民族复兴中国梦</a:t>
            </a:r>
          </a:p>
        </p:txBody>
      </p:sp>
      <p:sp>
        <p:nvSpPr>
          <p:cNvPr id="16" name="圆角矩形 15"/>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“五位一体”总布局</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7" name="圆角矩形 16"/>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四个全面</a:t>
            </a:r>
            <a:r>
              <a:rPr lang="zh-CN" altLang="en-US" sz="2000" dirty="0" smtClean="0">
                <a:solidFill>
                  <a:prstClr val="black"/>
                </a:solidFill>
                <a:latin typeface="黑体" panose="02010609060101010101" pitchFamily="49" charset="-122"/>
                <a:ea typeface="黑体" panose="02010609060101010101" pitchFamily="49" charset="-122"/>
              </a:rPr>
              <a:t>”战略</a:t>
            </a:r>
            <a:r>
              <a:rPr lang="zh-CN" altLang="en-US" sz="2000" dirty="0">
                <a:solidFill>
                  <a:prstClr val="black"/>
                </a:solidFill>
                <a:latin typeface="黑体" panose="02010609060101010101" pitchFamily="49" charset="-122"/>
                <a:ea typeface="黑体" panose="02010609060101010101" pitchFamily="49" charset="-122"/>
              </a:rPr>
              <a:t>布局</a:t>
            </a:r>
          </a:p>
        </p:txBody>
      </p:sp>
    </p:spTree>
    <p:extLst>
      <p:ext uri="{BB962C8B-B14F-4D97-AF65-F5344CB8AC3E}">
        <p14:creationId xmlns:p14="http://schemas.microsoft.com/office/powerpoint/2010/main" val="11912239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293533" y="1969201"/>
            <a:ext cx="10898505" cy="3908762"/>
          </a:xfrm>
          <a:prstGeom prst="rect">
            <a:avLst/>
          </a:prstGeom>
          <a:noFill/>
        </p:spPr>
        <p:txBody>
          <a:bodyPr wrap="square" rtlCol="0" anchor="t">
            <a:spAutoFit/>
          </a:bodyPr>
          <a:lstStyle/>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rPr>
              <a:t>中共十八大</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中国梦</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3200" dirty="0" smtClean="0">
                <a:solidFill>
                  <a:prstClr val="black"/>
                </a:solidFill>
                <a:latin typeface="黑体" panose="02010609060101010101" pitchFamily="49" charset="-122"/>
                <a:ea typeface="黑体" panose="02010609060101010101" pitchFamily="49" charset="-122"/>
              </a:rPr>
              <a:t>十二届人大一次会议</a:t>
            </a:r>
            <a:endParaRPr lang="en-US" altLang="zh-CN" sz="3200" dirty="0" smtClean="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中国梦内涵：</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实现中国梦就是要实现</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、人民幸福。</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实现中国梦必须走</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，即中国特色社会主义道路；</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实现中国梦必须弘扬</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a:t>
            </a:r>
            <a:r>
              <a:rPr lang="zh-CN" altLang="en-US" sz="2000" b="1" u="sng"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实现中国梦必须凝聚</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a:t>
            </a:r>
            <a:r>
              <a:rPr lang="zh-CN" altLang="en-US" sz="20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090" y="2100462"/>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3" name="圆角矩形 12"/>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4" name="左大括号 13"/>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5" name="圆角矩形 14"/>
          <p:cNvSpPr/>
          <p:nvPr/>
        </p:nvSpPr>
        <p:spPr>
          <a:xfrm>
            <a:off x="9061901" y="32442"/>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全面建设小康社会目标和实现民族复兴中国梦</a:t>
            </a:r>
          </a:p>
        </p:txBody>
      </p:sp>
      <p:sp>
        <p:nvSpPr>
          <p:cNvPr id="16" name="圆角矩形 15"/>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“五位一体”总布局</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7" name="圆角矩形 16"/>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四个全面</a:t>
            </a:r>
            <a:r>
              <a:rPr lang="zh-CN" altLang="en-US" sz="2000" dirty="0" smtClean="0">
                <a:solidFill>
                  <a:prstClr val="black"/>
                </a:solidFill>
                <a:latin typeface="黑体" panose="02010609060101010101" pitchFamily="49" charset="-122"/>
                <a:ea typeface="黑体" panose="02010609060101010101" pitchFamily="49" charset="-122"/>
              </a:rPr>
              <a:t>”战略</a:t>
            </a:r>
            <a:r>
              <a:rPr lang="zh-CN" altLang="en-US" sz="2000" dirty="0">
                <a:solidFill>
                  <a:prstClr val="black"/>
                </a:solidFill>
                <a:latin typeface="黑体" panose="02010609060101010101" pitchFamily="49" charset="-122"/>
                <a:ea typeface="黑体" panose="02010609060101010101" pitchFamily="49" charset="-122"/>
              </a:rPr>
              <a:t>布局</a:t>
            </a:r>
          </a:p>
        </p:txBody>
      </p:sp>
    </p:spTree>
    <p:extLst>
      <p:ext uri="{BB962C8B-B14F-4D97-AF65-F5344CB8AC3E}">
        <p14:creationId xmlns:p14="http://schemas.microsoft.com/office/powerpoint/2010/main" val="321465669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293533" y="1969201"/>
            <a:ext cx="10898505" cy="3908762"/>
          </a:xfrm>
          <a:prstGeom prst="rect">
            <a:avLst/>
          </a:prstGeom>
          <a:noFill/>
        </p:spPr>
        <p:txBody>
          <a:bodyPr wrap="square" rtlCol="0" anchor="t">
            <a:spAutoFit/>
          </a:bodyPr>
          <a:lstStyle/>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rPr>
              <a:t>中共十八大</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中国梦</a:t>
            </a:r>
            <a:r>
              <a:rPr lang="en-US" altLang="zh-CN" dirty="0" smtClean="0">
                <a:solidFill>
                  <a:prstClr val="black"/>
                </a:solidFill>
                <a:latin typeface="黑体" panose="02010609060101010101" pitchFamily="49" charset="-122"/>
                <a:ea typeface="黑体" panose="02010609060101010101" pitchFamily="49" charset="-122"/>
              </a:rPr>
              <a:t>——</a:t>
            </a:r>
            <a:r>
              <a:rPr lang="zh-CN" altLang="en-US" sz="3200" dirty="0" smtClean="0">
                <a:solidFill>
                  <a:prstClr val="black"/>
                </a:solidFill>
                <a:latin typeface="黑体" panose="02010609060101010101" pitchFamily="49" charset="-122"/>
                <a:ea typeface="黑体" panose="02010609060101010101" pitchFamily="49" charset="-122"/>
              </a:rPr>
              <a:t>十二届人大一次会议</a:t>
            </a:r>
            <a:endParaRPr lang="en-US" altLang="zh-CN" sz="3200" dirty="0" smtClean="0">
              <a:solidFill>
                <a:prstClr val="black"/>
              </a:solidFill>
              <a:latin typeface="黑体" panose="02010609060101010101" pitchFamily="49" charset="-122"/>
              <a:ea typeface="黑体" panose="02010609060101010101" pitchFamily="49" charset="-122"/>
            </a:endParaRPr>
          </a:p>
          <a:p>
            <a:pPr>
              <a:lnSpc>
                <a:spcPct val="150000"/>
              </a:lnSpc>
            </a:pPr>
            <a:endParaRPr lang="en-US" altLang="zh-CN" sz="2000" dirty="0">
              <a:solidFill>
                <a:prstClr val="black"/>
              </a:solidFill>
              <a:latin typeface="黑体" panose="02010609060101010101" pitchFamily="49" charset="-122"/>
              <a:ea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中国梦内涵：</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实现中国梦就是要实现</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国家富强、民族振兴、人民幸福</a:t>
            </a:r>
            <a:endParaRPr lang="en-US" altLang="zh-CN" sz="20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实现中国梦必须走</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中国道路</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，即中国特色社会主义道路；</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实现中国梦必须弘扬</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中国精神</a:t>
            </a: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endParaRPr lang="en-US" altLang="zh-CN"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nSpc>
                <a:spcPct val="150000"/>
              </a:lnSpc>
            </a:pPr>
            <a:r>
              <a:rPr lang="zh-CN" altLang="en-US" sz="20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实现中国梦必须凝聚</a:t>
            </a:r>
            <a:r>
              <a:rPr lang="zh-CN" altLang="en-US"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中国力量</a:t>
            </a:r>
            <a:endParaRPr lang="en-US" altLang="zh-CN" sz="20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000" dirty="0">
              <a:solidFill>
                <a:prstClr val="black"/>
              </a:solidFill>
            </a:endParaRPr>
          </a:p>
        </p:txBody>
      </p:sp>
      <p:pic>
        <p:nvPicPr>
          <p:cNvPr id="1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4090" y="2100462"/>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3" name="圆角矩形 12"/>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4" name="左大括号 13"/>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5" name="圆角矩形 14"/>
          <p:cNvSpPr/>
          <p:nvPr/>
        </p:nvSpPr>
        <p:spPr>
          <a:xfrm>
            <a:off x="9061901" y="32442"/>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全面建设小康社会目标和实现民族复兴中国梦</a:t>
            </a:r>
          </a:p>
        </p:txBody>
      </p:sp>
      <p:sp>
        <p:nvSpPr>
          <p:cNvPr id="16" name="圆角矩形 15"/>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“五位一体”总布局</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7" name="圆角矩形 16"/>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四个全面</a:t>
            </a:r>
            <a:r>
              <a:rPr lang="zh-CN" altLang="en-US" sz="2000" dirty="0" smtClean="0">
                <a:solidFill>
                  <a:prstClr val="black"/>
                </a:solidFill>
                <a:latin typeface="黑体" panose="02010609060101010101" pitchFamily="49" charset="-122"/>
                <a:ea typeface="黑体" panose="02010609060101010101" pitchFamily="49" charset="-122"/>
              </a:rPr>
              <a:t>”战略</a:t>
            </a:r>
            <a:r>
              <a:rPr lang="zh-CN" altLang="en-US" sz="2000" dirty="0">
                <a:solidFill>
                  <a:prstClr val="black"/>
                </a:solidFill>
                <a:latin typeface="黑体" panose="02010609060101010101" pitchFamily="49" charset="-122"/>
                <a:ea typeface="黑体" panose="02010609060101010101" pitchFamily="49" charset="-122"/>
              </a:rPr>
              <a:t>布局</a:t>
            </a:r>
          </a:p>
        </p:txBody>
      </p:sp>
    </p:spTree>
    <p:extLst>
      <p:ext uri="{BB962C8B-B14F-4D97-AF65-F5344CB8AC3E}">
        <p14:creationId xmlns:p14="http://schemas.microsoft.com/office/powerpoint/2010/main" val="39180079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哪</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次会议的召开开启了中国特色社会主义新时代（    ）</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十七大</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十八大</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十二届人大一次会议</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十九大</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41991962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哪</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次会议的召开开启了中国特色社会主义新时代（  </a:t>
            </a:r>
            <a:r>
              <a:rPr lang="en-US" altLang="zh-CN"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十七大</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十八大</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十二届人大一次会议</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十九大</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187293740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416320"/>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中国梦最核心的内容是</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经济</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发展、社会和谐、文化繁荣</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国家</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富强、民族振兴、人民幸福</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民主</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健全、科技进步、教育公平</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有所得、老有所养、住有所居</a:t>
            </a:r>
          </a:p>
        </p:txBody>
      </p:sp>
    </p:spTree>
    <p:extLst>
      <p:ext uri="{BB962C8B-B14F-4D97-AF65-F5344CB8AC3E}">
        <p14:creationId xmlns:p14="http://schemas.microsoft.com/office/powerpoint/2010/main" val="37202850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416320"/>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中国梦最核心的内容是</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经济</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发展、社会和谐、文化繁荣</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国家</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富强、民族振兴、人民幸福</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民主</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健全、科技进步、教育公平</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劳</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有所得、老有所养、住有所居</a:t>
            </a:r>
          </a:p>
        </p:txBody>
      </p:sp>
    </p:spTree>
    <p:extLst>
      <p:ext uri="{BB962C8B-B14F-4D97-AF65-F5344CB8AC3E}">
        <p14:creationId xmlns:p14="http://schemas.microsoft.com/office/powerpoint/2010/main" val="274348166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416320"/>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中国梦的提出者是（ ）  </a:t>
            </a:r>
          </a:p>
          <a:p>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邓小平</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江泽民</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胡</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锦涛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习</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近平</a:t>
            </a:r>
          </a:p>
        </p:txBody>
      </p:sp>
    </p:spTree>
    <p:extLst>
      <p:ext uri="{BB962C8B-B14F-4D97-AF65-F5344CB8AC3E}">
        <p14:creationId xmlns:p14="http://schemas.microsoft.com/office/powerpoint/2010/main" val="3633980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5531"/>
            <a:ext cx="5377689" cy="544050"/>
          </a:xfrm>
        </p:spPr>
        <p:txBody>
          <a:bodyPr vert="horz" lIns="91440" tIns="45720" rIns="91440" bIns="45720" rtlCol="0" anchor="ctr">
            <a:noAutofit/>
          </a:bodyPr>
          <a:lstStyle/>
          <a:p>
            <a:r>
              <a:rPr lang="zh-CN" altLang="en-US" sz="2000" dirty="0">
                <a:solidFill>
                  <a:schemeClr val="tx1"/>
                </a:solidFill>
              </a:rPr>
              <a:t>第一节 历史性的伟大转折和改革开放的起步  </a:t>
            </a:r>
          </a:p>
        </p:txBody>
      </p:sp>
      <p:sp>
        <p:nvSpPr>
          <p:cNvPr id="4" name="内容占位符 3"/>
          <p:cNvSpPr>
            <a:spLocks noGrp="1"/>
          </p:cNvSpPr>
          <p:nvPr>
            <p:ph idx="1"/>
          </p:nvPr>
        </p:nvSpPr>
        <p:spPr>
          <a:xfrm>
            <a:off x="506258" y="1221596"/>
            <a:ext cx="10515600" cy="4330117"/>
          </a:xfrm>
        </p:spPr>
        <p:txBody>
          <a:bodyPr>
            <a:normAutofit/>
          </a:bodyPr>
          <a:lstStyle/>
          <a:p>
            <a:r>
              <a:rPr lang="zh-CN" altLang="en-US" sz="2000" dirty="0">
                <a:latin typeface="黑体" panose="02010609060101010101" pitchFamily="49" charset="-122"/>
                <a:ea typeface="黑体" panose="02010609060101010101" pitchFamily="49" charset="-122"/>
              </a:rPr>
              <a:t>伟大的历史性转折</a:t>
            </a:r>
            <a:endParaRPr lang="en-US" altLang="zh-CN" sz="2000"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冲破“两个凡是</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两个凡是：凡是毛主席作出的决策我们都坚决维护；凡是毛主席的指示我们都始终不渝地遵循。</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smtClean="0">
              <a:solidFill>
                <a:srgbClr val="C00000"/>
              </a:solidFill>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1978</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11</a:t>
            </a:r>
            <a:r>
              <a:rPr lang="zh-CN" altLang="en-US" dirty="0">
                <a:latin typeface="黑体" panose="02010609060101010101" pitchFamily="49" charset="-122"/>
                <a:ea typeface="黑体" panose="02010609060101010101" pitchFamily="49" charset="-122"/>
              </a:rPr>
              <a:t>日，</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光明日报</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发表题为</a:t>
            </a:r>
            <a:r>
              <a:rPr lang="en-US" altLang="zh-CN" b="1" dirty="0">
                <a:solidFill>
                  <a:srgbClr val="C00000"/>
                </a:solidFill>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实践是检验真理的唯一标准</a:t>
            </a:r>
            <a:r>
              <a:rPr lang="en-US" altLang="zh-CN" b="1" dirty="0">
                <a:solidFill>
                  <a:srgbClr val="C00000"/>
                </a:solidFill>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endParaRPr lang="zh-CN" altLang="en-US" dirty="0">
              <a:solidFill>
                <a:srgbClr val="C00000"/>
              </a:solidFill>
              <a:latin typeface="黑体" panose="02010609060101010101" pitchFamily="49" charset="-122"/>
              <a:ea typeface="黑体" panose="02010609060101010101" pitchFamily="49" charset="-122"/>
            </a:endParaRPr>
          </a:p>
        </p:txBody>
      </p:sp>
      <p:sp>
        <p:nvSpPr>
          <p:cNvPr id="11" name="下箭头 10"/>
          <p:cNvSpPr/>
          <p:nvPr/>
        </p:nvSpPr>
        <p:spPr>
          <a:xfrm>
            <a:off x="4462277" y="3279250"/>
            <a:ext cx="998355" cy="80166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圆角矩形 16"/>
          <p:cNvSpPr/>
          <p:nvPr/>
        </p:nvSpPr>
        <p:spPr>
          <a:xfrm>
            <a:off x="6244910" y="878948"/>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黑体" panose="02010609060101010101" pitchFamily="49" charset="-122"/>
                <a:ea typeface="黑体" panose="02010609060101010101" pitchFamily="49" charset="-122"/>
              </a:rPr>
              <a:t>伟大的历史性转折</a:t>
            </a:r>
          </a:p>
        </p:txBody>
      </p:sp>
      <p:sp>
        <p:nvSpPr>
          <p:cNvPr id="18" name="左大括号 17"/>
          <p:cNvSpPr/>
          <p:nvPr/>
        </p:nvSpPr>
        <p:spPr>
          <a:xfrm>
            <a:off x="9307457" y="568950"/>
            <a:ext cx="197690" cy="127124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9473650" y="567853"/>
            <a:ext cx="2614164" cy="620921"/>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冲破两个</a:t>
            </a:r>
            <a:r>
              <a:rPr lang="zh-CN" altLang="en-US" sz="20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凡是</a:t>
            </a:r>
            <a:endParaRPr lang="zh-CN" altLang="en-US" sz="2000"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20" name="圆角矩形 19"/>
          <p:cNvSpPr/>
          <p:nvPr/>
        </p:nvSpPr>
        <p:spPr>
          <a:xfrm>
            <a:off x="9473650" y="1266534"/>
            <a:ext cx="2614164" cy="5736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rPr>
              <a:t>十一届三中全会</a:t>
            </a:r>
            <a:endParaRPr lang="zh-CN" altLang="en-US" sz="2000" dirty="0">
              <a:solidFill>
                <a:schemeClr val="tx1"/>
              </a:solidFill>
              <a:latin typeface="黑体" panose="02010609060101010101" pitchFamily="49" charset="-122"/>
              <a:ea typeface="黑体" panose="02010609060101010101" pitchFamily="49" charset="-122"/>
            </a:endParaRPr>
          </a:p>
        </p:txBody>
      </p:sp>
      <p:pic>
        <p:nvPicPr>
          <p:cNvPr id="21"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6760" y="4521433"/>
            <a:ext cx="1486890" cy="4740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416320"/>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中国梦的提出者是</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邓小平</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江泽民</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胡</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锦涛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习</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近平</a:t>
            </a:r>
          </a:p>
        </p:txBody>
      </p:sp>
    </p:spTree>
    <p:extLst>
      <p:ext uri="{BB962C8B-B14F-4D97-AF65-F5344CB8AC3E}">
        <p14:creationId xmlns:p14="http://schemas.microsoft.com/office/powerpoint/2010/main" val="162070291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413009" y="2651885"/>
            <a:ext cx="11545253" cy="3323987"/>
          </a:xfrm>
          <a:prstGeom prst="rect">
            <a:avLst/>
          </a:prstGeom>
          <a:noFill/>
        </p:spPr>
        <p:txBody>
          <a:bodyPr wrap="square" rtlCol="0" anchor="t">
            <a:spAutoFit/>
          </a:bodyPr>
          <a:lstStyle/>
          <a:p>
            <a:pPr>
              <a:lnSpc>
                <a:spcPct val="150000"/>
              </a:lnSpc>
            </a:pPr>
            <a:r>
              <a:rPr lang="zh-CN" altLang="en-US" sz="2000" b="1" dirty="0" smtClean="0">
                <a:solidFill>
                  <a:srgbClr val="C00000"/>
                </a:solidFill>
                <a:latin typeface="黑体" pitchFamily="49" charset="-122"/>
                <a:ea typeface="黑体" pitchFamily="49" charset="-122"/>
              </a:rPr>
              <a:t>全面深化改革</a:t>
            </a:r>
            <a:r>
              <a:rPr lang="zh-CN" altLang="en-US" sz="2000" dirty="0" smtClean="0">
                <a:solidFill>
                  <a:prstClr val="black"/>
                </a:solidFill>
                <a:latin typeface="黑体" pitchFamily="49" charset="-122"/>
                <a:ea typeface="黑体" pitchFamily="49" charset="-122"/>
              </a:rPr>
              <a:t>：</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全面依法治国</a:t>
            </a:r>
            <a:r>
              <a:rPr lang="zh-CN" altLang="en-US" sz="2000" dirty="0" smtClean="0">
                <a:solidFill>
                  <a:prstClr val="black"/>
                </a:solidFill>
                <a:latin typeface="黑体" pitchFamily="49" charset="-122"/>
                <a:ea typeface="黑体" pitchFamily="49" charset="-122"/>
              </a:rPr>
              <a:t>：</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全面建成小康社会</a:t>
            </a:r>
            <a:r>
              <a:rPr lang="zh-CN" altLang="en-US" sz="2000" dirty="0" smtClean="0">
                <a:solidFill>
                  <a:prstClr val="black"/>
                </a:solidFill>
                <a:latin typeface="黑体" pitchFamily="49" charset="-122"/>
                <a:ea typeface="黑体" pitchFamily="49" charset="-122"/>
              </a:rPr>
              <a:t>：</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全面从严治党</a:t>
            </a:r>
            <a:r>
              <a:rPr lang="zh-CN" altLang="en-US" sz="2000" dirty="0" smtClean="0">
                <a:solidFill>
                  <a:prstClr val="black"/>
                </a:solidFill>
                <a:latin typeface="黑体" pitchFamily="49" charset="-122"/>
                <a:ea typeface="黑体" pitchFamily="49" charset="-122"/>
              </a:rPr>
              <a:t>：</a:t>
            </a:r>
            <a:endParaRPr lang="en-US" altLang="zh-CN" sz="2000" dirty="0" smtClean="0">
              <a:solidFill>
                <a:prstClr val="black"/>
              </a:solidFill>
              <a:latin typeface="黑体" pitchFamily="49" charset="-122"/>
              <a:ea typeface="黑体" pitchFamily="49" charset="-122"/>
            </a:endParaRPr>
          </a:p>
        </p:txBody>
      </p:sp>
      <p:pic>
        <p:nvPicPr>
          <p:cNvPr id="10"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760" y="2017598"/>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2" name="左大括号 11"/>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3" name="圆角矩形 12"/>
          <p:cNvSpPr/>
          <p:nvPr/>
        </p:nvSpPr>
        <p:spPr>
          <a:xfrm>
            <a:off x="9061901" y="3244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14" name="圆角矩形 13"/>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“五位一体”总布局</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5" name="圆角矩形 14"/>
          <p:cNvSpPr/>
          <p:nvPr/>
        </p:nvSpPr>
        <p:spPr>
          <a:xfrm>
            <a:off x="9088280" y="899376"/>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四个全面</a:t>
            </a:r>
            <a:r>
              <a:rPr lang="zh-CN" altLang="en-US" sz="2000" dirty="0" smtClean="0">
                <a:solidFill>
                  <a:schemeClr val="bg1"/>
                </a:solidFill>
                <a:latin typeface="黑体" panose="02010609060101010101" pitchFamily="49" charset="-122"/>
                <a:ea typeface="黑体" panose="02010609060101010101" pitchFamily="49" charset="-122"/>
              </a:rPr>
              <a:t>”战略</a:t>
            </a:r>
            <a:r>
              <a:rPr lang="zh-CN" altLang="en-US" sz="2000" dirty="0">
                <a:solidFill>
                  <a:schemeClr val="bg1"/>
                </a:solidFill>
                <a:latin typeface="黑体" panose="02010609060101010101" pitchFamily="49" charset="-122"/>
                <a:ea typeface="黑体" panose="02010609060101010101" pitchFamily="49" charset="-122"/>
              </a:rPr>
              <a:t>布局</a:t>
            </a:r>
          </a:p>
        </p:txBody>
      </p:sp>
    </p:spTree>
    <p:extLst>
      <p:ext uri="{BB962C8B-B14F-4D97-AF65-F5344CB8AC3E}">
        <p14:creationId xmlns:p14="http://schemas.microsoft.com/office/powerpoint/2010/main" val="26152232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413009" y="2651885"/>
            <a:ext cx="11545253" cy="3323987"/>
          </a:xfrm>
          <a:prstGeom prst="rect">
            <a:avLst/>
          </a:prstGeom>
          <a:noFill/>
        </p:spPr>
        <p:txBody>
          <a:bodyPr wrap="square" rtlCol="0" anchor="t">
            <a:spAutoFit/>
          </a:bodyPr>
          <a:lstStyle/>
          <a:p>
            <a:pPr>
              <a:lnSpc>
                <a:spcPct val="150000"/>
              </a:lnSpc>
            </a:pPr>
            <a:r>
              <a:rPr lang="zh-CN" altLang="en-US" sz="2000" b="1" dirty="0" smtClean="0">
                <a:solidFill>
                  <a:srgbClr val="C00000"/>
                </a:solidFill>
                <a:latin typeface="黑体" pitchFamily="49" charset="-122"/>
                <a:ea typeface="黑体" pitchFamily="49" charset="-122"/>
              </a:rPr>
              <a:t>全面深化改革</a:t>
            </a:r>
            <a:r>
              <a:rPr lang="zh-CN" altLang="en-US" sz="2000" dirty="0" smtClean="0">
                <a:solidFill>
                  <a:prstClr val="black"/>
                </a:solidFill>
                <a:latin typeface="黑体" pitchFamily="49" charset="-122"/>
                <a:ea typeface="黑体" pitchFamily="49" charset="-122"/>
              </a:rPr>
              <a:t>：</a:t>
            </a:r>
            <a:r>
              <a:rPr lang="zh-CN" altLang="en-US" sz="2000" b="1" dirty="0" smtClean="0">
                <a:solidFill>
                  <a:prstClr val="black"/>
                </a:solidFill>
                <a:latin typeface="黑体" pitchFamily="49" charset="-122"/>
                <a:ea typeface="黑体" pitchFamily="49" charset="-122"/>
              </a:rPr>
              <a:t>总目标</a:t>
            </a:r>
            <a:r>
              <a:rPr lang="zh-CN" altLang="en-US" sz="2000" dirty="0" smtClean="0">
                <a:solidFill>
                  <a:prstClr val="black"/>
                </a:solidFill>
                <a:latin typeface="黑体" pitchFamily="49" charset="-122"/>
                <a:ea typeface="黑体" pitchFamily="49" charset="-122"/>
              </a:rPr>
              <a:t>是“完善和发展中国特色社会主义制度，推进国家治理体系和治理能力现代化”</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全面依法治国</a:t>
            </a:r>
            <a:r>
              <a:rPr lang="zh-CN" altLang="en-US" sz="2000" dirty="0" smtClean="0">
                <a:solidFill>
                  <a:prstClr val="black"/>
                </a:solidFill>
                <a:latin typeface="黑体" pitchFamily="49" charset="-122"/>
                <a:ea typeface="黑体" pitchFamily="49" charset="-122"/>
              </a:rPr>
              <a:t>：</a:t>
            </a:r>
            <a:r>
              <a:rPr lang="zh-CN" altLang="en-US" sz="2000" b="1" dirty="0" smtClean="0">
                <a:solidFill>
                  <a:prstClr val="black"/>
                </a:solidFill>
                <a:latin typeface="黑体" pitchFamily="49" charset="-122"/>
                <a:ea typeface="黑体" pitchFamily="49" charset="-122"/>
              </a:rPr>
              <a:t>总目标</a:t>
            </a:r>
            <a:r>
              <a:rPr lang="zh-CN" altLang="en-US" sz="2000" dirty="0" smtClean="0">
                <a:solidFill>
                  <a:prstClr val="black"/>
                </a:solidFill>
                <a:latin typeface="黑体" pitchFamily="49" charset="-122"/>
                <a:ea typeface="黑体" pitchFamily="49" charset="-122"/>
              </a:rPr>
              <a:t>是建设中国特色社会主义法治体系，建设社会主义法治国家</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全面建成小康社会</a:t>
            </a:r>
            <a:r>
              <a:rPr lang="zh-CN" altLang="en-US" sz="2000" dirty="0">
                <a:solidFill>
                  <a:prstClr val="black"/>
                </a:solidFill>
                <a:latin typeface="黑体" pitchFamily="49" charset="-122"/>
                <a:ea typeface="黑体" pitchFamily="49" charset="-122"/>
              </a:rPr>
              <a:t>：</a:t>
            </a:r>
            <a:r>
              <a:rPr lang="zh-CN" altLang="en-US" sz="2000" b="1" dirty="0">
                <a:solidFill>
                  <a:prstClr val="black"/>
                </a:solidFill>
                <a:latin typeface="黑体" pitchFamily="49" charset="-122"/>
                <a:ea typeface="黑体" pitchFamily="49" charset="-122"/>
              </a:rPr>
              <a:t>三大</a:t>
            </a:r>
            <a:r>
              <a:rPr lang="zh-CN" altLang="en-US" sz="2000" b="1" dirty="0" smtClean="0">
                <a:solidFill>
                  <a:prstClr val="black"/>
                </a:solidFill>
                <a:latin typeface="黑体" pitchFamily="49" charset="-122"/>
                <a:ea typeface="黑体" pitchFamily="49" charset="-122"/>
              </a:rPr>
              <a:t>攻坚战</a:t>
            </a:r>
            <a:r>
              <a:rPr lang="en-US" altLang="zh-CN" sz="2000" dirty="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防范</a:t>
            </a:r>
            <a:r>
              <a:rPr lang="zh-CN" altLang="en-US" sz="2000" dirty="0">
                <a:solidFill>
                  <a:prstClr val="black"/>
                </a:solidFill>
                <a:latin typeface="黑体" pitchFamily="49" charset="-122"/>
                <a:ea typeface="黑体" pitchFamily="49" charset="-122"/>
              </a:rPr>
              <a:t>化解重大风险、精准脱贫、污染</a:t>
            </a:r>
            <a:r>
              <a:rPr lang="zh-CN" altLang="en-US" sz="2000" dirty="0" smtClean="0">
                <a:solidFill>
                  <a:prstClr val="black"/>
                </a:solidFill>
                <a:latin typeface="黑体" pitchFamily="49" charset="-122"/>
                <a:ea typeface="黑体" pitchFamily="49" charset="-122"/>
              </a:rPr>
              <a:t>防治</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全面从严治党</a:t>
            </a:r>
            <a:r>
              <a:rPr lang="zh-CN" altLang="en-US" sz="2000" dirty="0" smtClean="0">
                <a:solidFill>
                  <a:prstClr val="black"/>
                </a:solidFill>
                <a:latin typeface="黑体" pitchFamily="49" charset="-122"/>
                <a:ea typeface="黑体" pitchFamily="49" charset="-122"/>
              </a:rPr>
              <a:t>：</a:t>
            </a:r>
            <a:r>
              <a:rPr lang="en-US" altLang="zh-CN" sz="2000" dirty="0" smtClean="0">
                <a:solidFill>
                  <a:prstClr val="black"/>
                </a:solidFill>
                <a:latin typeface="黑体" pitchFamily="49" charset="-122"/>
                <a:ea typeface="黑体" pitchFamily="49" charset="-122"/>
              </a:rPr>
              <a:t>2016</a:t>
            </a:r>
            <a:r>
              <a:rPr lang="zh-CN" altLang="en-US" sz="2000" dirty="0" smtClean="0">
                <a:solidFill>
                  <a:prstClr val="black"/>
                </a:solidFill>
                <a:latin typeface="黑体" pitchFamily="49" charset="-122"/>
                <a:ea typeface="黑体" pitchFamily="49" charset="-122"/>
              </a:rPr>
              <a:t>年</a:t>
            </a:r>
            <a:r>
              <a:rPr lang="en-US" altLang="zh-CN" sz="2000" dirty="0" smtClean="0">
                <a:solidFill>
                  <a:prstClr val="black"/>
                </a:solidFill>
                <a:latin typeface="黑体" pitchFamily="49" charset="-122"/>
                <a:ea typeface="黑体" pitchFamily="49" charset="-122"/>
              </a:rPr>
              <a:t>10</a:t>
            </a:r>
            <a:r>
              <a:rPr lang="zh-CN" altLang="en-US" sz="2000" dirty="0" smtClean="0">
                <a:solidFill>
                  <a:prstClr val="black"/>
                </a:solidFill>
                <a:latin typeface="黑体" pitchFamily="49" charset="-122"/>
                <a:ea typeface="黑体" pitchFamily="49" charset="-122"/>
              </a:rPr>
              <a:t>月，中共十八届六中全会审议通过</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关于新形势下党内政治生活的若干准则</a:t>
            </a:r>
            <a:r>
              <a:rPr lang="en-US" altLang="zh-CN" sz="2000" dirty="0" smtClean="0">
                <a:solidFill>
                  <a:prstClr val="black"/>
                </a:solidFill>
                <a:latin typeface="黑体" pitchFamily="49" charset="-122"/>
                <a:ea typeface="黑体" pitchFamily="49" charset="-122"/>
              </a:rPr>
              <a:t>》</a:t>
            </a:r>
          </a:p>
        </p:txBody>
      </p:sp>
      <p:pic>
        <p:nvPicPr>
          <p:cNvPr id="10"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760" y="2017598"/>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2" name="左大括号 11"/>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3" name="圆角矩形 12"/>
          <p:cNvSpPr/>
          <p:nvPr/>
        </p:nvSpPr>
        <p:spPr>
          <a:xfrm>
            <a:off x="9061901" y="3244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14" name="圆角矩形 13"/>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“五位一体”总布局</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5" name="圆角矩形 14"/>
          <p:cNvSpPr/>
          <p:nvPr/>
        </p:nvSpPr>
        <p:spPr>
          <a:xfrm>
            <a:off x="9088280" y="899376"/>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四个全面</a:t>
            </a:r>
            <a:r>
              <a:rPr lang="zh-CN" altLang="en-US" sz="2000" dirty="0" smtClean="0">
                <a:solidFill>
                  <a:schemeClr val="bg1"/>
                </a:solidFill>
                <a:latin typeface="黑体" panose="02010609060101010101" pitchFamily="49" charset="-122"/>
                <a:ea typeface="黑体" panose="02010609060101010101" pitchFamily="49" charset="-122"/>
              </a:rPr>
              <a:t>”战略</a:t>
            </a:r>
            <a:r>
              <a:rPr lang="zh-CN" altLang="en-US" sz="2000" dirty="0">
                <a:solidFill>
                  <a:schemeClr val="bg1"/>
                </a:solidFill>
                <a:latin typeface="黑体" panose="02010609060101010101" pitchFamily="49" charset="-122"/>
                <a:ea typeface="黑体" panose="02010609060101010101" pitchFamily="49" charset="-122"/>
              </a:rPr>
              <a:t>布局</a:t>
            </a:r>
          </a:p>
        </p:txBody>
      </p:sp>
    </p:spTree>
    <p:extLst>
      <p:ext uri="{BB962C8B-B14F-4D97-AF65-F5344CB8AC3E}">
        <p14:creationId xmlns:p14="http://schemas.microsoft.com/office/powerpoint/2010/main" val="131482924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413009" y="2651885"/>
            <a:ext cx="11545253" cy="3323987"/>
          </a:xfrm>
          <a:prstGeom prst="rect">
            <a:avLst/>
          </a:prstGeom>
          <a:noFill/>
        </p:spPr>
        <p:txBody>
          <a:bodyPr wrap="square" rtlCol="0" anchor="t">
            <a:spAutoFit/>
          </a:bodyPr>
          <a:lstStyle/>
          <a:p>
            <a:pPr>
              <a:lnSpc>
                <a:spcPct val="150000"/>
              </a:lnSpc>
            </a:pPr>
            <a:r>
              <a:rPr lang="zh-CN" altLang="en-US" sz="2000" b="1" dirty="0" smtClean="0">
                <a:solidFill>
                  <a:srgbClr val="C00000"/>
                </a:solidFill>
                <a:latin typeface="黑体" pitchFamily="49" charset="-122"/>
                <a:ea typeface="黑体" pitchFamily="49" charset="-122"/>
              </a:rPr>
              <a:t>全面</a:t>
            </a:r>
            <a:r>
              <a:rPr lang="zh-CN" altLang="en-US" sz="2000" b="1" u="sng" dirty="0" smtClean="0">
                <a:solidFill>
                  <a:srgbClr val="C00000"/>
                </a:solidFill>
                <a:latin typeface="黑体" pitchFamily="49" charset="-122"/>
                <a:ea typeface="黑体" pitchFamily="49" charset="-122"/>
              </a:rPr>
              <a:t>        </a:t>
            </a:r>
            <a:r>
              <a:rPr lang="zh-CN" altLang="en-US" sz="2000" dirty="0" smtClean="0">
                <a:solidFill>
                  <a:prstClr val="black"/>
                </a:solidFill>
                <a:latin typeface="黑体" pitchFamily="49" charset="-122"/>
                <a:ea typeface="黑体" pitchFamily="49" charset="-122"/>
              </a:rPr>
              <a:t>：</a:t>
            </a:r>
            <a:r>
              <a:rPr lang="zh-CN" altLang="en-US" sz="2000" b="1" dirty="0" smtClean="0">
                <a:solidFill>
                  <a:prstClr val="black"/>
                </a:solidFill>
                <a:latin typeface="黑体" pitchFamily="49" charset="-122"/>
                <a:ea typeface="黑体" pitchFamily="49" charset="-122"/>
              </a:rPr>
              <a:t>总目标</a:t>
            </a:r>
            <a:r>
              <a:rPr lang="zh-CN" altLang="en-US" sz="2000" dirty="0" smtClean="0">
                <a:solidFill>
                  <a:prstClr val="black"/>
                </a:solidFill>
                <a:latin typeface="黑体" pitchFamily="49" charset="-122"/>
                <a:ea typeface="黑体" pitchFamily="49" charset="-122"/>
              </a:rPr>
              <a:t>是“完善和发展中国特色社会主义制度，推进国家治理体系和治理能力现代化”</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全面</a:t>
            </a:r>
            <a:r>
              <a:rPr lang="zh-CN" altLang="en-US" sz="2000" b="1" u="sng" dirty="0" smtClean="0">
                <a:solidFill>
                  <a:srgbClr val="C00000"/>
                </a:solidFill>
                <a:latin typeface="黑体" pitchFamily="49" charset="-122"/>
                <a:ea typeface="黑体" pitchFamily="49" charset="-122"/>
              </a:rPr>
              <a:t>        </a:t>
            </a:r>
            <a:r>
              <a:rPr lang="zh-CN" altLang="en-US" sz="2000" dirty="0" smtClean="0">
                <a:solidFill>
                  <a:prstClr val="black"/>
                </a:solidFill>
                <a:latin typeface="黑体" pitchFamily="49" charset="-122"/>
                <a:ea typeface="黑体" pitchFamily="49" charset="-122"/>
              </a:rPr>
              <a:t>：</a:t>
            </a:r>
            <a:r>
              <a:rPr lang="zh-CN" altLang="en-US" sz="2000" b="1" dirty="0" smtClean="0">
                <a:solidFill>
                  <a:prstClr val="black"/>
                </a:solidFill>
                <a:latin typeface="黑体" pitchFamily="49" charset="-122"/>
                <a:ea typeface="黑体" pitchFamily="49" charset="-122"/>
              </a:rPr>
              <a:t>总目标</a:t>
            </a:r>
            <a:r>
              <a:rPr lang="zh-CN" altLang="en-US" sz="2000" dirty="0" smtClean="0">
                <a:solidFill>
                  <a:prstClr val="black"/>
                </a:solidFill>
                <a:latin typeface="黑体" pitchFamily="49" charset="-122"/>
                <a:ea typeface="黑体" pitchFamily="49" charset="-122"/>
              </a:rPr>
              <a:t>是建设中国特色社会主义法治体系，建设社会主义法治国家</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全面</a:t>
            </a:r>
            <a:r>
              <a:rPr lang="zh-CN" altLang="en-US" sz="2000" b="1" u="sng" dirty="0" smtClean="0">
                <a:solidFill>
                  <a:srgbClr val="C00000"/>
                </a:solidFill>
                <a:latin typeface="黑体" pitchFamily="49" charset="-122"/>
                <a:ea typeface="黑体" pitchFamily="49" charset="-122"/>
              </a:rPr>
              <a:t>        </a:t>
            </a:r>
            <a:r>
              <a:rPr lang="zh-CN" altLang="en-US" sz="2000" dirty="0" smtClean="0">
                <a:solidFill>
                  <a:prstClr val="black"/>
                </a:solidFill>
                <a:latin typeface="黑体" pitchFamily="49" charset="-122"/>
                <a:ea typeface="黑体" pitchFamily="49" charset="-122"/>
              </a:rPr>
              <a:t>：</a:t>
            </a:r>
            <a:r>
              <a:rPr lang="zh-CN" altLang="en-US" sz="2000" b="1" dirty="0">
                <a:solidFill>
                  <a:prstClr val="black"/>
                </a:solidFill>
                <a:latin typeface="黑体" pitchFamily="49" charset="-122"/>
                <a:ea typeface="黑体" pitchFamily="49" charset="-122"/>
              </a:rPr>
              <a:t>三大</a:t>
            </a:r>
            <a:r>
              <a:rPr lang="zh-CN" altLang="en-US" sz="2000" b="1" dirty="0" smtClean="0">
                <a:solidFill>
                  <a:prstClr val="black"/>
                </a:solidFill>
                <a:latin typeface="黑体" pitchFamily="49" charset="-122"/>
                <a:ea typeface="黑体" pitchFamily="49" charset="-122"/>
              </a:rPr>
              <a:t>攻坚战</a:t>
            </a:r>
            <a:r>
              <a:rPr lang="en-US" altLang="zh-CN" sz="2000" dirty="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防范</a:t>
            </a:r>
            <a:r>
              <a:rPr lang="zh-CN" altLang="en-US" sz="2000" dirty="0">
                <a:solidFill>
                  <a:prstClr val="black"/>
                </a:solidFill>
                <a:latin typeface="黑体" pitchFamily="49" charset="-122"/>
                <a:ea typeface="黑体" pitchFamily="49" charset="-122"/>
              </a:rPr>
              <a:t>化解重大风险、精准脱贫、污染</a:t>
            </a:r>
            <a:r>
              <a:rPr lang="zh-CN" altLang="en-US" sz="2000" dirty="0" smtClean="0">
                <a:solidFill>
                  <a:prstClr val="black"/>
                </a:solidFill>
                <a:latin typeface="黑体" pitchFamily="49" charset="-122"/>
                <a:ea typeface="黑体" pitchFamily="49" charset="-122"/>
              </a:rPr>
              <a:t>防治</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全面</a:t>
            </a:r>
            <a:r>
              <a:rPr lang="zh-CN" altLang="en-US" sz="2000" b="1" u="sng" dirty="0" smtClean="0">
                <a:solidFill>
                  <a:srgbClr val="C00000"/>
                </a:solidFill>
                <a:latin typeface="黑体" pitchFamily="49" charset="-122"/>
                <a:ea typeface="黑体" pitchFamily="49" charset="-122"/>
              </a:rPr>
              <a:t>        </a:t>
            </a:r>
            <a:r>
              <a:rPr lang="zh-CN" altLang="en-US" sz="2000" dirty="0" smtClean="0">
                <a:solidFill>
                  <a:prstClr val="black"/>
                </a:solidFill>
                <a:latin typeface="黑体" pitchFamily="49" charset="-122"/>
                <a:ea typeface="黑体" pitchFamily="49" charset="-122"/>
              </a:rPr>
              <a:t>：</a:t>
            </a:r>
            <a:r>
              <a:rPr lang="en-US" altLang="zh-CN" sz="2000" dirty="0" smtClean="0">
                <a:solidFill>
                  <a:prstClr val="black"/>
                </a:solidFill>
                <a:latin typeface="黑体" pitchFamily="49" charset="-122"/>
                <a:ea typeface="黑体" pitchFamily="49" charset="-122"/>
              </a:rPr>
              <a:t>2016</a:t>
            </a:r>
            <a:r>
              <a:rPr lang="zh-CN" altLang="en-US" sz="2000" dirty="0" smtClean="0">
                <a:solidFill>
                  <a:prstClr val="black"/>
                </a:solidFill>
                <a:latin typeface="黑体" pitchFamily="49" charset="-122"/>
                <a:ea typeface="黑体" pitchFamily="49" charset="-122"/>
              </a:rPr>
              <a:t>年</a:t>
            </a:r>
            <a:r>
              <a:rPr lang="en-US" altLang="zh-CN" sz="2000" dirty="0" smtClean="0">
                <a:solidFill>
                  <a:prstClr val="black"/>
                </a:solidFill>
                <a:latin typeface="黑体" pitchFamily="49" charset="-122"/>
                <a:ea typeface="黑体" pitchFamily="49" charset="-122"/>
              </a:rPr>
              <a:t>10</a:t>
            </a:r>
            <a:r>
              <a:rPr lang="zh-CN" altLang="en-US" sz="2000" dirty="0" smtClean="0">
                <a:solidFill>
                  <a:prstClr val="black"/>
                </a:solidFill>
                <a:latin typeface="黑体" pitchFamily="49" charset="-122"/>
                <a:ea typeface="黑体" pitchFamily="49" charset="-122"/>
              </a:rPr>
              <a:t>月，中共十八届六中全会审议通过</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关于新形势下党内政治生活的若干准则</a:t>
            </a:r>
            <a:r>
              <a:rPr lang="en-US" altLang="zh-CN" sz="2000" dirty="0" smtClean="0">
                <a:solidFill>
                  <a:prstClr val="black"/>
                </a:solidFill>
                <a:latin typeface="黑体" pitchFamily="49" charset="-122"/>
                <a:ea typeface="黑体" pitchFamily="49" charset="-122"/>
              </a:rPr>
              <a:t>》</a:t>
            </a:r>
          </a:p>
        </p:txBody>
      </p:sp>
      <p:pic>
        <p:nvPicPr>
          <p:cNvPr id="10"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760" y="2017598"/>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6" name="圆角矩形 15"/>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7" name="左大括号 16"/>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8" name="圆角矩形 17"/>
          <p:cNvSpPr/>
          <p:nvPr/>
        </p:nvSpPr>
        <p:spPr>
          <a:xfrm>
            <a:off x="9061901" y="3244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19" name="圆角矩形 18"/>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“五位一体”总布局</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0" name="圆角矩形 19"/>
          <p:cNvSpPr/>
          <p:nvPr/>
        </p:nvSpPr>
        <p:spPr>
          <a:xfrm>
            <a:off x="9088280" y="899376"/>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四个全面</a:t>
            </a:r>
            <a:r>
              <a:rPr lang="zh-CN" altLang="en-US" sz="2000" dirty="0" smtClean="0">
                <a:solidFill>
                  <a:schemeClr val="bg1"/>
                </a:solidFill>
                <a:latin typeface="黑体" panose="02010609060101010101" pitchFamily="49" charset="-122"/>
                <a:ea typeface="黑体" panose="02010609060101010101" pitchFamily="49" charset="-122"/>
              </a:rPr>
              <a:t>”战略</a:t>
            </a:r>
            <a:r>
              <a:rPr lang="zh-CN" altLang="en-US" sz="2000" dirty="0">
                <a:solidFill>
                  <a:schemeClr val="bg1"/>
                </a:solidFill>
                <a:latin typeface="黑体" panose="02010609060101010101" pitchFamily="49" charset="-122"/>
                <a:ea typeface="黑体" panose="02010609060101010101" pitchFamily="49" charset="-122"/>
              </a:rPr>
              <a:t>布局</a:t>
            </a:r>
          </a:p>
        </p:txBody>
      </p:sp>
    </p:spTree>
    <p:extLst>
      <p:ext uri="{BB962C8B-B14F-4D97-AF65-F5344CB8AC3E}">
        <p14:creationId xmlns:p14="http://schemas.microsoft.com/office/powerpoint/2010/main" val="157915660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413009" y="2651885"/>
            <a:ext cx="11545253" cy="3323987"/>
          </a:xfrm>
          <a:prstGeom prst="rect">
            <a:avLst/>
          </a:prstGeom>
          <a:noFill/>
        </p:spPr>
        <p:txBody>
          <a:bodyPr wrap="square" rtlCol="0" anchor="t">
            <a:spAutoFit/>
          </a:bodyPr>
          <a:lstStyle/>
          <a:p>
            <a:pPr>
              <a:lnSpc>
                <a:spcPct val="150000"/>
              </a:lnSpc>
            </a:pPr>
            <a:r>
              <a:rPr lang="zh-CN" altLang="en-US" sz="2000" b="1" dirty="0" smtClean="0">
                <a:solidFill>
                  <a:srgbClr val="C00000"/>
                </a:solidFill>
                <a:latin typeface="黑体" pitchFamily="49" charset="-122"/>
                <a:ea typeface="黑体" pitchFamily="49" charset="-122"/>
              </a:rPr>
              <a:t>全面深化改革</a:t>
            </a:r>
            <a:r>
              <a:rPr lang="zh-CN" altLang="en-US" sz="2000" dirty="0" smtClean="0">
                <a:solidFill>
                  <a:prstClr val="black"/>
                </a:solidFill>
                <a:latin typeface="黑体" pitchFamily="49" charset="-122"/>
                <a:ea typeface="黑体" pitchFamily="49" charset="-122"/>
              </a:rPr>
              <a:t>：</a:t>
            </a:r>
            <a:r>
              <a:rPr lang="zh-CN" altLang="en-US" sz="2000" b="1" dirty="0" smtClean="0">
                <a:solidFill>
                  <a:prstClr val="black"/>
                </a:solidFill>
                <a:latin typeface="黑体" pitchFamily="49" charset="-122"/>
                <a:ea typeface="黑体" pitchFamily="49" charset="-122"/>
              </a:rPr>
              <a:t>总目标</a:t>
            </a:r>
            <a:r>
              <a:rPr lang="zh-CN" altLang="en-US" sz="2000" dirty="0" smtClean="0">
                <a:solidFill>
                  <a:prstClr val="black"/>
                </a:solidFill>
                <a:latin typeface="黑体" pitchFamily="49" charset="-122"/>
                <a:ea typeface="黑体" pitchFamily="49" charset="-122"/>
              </a:rPr>
              <a:t>是“完善和发展中国特色社会主义制度，推进国家治理体系和治理能力现代化”</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全面依法治国</a:t>
            </a:r>
            <a:r>
              <a:rPr lang="zh-CN" altLang="en-US" sz="2000" dirty="0" smtClean="0">
                <a:solidFill>
                  <a:prstClr val="black"/>
                </a:solidFill>
                <a:latin typeface="黑体" pitchFamily="49" charset="-122"/>
                <a:ea typeface="黑体" pitchFamily="49" charset="-122"/>
              </a:rPr>
              <a:t>：</a:t>
            </a:r>
            <a:r>
              <a:rPr lang="zh-CN" altLang="en-US" sz="2000" b="1" dirty="0" smtClean="0">
                <a:solidFill>
                  <a:prstClr val="black"/>
                </a:solidFill>
                <a:latin typeface="黑体" pitchFamily="49" charset="-122"/>
                <a:ea typeface="黑体" pitchFamily="49" charset="-122"/>
              </a:rPr>
              <a:t>总目标</a:t>
            </a:r>
            <a:r>
              <a:rPr lang="zh-CN" altLang="en-US" sz="2000" dirty="0" smtClean="0">
                <a:solidFill>
                  <a:prstClr val="black"/>
                </a:solidFill>
                <a:latin typeface="黑体" pitchFamily="49" charset="-122"/>
                <a:ea typeface="黑体" pitchFamily="49" charset="-122"/>
              </a:rPr>
              <a:t>是建设中国特色社会主义法治体系，建设社会主义法治国家</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全面建成小康社会</a:t>
            </a:r>
            <a:r>
              <a:rPr lang="zh-CN" altLang="en-US" sz="2000" dirty="0">
                <a:solidFill>
                  <a:prstClr val="black"/>
                </a:solidFill>
                <a:latin typeface="黑体" pitchFamily="49" charset="-122"/>
                <a:ea typeface="黑体" pitchFamily="49" charset="-122"/>
              </a:rPr>
              <a:t>：</a:t>
            </a:r>
            <a:r>
              <a:rPr lang="zh-CN" altLang="en-US" sz="2000" b="1" dirty="0">
                <a:solidFill>
                  <a:prstClr val="black"/>
                </a:solidFill>
                <a:latin typeface="黑体" pitchFamily="49" charset="-122"/>
                <a:ea typeface="黑体" pitchFamily="49" charset="-122"/>
              </a:rPr>
              <a:t>三大</a:t>
            </a:r>
            <a:r>
              <a:rPr lang="zh-CN" altLang="en-US" sz="2000" b="1" dirty="0" smtClean="0">
                <a:solidFill>
                  <a:prstClr val="black"/>
                </a:solidFill>
                <a:latin typeface="黑体" pitchFamily="49" charset="-122"/>
                <a:ea typeface="黑体" pitchFamily="49" charset="-122"/>
              </a:rPr>
              <a:t>攻坚战</a:t>
            </a:r>
            <a:r>
              <a:rPr lang="en-US" altLang="zh-CN" sz="2000" dirty="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防范</a:t>
            </a:r>
            <a:r>
              <a:rPr lang="zh-CN" altLang="en-US" sz="2000" dirty="0">
                <a:solidFill>
                  <a:prstClr val="black"/>
                </a:solidFill>
                <a:latin typeface="黑体" pitchFamily="49" charset="-122"/>
                <a:ea typeface="黑体" pitchFamily="49" charset="-122"/>
              </a:rPr>
              <a:t>化解重大风险、精准脱贫、污染</a:t>
            </a:r>
            <a:r>
              <a:rPr lang="zh-CN" altLang="en-US" sz="2000" dirty="0" smtClean="0">
                <a:solidFill>
                  <a:prstClr val="black"/>
                </a:solidFill>
                <a:latin typeface="黑体" pitchFamily="49" charset="-122"/>
                <a:ea typeface="黑体" pitchFamily="49" charset="-122"/>
              </a:rPr>
              <a:t>防治</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全面从严治党</a:t>
            </a:r>
            <a:r>
              <a:rPr lang="zh-CN" altLang="en-US" sz="2000" dirty="0" smtClean="0">
                <a:solidFill>
                  <a:prstClr val="black"/>
                </a:solidFill>
                <a:latin typeface="黑体" pitchFamily="49" charset="-122"/>
                <a:ea typeface="黑体" pitchFamily="49" charset="-122"/>
              </a:rPr>
              <a:t>：</a:t>
            </a:r>
            <a:r>
              <a:rPr lang="en-US" altLang="zh-CN" sz="2000" dirty="0" smtClean="0">
                <a:solidFill>
                  <a:prstClr val="black"/>
                </a:solidFill>
                <a:latin typeface="黑体" pitchFamily="49" charset="-122"/>
                <a:ea typeface="黑体" pitchFamily="49" charset="-122"/>
              </a:rPr>
              <a:t>2016</a:t>
            </a:r>
            <a:r>
              <a:rPr lang="zh-CN" altLang="en-US" sz="2000" dirty="0" smtClean="0">
                <a:solidFill>
                  <a:prstClr val="black"/>
                </a:solidFill>
                <a:latin typeface="黑体" pitchFamily="49" charset="-122"/>
                <a:ea typeface="黑体" pitchFamily="49" charset="-122"/>
              </a:rPr>
              <a:t>年</a:t>
            </a:r>
            <a:r>
              <a:rPr lang="en-US" altLang="zh-CN" sz="2000" dirty="0" smtClean="0">
                <a:solidFill>
                  <a:prstClr val="black"/>
                </a:solidFill>
                <a:latin typeface="黑体" pitchFamily="49" charset="-122"/>
                <a:ea typeface="黑体" pitchFamily="49" charset="-122"/>
              </a:rPr>
              <a:t>10</a:t>
            </a:r>
            <a:r>
              <a:rPr lang="zh-CN" altLang="en-US" sz="2000" dirty="0" smtClean="0">
                <a:solidFill>
                  <a:prstClr val="black"/>
                </a:solidFill>
                <a:latin typeface="黑体" pitchFamily="49" charset="-122"/>
                <a:ea typeface="黑体" pitchFamily="49" charset="-122"/>
              </a:rPr>
              <a:t>月，中共十八届六中全会审议通过</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关于新形势下党内政治生活的若干准则</a:t>
            </a:r>
            <a:r>
              <a:rPr lang="en-US" altLang="zh-CN" sz="2000" dirty="0" smtClean="0">
                <a:solidFill>
                  <a:prstClr val="black"/>
                </a:solidFill>
                <a:latin typeface="黑体" pitchFamily="49" charset="-122"/>
                <a:ea typeface="黑体" pitchFamily="49" charset="-122"/>
              </a:rPr>
              <a:t>》</a:t>
            </a:r>
          </a:p>
        </p:txBody>
      </p:sp>
      <p:pic>
        <p:nvPicPr>
          <p:cNvPr id="10"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760" y="2017598"/>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6" name="圆角矩形 15"/>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7" name="左大括号 16"/>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8" name="圆角矩形 17"/>
          <p:cNvSpPr/>
          <p:nvPr/>
        </p:nvSpPr>
        <p:spPr>
          <a:xfrm>
            <a:off x="9061901" y="3244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19" name="圆角矩形 18"/>
          <p:cNvSpPr/>
          <p:nvPr/>
        </p:nvSpPr>
        <p:spPr>
          <a:xfrm>
            <a:off x="9088280" y="1758841"/>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“五位一体”总布局</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0" name="圆角矩形 19"/>
          <p:cNvSpPr/>
          <p:nvPr/>
        </p:nvSpPr>
        <p:spPr>
          <a:xfrm>
            <a:off x="9088280" y="899376"/>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黑体" panose="02010609060101010101" pitchFamily="49" charset="-122"/>
                <a:ea typeface="黑体" panose="02010609060101010101" pitchFamily="49" charset="-122"/>
              </a:rPr>
              <a:t>“</a:t>
            </a:r>
            <a:r>
              <a:rPr lang="zh-CN" altLang="en-US" sz="2000" dirty="0">
                <a:solidFill>
                  <a:schemeClr val="bg1"/>
                </a:solidFill>
                <a:latin typeface="黑体" panose="02010609060101010101" pitchFamily="49" charset="-122"/>
                <a:ea typeface="黑体" panose="02010609060101010101" pitchFamily="49" charset="-122"/>
              </a:rPr>
              <a:t>四个全面</a:t>
            </a:r>
            <a:r>
              <a:rPr lang="zh-CN" altLang="en-US" sz="2000" dirty="0" smtClean="0">
                <a:solidFill>
                  <a:schemeClr val="bg1"/>
                </a:solidFill>
                <a:latin typeface="黑体" panose="02010609060101010101" pitchFamily="49" charset="-122"/>
                <a:ea typeface="黑体" panose="02010609060101010101" pitchFamily="49" charset="-122"/>
              </a:rPr>
              <a:t>”战略</a:t>
            </a:r>
            <a:r>
              <a:rPr lang="zh-CN" altLang="en-US" sz="2000" dirty="0">
                <a:solidFill>
                  <a:schemeClr val="bg1"/>
                </a:solidFill>
                <a:latin typeface="黑体" panose="02010609060101010101" pitchFamily="49" charset="-122"/>
                <a:ea typeface="黑体" panose="02010609060101010101" pitchFamily="49" charset="-122"/>
              </a:rPr>
              <a:t>布局</a:t>
            </a:r>
          </a:p>
        </p:txBody>
      </p:sp>
    </p:spTree>
    <p:extLst>
      <p:ext uri="{BB962C8B-B14F-4D97-AF65-F5344CB8AC3E}">
        <p14:creationId xmlns:p14="http://schemas.microsoft.com/office/powerpoint/2010/main" val="49773456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550850" y="2090576"/>
            <a:ext cx="10898505" cy="4247317"/>
          </a:xfrm>
          <a:prstGeom prst="rect">
            <a:avLst/>
          </a:prstGeom>
          <a:noFill/>
        </p:spPr>
        <p:txBody>
          <a:bodyPr wrap="square" rtlCol="0" anchor="t">
            <a:spAutoFit/>
          </a:bodyPr>
          <a:lstStyle/>
          <a:p>
            <a:pPr>
              <a:lnSpc>
                <a:spcPct val="150000"/>
              </a:lnSpc>
            </a:pPr>
            <a:r>
              <a:rPr lang="zh-CN" altLang="en-US" sz="2000" b="1" dirty="0">
                <a:solidFill>
                  <a:prstClr val="black"/>
                </a:solidFill>
                <a:latin typeface="黑体" pitchFamily="49" charset="-122"/>
                <a:ea typeface="黑体" pitchFamily="49" charset="-122"/>
              </a:rPr>
              <a:t>政治</a:t>
            </a:r>
            <a:r>
              <a:rPr lang="zh-CN" altLang="en-US" sz="2000" dirty="0" smtClean="0">
                <a:solidFill>
                  <a:prstClr val="black"/>
                </a:solidFill>
                <a:latin typeface="黑体" pitchFamily="49" charset="-122"/>
                <a:ea typeface="黑体" pitchFamily="49" charset="-122"/>
              </a:rPr>
              <a:t>：</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prstClr val="black"/>
                </a:solidFill>
                <a:latin typeface="黑体" pitchFamily="49" charset="-122"/>
                <a:ea typeface="黑体" pitchFamily="49" charset="-122"/>
              </a:rPr>
              <a:t>经济</a:t>
            </a:r>
            <a:r>
              <a:rPr lang="zh-CN" altLang="en-US" sz="2000" dirty="0" smtClean="0">
                <a:solidFill>
                  <a:prstClr val="black"/>
                </a:solidFill>
                <a:latin typeface="黑体" pitchFamily="49" charset="-122"/>
                <a:ea typeface="黑体" pitchFamily="49" charset="-122"/>
              </a:rPr>
              <a:t>：</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prstClr val="black"/>
                </a:solidFill>
                <a:latin typeface="黑体" pitchFamily="49" charset="-122"/>
                <a:ea typeface="黑体" pitchFamily="49" charset="-122"/>
              </a:rPr>
              <a:t>文化</a:t>
            </a:r>
            <a:r>
              <a:rPr lang="zh-CN" altLang="en-US" sz="2000" dirty="0" smtClean="0">
                <a:solidFill>
                  <a:prstClr val="black"/>
                </a:solidFill>
                <a:latin typeface="黑体" pitchFamily="49" charset="-122"/>
                <a:ea typeface="黑体" pitchFamily="49" charset="-122"/>
              </a:rPr>
              <a:t>：</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prstClr val="black"/>
                </a:solidFill>
                <a:latin typeface="黑体" pitchFamily="49" charset="-122"/>
                <a:ea typeface="黑体" pitchFamily="49" charset="-122"/>
              </a:rPr>
              <a:t>社会</a:t>
            </a:r>
            <a:r>
              <a:rPr lang="zh-CN" altLang="en-US" sz="2000" dirty="0" smtClean="0">
                <a:solidFill>
                  <a:prstClr val="black"/>
                </a:solidFill>
                <a:latin typeface="黑体" pitchFamily="49" charset="-122"/>
                <a:ea typeface="黑体" pitchFamily="49" charset="-122"/>
              </a:rPr>
              <a:t>：</a:t>
            </a:r>
            <a:endParaRPr lang="en-US" altLang="zh-CN" sz="2000" dirty="0" smtClean="0">
              <a:solidFill>
                <a:prstClr val="black"/>
              </a:solidFill>
              <a:latin typeface="黑体" pitchFamily="49" charset="-122"/>
              <a:ea typeface="黑体" pitchFamily="49" charset="-122"/>
            </a:endParaRPr>
          </a:p>
          <a:p>
            <a:pPr>
              <a:lnSpc>
                <a:spcPct val="150000"/>
              </a:lnSpc>
            </a:pP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生态</a:t>
            </a:r>
            <a:r>
              <a:rPr lang="zh-CN" altLang="en-US" sz="2000" dirty="0" smtClean="0">
                <a:solidFill>
                  <a:srgbClr val="C00000"/>
                </a:solidFill>
                <a:latin typeface="黑体" pitchFamily="49" charset="-122"/>
                <a:ea typeface="黑体" pitchFamily="49" charset="-122"/>
              </a:rPr>
              <a:t>：</a:t>
            </a:r>
            <a:endParaRPr lang="zh-CN" altLang="en-US" sz="2000" b="1" dirty="0">
              <a:solidFill>
                <a:srgbClr val="C00000"/>
              </a:solidFill>
              <a:latin typeface="黑体" pitchFamily="49" charset="-122"/>
              <a:ea typeface="黑体" pitchFamily="49" charset="-122"/>
            </a:endParaRPr>
          </a:p>
        </p:txBody>
      </p:sp>
      <p:pic>
        <p:nvPicPr>
          <p:cNvPr id="1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544" y="1758841"/>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20" name="圆角矩形 19"/>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24" name="左大括号 23"/>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25" name="圆角矩形 24"/>
          <p:cNvSpPr/>
          <p:nvPr/>
        </p:nvSpPr>
        <p:spPr>
          <a:xfrm>
            <a:off x="9061901" y="3244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26" name="圆角矩形 25"/>
          <p:cNvSpPr/>
          <p:nvPr/>
        </p:nvSpPr>
        <p:spPr>
          <a:xfrm>
            <a:off x="9088280" y="1758841"/>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黑体" panose="02010609060101010101" pitchFamily="49" charset="-122"/>
                <a:ea typeface="黑体" panose="02010609060101010101" pitchFamily="49" charset="-122"/>
              </a:rPr>
              <a:t>“五位一体”总布局</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27" name="圆角矩形 26"/>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rPr>
              <a:t>“</a:t>
            </a:r>
            <a:r>
              <a:rPr lang="zh-CN" altLang="en-US" sz="2000" dirty="0">
                <a:solidFill>
                  <a:schemeClr val="tx1"/>
                </a:solidFill>
                <a:latin typeface="黑体" panose="02010609060101010101" pitchFamily="49" charset="-122"/>
                <a:ea typeface="黑体" panose="02010609060101010101" pitchFamily="49" charset="-122"/>
              </a:rPr>
              <a:t>四个全面</a:t>
            </a:r>
            <a:r>
              <a:rPr lang="zh-CN" altLang="en-US" sz="2000" dirty="0" smtClean="0">
                <a:solidFill>
                  <a:schemeClr val="tx1"/>
                </a:solidFill>
                <a:latin typeface="黑体" panose="02010609060101010101" pitchFamily="49" charset="-122"/>
                <a:ea typeface="黑体" panose="02010609060101010101" pitchFamily="49" charset="-122"/>
              </a:rPr>
              <a:t>”战略</a:t>
            </a:r>
            <a:r>
              <a:rPr lang="zh-CN" altLang="en-US" sz="2000" dirty="0">
                <a:solidFill>
                  <a:schemeClr val="tx1"/>
                </a:solidFill>
                <a:latin typeface="黑体" panose="02010609060101010101" pitchFamily="49" charset="-122"/>
                <a:ea typeface="黑体" panose="02010609060101010101" pitchFamily="49" charset="-122"/>
              </a:rPr>
              <a:t>布局</a:t>
            </a:r>
          </a:p>
        </p:txBody>
      </p:sp>
    </p:spTree>
    <p:extLst>
      <p:ext uri="{BB962C8B-B14F-4D97-AF65-F5344CB8AC3E}">
        <p14:creationId xmlns:p14="http://schemas.microsoft.com/office/powerpoint/2010/main" val="79602996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646747" y="2406090"/>
            <a:ext cx="10898505" cy="3785652"/>
          </a:xfrm>
          <a:prstGeom prst="rect">
            <a:avLst/>
          </a:prstGeom>
          <a:noFill/>
        </p:spPr>
        <p:txBody>
          <a:bodyPr wrap="square" rtlCol="0" anchor="t">
            <a:spAutoFit/>
          </a:bodyPr>
          <a:lstStyle/>
          <a:p>
            <a:pPr>
              <a:lnSpc>
                <a:spcPct val="150000"/>
              </a:lnSpc>
            </a:pPr>
            <a:r>
              <a:rPr lang="zh-CN" altLang="en-US" sz="2000" b="1" dirty="0">
                <a:solidFill>
                  <a:prstClr val="black"/>
                </a:solidFill>
                <a:latin typeface="黑体" pitchFamily="49" charset="-122"/>
                <a:ea typeface="黑体" pitchFamily="49" charset="-122"/>
              </a:rPr>
              <a:t>政治</a:t>
            </a:r>
            <a:r>
              <a:rPr lang="zh-CN" altLang="en-US" sz="2000" dirty="0">
                <a:solidFill>
                  <a:prstClr val="black"/>
                </a:solidFill>
                <a:latin typeface="黑体" pitchFamily="49" charset="-122"/>
                <a:ea typeface="黑体" pitchFamily="49" charset="-122"/>
              </a:rPr>
              <a:t>：发展社会主义民主政治</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smtClean="0">
                <a:solidFill>
                  <a:prstClr val="black"/>
                </a:solidFill>
                <a:latin typeface="黑体" pitchFamily="49" charset="-122"/>
                <a:ea typeface="黑体" pitchFamily="49" charset="-122"/>
              </a:rPr>
              <a:t>经济</a:t>
            </a:r>
            <a:r>
              <a:rPr lang="zh-CN" altLang="en-US" sz="2000" dirty="0" smtClean="0">
                <a:solidFill>
                  <a:prstClr val="black"/>
                </a:solidFill>
                <a:latin typeface="黑体" pitchFamily="49" charset="-122"/>
                <a:ea typeface="黑体" pitchFamily="49" charset="-122"/>
              </a:rPr>
              <a:t>：</a:t>
            </a:r>
            <a:r>
              <a:rPr lang="zh-CN" altLang="en-US" sz="2000" b="1" dirty="0" smtClean="0">
                <a:solidFill>
                  <a:srgbClr val="C00000"/>
                </a:solidFill>
                <a:latin typeface="黑体" pitchFamily="49" charset="-122"/>
                <a:ea typeface="黑体" pitchFamily="49" charset="-122"/>
              </a:rPr>
              <a:t>经济发展新常态</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从高速增长转为中高速增长；</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dirty="0" smtClean="0">
                <a:solidFill>
                  <a:prstClr val="black"/>
                </a:solidFill>
                <a:latin typeface="黑体" pitchFamily="49" charset="-122"/>
                <a:ea typeface="黑体" pitchFamily="49" charset="-122"/>
              </a:rPr>
              <a:t>                        经济结构不断优化升级；</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dirty="0" smtClean="0">
                <a:solidFill>
                  <a:prstClr val="black"/>
                </a:solidFill>
                <a:latin typeface="黑体" pitchFamily="49" charset="-122"/>
                <a:ea typeface="黑体" pitchFamily="49" charset="-122"/>
              </a:rPr>
              <a:t>                        从要素驱动、投资驱动转向创新驱动。</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dirty="0" smtClean="0">
                <a:solidFill>
                  <a:prstClr val="black"/>
                </a:solidFill>
                <a:latin typeface="黑体" pitchFamily="49" charset="-122"/>
                <a:ea typeface="黑体" pitchFamily="49" charset="-122"/>
              </a:rPr>
              <a:t>      在新常态下要做到</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去产能、去库存、去杠杆、降成本、补短板（“</a:t>
            </a:r>
            <a:r>
              <a:rPr lang="zh-CN" altLang="en-US" sz="2000" b="1" dirty="0" smtClean="0">
                <a:solidFill>
                  <a:srgbClr val="C00000"/>
                </a:solidFill>
                <a:latin typeface="黑体" pitchFamily="49" charset="-122"/>
                <a:ea typeface="黑体" pitchFamily="49" charset="-122"/>
              </a:rPr>
              <a:t>三去一降一补</a:t>
            </a:r>
            <a:r>
              <a:rPr lang="zh-CN" altLang="en-US" sz="2000" dirty="0" smtClean="0">
                <a:solidFill>
                  <a:prstClr val="black"/>
                </a:solidFill>
                <a:latin typeface="黑体" pitchFamily="49" charset="-122"/>
                <a:ea typeface="黑体" pitchFamily="49" charset="-122"/>
              </a:rPr>
              <a:t>”）</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prstClr val="black"/>
                </a:solidFill>
                <a:latin typeface="黑体" pitchFamily="49" charset="-122"/>
                <a:ea typeface="黑体" pitchFamily="49" charset="-122"/>
              </a:rPr>
              <a:t>文化</a:t>
            </a:r>
            <a:r>
              <a:rPr lang="zh-CN" altLang="en-US" sz="2000" dirty="0" smtClean="0">
                <a:solidFill>
                  <a:prstClr val="black"/>
                </a:solidFill>
                <a:latin typeface="黑体" pitchFamily="49" charset="-122"/>
                <a:ea typeface="黑体" pitchFamily="49" charset="-122"/>
              </a:rPr>
              <a:t>：</a:t>
            </a:r>
            <a:r>
              <a:rPr lang="en-US" altLang="zh-CN" sz="2000" dirty="0" smtClean="0">
                <a:solidFill>
                  <a:prstClr val="black"/>
                </a:solidFill>
                <a:latin typeface="黑体" pitchFamily="49" charset="-122"/>
                <a:ea typeface="黑体" pitchFamily="49" charset="-122"/>
              </a:rPr>
              <a:t>2017</a:t>
            </a:r>
            <a:r>
              <a:rPr lang="zh-CN" altLang="en-US" sz="2000" dirty="0" smtClean="0">
                <a:solidFill>
                  <a:prstClr val="black"/>
                </a:solidFill>
                <a:latin typeface="黑体" pitchFamily="49" charset="-122"/>
                <a:ea typeface="黑体" pitchFamily="49" charset="-122"/>
              </a:rPr>
              <a:t>年</a:t>
            </a:r>
            <a:r>
              <a:rPr lang="en-US" altLang="zh-CN" sz="2000" dirty="0" smtClean="0">
                <a:solidFill>
                  <a:prstClr val="black"/>
                </a:solidFill>
                <a:latin typeface="黑体" pitchFamily="49" charset="-122"/>
                <a:ea typeface="黑体" pitchFamily="49" charset="-122"/>
              </a:rPr>
              <a:t>9</a:t>
            </a:r>
            <a:r>
              <a:rPr lang="zh-CN" altLang="en-US" sz="2000" dirty="0" smtClean="0">
                <a:solidFill>
                  <a:prstClr val="black"/>
                </a:solidFill>
                <a:latin typeface="黑体" pitchFamily="49" charset="-122"/>
                <a:ea typeface="黑体" pitchFamily="49" charset="-122"/>
              </a:rPr>
              <a:t>月，十二届人大常委会第二十九次会议通过</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中华人民共和国国歌法</a:t>
            </a:r>
            <a:r>
              <a:rPr lang="en-US" altLang="zh-CN" sz="2000" dirty="0" smtClean="0">
                <a:solidFill>
                  <a:prstClr val="black"/>
                </a:solidFill>
                <a:latin typeface="黑体" pitchFamily="49" charset="-122"/>
                <a:ea typeface="黑体" pitchFamily="49" charset="-122"/>
              </a:rPr>
              <a:t>》</a:t>
            </a:r>
          </a:p>
          <a:p>
            <a:pPr>
              <a:lnSpc>
                <a:spcPct val="150000"/>
              </a:lnSpc>
            </a:pPr>
            <a:r>
              <a:rPr lang="zh-CN" altLang="en-US" sz="2000" b="1" dirty="0" smtClean="0">
                <a:solidFill>
                  <a:prstClr val="black"/>
                </a:solidFill>
                <a:latin typeface="黑体" pitchFamily="49" charset="-122"/>
                <a:ea typeface="黑体" pitchFamily="49" charset="-122"/>
              </a:rPr>
              <a:t>社会</a:t>
            </a:r>
            <a:r>
              <a:rPr lang="zh-CN" altLang="en-US" sz="2000" dirty="0" smtClean="0">
                <a:solidFill>
                  <a:prstClr val="black"/>
                </a:solidFill>
                <a:latin typeface="黑体" pitchFamily="49" charset="-122"/>
                <a:ea typeface="黑体" pitchFamily="49" charset="-122"/>
              </a:rPr>
              <a:t>：在发展中保障和改善民生</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生态</a:t>
            </a:r>
            <a:r>
              <a:rPr lang="zh-CN" altLang="en-US" sz="2000" dirty="0" smtClean="0">
                <a:solidFill>
                  <a:srgbClr val="C00000"/>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倡导“牢记使命、艰苦创业、绿色发展”的</a:t>
            </a:r>
            <a:r>
              <a:rPr lang="zh-CN" altLang="en-US" sz="2000" b="1" dirty="0" smtClean="0">
                <a:solidFill>
                  <a:srgbClr val="C00000"/>
                </a:solidFill>
                <a:latin typeface="黑体" pitchFamily="49" charset="-122"/>
                <a:ea typeface="黑体" pitchFamily="49" charset="-122"/>
              </a:rPr>
              <a:t>塞罕坝精神</a:t>
            </a:r>
            <a:endParaRPr lang="zh-CN" altLang="en-US" sz="2000" b="1" dirty="0">
              <a:solidFill>
                <a:srgbClr val="C00000"/>
              </a:solidFill>
              <a:latin typeface="黑体" pitchFamily="49" charset="-122"/>
              <a:ea typeface="黑体" pitchFamily="49" charset="-122"/>
            </a:endParaRPr>
          </a:p>
        </p:txBody>
      </p:sp>
      <p:pic>
        <p:nvPicPr>
          <p:cNvPr id="1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6324" y="2277299"/>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20" name="圆角矩形 19"/>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24" name="左大括号 23"/>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25" name="圆角矩形 24"/>
          <p:cNvSpPr/>
          <p:nvPr/>
        </p:nvSpPr>
        <p:spPr>
          <a:xfrm>
            <a:off x="9061901" y="3244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26" name="圆角矩形 25"/>
          <p:cNvSpPr/>
          <p:nvPr/>
        </p:nvSpPr>
        <p:spPr>
          <a:xfrm>
            <a:off x="9088280" y="1758841"/>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黑体" panose="02010609060101010101" pitchFamily="49" charset="-122"/>
                <a:ea typeface="黑体" panose="02010609060101010101" pitchFamily="49" charset="-122"/>
              </a:rPr>
              <a:t>“五位一体”总布局</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27" name="圆角矩形 26"/>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rPr>
              <a:t>“</a:t>
            </a:r>
            <a:r>
              <a:rPr lang="zh-CN" altLang="en-US" sz="2000" dirty="0">
                <a:solidFill>
                  <a:schemeClr val="tx1"/>
                </a:solidFill>
                <a:latin typeface="黑体" panose="02010609060101010101" pitchFamily="49" charset="-122"/>
                <a:ea typeface="黑体" panose="02010609060101010101" pitchFamily="49" charset="-122"/>
              </a:rPr>
              <a:t>四个全面</a:t>
            </a:r>
            <a:r>
              <a:rPr lang="zh-CN" altLang="en-US" sz="2000" dirty="0" smtClean="0">
                <a:solidFill>
                  <a:schemeClr val="tx1"/>
                </a:solidFill>
                <a:latin typeface="黑体" panose="02010609060101010101" pitchFamily="49" charset="-122"/>
                <a:ea typeface="黑体" panose="02010609060101010101" pitchFamily="49" charset="-122"/>
              </a:rPr>
              <a:t>”战略</a:t>
            </a:r>
            <a:r>
              <a:rPr lang="zh-CN" altLang="en-US" sz="2000" dirty="0">
                <a:solidFill>
                  <a:schemeClr val="tx1"/>
                </a:solidFill>
                <a:latin typeface="黑体" panose="02010609060101010101" pitchFamily="49" charset="-122"/>
                <a:ea typeface="黑体" panose="02010609060101010101" pitchFamily="49" charset="-122"/>
              </a:rPr>
              <a:t>布局</a:t>
            </a:r>
          </a:p>
        </p:txBody>
      </p:sp>
    </p:spTree>
    <p:extLst>
      <p:ext uri="{BB962C8B-B14F-4D97-AF65-F5344CB8AC3E}">
        <p14:creationId xmlns:p14="http://schemas.microsoft.com/office/powerpoint/2010/main" val="186471676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646747" y="2406090"/>
            <a:ext cx="10898505" cy="3785652"/>
          </a:xfrm>
          <a:prstGeom prst="rect">
            <a:avLst/>
          </a:prstGeom>
          <a:noFill/>
        </p:spPr>
        <p:txBody>
          <a:bodyPr wrap="square" rtlCol="0" anchor="t">
            <a:spAutoFit/>
          </a:bodyPr>
          <a:lstStyle/>
          <a:p>
            <a:pPr>
              <a:lnSpc>
                <a:spcPct val="150000"/>
              </a:lnSpc>
            </a:pPr>
            <a:r>
              <a:rPr lang="zh-CN" altLang="en-US" sz="2000" b="1" dirty="0">
                <a:solidFill>
                  <a:prstClr val="black"/>
                </a:solidFill>
                <a:latin typeface="黑体" pitchFamily="49" charset="-122"/>
                <a:ea typeface="黑体" pitchFamily="49" charset="-122"/>
              </a:rPr>
              <a:t>政治</a:t>
            </a:r>
            <a:r>
              <a:rPr lang="zh-CN" altLang="en-US" sz="2000" dirty="0">
                <a:solidFill>
                  <a:prstClr val="black"/>
                </a:solidFill>
                <a:latin typeface="黑体" pitchFamily="49" charset="-122"/>
                <a:ea typeface="黑体" pitchFamily="49" charset="-122"/>
              </a:rPr>
              <a:t>：发展社会主义民主政治</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smtClean="0">
                <a:solidFill>
                  <a:prstClr val="black"/>
                </a:solidFill>
                <a:latin typeface="黑体" pitchFamily="49" charset="-122"/>
                <a:ea typeface="黑体" pitchFamily="49" charset="-122"/>
              </a:rPr>
              <a:t>经济</a:t>
            </a:r>
            <a:r>
              <a:rPr lang="zh-CN" altLang="en-US" sz="2000" dirty="0" smtClean="0">
                <a:solidFill>
                  <a:prstClr val="black"/>
                </a:solidFill>
                <a:latin typeface="黑体" pitchFamily="49" charset="-122"/>
                <a:ea typeface="黑体" pitchFamily="49" charset="-122"/>
              </a:rPr>
              <a:t>：</a:t>
            </a:r>
            <a:r>
              <a:rPr lang="zh-CN" altLang="en-US" sz="2000" b="1" dirty="0" smtClean="0">
                <a:solidFill>
                  <a:srgbClr val="C00000"/>
                </a:solidFill>
                <a:latin typeface="黑体" pitchFamily="49" charset="-122"/>
                <a:ea typeface="黑体" pitchFamily="49" charset="-122"/>
              </a:rPr>
              <a:t>经济发展</a:t>
            </a:r>
            <a:r>
              <a:rPr lang="zh-CN" altLang="en-US" sz="2000" b="1" u="sng" dirty="0">
                <a:solidFill>
                  <a:srgbClr val="C00000"/>
                </a:solidFill>
                <a:latin typeface="黑体" pitchFamily="49" charset="-122"/>
                <a:ea typeface="黑体" pitchFamily="49" charset="-122"/>
              </a:rPr>
              <a:t> </a:t>
            </a:r>
            <a:r>
              <a:rPr lang="zh-CN" altLang="en-US" sz="2000" b="1" u="sng" dirty="0" smtClean="0">
                <a:solidFill>
                  <a:srgbClr val="C00000"/>
                </a:solidFill>
                <a:latin typeface="黑体" pitchFamily="49" charset="-122"/>
                <a:ea typeface="黑体" pitchFamily="49" charset="-122"/>
              </a:rPr>
              <a:t>    </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从高速增长转为中高速增长；</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dirty="0" smtClean="0">
                <a:solidFill>
                  <a:prstClr val="black"/>
                </a:solidFill>
                <a:latin typeface="黑体" pitchFamily="49" charset="-122"/>
                <a:ea typeface="黑体" pitchFamily="49" charset="-122"/>
              </a:rPr>
              <a:t>                        经济结构不断优化升级；</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dirty="0" smtClean="0">
                <a:solidFill>
                  <a:prstClr val="black"/>
                </a:solidFill>
                <a:latin typeface="黑体" pitchFamily="49" charset="-122"/>
                <a:ea typeface="黑体" pitchFamily="49" charset="-122"/>
              </a:rPr>
              <a:t>                        从要素驱动、投资驱动转向创新驱动。</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dirty="0" smtClean="0">
                <a:solidFill>
                  <a:prstClr val="black"/>
                </a:solidFill>
                <a:latin typeface="黑体" pitchFamily="49" charset="-122"/>
                <a:ea typeface="黑体" pitchFamily="49" charset="-122"/>
              </a:rPr>
              <a:t>      在新常态下要做到</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去产能、去库存、去杠杆、降成本、补短板（“</a:t>
            </a:r>
            <a:r>
              <a:rPr lang="zh-CN" altLang="en-US" sz="2000" b="1" dirty="0" smtClean="0">
                <a:solidFill>
                  <a:srgbClr val="C00000"/>
                </a:solidFill>
                <a:latin typeface="黑体" pitchFamily="49" charset="-122"/>
                <a:ea typeface="黑体" pitchFamily="49" charset="-122"/>
              </a:rPr>
              <a:t>三去一降一补</a:t>
            </a:r>
            <a:r>
              <a:rPr lang="zh-CN" altLang="en-US" sz="2000" dirty="0" smtClean="0">
                <a:solidFill>
                  <a:prstClr val="black"/>
                </a:solidFill>
                <a:latin typeface="黑体" pitchFamily="49" charset="-122"/>
                <a:ea typeface="黑体" pitchFamily="49" charset="-122"/>
              </a:rPr>
              <a:t>”）</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prstClr val="black"/>
                </a:solidFill>
                <a:latin typeface="黑体" pitchFamily="49" charset="-122"/>
                <a:ea typeface="黑体" pitchFamily="49" charset="-122"/>
              </a:rPr>
              <a:t>文化</a:t>
            </a:r>
            <a:r>
              <a:rPr lang="zh-CN" altLang="en-US" sz="2000" dirty="0" smtClean="0">
                <a:solidFill>
                  <a:prstClr val="black"/>
                </a:solidFill>
                <a:latin typeface="黑体" pitchFamily="49" charset="-122"/>
                <a:ea typeface="黑体" pitchFamily="49" charset="-122"/>
              </a:rPr>
              <a:t>：</a:t>
            </a:r>
            <a:r>
              <a:rPr lang="en-US" altLang="zh-CN" sz="2000" dirty="0" smtClean="0">
                <a:solidFill>
                  <a:prstClr val="black"/>
                </a:solidFill>
                <a:latin typeface="黑体" pitchFamily="49" charset="-122"/>
                <a:ea typeface="黑体" pitchFamily="49" charset="-122"/>
              </a:rPr>
              <a:t>2017</a:t>
            </a:r>
            <a:r>
              <a:rPr lang="zh-CN" altLang="en-US" sz="2000" dirty="0" smtClean="0">
                <a:solidFill>
                  <a:prstClr val="black"/>
                </a:solidFill>
                <a:latin typeface="黑体" pitchFamily="49" charset="-122"/>
                <a:ea typeface="黑体" pitchFamily="49" charset="-122"/>
              </a:rPr>
              <a:t>年</a:t>
            </a:r>
            <a:r>
              <a:rPr lang="en-US" altLang="zh-CN" sz="2000" dirty="0" smtClean="0">
                <a:solidFill>
                  <a:prstClr val="black"/>
                </a:solidFill>
                <a:latin typeface="黑体" pitchFamily="49" charset="-122"/>
                <a:ea typeface="黑体" pitchFamily="49" charset="-122"/>
              </a:rPr>
              <a:t>9</a:t>
            </a:r>
            <a:r>
              <a:rPr lang="zh-CN" altLang="en-US" sz="2000" dirty="0" smtClean="0">
                <a:solidFill>
                  <a:prstClr val="black"/>
                </a:solidFill>
                <a:latin typeface="黑体" pitchFamily="49" charset="-122"/>
                <a:ea typeface="黑体" pitchFamily="49" charset="-122"/>
              </a:rPr>
              <a:t>月，十二届人大常委会第二十九次会议通过</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中华人民共和国国歌法</a:t>
            </a:r>
            <a:r>
              <a:rPr lang="en-US" altLang="zh-CN" sz="2000" dirty="0" smtClean="0">
                <a:solidFill>
                  <a:prstClr val="black"/>
                </a:solidFill>
                <a:latin typeface="黑体" pitchFamily="49" charset="-122"/>
                <a:ea typeface="黑体" pitchFamily="49" charset="-122"/>
              </a:rPr>
              <a:t>》</a:t>
            </a:r>
          </a:p>
          <a:p>
            <a:pPr>
              <a:lnSpc>
                <a:spcPct val="150000"/>
              </a:lnSpc>
            </a:pPr>
            <a:r>
              <a:rPr lang="zh-CN" altLang="en-US" sz="2000" b="1" dirty="0" smtClean="0">
                <a:solidFill>
                  <a:prstClr val="black"/>
                </a:solidFill>
                <a:latin typeface="黑体" pitchFamily="49" charset="-122"/>
                <a:ea typeface="黑体" pitchFamily="49" charset="-122"/>
              </a:rPr>
              <a:t>社会</a:t>
            </a:r>
            <a:r>
              <a:rPr lang="zh-CN" altLang="en-US" sz="2000" dirty="0" smtClean="0">
                <a:solidFill>
                  <a:prstClr val="black"/>
                </a:solidFill>
                <a:latin typeface="黑体" pitchFamily="49" charset="-122"/>
                <a:ea typeface="黑体" pitchFamily="49" charset="-122"/>
              </a:rPr>
              <a:t>：在发展中保障和改善民生</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生态</a:t>
            </a:r>
            <a:r>
              <a:rPr lang="zh-CN" altLang="en-US" sz="2000" dirty="0" smtClean="0">
                <a:solidFill>
                  <a:srgbClr val="C00000"/>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倡导“牢记使命、艰苦创业、绿色发展”的</a:t>
            </a:r>
            <a:r>
              <a:rPr lang="zh-CN" altLang="en-US" sz="2000" b="1" u="sng" dirty="0">
                <a:solidFill>
                  <a:srgbClr val="C00000"/>
                </a:solidFill>
                <a:latin typeface="黑体" pitchFamily="49" charset="-122"/>
                <a:ea typeface="黑体" pitchFamily="49" charset="-122"/>
              </a:rPr>
              <a:t> </a:t>
            </a:r>
            <a:r>
              <a:rPr lang="zh-CN" altLang="en-US" sz="2000" b="1" u="sng" dirty="0" smtClean="0">
                <a:solidFill>
                  <a:srgbClr val="C00000"/>
                </a:solidFill>
                <a:latin typeface="黑体" pitchFamily="49" charset="-122"/>
                <a:ea typeface="黑体" pitchFamily="49" charset="-122"/>
              </a:rPr>
              <a:t>     </a:t>
            </a:r>
            <a:r>
              <a:rPr lang="zh-CN" altLang="en-US" sz="2000" b="1" dirty="0" smtClean="0">
                <a:solidFill>
                  <a:srgbClr val="C00000"/>
                </a:solidFill>
                <a:latin typeface="黑体" pitchFamily="49" charset="-122"/>
                <a:ea typeface="黑体" pitchFamily="49" charset="-122"/>
              </a:rPr>
              <a:t>精神</a:t>
            </a:r>
            <a:endParaRPr lang="zh-CN" altLang="en-US" sz="2000" b="1" dirty="0">
              <a:solidFill>
                <a:srgbClr val="C00000"/>
              </a:solidFill>
              <a:latin typeface="黑体" pitchFamily="49" charset="-122"/>
              <a:ea typeface="黑体" pitchFamily="49" charset="-122"/>
            </a:endParaRPr>
          </a:p>
        </p:txBody>
      </p:sp>
      <p:pic>
        <p:nvPicPr>
          <p:cNvPr id="1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6324" y="2277299"/>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1" name="圆角矩形 10"/>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2" name="左大括号 11"/>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3" name="圆角矩形 12"/>
          <p:cNvSpPr/>
          <p:nvPr/>
        </p:nvSpPr>
        <p:spPr>
          <a:xfrm>
            <a:off x="9061901" y="3244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14" name="圆角矩形 13"/>
          <p:cNvSpPr/>
          <p:nvPr/>
        </p:nvSpPr>
        <p:spPr>
          <a:xfrm>
            <a:off x="9088280" y="1758841"/>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黑体" panose="02010609060101010101" pitchFamily="49" charset="-122"/>
                <a:ea typeface="黑体" panose="02010609060101010101" pitchFamily="49" charset="-122"/>
              </a:rPr>
              <a:t>“五位一体”总布局</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5" name="圆角矩形 14"/>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rPr>
              <a:t>“</a:t>
            </a:r>
            <a:r>
              <a:rPr lang="zh-CN" altLang="en-US" sz="2000" dirty="0">
                <a:solidFill>
                  <a:schemeClr val="tx1"/>
                </a:solidFill>
                <a:latin typeface="黑体" panose="02010609060101010101" pitchFamily="49" charset="-122"/>
                <a:ea typeface="黑体" panose="02010609060101010101" pitchFamily="49" charset="-122"/>
              </a:rPr>
              <a:t>四个全面</a:t>
            </a:r>
            <a:r>
              <a:rPr lang="zh-CN" altLang="en-US" sz="2000" dirty="0" smtClean="0">
                <a:solidFill>
                  <a:schemeClr val="tx1"/>
                </a:solidFill>
                <a:latin typeface="黑体" panose="02010609060101010101" pitchFamily="49" charset="-122"/>
                <a:ea typeface="黑体" panose="02010609060101010101" pitchFamily="49" charset="-122"/>
              </a:rPr>
              <a:t>”战略</a:t>
            </a:r>
            <a:r>
              <a:rPr lang="zh-CN" altLang="en-US" sz="2000" dirty="0">
                <a:solidFill>
                  <a:schemeClr val="tx1"/>
                </a:solidFill>
                <a:latin typeface="黑体" panose="02010609060101010101" pitchFamily="49" charset="-122"/>
                <a:ea typeface="黑体" panose="02010609060101010101" pitchFamily="49" charset="-122"/>
              </a:rPr>
              <a:t>布局</a:t>
            </a:r>
          </a:p>
        </p:txBody>
      </p:sp>
    </p:spTree>
    <p:extLst>
      <p:ext uri="{BB962C8B-B14F-4D97-AF65-F5344CB8AC3E}">
        <p14:creationId xmlns:p14="http://schemas.microsoft.com/office/powerpoint/2010/main" val="26686744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24746"/>
            <a:ext cx="10192076" cy="544050"/>
          </a:xfrm>
        </p:spPr>
        <p:txBody>
          <a:bodyPr vert="horz" lIns="91440" tIns="45720" rIns="91440" bIns="45720" rtlCol="0" anchor="ctr">
            <a:noAutofit/>
          </a:bodyPr>
          <a:lstStyle/>
          <a:p>
            <a:r>
              <a:rPr lang="zh-CN" altLang="en-US" sz="2000" dirty="0">
                <a:solidFill>
                  <a:schemeClr val="tx1"/>
                </a:solidFill>
              </a:rPr>
              <a:t>第一节开拓中国特色社会主义更为广阔的发展前景</a:t>
            </a:r>
          </a:p>
        </p:txBody>
      </p:sp>
      <p:sp>
        <p:nvSpPr>
          <p:cNvPr id="22" name="文本框 4"/>
          <p:cNvSpPr txBox="1"/>
          <p:nvPr/>
        </p:nvSpPr>
        <p:spPr>
          <a:xfrm>
            <a:off x="646747" y="2406090"/>
            <a:ext cx="10898505" cy="3785652"/>
          </a:xfrm>
          <a:prstGeom prst="rect">
            <a:avLst/>
          </a:prstGeom>
          <a:noFill/>
        </p:spPr>
        <p:txBody>
          <a:bodyPr wrap="square" rtlCol="0" anchor="t">
            <a:spAutoFit/>
          </a:bodyPr>
          <a:lstStyle/>
          <a:p>
            <a:pPr>
              <a:lnSpc>
                <a:spcPct val="150000"/>
              </a:lnSpc>
            </a:pPr>
            <a:r>
              <a:rPr lang="zh-CN" altLang="en-US" sz="2000" b="1" dirty="0">
                <a:solidFill>
                  <a:prstClr val="black"/>
                </a:solidFill>
                <a:latin typeface="黑体" pitchFamily="49" charset="-122"/>
                <a:ea typeface="黑体" pitchFamily="49" charset="-122"/>
              </a:rPr>
              <a:t>政治</a:t>
            </a:r>
            <a:r>
              <a:rPr lang="zh-CN" altLang="en-US" sz="2000" dirty="0">
                <a:solidFill>
                  <a:prstClr val="black"/>
                </a:solidFill>
                <a:latin typeface="黑体" pitchFamily="49" charset="-122"/>
                <a:ea typeface="黑体" pitchFamily="49" charset="-122"/>
              </a:rPr>
              <a:t>：发展社会主义民主政治</a:t>
            </a:r>
            <a:endParaRPr lang="en-US" altLang="zh-CN" sz="2000" dirty="0">
              <a:solidFill>
                <a:prstClr val="black"/>
              </a:solidFill>
              <a:latin typeface="黑体" pitchFamily="49" charset="-122"/>
              <a:ea typeface="黑体" pitchFamily="49" charset="-122"/>
            </a:endParaRPr>
          </a:p>
          <a:p>
            <a:pPr>
              <a:lnSpc>
                <a:spcPct val="150000"/>
              </a:lnSpc>
            </a:pPr>
            <a:r>
              <a:rPr lang="zh-CN" altLang="en-US" sz="2000" b="1" dirty="0" smtClean="0">
                <a:solidFill>
                  <a:prstClr val="black"/>
                </a:solidFill>
                <a:latin typeface="黑体" pitchFamily="49" charset="-122"/>
                <a:ea typeface="黑体" pitchFamily="49" charset="-122"/>
              </a:rPr>
              <a:t>经济</a:t>
            </a:r>
            <a:r>
              <a:rPr lang="zh-CN" altLang="en-US" sz="2000" dirty="0" smtClean="0">
                <a:solidFill>
                  <a:prstClr val="black"/>
                </a:solidFill>
                <a:latin typeface="黑体" pitchFamily="49" charset="-122"/>
                <a:ea typeface="黑体" pitchFamily="49" charset="-122"/>
              </a:rPr>
              <a:t>：</a:t>
            </a:r>
            <a:r>
              <a:rPr lang="zh-CN" altLang="en-US" sz="2000" b="1" dirty="0" smtClean="0">
                <a:solidFill>
                  <a:srgbClr val="C00000"/>
                </a:solidFill>
                <a:latin typeface="黑体" pitchFamily="49" charset="-122"/>
                <a:ea typeface="黑体" pitchFamily="49" charset="-122"/>
              </a:rPr>
              <a:t>经济发展新常态</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从高速增长转为中高速增长；</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dirty="0" smtClean="0">
                <a:solidFill>
                  <a:prstClr val="black"/>
                </a:solidFill>
                <a:latin typeface="黑体" pitchFamily="49" charset="-122"/>
                <a:ea typeface="黑体" pitchFamily="49" charset="-122"/>
              </a:rPr>
              <a:t>                        经济结构不断优化升级；</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dirty="0" smtClean="0">
                <a:solidFill>
                  <a:prstClr val="black"/>
                </a:solidFill>
                <a:latin typeface="黑体" pitchFamily="49" charset="-122"/>
                <a:ea typeface="黑体" pitchFamily="49" charset="-122"/>
              </a:rPr>
              <a:t>                        从要素驱动、投资驱动转向创新驱动。</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dirty="0" smtClean="0">
                <a:solidFill>
                  <a:prstClr val="black"/>
                </a:solidFill>
                <a:latin typeface="黑体" pitchFamily="49" charset="-122"/>
                <a:ea typeface="黑体" pitchFamily="49" charset="-122"/>
              </a:rPr>
              <a:t>      在新常态下要做到</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去产能、去库存、去杠杆、降成本、补短板（“</a:t>
            </a:r>
            <a:r>
              <a:rPr lang="zh-CN" altLang="en-US" sz="2000" b="1" dirty="0" smtClean="0">
                <a:solidFill>
                  <a:srgbClr val="C00000"/>
                </a:solidFill>
                <a:latin typeface="黑体" pitchFamily="49" charset="-122"/>
                <a:ea typeface="黑体" pitchFamily="49" charset="-122"/>
              </a:rPr>
              <a:t>三去一降一补</a:t>
            </a:r>
            <a:r>
              <a:rPr lang="zh-CN" altLang="en-US" sz="2000" dirty="0" smtClean="0">
                <a:solidFill>
                  <a:prstClr val="black"/>
                </a:solidFill>
                <a:latin typeface="黑体" pitchFamily="49" charset="-122"/>
                <a:ea typeface="黑体" pitchFamily="49" charset="-122"/>
              </a:rPr>
              <a:t>”）</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prstClr val="black"/>
                </a:solidFill>
                <a:latin typeface="黑体" pitchFamily="49" charset="-122"/>
                <a:ea typeface="黑体" pitchFamily="49" charset="-122"/>
              </a:rPr>
              <a:t>文化</a:t>
            </a:r>
            <a:r>
              <a:rPr lang="zh-CN" altLang="en-US" sz="2000" dirty="0" smtClean="0">
                <a:solidFill>
                  <a:prstClr val="black"/>
                </a:solidFill>
                <a:latin typeface="黑体" pitchFamily="49" charset="-122"/>
                <a:ea typeface="黑体" pitchFamily="49" charset="-122"/>
              </a:rPr>
              <a:t>：</a:t>
            </a:r>
            <a:r>
              <a:rPr lang="en-US" altLang="zh-CN" sz="2000" dirty="0" smtClean="0">
                <a:solidFill>
                  <a:prstClr val="black"/>
                </a:solidFill>
                <a:latin typeface="黑体" pitchFamily="49" charset="-122"/>
                <a:ea typeface="黑体" pitchFamily="49" charset="-122"/>
              </a:rPr>
              <a:t>2017</a:t>
            </a:r>
            <a:r>
              <a:rPr lang="zh-CN" altLang="en-US" sz="2000" dirty="0" smtClean="0">
                <a:solidFill>
                  <a:prstClr val="black"/>
                </a:solidFill>
                <a:latin typeface="黑体" pitchFamily="49" charset="-122"/>
                <a:ea typeface="黑体" pitchFamily="49" charset="-122"/>
              </a:rPr>
              <a:t>年</a:t>
            </a:r>
            <a:r>
              <a:rPr lang="en-US" altLang="zh-CN" sz="2000" dirty="0" smtClean="0">
                <a:solidFill>
                  <a:prstClr val="black"/>
                </a:solidFill>
                <a:latin typeface="黑体" pitchFamily="49" charset="-122"/>
                <a:ea typeface="黑体" pitchFamily="49" charset="-122"/>
              </a:rPr>
              <a:t>9</a:t>
            </a:r>
            <a:r>
              <a:rPr lang="zh-CN" altLang="en-US" sz="2000" dirty="0" smtClean="0">
                <a:solidFill>
                  <a:prstClr val="black"/>
                </a:solidFill>
                <a:latin typeface="黑体" pitchFamily="49" charset="-122"/>
                <a:ea typeface="黑体" pitchFamily="49" charset="-122"/>
              </a:rPr>
              <a:t>月，十二届人大常委会第二十九次会议通过</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中华人民共和国国歌法</a:t>
            </a:r>
            <a:r>
              <a:rPr lang="en-US" altLang="zh-CN" sz="2000" dirty="0" smtClean="0">
                <a:solidFill>
                  <a:prstClr val="black"/>
                </a:solidFill>
                <a:latin typeface="黑体" pitchFamily="49" charset="-122"/>
                <a:ea typeface="黑体" pitchFamily="49" charset="-122"/>
              </a:rPr>
              <a:t>》</a:t>
            </a:r>
          </a:p>
          <a:p>
            <a:pPr>
              <a:lnSpc>
                <a:spcPct val="150000"/>
              </a:lnSpc>
            </a:pPr>
            <a:r>
              <a:rPr lang="zh-CN" altLang="en-US" sz="2000" b="1" dirty="0" smtClean="0">
                <a:solidFill>
                  <a:prstClr val="black"/>
                </a:solidFill>
                <a:latin typeface="黑体" pitchFamily="49" charset="-122"/>
                <a:ea typeface="黑体" pitchFamily="49" charset="-122"/>
              </a:rPr>
              <a:t>社会</a:t>
            </a:r>
            <a:r>
              <a:rPr lang="zh-CN" altLang="en-US" sz="2000" dirty="0" smtClean="0">
                <a:solidFill>
                  <a:prstClr val="black"/>
                </a:solidFill>
                <a:latin typeface="黑体" pitchFamily="49" charset="-122"/>
                <a:ea typeface="黑体" pitchFamily="49" charset="-122"/>
              </a:rPr>
              <a:t>：在发展中保障和改善民生</a:t>
            </a:r>
            <a:endParaRPr lang="en-US" altLang="zh-CN" sz="2000" dirty="0" smtClean="0">
              <a:solidFill>
                <a:prstClr val="black"/>
              </a:solidFill>
              <a:latin typeface="黑体" pitchFamily="49" charset="-122"/>
              <a:ea typeface="黑体" pitchFamily="49" charset="-122"/>
            </a:endParaRPr>
          </a:p>
          <a:p>
            <a:pPr>
              <a:lnSpc>
                <a:spcPct val="150000"/>
              </a:lnSpc>
            </a:pPr>
            <a:r>
              <a:rPr lang="zh-CN" altLang="en-US" sz="2000" b="1" dirty="0" smtClean="0">
                <a:solidFill>
                  <a:srgbClr val="C00000"/>
                </a:solidFill>
                <a:latin typeface="黑体" pitchFamily="49" charset="-122"/>
                <a:ea typeface="黑体" pitchFamily="49" charset="-122"/>
              </a:rPr>
              <a:t>生态</a:t>
            </a:r>
            <a:r>
              <a:rPr lang="zh-CN" altLang="en-US" sz="2000" dirty="0" smtClean="0">
                <a:solidFill>
                  <a:srgbClr val="C00000"/>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倡导“牢记使命、艰苦创业、绿色发展”的</a:t>
            </a:r>
            <a:r>
              <a:rPr lang="zh-CN" altLang="en-US" sz="2000" b="1" dirty="0" smtClean="0">
                <a:solidFill>
                  <a:srgbClr val="C00000"/>
                </a:solidFill>
                <a:latin typeface="黑体" pitchFamily="49" charset="-122"/>
                <a:ea typeface="黑体" pitchFamily="49" charset="-122"/>
              </a:rPr>
              <a:t>塞罕坝精神</a:t>
            </a:r>
            <a:endParaRPr lang="zh-CN" altLang="en-US" sz="2000" b="1" dirty="0">
              <a:solidFill>
                <a:srgbClr val="C00000"/>
              </a:solidFill>
              <a:latin typeface="黑体" pitchFamily="49" charset="-122"/>
              <a:ea typeface="黑体" pitchFamily="49" charset="-122"/>
            </a:endParaRPr>
          </a:p>
        </p:txBody>
      </p:sp>
      <p:pic>
        <p:nvPicPr>
          <p:cNvPr id="1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6324" y="2277299"/>
            <a:ext cx="1587558" cy="506115"/>
          </a:xfrm>
          <a:prstGeom prst="rect">
            <a:avLst/>
          </a:prstGeom>
          <a:noFill/>
          <a:extLst>
            <a:ext uri="{909E8E84-426E-40DD-AFC4-6F175D3DCCD1}">
              <a14:hiddenFill xmlns:a14="http://schemas.microsoft.com/office/drawing/2010/main">
                <a:solidFill>
                  <a:srgbClr val="FFFFFF"/>
                </a:solidFill>
              </a14:hiddenFill>
            </a:ext>
          </a:extLst>
        </p:spPr>
      </p:pic>
      <p:sp>
        <p:nvSpPr>
          <p:cNvPr id="15" name="圆角矩形 14"/>
          <p:cNvSpPr/>
          <p:nvPr/>
        </p:nvSpPr>
        <p:spPr>
          <a:xfrm>
            <a:off x="6858816" y="579020"/>
            <a:ext cx="1888244" cy="1172533"/>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sym typeface="+mn-ea"/>
              </a:rPr>
              <a:t>第一节</a:t>
            </a:r>
            <a:r>
              <a:rPr lang="zh-CN" altLang="en-US" dirty="0" smtClean="0">
                <a:solidFill>
                  <a:prstClr val="black"/>
                </a:solidFill>
                <a:latin typeface="黑体" panose="02010609060101010101" pitchFamily="49" charset="-122"/>
                <a:ea typeface="黑体" panose="02010609060101010101" pitchFamily="49" charset="-122"/>
                <a:sym typeface="+mn-ea"/>
              </a:rPr>
              <a:t>：</a:t>
            </a:r>
            <a:r>
              <a:rPr lang="zh-CN" altLang="en-US"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6" name="左大括号 15"/>
          <p:cNvSpPr/>
          <p:nvPr/>
        </p:nvSpPr>
        <p:spPr>
          <a:xfrm>
            <a:off x="8798213" y="228255"/>
            <a:ext cx="187760" cy="199544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prstClr val="black"/>
              </a:solidFill>
            </a:endParaRPr>
          </a:p>
        </p:txBody>
      </p:sp>
      <p:sp>
        <p:nvSpPr>
          <p:cNvPr id="17" name="圆角矩形 16"/>
          <p:cNvSpPr/>
          <p:nvPr/>
        </p:nvSpPr>
        <p:spPr>
          <a:xfrm>
            <a:off x="9061901" y="3244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全面建设小康社会目标和实现民族复兴中国梦</a:t>
            </a:r>
          </a:p>
        </p:txBody>
      </p:sp>
      <p:sp>
        <p:nvSpPr>
          <p:cNvPr id="18" name="圆角矩形 17"/>
          <p:cNvSpPr/>
          <p:nvPr/>
        </p:nvSpPr>
        <p:spPr>
          <a:xfrm>
            <a:off x="9088280" y="1758841"/>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黑体" panose="02010609060101010101" pitchFamily="49" charset="-122"/>
                <a:ea typeface="黑体" panose="02010609060101010101" pitchFamily="49" charset="-122"/>
              </a:rPr>
              <a:t>“五位一体”总布局</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9" name="圆角矩形 18"/>
          <p:cNvSpPr/>
          <p:nvPr/>
        </p:nvSpPr>
        <p:spPr>
          <a:xfrm>
            <a:off x="9088280" y="899376"/>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rPr>
              <a:t>“</a:t>
            </a:r>
            <a:r>
              <a:rPr lang="zh-CN" altLang="en-US" sz="2000" dirty="0">
                <a:solidFill>
                  <a:schemeClr val="tx1"/>
                </a:solidFill>
                <a:latin typeface="黑体" panose="02010609060101010101" pitchFamily="49" charset="-122"/>
                <a:ea typeface="黑体" panose="02010609060101010101" pitchFamily="49" charset="-122"/>
              </a:rPr>
              <a:t>四个全面</a:t>
            </a:r>
            <a:r>
              <a:rPr lang="zh-CN" altLang="en-US" sz="2000" dirty="0" smtClean="0">
                <a:solidFill>
                  <a:schemeClr val="tx1"/>
                </a:solidFill>
                <a:latin typeface="黑体" panose="02010609060101010101" pitchFamily="49" charset="-122"/>
                <a:ea typeface="黑体" panose="02010609060101010101" pitchFamily="49" charset="-122"/>
              </a:rPr>
              <a:t>”战略</a:t>
            </a:r>
            <a:r>
              <a:rPr lang="zh-CN" altLang="en-US" sz="2000" dirty="0">
                <a:solidFill>
                  <a:schemeClr val="tx1"/>
                </a:solidFill>
                <a:latin typeface="黑体" panose="02010609060101010101" pitchFamily="49" charset="-122"/>
                <a:ea typeface="黑体" panose="02010609060101010101" pitchFamily="49" charset="-122"/>
              </a:rPr>
              <a:t>布局</a:t>
            </a:r>
          </a:p>
        </p:txBody>
      </p:sp>
    </p:spTree>
    <p:extLst>
      <p:ext uri="{BB962C8B-B14F-4D97-AF65-F5344CB8AC3E}">
        <p14:creationId xmlns:p14="http://schemas.microsoft.com/office/powerpoint/2010/main" val="81104944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96310" y="3026557"/>
            <a:ext cx="2088504" cy="1283792"/>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中国特色社会主义进入新时代</a:t>
            </a:r>
            <a:endPar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112516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开拓中国特色社会主义更为广阔的发展前景</a:t>
            </a:r>
            <a:endPar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6" name="圆角矩形 5"/>
          <p:cNvSpPr/>
          <p:nvPr/>
        </p:nvSpPr>
        <p:spPr>
          <a:xfrm>
            <a:off x="2470608" y="5225634"/>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不断谱写实现中华民族伟大复兴的新篇章</a:t>
            </a:r>
            <a:endPar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p:txBody>
      </p:sp>
      <p:sp>
        <p:nvSpPr>
          <p:cNvPr id="14" name="圆角矩形 13"/>
          <p:cNvSpPr/>
          <p:nvPr/>
        </p:nvSpPr>
        <p:spPr>
          <a:xfrm>
            <a:off x="2453580"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第二节：</a:t>
            </a:r>
          </a:p>
          <a:p>
            <a:pPr algn="ctr"/>
            <a:r>
              <a:rPr lang="zh-CN" altLang="en-US" sz="20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夺取新时代中国特色社会主义伟大胜利</a:t>
            </a:r>
          </a:p>
        </p:txBody>
      </p:sp>
      <p:sp>
        <p:nvSpPr>
          <p:cNvPr id="11" name="左大括号 10"/>
          <p:cNvSpPr/>
          <p:nvPr/>
        </p:nvSpPr>
        <p:spPr>
          <a:xfrm>
            <a:off x="6114826" y="2757310"/>
            <a:ext cx="220129" cy="182242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6338100" y="2835259"/>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在新时代坚持和发展中国特色社会主义</a:t>
            </a:r>
          </a:p>
        </p:txBody>
      </p:sp>
      <p:sp>
        <p:nvSpPr>
          <p:cNvPr id="13" name="圆角矩形 12"/>
          <p:cNvSpPr/>
          <p:nvPr/>
        </p:nvSpPr>
        <p:spPr>
          <a:xfrm>
            <a:off x="6338100" y="3879422"/>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宪法修改</a:t>
            </a:r>
            <a:endParaRPr lang="en-US" altLang="zh-CN" sz="2000" dirty="0" smtClean="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82401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1098</TotalTime>
  <Words>8596</Words>
  <Application>Microsoft Macintosh PowerPoint</Application>
  <PresentationFormat>宽屏</PresentationFormat>
  <Paragraphs>1505</Paragraphs>
  <Slides>114</Slides>
  <Notes>17</Notes>
  <HiddenSlides>0</HiddenSlides>
  <MMClips>0</MMClips>
  <ScaleCrop>false</ScaleCrop>
  <HeadingPairs>
    <vt:vector size="6" baseType="variant">
      <vt:variant>
        <vt:lpstr>已用的字体</vt:lpstr>
      </vt:variant>
      <vt:variant>
        <vt:i4>15</vt:i4>
      </vt:variant>
      <vt:variant>
        <vt:lpstr>主题</vt:lpstr>
      </vt:variant>
      <vt:variant>
        <vt:i4>6</vt:i4>
      </vt:variant>
      <vt:variant>
        <vt:lpstr>幻灯片标题</vt:lpstr>
      </vt:variant>
      <vt:variant>
        <vt:i4>114</vt:i4>
      </vt:variant>
    </vt:vector>
  </HeadingPairs>
  <TitlesOfParts>
    <vt:vector size="135" baseType="lpstr">
      <vt:lpstr>Calibri Light</vt:lpstr>
      <vt:lpstr>Heiti SC Light</vt:lpstr>
      <vt:lpstr>Palatino Linotype</vt:lpstr>
      <vt:lpstr>方正粗倩简体</vt:lpstr>
      <vt:lpstr>方正兰亭超细黑简体</vt:lpstr>
      <vt:lpstr>方正兰亭黑_GBK</vt:lpstr>
      <vt:lpstr>黑体</vt:lpstr>
      <vt:lpstr>华文行楷</vt:lpstr>
      <vt:lpstr>华文新魏</vt:lpstr>
      <vt:lpstr>思源黑体 CN Light</vt:lpstr>
      <vt:lpstr>宋体</vt:lpstr>
      <vt:lpstr>微软雅黑</vt:lpstr>
      <vt:lpstr>Arial</vt:lpstr>
      <vt:lpstr>Calibri</vt:lpstr>
      <vt:lpstr>Wingdings</vt:lpstr>
      <vt:lpstr>Office 主题</vt:lpstr>
      <vt:lpstr>1_Office 主题</vt:lpstr>
      <vt:lpstr>3_Office 主题</vt:lpstr>
      <vt:lpstr>2_Office 主题</vt:lpstr>
      <vt:lpstr>4_Office 主题</vt:lpstr>
      <vt:lpstr>5_Office 主题</vt:lpstr>
      <vt:lpstr>PowerPoint 演示文稿</vt:lpstr>
      <vt:lpstr>关于教材</vt:lpstr>
      <vt:lpstr>PowerPoint 演示文稿</vt:lpstr>
      <vt:lpstr>PowerPoint 演示文稿</vt:lpstr>
      <vt:lpstr>PowerPoint 演示文稿</vt:lpstr>
      <vt:lpstr>PowerPoint 演示文稿</vt:lpstr>
      <vt:lpstr>PowerPoint 演示文稿</vt:lpstr>
      <vt:lpstr>PowerPoint 演示文稿</vt:lpstr>
      <vt:lpstr>第一节 历史性的伟大转折和改革开放的起步  </vt:lpstr>
      <vt:lpstr>第一节 历史性的伟大转折和改革开放的起步  </vt:lpstr>
      <vt:lpstr>练一练</vt:lpstr>
      <vt:lpstr>练一练</vt:lpstr>
      <vt:lpstr>练一练</vt:lpstr>
      <vt:lpstr>练一练</vt:lpstr>
      <vt:lpstr>PowerPoint 演示文稿</vt:lpstr>
      <vt:lpstr>第一节 历史性的伟大转折和改革开放的起步  </vt:lpstr>
      <vt:lpstr>第一节 历史性的伟大转折和改革开放的起步  </vt:lpstr>
      <vt:lpstr>PowerPoint 演示文稿</vt:lpstr>
      <vt:lpstr>第一节 历史性的伟大转折和改革开放的起步  </vt:lpstr>
      <vt:lpstr>第一节 历史性的伟大转折和改革开放的起步  </vt:lpstr>
      <vt:lpstr>第一节 历史性的伟大转折和改革开放的起步  </vt:lpstr>
      <vt:lpstr>第一节 历史性的伟大转折和改革开放的起步  </vt:lpstr>
      <vt:lpstr>第一节 历史性的伟大转折和改革开放的起步  </vt:lpstr>
      <vt:lpstr>练一练</vt:lpstr>
      <vt:lpstr>练一练</vt:lpstr>
      <vt:lpstr>练一练</vt:lpstr>
      <vt:lpstr>练一练</vt:lpstr>
      <vt:lpstr>PowerPoint 演示文稿</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练一练</vt:lpstr>
      <vt:lpstr>练一练</vt:lpstr>
      <vt:lpstr>练一练</vt:lpstr>
      <vt:lpstr>练一练</vt:lpstr>
      <vt:lpstr>练一练</vt:lpstr>
      <vt:lpstr>练一练</vt:lpstr>
      <vt:lpstr>练一练</vt:lpstr>
      <vt:lpstr>练一练</vt:lpstr>
      <vt:lpstr>PowerPoint 演示文稿</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第二/三/四节 改革开放和现代化建设的发展  </vt:lpstr>
      <vt:lpstr>练一练</vt:lpstr>
      <vt:lpstr>练一练</vt:lpstr>
      <vt:lpstr>练一练</vt:lpstr>
      <vt:lpstr>练一练</vt:lpstr>
      <vt:lpstr>练一练</vt:lpstr>
      <vt:lpstr>练一练</vt:lpstr>
      <vt:lpstr>第五节 改革开放和社会主义现代化建设的成就  </vt:lpstr>
      <vt:lpstr>PowerPoint 演示文稿</vt:lpstr>
      <vt:lpstr>PowerPoint 演示文稿</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练一练</vt:lpstr>
      <vt:lpstr>练一练</vt:lpstr>
      <vt:lpstr>练一练</vt:lpstr>
      <vt:lpstr>练一练</vt:lpstr>
      <vt:lpstr>练一练</vt:lpstr>
      <vt:lpstr>练一练</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第一节开拓中国特色社会主义更为广阔的发展前景</vt:lpstr>
      <vt:lpstr>PowerPoint 演示文稿</vt:lpstr>
      <vt:lpstr>第二节：夺取新时代中国特色社会主义伟大胜利</vt:lpstr>
      <vt:lpstr>第二节：夺取新时代中国特色社会主义伟大胜利</vt:lpstr>
      <vt:lpstr>第二节：夺取新时代中国特色社会主义伟大胜利</vt:lpstr>
      <vt:lpstr>第二节：夺取新时代中国特色社会主义伟大胜利</vt:lpstr>
      <vt:lpstr>第二节：夺取新时代中国特色社会主义伟大胜利</vt:lpstr>
      <vt:lpstr>第二节：夺取新时代中国特色社会主义伟大胜利</vt:lpstr>
      <vt:lpstr>第二节：夺取新时代中国特色社会主义伟大胜利</vt:lpstr>
      <vt:lpstr>第二节：夺取新时代中国特色社会主义伟大胜利</vt:lpstr>
      <vt:lpstr>PowerPoint 演示文稿</vt:lpstr>
      <vt:lpstr>第三节：不断谱写实现中华民族伟大复兴的新篇章</vt:lpstr>
      <vt:lpstr>第三节：不断谱写实现中华民族伟大复兴的新篇章</vt:lpstr>
      <vt:lpstr>第三节：不断谱写实现中华民族伟大复兴的新篇章</vt:lpstr>
      <vt:lpstr>第三节：不断谱写实现中华民族伟大复兴的新篇章</vt:lpstr>
      <vt:lpstr>共产党部分重点会议记忆</vt:lpstr>
      <vt:lpstr>共产党部分重点会议记忆</vt:lpstr>
    </vt:vector>
  </TitlesOfParts>
  <Company>Sky123.Org</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Microsoft Office 用户</cp:lastModifiedBy>
  <cp:revision>648</cp:revision>
  <dcterms:created xsi:type="dcterms:W3CDTF">2015-01-10T04:56:00Z</dcterms:created>
  <dcterms:modified xsi:type="dcterms:W3CDTF">2019-01-24T05:34:47Z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