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1567" r:id="rId3"/>
    <p:sldId id="1568" r:id="rId4"/>
    <p:sldId id="1569" r:id="rId5"/>
    <p:sldId id="1570" r:id="rId6"/>
    <p:sldId id="1571" r:id="rId7"/>
    <p:sldId id="1572" r:id="rId8"/>
    <p:sldId id="1573" r:id="rId9"/>
    <p:sldId id="1574" r:id="rId10"/>
    <p:sldId id="1575" r:id="rId11"/>
    <p:sldId id="1576" r:id="rId12"/>
    <p:sldId id="1577" r:id="rId13"/>
    <p:sldId id="1578" r:id="rId14"/>
    <p:sldId id="1579" r:id="rId15"/>
    <p:sldId id="1580" r:id="rId16"/>
    <p:sldId id="1581" r:id="rId17"/>
    <p:sldId id="1582" r:id="rId18"/>
    <p:sldId id="1583" r:id="rId19"/>
    <p:sldId id="1584" r:id="rId20"/>
    <p:sldId id="1585" r:id="rId21"/>
    <p:sldId id="1586" r:id="rId22"/>
    <p:sldId id="1587" r:id="rId23"/>
    <p:sldId id="1588" r:id="rId24"/>
    <p:sldId id="1589" r:id="rId25"/>
    <p:sldId id="1590" r:id="rId26"/>
    <p:sldId id="1591" r:id="rId27"/>
    <p:sldId id="1592" r:id="rId28"/>
    <p:sldId id="1593" r:id="rId29"/>
    <p:sldId id="261" r:id="rId3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7" autoAdjust="0"/>
    <p:restoredTop sz="81768" autoAdjust="0"/>
  </p:normalViewPr>
  <p:slideViewPr>
    <p:cSldViewPr snapToGrid="0" snapToObjects="1">
      <p:cViewPr>
        <p:scale>
          <a:sx n="60" d="100"/>
          <a:sy n="60" d="100"/>
        </p:scale>
        <p:origin x="-8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141951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26336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497898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87585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953464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53335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966260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266266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4</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5" y="3226981"/>
            <a:ext cx="9437965" cy="17171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DROP VIEW [IF EXISTS]</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p>
          <a:p>
            <a:r>
              <a:rPr lang="en-US" altLang="zh-CN" dirty="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手札体-简粗体"/>
                <a:ea typeface="手札体-简粗体"/>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RESTRICT | CASCADE</a:t>
            </a:r>
            <a:r>
              <a:rPr lang="en-US" altLang="zh-CN" dirty="0" smtClean="0">
                <a:solidFill>
                  <a:schemeClr val="tx1"/>
                </a:solidFill>
                <a:latin typeface="手札体-简粗体"/>
                <a:ea typeface="手札体-简粗体"/>
                <a:cs typeface="Arial" panose="020B0604020202020204" pitchFamily="34" charset="0"/>
              </a:rPr>
              <a: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DROP 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语句删除视图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4.6.2 </a:t>
            </a:r>
            <a:r>
              <a:rPr lang="zh-CN" altLang="en-US" dirty="0" smtClean="0">
                <a:latin typeface="微软雅黑" pitchFamily="34" charset="-122"/>
                <a:ea typeface="微软雅黑" pitchFamily="34" charset="-122"/>
              </a:rPr>
              <a:t>二、删除视图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162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5</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修改</a:t>
            </a:r>
            <a:r>
              <a:rPr lang="zh-CN" altLang="en-US" sz="2800" b="0" dirty="0" smtClean="0">
                <a:solidFill>
                  <a:srgbClr val="FF0000"/>
                </a:solidFill>
                <a:latin typeface="黑体" panose="02010609060101010101" pitchFamily="49" charset="-122"/>
                <a:ea typeface="黑体" panose="02010609060101010101" pitchFamily="49" charset="-122"/>
                <a:sym typeface="+mn-ea"/>
              </a:rPr>
              <a:t>视图定义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4" y="3280144"/>
            <a:ext cx="9437965" cy="171715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ALTER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[WITH [CASCADED | LOCAL]CHECK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修改视图定义</a:t>
              </a:r>
            </a:p>
          </p:txBody>
        </p:sp>
      </p:grpSp>
      <p:sp>
        <p:nvSpPr>
          <p:cNvPr id="16" name="TextBox 15"/>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ALTER 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语句对已有视图的定义（结构）进行修改</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4.6.3 </a:t>
            </a:r>
            <a:r>
              <a:rPr lang="zh-CN" altLang="en-US" dirty="0" smtClean="0">
                <a:latin typeface="微软雅黑" pitchFamily="34" charset="-122"/>
                <a:ea typeface="微软雅黑" pitchFamily="34" charset="-122"/>
              </a:rPr>
              <a:t>三、修改视图定义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5106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6</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查看</a:t>
            </a:r>
            <a:r>
              <a:rPr lang="zh-CN" altLang="en-US" sz="2800" b="0" dirty="0" smtClean="0">
                <a:solidFill>
                  <a:srgbClr val="FF0000"/>
                </a:solidFill>
                <a:latin typeface="黑体" panose="02010609060101010101" pitchFamily="49" charset="-122"/>
                <a:ea typeface="黑体" panose="02010609060101010101" pitchFamily="49" charset="-122"/>
                <a:sym typeface="+mn-ea"/>
              </a:rPr>
              <a:t>视图定义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307805" y="3290777"/>
            <a:ext cx="9437965" cy="1068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SHOW CREATE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7" name="TextBox 16"/>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SHOW CREATE 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语句查看已有视图的定义（结构）</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18" name="直接箭头连接符 17"/>
          <p:cNvCxnSpPr/>
          <p:nvPr/>
        </p:nvCxnSpPr>
        <p:spPr>
          <a:xfrm>
            <a:off x="4764207" y="3992525"/>
            <a:ext cx="254360" cy="36682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040373" y="4359348"/>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指定要查看视图的名称</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4040373" y="3710762"/>
            <a:ext cx="1307805"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7" name="矩形 2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1" name="肘形连接符 30"/>
          <p:cNvCxnSpPr>
            <a:stCxn id="21" idx="3"/>
            <a:endCxn id="2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1" idx="3"/>
            <a:endCxn id="2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0" idx="1"/>
            <a:endCxn id="2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4.6.4 </a:t>
            </a:r>
            <a:r>
              <a:rPr lang="zh-CN" altLang="en-US" dirty="0" smtClean="0">
                <a:latin typeface="微软雅黑" pitchFamily="34" charset="-122"/>
                <a:ea typeface="微软雅黑" pitchFamily="34" charset="-122"/>
              </a:rPr>
              <a:t>四、查看视图定义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40921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INSERT</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语句通过视图向基本表插入数据</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中，向视图</a:t>
            </a:r>
            <a:r>
              <a:rPr lang="en-US" altLang="zh-CN" sz="2400" dirty="0" err="1" smtClean="0">
                <a:latin typeface="手札体-简粗体" panose="03000700000000000000" pitchFamily="66" charset="-122"/>
                <a:ea typeface="手札体-简粗体" panose="03000700000000000000" pitchFamily="66" charset="-122"/>
              </a:rPr>
              <a:t>customers_view</a:t>
            </a:r>
            <a:r>
              <a:rPr lang="zh-CN" altLang="en-US" sz="2400" dirty="0" smtClean="0">
                <a:latin typeface="手札体-简粗体" panose="03000700000000000000" pitchFamily="66" charset="-122"/>
                <a:ea typeface="手札体-简粗体" panose="03000700000000000000" pitchFamily="66" charset="-122"/>
              </a:rPr>
              <a:t>插入记录：</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Arial" panose="020B0604020202020204" pitchFamily="34" charset="0"/>
                <a:ea typeface="Arial Unicode MS" panose="020B0604020202020204" pitchFamily="34" charset="-122"/>
                <a:cs typeface="Arial" panose="020B0604020202020204" pitchFamily="34" charset="0"/>
              </a:rPr>
              <a:t> </a:t>
            </a:r>
            <a:r>
              <a:rPr lang="en-US" altLang="zh-CN" sz="2400" dirty="0">
                <a:latin typeface="Arial" panose="020B0604020202020204" pitchFamily="34" charset="0"/>
                <a:ea typeface="Arial Unicode MS" panose="020B0604020202020204" pitchFamily="34" charset="-122"/>
                <a:cs typeface="Arial" panose="020B0604020202020204" pitchFamily="34" charset="0"/>
              </a:rPr>
              <a:t>(909,’</a:t>
            </a:r>
            <a:r>
              <a:rPr lang="zh-CN" altLang="en-US" sz="2400" dirty="0">
                <a:latin typeface="Arial" panose="020B0604020202020204" pitchFamily="34" charset="0"/>
                <a:ea typeface="Arial Unicode MS" panose="020B0604020202020204" pitchFamily="34" charset="-122"/>
                <a:cs typeface="Arial" panose="020B0604020202020204" pitchFamily="34" charset="0"/>
              </a:rPr>
              <a:t>周明</a:t>
            </a:r>
            <a:r>
              <a:rPr lang="en-US" altLang="zh-CN" sz="2400" dirty="0">
                <a:latin typeface="Arial" panose="020B0604020202020204" pitchFamily="34" charset="0"/>
                <a:ea typeface="Arial Unicode MS" panose="020B0604020202020204" pitchFamily="34" charset="-122"/>
                <a:cs typeface="Arial" panose="020B0604020202020204" pitchFamily="34" charset="0"/>
              </a:rPr>
              <a:t>’</a:t>
            </a:r>
            <a:r>
              <a:rPr lang="zh-CN" altLang="en-US" sz="2400" dirty="0">
                <a:latin typeface="Arial" panose="020B0604020202020204" pitchFamily="34" charset="0"/>
                <a:ea typeface="Arial Unicode MS" panose="020B0604020202020204" pitchFamily="34" charset="-122"/>
                <a:cs typeface="Arial" panose="020B0604020202020204" pitchFamily="34" charset="0"/>
              </a:rPr>
              <a:t>，</a:t>
            </a:r>
            <a:r>
              <a:rPr lang="en-US" altLang="zh-CN" sz="2400" dirty="0">
                <a:latin typeface="Arial" panose="020B0604020202020204" pitchFamily="34" charset="0"/>
                <a:ea typeface="Arial Unicode MS" panose="020B0604020202020204" pitchFamily="34" charset="-122"/>
                <a:cs typeface="Arial" panose="020B0604020202020204" pitchFamily="34" charset="0"/>
              </a:rPr>
              <a:t>’M’,’</a:t>
            </a:r>
            <a:r>
              <a:rPr lang="zh-CN" altLang="en-US" sz="2400" dirty="0">
                <a:latin typeface="Arial" panose="020B0604020202020204" pitchFamily="34" charset="0"/>
                <a:ea typeface="Arial Unicode MS" panose="020B0604020202020204" pitchFamily="34" charset="-122"/>
                <a:cs typeface="Arial" panose="020B0604020202020204" pitchFamily="34" charset="0"/>
              </a:rPr>
              <a:t>武汉市</a:t>
            </a:r>
            <a:r>
              <a:rPr lang="en-US" altLang="zh-CN" sz="2400" dirty="0">
                <a:latin typeface="Arial" panose="020B0604020202020204" pitchFamily="34" charset="0"/>
                <a:ea typeface="Arial Unicode MS" panose="020B0604020202020204" pitchFamily="34" charset="-122"/>
                <a:cs typeface="Arial" panose="020B0604020202020204" pitchFamily="34" charset="0"/>
              </a:rPr>
              <a:t>’,’</a:t>
            </a:r>
            <a:r>
              <a:rPr lang="zh-CN" altLang="en-US" sz="2400" dirty="0">
                <a:latin typeface="Arial" panose="020B0604020202020204" pitchFamily="34" charset="0"/>
                <a:ea typeface="Arial Unicode MS" panose="020B0604020202020204" pitchFamily="34" charset="-122"/>
                <a:cs typeface="Arial" panose="020B0604020202020204" pitchFamily="34" charset="0"/>
              </a:rPr>
              <a:t>洪山区</a:t>
            </a:r>
            <a:r>
              <a:rPr lang="en-US" altLang="zh-CN" sz="2400" dirty="0">
                <a:latin typeface="Arial" panose="020B0604020202020204" pitchFamily="34" charset="0"/>
                <a:ea typeface="Arial Unicode MS" panose="020B0604020202020204" pitchFamily="34" charset="-122"/>
                <a:cs typeface="Arial" panose="020B0604020202020204" pitchFamily="34" charset="0"/>
              </a:rPr>
              <a:t>’)</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8" name="矩形 7"/>
          <p:cNvSpPr/>
          <p:nvPr/>
        </p:nvSpPr>
        <p:spPr>
          <a:xfrm>
            <a:off x="1307805" y="4359315"/>
            <a:ext cx="9437965" cy="1371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&gt; INSERT INTO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-&gt;      VALUES(909,’</a:t>
            </a:r>
            <a:r>
              <a:rPr lang="zh-CN" altLang="en-US" dirty="0">
                <a:solidFill>
                  <a:schemeClr val="tx1"/>
                </a:solidFill>
                <a:latin typeface="Arial" panose="020B0604020202020204" pitchFamily="34" charset="0"/>
                <a:ea typeface="Arial Unicode MS" panose="020B0604020202020204" pitchFamily="34" charset="-122"/>
                <a:cs typeface="Arial" panose="020B0604020202020204" pitchFamily="34" charset="0"/>
              </a:rPr>
              <a:t>周明</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’M’,’</a:t>
            </a:r>
            <a:r>
              <a:rPr lang="zh-CN" altLang="en-US" dirty="0">
                <a:solidFill>
                  <a:schemeClr val="tx1"/>
                </a:solidFill>
                <a:latin typeface="Arial" panose="020B0604020202020204" pitchFamily="34" charset="0"/>
                <a:ea typeface="Arial Unicode MS" panose="020B0604020202020204" pitchFamily="34" charset="-122"/>
                <a:cs typeface="Arial" panose="020B0604020202020204" pitchFamily="34" charset="0"/>
              </a:rPr>
              <a:t>武汉市</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a:solidFill>
                  <a:schemeClr val="tx1"/>
                </a:solidFill>
                <a:latin typeface="Arial" panose="020B0604020202020204" pitchFamily="34" charset="0"/>
                <a:ea typeface="Arial Unicode MS" panose="020B0604020202020204" pitchFamily="34" charset="-122"/>
                <a:cs typeface="Arial" panose="020B0604020202020204" pitchFamily="34" charset="0"/>
              </a:rPr>
              <a:t>洪</a:t>
            </a:r>
            <a:r>
              <a:rPr lang="zh-CN" altLang="en-US"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山区</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Query OK,1 row affected(0.20 sec)</a:t>
            </a:r>
          </a:p>
        </p:txBody>
      </p:sp>
      <p:grpSp>
        <p:nvGrpSpPr>
          <p:cNvPr id="10" name="组合 9"/>
          <p:cNvGrpSpPr/>
          <p:nvPr/>
        </p:nvGrpSpPr>
        <p:grpSpPr>
          <a:xfrm>
            <a:off x="0" y="6283840"/>
            <a:ext cx="12192000" cy="574160"/>
            <a:chOff x="0" y="6283840"/>
            <a:chExt cx="12192000" cy="574160"/>
          </a:xfrm>
        </p:grpSpPr>
        <p:sp>
          <p:nvSpPr>
            <p:cNvPr id="11" name="矩形 10"/>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4" name="矩形 13"/>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6" name="矩形 15"/>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8" name="矩形 17"/>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9" name="矩形 18"/>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54457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4.6.5.1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a:t>
            </a:r>
            <a:r>
              <a:rPr lang="zh-CN" altLang="en-US" dirty="0">
                <a:latin typeface="微软雅黑" pitchFamily="34" charset="-122"/>
                <a:ea typeface="微软雅黑" pitchFamily="34" charset="-122"/>
              </a:rPr>
              <a:t>语句通过视图向基本表插入数据</a:t>
            </a:r>
          </a:p>
        </p:txBody>
      </p:sp>
    </p:spTree>
    <p:extLst>
      <p:ext uri="{BB962C8B-B14F-4D97-AF65-F5344CB8AC3E}">
        <p14:creationId xmlns:p14="http://schemas.microsoft.com/office/powerpoint/2010/main" val="128576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UPDATE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语句通过视图修改基本表的数据</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示例：将视图</a:t>
            </a:r>
            <a:r>
              <a:rPr lang="en-US" altLang="zh-CN" sz="2400" dirty="0" err="1" smtClean="0">
                <a:latin typeface="手札体-简粗体" panose="03000700000000000000" pitchFamily="66" charset="-122"/>
                <a:ea typeface="手札体-简粗体" panose="03000700000000000000" pitchFamily="66" charset="-122"/>
              </a:rPr>
              <a:t>customers_view</a:t>
            </a:r>
            <a:r>
              <a:rPr lang="zh-CN" altLang="en-US" sz="2400" dirty="0" smtClean="0">
                <a:latin typeface="手札体-简粗体" panose="03000700000000000000" pitchFamily="66" charset="-122"/>
                <a:ea typeface="手札体-简粗体" panose="03000700000000000000" pitchFamily="66" charset="-122"/>
              </a:rPr>
              <a:t>中所有</a:t>
            </a:r>
            <a:r>
              <a:rPr lang="en-US" altLang="zh-CN" sz="2400" dirty="0" err="1" smtClean="0">
                <a:latin typeface="手札体-简粗体" panose="03000700000000000000" pitchFamily="66" charset="-122"/>
                <a:ea typeface="手札体-简粗体" panose="03000700000000000000" pitchFamily="66" charset="-122"/>
              </a:rPr>
              <a:t>cust_address</a:t>
            </a:r>
            <a:r>
              <a:rPr lang="zh-CN" altLang="en-US" sz="2400" dirty="0" smtClean="0">
                <a:latin typeface="手札体-简粗体" panose="03000700000000000000" pitchFamily="66" charset="-122"/>
                <a:ea typeface="手札体-简粗体" panose="03000700000000000000" pitchFamily="66" charset="-122"/>
              </a:rPr>
              <a:t>列更新为“上海市”</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8" name="矩形 7"/>
          <p:cNvSpPr/>
          <p:nvPr/>
        </p:nvSpPr>
        <p:spPr>
          <a:xfrm>
            <a:off x="1307805" y="3987187"/>
            <a:ext cx="9437965" cy="180753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&gt; UPDATE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cust_address</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上海市</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Query OK,5 rows affected(0.09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sec)</a:t>
            </a:r>
          </a:p>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Rows mached:5 Changed:5 Warnings:0</a:t>
            </a:r>
          </a:p>
        </p:txBody>
      </p:sp>
      <p:grpSp>
        <p:nvGrpSpPr>
          <p:cNvPr id="7" name="组合 6"/>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4.6.5 </a:t>
            </a:r>
            <a:r>
              <a:rPr lang="zh-CN" altLang="en-US" dirty="0" smtClean="0">
                <a:latin typeface="微软雅黑" pitchFamily="34" charset="-122"/>
                <a:ea typeface="微软雅黑" pitchFamily="34" charset="-122"/>
              </a:rPr>
              <a:t>更新视图数据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3591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7</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更新</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DELETE</a:t>
            </a:r>
            <a:r>
              <a:rPr lang="zh-CN" altLang="en-US" sz="2400" dirty="0" smtClean="0">
                <a:solidFill>
                  <a:srgbClr val="FF0000"/>
                </a:solidFill>
                <a:latin typeface="手札体-简粗体" panose="03000700000000000000" pitchFamily="66" charset="-122"/>
                <a:ea typeface="手札体-简粗体" panose="03000700000000000000" pitchFamily="66" charset="-122"/>
              </a:rPr>
              <a:t>语句通过视图删除基本表的数据</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示例：删除视图</a:t>
            </a:r>
            <a:r>
              <a:rPr lang="en-US" altLang="zh-CN" sz="2400" dirty="0" err="1" smtClean="0">
                <a:latin typeface="手札体-简粗体" panose="03000700000000000000" pitchFamily="66" charset="-122"/>
                <a:ea typeface="手札体-简粗体" panose="03000700000000000000" pitchFamily="66" charset="-122"/>
              </a:rPr>
              <a:t>customers_view</a:t>
            </a:r>
            <a:r>
              <a:rPr lang="zh-CN" altLang="en-US" sz="2400" dirty="0" smtClean="0">
                <a:latin typeface="手札体-简粗体" panose="03000700000000000000" pitchFamily="66" charset="-122"/>
                <a:ea typeface="手札体-简粗体" panose="03000700000000000000" pitchFamily="66" charset="-122"/>
              </a:rPr>
              <a:t>中姓名为“周明”的客户信息</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8" name="矩形 7"/>
          <p:cNvSpPr/>
          <p:nvPr/>
        </p:nvSpPr>
        <p:spPr>
          <a:xfrm>
            <a:off x="1307805" y="4029720"/>
            <a:ext cx="9437965" cy="16374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&gt; DELETE FROM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-&gt;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WHERE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cust_name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周明</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Query OK,1 rows affected(0.08 </a:t>
            </a:r>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sec</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endPar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endParaRPr>
          </a:p>
        </p:txBody>
      </p:sp>
      <p:grpSp>
        <p:nvGrpSpPr>
          <p:cNvPr id="7" name="组合 6"/>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4.6.5 </a:t>
            </a:r>
            <a:r>
              <a:rPr lang="zh-CN" altLang="en-US" dirty="0" smtClean="0">
                <a:latin typeface="微软雅黑" pitchFamily="34" charset="-122"/>
                <a:ea typeface="微软雅黑" pitchFamily="34" charset="-122"/>
              </a:rPr>
              <a:t>更新视图数据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5023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查询</a:t>
            </a:r>
            <a:r>
              <a:rPr lang="zh-CN" altLang="en-US" sz="2800" b="0" dirty="0" smtClean="0">
                <a:solidFill>
                  <a:srgbClr val="FF0000"/>
                </a:solidFill>
                <a:latin typeface="黑体" panose="02010609060101010101" pitchFamily="49" charset="-122"/>
                <a:ea typeface="黑体" panose="02010609060101010101" pitchFamily="49" charset="-122"/>
                <a:sym typeface="+mn-ea"/>
              </a:rPr>
              <a:t>视图数据</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示例：在视图</a:t>
            </a:r>
            <a:r>
              <a:rPr lang="en-US" altLang="zh-CN" sz="2400" dirty="0" err="1" smtClean="0">
                <a:latin typeface="手札体-简粗体" panose="03000700000000000000" pitchFamily="66" charset="-122"/>
                <a:ea typeface="手札体-简粗体" panose="03000700000000000000" pitchFamily="66" charset="-122"/>
              </a:rPr>
              <a:t>customers_view</a:t>
            </a:r>
            <a:r>
              <a:rPr lang="zh-CN" altLang="en-US" sz="2400" dirty="0" smtClean="0">
                <a:latin typeface="手札体-简粗体" panose="03000700000000000000" pitchFamily="66" charset="-122"/>
                <a:ea typeface="手札体-简粗体" panose="03000700000000000000" pitchFamily="66" charset="-122"/>
              </a:rPr>
              <a:t>中查找客户</a:t>
            </a:r>
            <a:r>
              <a:rPr lang="en-US" altLang="zh-CN" sz="2400" dirty="0" smtClean="0">
                <a:latin typeface="手札体-简粗体" panose="03000700000000000000" pitchFamily="66" charset="-122"/>
                <a:ea typeface="手札体-简粗体" panose="03000700000000000000" pitchFamily="66" charset="-122"/>
              </a:rPr>
              <a:t>id</a:t>
            </a:r>
            <a:r>
              <a:rPr lang="zh-CN" altLang="en-US" sz="2400" dirty="0" smtClean="0">
                <a:latin typeface="手札体-简粗体" panose="03000700000000000000" pitchFamily="66" charset="-122"/>
                <a:ea typeface="手札体-简粗体" panose="03000700000000000000" pitchFamily="66" charset="-122"/>
              </a:rPr>
              <a:t>号为</a:t>
            </a:r>
            <a:r>
              <a:rPr lang="en-US" altLang="zh-CN" sz="2400" dirty="0" smtClean="0">
                <a:latin typeface="手札体-简粗体" panose="03000700000000000000" pitchFamily="66" charset="-122"/>
                <a:ea typeface="手札体-简粗体" panose="03000700000000000000" pitchFamily="66" charset="-122"/>
              </a:rPr>
              <a:t>905</a:t>
            </a:r>
            <a:r>
              <a:rPr lang="zh-CN" altLang="en-US" sz="2400" dirty="0" smtClean="0">
                <a:latin typeface="手札体-简粗体" panose="03000700000000000000" pitchFamily="66" charset="-122"/>
                <a:ea typeface="手札体-简粗体" panose="03000700000000000000" pitchFamily="66" charset="-122"/>
              </a:rPr>
              <a:t>的客户姓名及其地址</a:t>
            </a:r>
            <a:endParaRPr lang="en-US" altLang="zh-CN" sz="2400" dirty="0" smtClean="0">
              <a:latin typeface="手札体-简粗体" panose="03000700000000000000" pitchFamily="66" charset="-122"/>
              <a:ea typeface="手札体-简粗体" panose="03000700000000000000" pitchFamily="66" charset="-122"/>
            </a:endParaRPr>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19320"/>
          <a:stretch/>
        </p:blipFill>
        <p:spPr>
          <a:xfrm rot="16200000">
            <a:off x="3864346" y="904088"/>
            <a:ext cx="2563088" cy="6858000"/>
          </a:xfrm>
          <a:prstGeom prst="rect">
            <a:avLst/>
          </a:prstGeom>
        </p:spPr>
      </p:pic>
      <p:grpSp>
        <p:nvGrpSpPr>
          <p:cNvPr id="8" name="组合 7"/>
          <p:cNvGrpSpPr/>
          <p:nvPr/>
        </p:nvGrpSpPr>
        <p:grpSpPr>
          <a:xfrm>
            <a:off x="0" y="6283840"/>
            <a:ext cx="12192000" cy="574160"/>
            <a:chOff x="0" y="6283840"/>
            <a:chExt cx="12192000" cy="574160"/>
          </a:xfrm>
        </p:grpSpPr>
        <p:sp>
          <p:nvSpPr>
            <p:cNvPr id="9" name="矩形 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2" name="矩形 1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4" name="矩形 13"/>
            <p:cNvSpPr/>
            <p:nvPr/>
          </p:nvSpPr>
          <p:spPr>
            <a:xfrm>
              <a:off x="10438980" y="6294473"/>
              <a:ext cx="1753020"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5" name="矩形 14"/>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6" name="矩形 1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7" name="矩形 1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261642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4.6.6 </a:t>
            </a:r>
            <a:r>
              <a:rPr lang="zh-CN" altLang="en-US" dirty="0" smtClean="0">
                <a:latin typeface="微软雅黑" pitchFamily="34" charset="-122"/>
                <a:ea typeface="微软雅黑" pitchFamily="34" charset="-122"/>
              </a:rPr>
              <a:t>六、查询视图数据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3897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下列关于视图的说法中错误的是</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视图是从一个或多个基本表导出的表，它是</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视图是数据库中的一个</a:t>
            </a:r>
            <a:r>
              <a:rPr lang="zh-CN" altLang="en-US" sz="2400" b="0" dirty="0" smtClean="0">
                <a:solidFill>
                  <a:schemeClr val="tx1"/>
                </a:solidFill>
                <a:latin typeface="黑体" panose="02010609060101010101" pitchFamily="49" charset="-122"/>
                <a:ea typeface="黑体" panose="02010609060101010101" pitchFamily="49" charset="-122"/>
              </a:rPr>
              <a:t>对象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视图是数据库中真实的表，而不是一张</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视图可以用来定义新的视图</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380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下列关于视图的说法中错误的是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视图是从一个或多个基本表导出的表，它是</a:t>
            </a:r>
            <a:r>
              <a:rPr lang="zh-CN" altLang="en-US" sz="2400" b="0" dirty="0" smtClean="0">
                <a:solidFill>
                  <a:schemeClr val="tx1"/>
                </a:solidFill>
                <a:latin typeface="黑体" panose="02010609060101010101" pitchFamily="49" charset="-122"/>
                <a:ea typeface="黑体" panose="02010609060101010101" pitchFamily="49" charset="-122"/>
              </a:rPr>
              <a:t>虚表</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视图是数据库中的一个</a:t>
            </a:r>
            <a:r>
              <a:rPr lang="zh-CN" altLang="en-US" sz="2400" b="0" dirty="0" smtClean="0">
                <a:solidFill>
                  <a:schemeClr val="tx1"/>
                </a:solidFill>
                <a:latin typeface="黑体" panose="02010609060101010101" pitchFamily="49" charset="-122"/>
                <a:ea typeface="黑体" panose="02010609060101010101" pitchFamily="49" charset="-122"/>
              </a:rPr>
              <a:t>对象</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视图是数据库中真实的表，而不是一张</a:t>
            </a:r>
            <a:r>
              <a:rPr lang="zh-CN" altLang="en-US" sz="2400" b="0" dirty="0" smtClean="0">
                <a:solidFill>
                  <a:srgbClr val="FF0000"/>
                </a:solidFill>
                <a:latin typeface="黑体" panose="02010609060101010101" pitchFamily="49" charset="-122"/>
                <a:ea typeface="黑体" panose="02010609060101010101" pitchFamily="49" charset="-122"/>
              </a:rPr>
              <a:t>虚表</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视图可以用来定义新的视图</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0321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        ）是用来查看存储在别处的数据的一种虚拟表，而其自身并不存储数据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8568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311" y="1340458"/>
            <a:ext cx="4691948" cy="541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4082831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视图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是用来查看存储在别处的数据的一种虚拟表，而其自身并不存储数据</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1063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311" y="1340458"/>
            <a:ext cx="4691948" cy="541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73868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8123" y="804069"/>
            <a:ext cx="6096000" cy="3359061"/>
          </a:xfrm>
          <a:prstGeom prst="rect">
            <a:avLst/>
          </a:prstGeom>
        </p:spPr>
        <p:txBody>
          <a:bodyPr>
            <a:spAutoFit/>
          </a:bodyPr>
          <a:lstStyle/>
          <a:p>
            <a:pPr>
              <a:lnSpc>
                <a:spcPct val="150000"/>
              </a:lnSpc>
            </a:pPr>
            <a:r>
              <a:rPr lang="zh-CN" altLang="en-US" sz="2400" dirty="0"/>
              <a:t>已知关系</a:t>
            </a:r>
            <a:r>
              <a:rPr lang="en-US" altLang="zh-CN" sz="2400" dirty="0"/>
              <a:t>R,</a:t>
            </a:r>
            <a:r>
              <a:rPr lang="zh-CN" altLang="en-US" sz="2400" dirty="0"/>
              <a:t>其属性集</a:t>
            </a:r>
            <a:r>
              <a:rPr lang="en-US" altLang="zh-CN" sz="2400" dirty="0"/>
              <a:t>U={A,B,C,D,E},</a:t>
            </a:r>
            <a:r>
              <a:rPr lang="zh-CN" altLang="en-US" sz="2400" dirty="0"/>
              <a:t>函数依赖集</a:t>
            </a:r>
            <a:r>
              <a:rPr lang="en-US" altLang="zh-CN" sz="2400" dirty="0"/>
              <a:t>F={A→B,CD→A,CE→D}</a:t>
            </a:r>
            <a:r>
              <a:rPr lang="zh-CN" altLang="en-US" sz="2400" dirty="0" smtClean="0"/>
              <a:t>。</a:t>
            </a:r>
            <a:endParaRPr lang="en-US" altLang="zh-CN" sz="2400" dirty="0" smtClean="0"/>
          </a:p>
          <a:p>
            <a:pPr>
              <a:lnSpc>
                <a:spcPct val="150000"/>
              </a:lnSpc>
            </a:pPr>
            <a:r>
              <a:rPr lang="en-US" altLang="zh-CN" sz="2400" dirty="0"/>
              <a:t>1.</a:t>
            </a:r>
            <a:r>
              <a:rPr lang="zh-CN" altLang="en-US" sz="2400" dirty="0"/>
              <a:t>给出</a:t>
            </a:r>
            <a:r>
              <a:rPr lang="en-US" altLang="zh-CN" sz="2400" dirty="0"/>
              <a:t>R</a:t>
            </a:r>
            <a:r>
              <a:rPr lang="zh-CN" altLang="en-US" sz="2400" dirty="0"/>
              <a:t>的所有候选键。</a:t>
            </a:r>
          </a:p>
          <a:p>
            <a:pPr>
              <a:lnSpc>
                <a:spcPct val="150000"/>
              </a:lnSpc>
            </a:pPr>
            <a:r>
              <a:rPr lang="en-US" altLang="zh-CN" sz="2400" dirty="0"/>
              <a:t>2.F</a:t>
            </a:r>
            <a:r>
              <a:rPr lang="zh-CN" altLang="en-US" sz="2400" dirty="0"/>
              <a:t>中哪些函数依赖违反了</a:t>
            </a:r>
            <a:r>
              <a:rPr lang="en-US" altLang="zh-CN" sz="2400" dirty="0"/>
              <a:t>BCNF?</a:t>
            </a:r>
          </a:p>
          <a:p>
            <a:pPr>
              <a:lnSpc>
                <a:spcPct val="150000"/>
              </a:lnSpc>
            </a:pPr>
            <a:r>
              <a:rPr lang="en-US" altLang="zh-CN" sz="2400" dirty="0"/>
              <a:t>3.R</a:t>
            </a:r>
            <a:r>
              <a:rPr lang="zh-CN" altLang="en-US" sz="2400" dirty="0"/>
              <a:t>属于第几范式</a:t>
            </a:r>
            <a:r>
              <a:rPr lang="en-US" altLang="zh-CN" sz="2400" dirty="0"/>
              <a:t>?</a:t>
            </a:r>
            <a:r>
              <a:rPr lang="zh-CN" altLang="en-US" sz="2400" dirty="0"/>
              <a:t>为什么</a:t>
            </a:r>
            <a:r>
              <a:rPr lang="en-US" altLang="zh-CN" sz="2400" dirty="0"/>
              <a:t>?</a:t>
            </a:r>
          </a:p>
          <a:p>
            <a:pPr>
              <a:lnSpc>
                <a:spcPct val="150000"/>
              </a:lnSpc>
            </a:pPr>
            <a:endParaRPr lang="zh-CN" altLang="en-US" sz="2400" dirty="0"/>
          </a:p>
        </p:txBody>
      </p:sp>
      <p:sp>
        <p:nvSpPr>
          <p:cNvPr id="3" name="矩形 2"/>
          <p:cNvSpPr/>
          <p:nvPr/>
        </p:nvSpPr>
        <p:spPr>
          <a:xfrm>
            <a:off x="5302521" y="2021934"/>
            <a:ext cx="498855" cy="461665"/>
          </a:xfrm>
          <a:prstGeom prst="rect">
            <a:avLst/>
          </a:prstGeom>
        </p:spPr>
        <p:txBody>
          <a:bodyPr wrap="none">
            <a:spAutoFit/>
          </a:bodyPr>
          <a:lstStyle/>
          <a:p>
            <a:r>
              <a:rPr lang="en-US" altLang="zh-CN" sz="2400" dirty="0">
                <a:solidFill>
                  <a:srgbClr val="FF0000"/>
                </a:solidFill>
              </a:rPr>
              <a:t>CE</a:t>
            </a:r>
            <a:endParaRPr lang="zh-CN" altLang="en-US" sz="2400" dirty="0">
              <a:solidFill>
                <a:srgbClr val="FF0000"/>
              </a:solidFill>
            </a:endParaRPr>
          </a:p>
        </p:txBody>
      </p:sp>
    </p:spTree>
    <p:extLst>
      <p:ext uri="{BB962C8B-B14F-4D97-AF65-F5344CB8AC3E}">
        <p14:creationId xmlns:p14="http://schemas.microsoft.com/office/powerpoint/2010/main" val="351902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8123" y="804069"/>
            <a:ext cx="6096000" cy="2308324"/>
          </a:xfrm>
          <a:prstGeom prst="rect">
            <a:avLst/>
          </a:prstGeom>
        </p:spPr>
        <p:txBody>
          <a:bodyPr>
            <a:spAutoFit/>
          </a:bodyPr>
          <a:lstStyle/>
          <a:p>
            <a:pPr>
              <a:lnSpc>
                <a:spcPct val="150000"/>
              </a:lnSpc>
            </a:pPr>
            <a:r>
              <a:rPr lang="zh-CN" altLang="en-US" sz="2400" dirty="0"/>
              <a:t>已知关系</a:t>
            </a:r>
            <a:r>
              <a:rPr lang="en-US" altLang="zh-CN" sz="2400" dirty="0"/>
              <a:t>R,</a:t>
            </a:r>
            <a:r>
              <a:rPr lang="zh-CN" altLang="en-US" sz="2400" dirty="0"/>
              <a:t>其属性集</a:t>
            </a:r>
            <a:r>
              <a:rPr lang="en-US" altLang="zh-CN" sz="2400" dirty="0"/>
              <a:t>U={A,B,C,D,E},</a:t>
            </a:r>
            <a:r>
              <a:rPr lang="zh-CN" altLang="en-US" sz="2400" dirty="0"/>
              <a:t>函数依赖集</a:t>
            </a:r>
            <a:r>
              <a:rPr lang="en-US" altLang="zh-CN" sz="2400" dirty="0"/>
              <a:t>F={A→B,CD→A,CE→D}</a:t>
            </a:r>
            <a:r>
              <a:rPr lang="zh-CN" altLang="en-US" sz="2400" dirty="0" smtClean="0"/>
              <a:t>。</a:t>
            </a:r>
            <a:endParaRPr lang="en-US" altLang="zh-CN" sz="2400" dirty="0" smtClean="0"/>
          </a:p>
          <a:p>
            <a:pPr>
              <a:lnSpc>
                <a:spcPct val="150000"/>
              </a:lnSpc>
            </a:pPr>
            <a:r>
              <a:rPr lang="en-US" altLang="zh-CN" sz="2400" dirty="0" smtClean="0"/>
              <a:t>2.F</a:t>
            </a:r>
            <a:r>
              <a:rPr lang="zh-CN" altLang="en-US" sz="2400" dirty="0"/>
              <a:t>中哪些函数依赖违反了</a:t>
            </a:r>
            <a:r>
              <a:rPr lang="en-US" altLang="zh-CN" sz="2400" dirty="0"/>
              <a:t>BCNF?</a:t>
            </a:r>
          </a:p>
          <a:p>
            <a:pPr>
              <a:lnSpc>
                <a:spcPct val="150000"/>
              </a:lnSpc>
            </a:pPr>
            <a:endParaRPr lang="zh-CN" altLang="en-US" sz="2400" dirty="0"/>
          </a:p>
        </p:txBody>
      </p:sp>
      <p:sp>
        <p:nvSpPr>
          <p:cNvPr id="4" name="矩形 3"/>
          <p:cNvSpPr/>
          <p:nvPr/>
        </p:nvSpPr>
        <p:spPr>
          <a:xfrm>
            <a:off x="6311463" y="2046989"/>
            <a:ext cx="5449613" cy="1323439"/>
          </a:xfrm>
          <a:prstGeom prst="rect">
            <a:avLst/>
          </a:prstGeom>
        </p:spPr>
        <p:txBody>
          <a:bodyPr wrap="square">
            <a:spAutoFit/>
          </a:bodyPr>
          <a:lstStyle/>
          <a:p>
            <a:r>
              <a:rPr lang="zh-CN" altLang="zh-CN" sz="2000" dirty="0"/>
              <a:t>设</a:t>
            </a:r>
            <a:r>
              <a:rPr lang="en-US" altLang="zh-CN" sz="2000" dirty="0"/>
              <a:t>R</a:t>
            </a:r>
            <a:r>
              <a:rPr lang="zh-CN" altLang="zh-CN" sz="2000" dirty="0"/>
              <a:t>为任一给定关系，</a:t>
            </a:r>
            <a:r>
              <a:rPr lang="en-US" altLang="zh-CN" sz="2000" dirty="0"/>
              <a:t>X</a:t>
            </a:r>
            <a:r>
              <a:rPr lang="zh-CN" altLang="zh-CN" sz="2000" dirty="0"/>
              <a:t>、</a:t>
            </a:r>
            <a:r>
              <a:rPr lang="en-US" altLang="zh-CN" sz="2000" dirty="0"/>
              <a:t>Y</a:t>
            </a:r>
            <a:r>
              <a:rPr lang="zh-CN" altLang="zh-CN" sz="2000" dirty="0"/>
              <a:t>为其属性集，</a:t>
            </a:r>
            <a:r>
              <a:rPr lang="en-US" altLang="zh-CN" sz="2000" dirty="0"/>
              <a:t>F</a:t>
            </a:r>
            <a:r>
              <a:rPr lang="zh-CN" altLang="zh-CN" sz="2000" dirty="0"/>
              <a:t>为其函数依赖集，若</a:t>
            </a:r>
            <a:r>
              <a:rPr lang="en-US" altLang="zh-CN" sz="2000" dirty="0"/>
              <a:t>R</a:t>
            </a:r>
            <a:r>
              <a:rPr lang="zh-CN" altLang="zh-CN" sz="2000" dirty="0"/>
              <a:t>为</a:t>
            </a:r>
            <a:r>
              <a:rPr lang="en-US" altLang="zh-CN" sz="2000" dirty="0"/>
              <a:t>3NF</a:t>
            </a:r>
            <a:r>
              <a:rPr lang="zh-CN" altLang="zh-CN" sz="2000" dirty="0"/>
              <a:t>，且其</a:t>
            </a:r>
            <a:r>
              <a:rPr lang="en-US" altLang="zh-CN" sz="2000" dirty="0"/>
              <a:t>F</a:t>
            </a:r>
            <a:r>
              <a:rPr lang="zh-CN" altLang="zh-CN" sz="2000" dirty="0"/>
              <a:t>中所有函数依赖</a:t>
            </a:r>
            <a:r>
              <a:rPr lang="en-US" altLang="zh-CN" sz="2000" dirty="0"/>
              <a:t>X</a:t>
            </a:r>
            <a:r>
              <a:rPr lang="zh-CN" altLang="zh-CN" sz="2000" dirty="0"/>
              <a:t>→</a:t>
            </a:r>
            <a:r>
              <a:rPr lang="en-US" altLang="zh-CN" sz="2000" dirty="0"/>
              <a:t>Y(Y </a:t>
            </a:r>
            <a:r>
              <a:rPr lang="zh-CN" altLang="zh-CN" sz="2000" dirty="0"/>
              <a:t>不属于</a:t>
            </a:r>
            <a:r>
              <a:rPr lang="en-US" altLang="zh-CN" sz="2000" dirty="0"/>
              <a:t>X)</a:t>
            </a:r>
            <a:r>
              <a:rPr lang="zh-CN" altLang="zh-CN" sz="2000" dirty="0"/>
              <a:t>中的</a:t>
            </a:r>
            <a:r>
              <a:rPr lang="en-US" altLang="zh-CN" sz="2000" dirty="0"/>
              <a:t>X</a:t>
            </a:r>
            <a:r>
              <a:rPr lang="zh-CN" altLang="zh-CN" sz="2000" dirty="0"/>
              <a:t>必包含候选关键字，则</a:t>
            </a:r>
            <a:r>
              <a:rPr lang="en-US" altLang="zh-CN" sz="2000" dirty="0"/>
              <a:t>R</a:t>
            </a:r>
            <a:r>
              <a:rPr lang="zh-CN" altLang="zh-CN" sz="2000" dirty="0"/>
              <a:t>为</a:t>
            </a:r>
            <a:r>
              <a:rPr lang="en-US" altLang="zh-CN" sz="2000" dirty="0"/>
              <a:t>BCNF</a:t>
            </a:r>
            <a:r>
              <a:rPr lang="zh-CN" altLang="zh-CN" sz="2000" dirty="0"/>
              <a:t>。</a:t>
            </a:r>
          </a:p>
        </p:txBody>
      </p:sp>
      <p:sp>
        <p:nvSpPr>
          <p:cNvPr id="5" name="矩形 4"/>
          <p:cNvSpPr/>
          <p:nvPr/>
        </p:nvSpPr>
        <p:spPr>
          <a:xfrm>
            <a:off x="3599794" y="3705999"/>
            <a:ext cx="6096000" cy="1200329"/>
          </a:xfrm>
          <a:prstGeom prst="rect">
            <a:avLst/>
          </a:prstGeom>
        </p:spPr>
        <p:txBody>
          <a:bodyPr>
            <a:spAutoFit/>
          </a:bodyPr>
          <a:lstStyle/>
          <a:p>
            <a:r>
              <a:rPr lang="en-US" altLang="zh-CN" sz="2400" dirty="0">
                <a:solidFill>
                  <a:srgbClr val="FF0000"/>
                </a:solidFill>
              </a:rPr>
              <a:t/>
            </a:r>
            <a:br>
              <a:rPr lang="en-US" altLang="zh-CN" sz="2400" dirty="0">
                <a:solidFill>
                  <a:srgbClr val="FF0000"/>
                </a:solidFill>
              </a:rPr>
            </a:br>
            <a:r>
              <a:rPr lang="en-US" altLang="zh-CN" sz="2400" dirty="0">
                <a:solidFill>
                  <a:srgbClr val="FF0000"/>
                </a:solidFill>
              </a:rPr>
              <a:t>A→B,CD→A</a:t>
            </a:r>
            <a:r>
              <a:rPr lang="zh-CN" altLang="en-US" sz="2400" dirty="0">
                <a:solidFill>
                  <a:srgbClr val="FF0000"/>
                </a:solidFill>
              </a:rPr>
              <a:t>违反了</a:t>
            </a:r>
            <a:r>
              <a:rPr lang="en-US" altLang="zh-CN" sz="2400" dirty="0" smtClean="0">
                <a:solidFill>
                  <a:srgbClr val="FF0000"/>
                </a:solidFill>
              </a:rPr>
              <a:t>BCNF</a:t>
            </a:r>
          </a:p>
          <a:p>
            <a:endParaRPr lang="zh-CN" altLang="en-US" sz="2400" dirty="0">
              <a:solidFill>
                <a:srgbClr val="FF0000"/>
              </a:solidFill>
            </a:endParaRPr>
          </a:p>
        </p:txBody>
      </p:sp>
    </p:spTree>
    <p:extLst>
      <p:ext uri="{BB962C8B-B14F-4D97-AF65-F5344CB8AC3E}">
        <p14:creationId xmlns:p14="http://schemas.microsoft.com/office/powerpoint/2010/main" val="155961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8123" y="804069"/>
            <a:ext cx="6096000" cy="2308324"/>
          </a:xfrm>
          <a:prstGeom prst="rect">
            <a:avLst/>
          </a:prstGeom>
        </p:spPr>
        <p:txBody>
          <a:bodyPr>
            <a:spAutoFit/>
          </a:bodyPr>
          <a:lstStyle/>
          <a:p>
            <a:pPr>
              <a:lnSpc>
                <a:spcPct val="150000"/>
              </a:lnSpc>
            </a:pPr>
            <a:r>
              <a:rPr lang="zh-CN" altLang="en-US" sz="2400" dirty="0"/>
              <a:t>已知关系</a:t>
            </a:r>
            <a:r>
              <a:rPr lang="en-US" altLang="zh-CN" sz="2400" dirty="0"/>
              <a:t>R,</a:t>
            </a:r>
            <a:r>
              <a:rPr lang="zh-CN" altLang="en-US" sz="2400" dirty="0"/>
              <a:t>其属性集</a:t>
            </a:r>
            <a:r>
              <a:rPr lang="en-US" altLang="zh-CN" sz="2400" dirty="0"/>
              <a:t>U={A,B,C,D,E},</a:t>
            </a:r>
            <a:r>
              <a:rPr lang="zh-CN" altLang="en-US" sz="2400" dirty="0"/>
              <a:t>函数依赖集</a:t>
            </a:r>
            <a:r>
              <a:rPr lang="en-US" altLang="zh-CN" sz="2400" dirty="0"/>
              <a:t>F={A→B,CD→A,CE→D}</a:t>
            </a:r>
            <a:r>
              <a:rPr lang="zh-CN" altLang="en-US" sz="2400" dirty="0" smtClean="0"/>
              <a:t>。</a:t>
            </a:r>
            <a:endParaRPr lang="en-US" altLang="zh-CN" sz="2400" dirty="0" smtClean="0"/>
          </a:p>
          <a:p>
            <a:pPr>
              <a:lnSpc>
                <a:spcPct val="150000"/>
              </a:lnSpc>
            </a:pPr>
            <a:r>
              <a:rPr lang="en-US" altLang="zh-CN" sz="2400" dirty="0" smtClean="0"/>
              <a:t>3.R</a:t>
            </a:r>
            <a:r>
              <a:rPr lang="zh-CN" altLang="en-US" sz="2400" dirty="0"/>
              <a:t>属于第几范式</a:t>
            </a:r>
            <a:r>
              <a:rPr lang="en-US" altLang="zh-CN" sz="2400" dirty="0"/>
              <a:t>?</a:t>
            </a:r>
            <a:r>
              <a:rPr lang="zh-CN" altLang="en-US" sz="2400" dirty="0"/>
              <a:t>为什么</a:t>
            </a:r>
            <a:r>
              <a:rPr lang="en-US" altLang="zh-CN" sz="2400" dirty="0"/>
              <a:t>?</a:t>
            </a:r>
          </a:p>
          <a:p>
            <a:pPr>
              <a:lnSpc>
                <a:spcPct val="150000"/>
              </a:lnSpc>
            </a:pPr>
            <a:endParaRPr lang="zh-CN" altLang="en-US" sz="2400" dirty="0"/>
          </a:p>
        </p:txBody>
      </p:sp>
      <p:sp>
        <p:nvSpPr>
          <p:cNvPr id="4" name="矩形 3"/>
          <p:cNvSpPr/>
          <p:nvPr/>
        </p:nvSpPr>
        <p:spPr>
          <a:xfrm>
            <a:off x="2779985" y="3935340"/>
            <a:ext cx="6096000" cy="1569660"/>
          </a:xfrm>
          <a:prstGeom prst="rect">
            <a:avLst/>
          </a:prstGeom>
        </p:spPr>
        <p:txBody>
          <a:bodyPr>
            <a:spAutoFit/>
          </a:bodyPr>
          <a:lstStyle/>
          <a:p>
            <a:r>
              <a:rPr lang="en-US" altLang="zh-CN" sz="2400" dirty="0">
                <a:solidFill>
                  <a:srgbClr val="FF0000"/>
                </a:solidFill>
              </a:rPr>
              <a:t>R</a:t>
            </a:r>
            <a:r>
              <a:rPr lang="zh-CN" altLang="en-US" sz="2400" dirty="0">
                <a:solidFill>
                  <a:srgbClr val="FF0000"/>
                </a:solidFill>
              </a:rPr>
              <a:t>属于</a:t>
            </a:r>
            <a:r>
              <a:rPr lang="en-US" altLang="zh-CN" sz="2400" dirty="0">
                <a:solidFill>
                  <a:srgbClr val="FF0000"/>
                </a:solidFill>
              </a:rPr>
              <a:t>2NF</a:t>
            </a:r>
            <a:r>
              <a:rPr lang="zh-CN" altLang="en-US" sz="2400" dirty="0">
                <a:solidFill>
                  <a:srgbClr val="FF0000"/>
                </a:solidFill>
              </a:rPr>
              <a:t>。不存在非主属性对候选键的部分依赖，所以</a:t>
            </a:r>
            <a:r>
              <a:rPr lang="en-US" altLang="zh-CN" sz="2400" dirty="0">
                <a:solidFill>
                  <a:srgbClr val="FF0000"/>
                </a:solidFill>
              </a:rPr>
              <a:t>R</a:t>
            </a:r>
            <a:r>
              <a:rPr lang="zh-CN" altLang="en-US" sz="2400" dirty="0">
                <a:solidFill>
                  <a:srgbClr val="FF0000"/>
                </a:solidFill>
              </a:rPr>
              <a:t>属于</a:t>
            </a:r>
            <a:r>
              <a:rPr lang="en-US" altLang="zh-CN" sz="2400" dirty="0">
                <a:solidFill>
                  <a:srgbClr val="FF0000"/>
                </a:solidFill>
              </a:rPr>
              <a:t>2NF</a:t>
            </a:r>
            <a:r>
              <a:rPr lang="zh-CN" altLang="en-US" sz="2400" dirty="0">
                <a:solidFill>
                  <a:srgbClr val="FF0000"/>
                </a:solidFill>
              </a:rPr>
              <a:t>。</a:t>
            </a:r>
          </a:p>
          <a:p>
            <a:r>
              <a:rPr lang="zh-CN" altLang="en-US" sz="2400" dirty="0">
                <a:solidFill>
                  <a:srgbClr val="FF0000"/>
                </a:solidFill>
              </a:rPr>
              <a:t>因为</a:t>
            </a:r>
            <a:r>
              <a:rPr lang="en-US" altLang="zh-CN" sz="2400" dirty="0">
                <a:solidFill>
                  <a:srgbClr val="FF0000"/>
                </a:solidFill>
              </a:rPr>
              <a:t>A→B</a:t>
            </a:r>
            <a:r>
              <a:rPr lang="zh-CN" altLang="en-US" sz="2400" dirty="0">
                <a:solidFill>
                  <a:srgbClr val="FF0000"/>
                </a:solidFill>
              </a:rPr>
              <a:t>，而</a:t>
            </a:r>
            <a:r>
              <a:rPr lang="en-US" altLang="zh-CN" sz="2400" dirty="0">
                <a:solidFill>
                  <a:srgbClr val="FF0000"/>
                </a:solidFill>
              </a:rPr>
              <a:t>A</a:t>
            </a:r>
            <a:r>
              <a:rPr lang="zh-CN" altLang="en-US" sz="2400" dirty="0">
                <a:solidFill>
                  <a:srgbClr val="FF0000"/>
                </a:solidFill>
              </a:rPr>
              <a:t>不是候选键，所以存在非主属性对候选键的传递依赖。故不属于</a:t>
            </a:r>
            <a:r>
              <a:rPr lang="en-US" altLang="zh-CN" sz="2400" dirty="0">
                <a:solidFill>
                  <a:srgbClr val="FF0000"/>
                </a:solidFill>
              </a:rPr>
              <a:t>3NF</a:t>
            </a:r>
            <a:r>
              <a:rPr lang="zh-CN" altLang="en-US" sz="2400" dirty="0">
                <a:solidFill>
                  <a:srgbClr val="FF0000"/>
                </a:solidFill>
              </a:rPr>
              <a:t>。</a:t>
            </a:r>
          </a:p>
        </p:txBody>
      </p:sp>
      <p:sp>
        <p:nvSpPr>
          <p:cNvPr id="5" name="矩形 4"/>
          <p:cNvSpPr/>
          <p:nvPr/>
        </p:nvSpPr>
        <p:spPr>
          <a:xfrm>
            <a:off x="5570483" y="1358066"/>
            <a:ext cx="6096000" cy="1200329"/>
          </a:xfrm>
          <a:prstGeom prst="rect">
            <a:avLst/>
          </a:prstGeom>
        </p:spPr>
        <p:txBody>
          <a:bodyPr>
            <a:spAutoFit/>
          </a:bodyPr>
          <a:lstStyle/>
          <a:p>
            <a:r>
              <a:rPr lang="zh-CN" altLang="zh-CN" dirty="0"/>
              <a:t>设</a:t>
            </a:r>
            <a:r>
              <a:rPr lang="en-US" altLang="zh-CN" dirty="0"/>
              <a:t>R</a:t>
            </a:r>
            <a:r>
              <a:rPr lang="zh-CN" altLang="zh-CN" dirty="0"/>
              <a:t>为任一给定关系，若</a:t>
            </a:r>
            <a:r>
              <a:rPr lang="en-US" altLang="zh-CN" dirty="0"/>
              <a:t>R</a:t>
            </a:r>
            <a:r>
              <a:rPr lang="zh-CN" altLang="zh-CN" dirty="0"/>
              <a:t>为</a:t>
            </a:r>
            <a:r>
              <a:rPr lang="en-US" altLang="zh-CN" dirty="0"/>
              <a:t>1NF</a:t>
            </a:r>
            <a:r>
              <a:rPr lang="zh-CN" altLang="zh-CN" dirty="0"/>
              <a:t>，</a:t>
            </a:r>
          </a:p>
          <a:p>
            <a:r>
              <a:rPr lang="zh-CN" altLang="zh-CN" dirty="0"/>
              <a:t>且其所有非主属性都完全函数依赖于候选关键字，则</a:t>
            </a:r>
            <a:r>
              <a:rPr lang="en-US" altLang="zh-CN" dirty="0"/>
              <a:t>R</a:t>
            </a:r>
            <a:r>
              <a:rPr lang="zh-CN" altLang="zh-CN" dirty="0"/>
              <a:t>为第二范式。</a:t>
            </a:r>
          </a:p>
          <a:p>
            <a:r>
              <a:rPr lang="en-US" altLang="zh-CN" dirty="0"/>
              <a:t> </a:t>
            </a:r>
            <a:endParaRPr lang="zh-CN" altLang="zh-CN" dirty="0"/>
          </a:p>
        </p:txBody>
      </p:sp>
      <p:sp>
        <p:nvSpPr>
          <p:cNvPr id="6" name="矩形 5"/>
          <p:cNvSpPr/>
          <p:nvPr/>
        </p:nvSpPr>
        <p:spPr>
          <a:xfrm>
            <a:off x="5617780" y="2384011"/>
            <a:ext cx="6096000" cy="923330"/>
          </a:xfrm>
          <a:prstGeom prst="rect">
            <a:avLst/>
          </a:prstGeom>
        </p:spPr>
        <p:txBody>
          <a:bodyPr>
            <a:spAutoFit/>
          </a:bodyPr>
          <a:lstStyle/>
          <a:p>
            <a:r>
              <a:rPr lang="zh-CN" altLang="zh-CN" dirty="0"/>
              <a:t>设</a:t>
            </a:r>
            <a:r>
              <a:rPr lang="en-US" altLang="zh-CN" dirty="0"/>
              <a:t>R</a:t>
            </a:r>
            <a:r>
              <a:rPr lang="zh-CN" altLang="zh-CN" dirty="0"/>
              <a:t>为任一给定关系，若</a:t>
            </a:r>
            <a:r>
              <a:rPr lang="en-US" altLang="zh-CN" dirty="0"/>
              <a:t>R</a:t>
            </a:r>
            <a:r>
              <a:rPr lang="zh-CN" altLang="zh-CN" dirty="0"/>
              <a:t>为</a:t>
            </a:r>
            <a:r>
              <a:rPr lang="en-US" altLang="zh-CN" dirty="0"/>
              <a:t>2NF</a:t>
            </a:r>
            <a:r>
              <a:rPr lang="zh-CN" altLang="zh-CN" dirty="0"/>
              <a:t>，</a:t>
            </a:r>
          </a:p>
          <a:p>
            <a:r>
              <a:rPr lang="zh-CN" altLang="zh-CN" dirty="0"/>
              <a:t>且其每一个非主属性都不传递函数依赖于候选关键字，则</a:t>
            </a:r>
            <a:r>
              <a:rPr lang="en-US" altLang="zh-CN" dirty="0"/>
              <a:t>R</a:t>
            </a:r>
            <a:r>
              <a:rPr lang="zh-CN" altLang="zh-CN" dirty="0"/>
              <a:t>为第三范式。</a:t>
            </a:r>
          </a:p>
        </p:txBody>
      </p:sp>
    </p:spTree>
    <p:extLst>
      <p:ext uri="{BB962C8B-B14F-4D97-AF65-F5344CB8AC3E}">
        <p14:creationId xmlns:p14="http://schemas.microsoft.com/office/powerpoint/2010/main" val="23606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421" y="748974"/>
            <a:ext cx="10589172" cy="3754874"/>
          </a:xfrm>
          <a:prstGeom prst="rect">
            <a:avLst/>
          </a:prstGeom>
        </p:spPr>
        <p:txBody>
          <a:bodyPr wrap="square">
            <a:spAutoFit/>
          </a:bodyPr>
          <a:lstStyle/>
          <a:p>
            <a:r>
              <a:rPr lang="zh-CN" altLang="en-US" sz="2000" dirty="0"/>
              <a:t>假设某商业集团数据库中关系模式</a:t>
            </a:r>
            <a:r>
              <a:rPr lang="en-US" altLang="zh-CN" sz="2000" dirty="0"/>
              <a:t>R</a:t>
            </a:r>
            <a:r>
              <a:rPr lang="zh-CN" altLang="en-US" sz="2000" dirty="0"/>
              <a:t>如下： </a:t>
            </a:r>
            <a:br>
              <a:rPr lang="zh-CN" altLang="en-US" sz="2000" dirty="0"/>
            </a:br>
            <a:r>
              <a:rPr lang="en-US" altLang="zh-CN" sz="2000" dirty="0"/>
              <a:t>R(</a:t>
            </a:r>
            <a:r>
              <a:rPr lang="zh-CN" altLang="en-US" sz="2000" dirty="0"/>
              <a:t>商店编号，商品编号，库存数量，部门编号，负责人</a:t>
            </a:r>
            <a:r>
              <a:rPr lang="en-US" altLang="zh-CN" sz="2000" dirty="0"/>
              <a:t>) </a:t>
            </a:r>
            <a:br>
              <a:rPr lang="en-US" altLang="zh-CN" sz="2000" dirty="0"/>
            </a:br>
            <a:r>
              <a:rPr lang="zh-CN" altLang="en-US" sz="2000" dirty="0"/>
              <a:t>如果规定： </a:t>
            </a:r>
            <a:br>
              <a:rPr lang="zh-CN" altLang="en-US" sz="2000" dirty="0"/>
            </a:br>
            <a:r>
              <a:rPr lang="en-US" altLang="zh-CN" sz="2000" dirty="0"/>
              <a:t>(1)</a:t>
            </a:r>
            <a:r>
              <a:rPr lang="zh-CN" altLang="en-US" sz="2000" dirty="0"/>
              <a:t>每个商店的每种商品只在一个部门销售； </a:t>
            </a:r>
            <a:br>
              <a:rPr lang="zh-CN" altLang="en-US" sz="2000" dirty="0"/>
            </a:br>
            <a:r>
              <a:rPr lang="en-US" altLang="zh-CN" sz="2000" dirty="0"/>
              <a:t>(2)</a:t>
            </a:r>
            <a:r>
              <a:rPr lang="zh-CN" altLang="en-US" sz="2000" dirty="0"/>
              <a:t>每个商店的每个部门只有一个负责人； </a:t>
            </a:r>
            <a:br>
              <a:rPr lang="zh-CN" altLang="en-US" sz="2000" dirty="0"/>
            </a:br>
            <a:r>
              <a:rPr lang="en-US" altLang="zh-CN" sz="2000" dirty="0"/>
              <a:t>(3)</a:t>
            </a:r>
            <a:r>
              <a:rPr lang="zh-CN" altLang="en-US" sz="2000" dirty="0"/>
              <a:t>每个商店的每种商品只有一个库存数量。 </a:t>
            </a:r>
            <a:br>
              <a:rPr lang="zh-CN" altLang="en-US" sz="2000" dirty="0"/>
            </a:br>
            <a:r>
              <a:rPr lang="zh-CN" altLang="en-US" sz="2000" dirty="0"/>
              <a:t>试回答下列问题： </a:t>
            </a:r>
            <a:br>
              <a:rPr lang="zh-CN" altLang="en-US" sz="2000" dirty="0"/>
            </a:br>
            <a:endParaRPr lang="zh-CN" altLang="en-US" sz="2000" dirty="0"/>
          </a:p>
          <a:p>
            <a:r>
              <a:rPr lang="en-US" altLang="zh-CN" sz="2000" dirty="0"/>
              <a:t>1</a:t>
            </a:r>
            <a:r>
              <a:rPr lang="zh-CN" altLang="en-US" sz="2000" dirty="0"/>
              <a:t>分</a:t>
            </a:r>
            <a:r>
              <a:rPr lang="en-US" altLang="zh-CN" sz="2000" dirty="0"/>
              <a:t>1.</a:t>
            </a:r>
            <a:r>
              <a:rPr lang="zh-CN" altLang="en-US" sz="2000" dirty="0"/>
              <a:t>根据上述规定，写出模式</a:t>
            </a:r>
            <a:r>
              <a:rPr lang="en-US" altLang="zh-CN" sz="2000" dirty="0"/>
              <a:t>R</a:t>
            </a:r>
            <a:r>
              <a:rPr lang="zh-CN" altLang="en-US" sz="2000" dirty="0"/>
              <a:t>的关键码</a:t>
            </a:r>
            <a:r>
              <a:rPr lang="zh-CN" altLang="en-US" sz="2000" dirty="0" smtClean="0"/>
              <a:t>。</a:t>
            </a:r>
            <a:endParaRPr lang="en-US" altLang="zh-CN" sz="2000" dirty="0" smtClean="0"/>
          </a:p>
          <a:p>
            <a:r>
              <a:rPr lang="en-US" altLang="zh-CN" sz="2000" dirty="0"/>
              <a:t>2</a:t>
            </a:r>
            <a:r>
              <a:rPr lang="zh-CN" altLang="en-US" sz="2000" dirty="0"/>
              <a:t>分</a:t>
            </a:r>
            <a:r>
              <a:rPr lang="en-US" altLang="zh-CN" sz="2000" dirty="0"/>
              <a:t>2.R</a:t>
            </a:r>
            <a:r>
              <a:rPr lang="zh-CN" altLang="en-US" sz="2000" dirty="0"/>
              <a:t>最高属于第几范式</a:t>
            </a:r>
            <a:r>
              <a:rPr lang="en-US" altLang="zh-CN" sz="2000" dirty="0"/>
              <a:t>?</a:t>
            </a:r>
            <a:r>
              <a:rPr lang="zh-CN" altLang="en-US" sz="2000" dirty="0"/>
              <a:t>为什么？</a:t>
            </a:r>
          </a:p>
          <a:p>
            <a:r>
              <a:rPr lang="en-US" altLang="zh-CN" sz="2000" dirty="0"/>
              <a:t>2</a:t>
            </a:r>
            <a:r>
              <a:rPr lang="zh-CN" altLang="en-US" sz="2000" dirty="0"/>
              <a:t>分</a:t>
            </a:r>
            <a:r>
              <a:rPr lang="en-US" altLang="zh-CN" sz="2000" dirty="0"/>
              <a:t>3.</a:t>
            </a:r>
            <a:r>
              <a:rPr lang="zh-CN" altLang="en-US" sz="2000" dirty="0"/>
              <a:t>将</a:t>
            </a:r>
            <a:r>
              <a:rPr lang="en-US" altLang="zh-CN" sz="2000" dirty="0"/>
              <a:t>R</a:t>
            </a:r>
            <a:r>
              <a:rPr lang="zh-CN" altLang="en-US" sz="2000" dirty="0"/>
              <a:t>规范到</a:t>
            </a:r>
            <a:r>
              <a:rPr lang="en-US" altLang="zh-CN" sz="2000" dirty="0"/>
              <a:t>3NF</a:t>
            </a:r>
            <a:r>
              <a:rPr lang="zh-CN" altLang="en-US" sz="2000" dirty="0"/>
              <a:t>。</a:t>
            </a:r>
          </a:p>
          <a:p>
            <a:endParaRPr lang="zh-CN" altLang="en-US" sz="2000" b="1" dirty="0"/>
          </a:p>
        </p:txBody>
      </p:sp>
    </p:spTree>
    <p:extLst>
      <p:ext uri="{BB962C8B-B14F-4D97-AF65-F5344CB8AC3E}">
        <p14:creationId xmlns:p14="http://schemas.microsoft.com/office/powerpoint/2010/main" val="4046309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421" y="748974"/>
            <a:ext cx="10589172" cy="3170099"/>
          </a:xfrm>
          <a:prstGeom prst="rect">
            <a:avLst/>
          </a:prstGeom>
        </p:spPr>
        <p:txBody>
          <a:bodyPr wrap="square">
            <a:spAutoFit/>
          </a:bodyPr>
          <a:lstStyle/>
          <a:p>
            <a:r>
              <a:rPr lang="zh-CN" altLang="en-US" sz="2000" dirty="0"/>
              <a:t>假设某商业集团数据库中关系模式</a:t>
            </a:r>
            <a:r>
              <a:rPr lang="en-US" altLang="zh-CN" sz="2000" dirty="0"/>
              <a:t>R</a:t>
            </a:r>
            <a:r>
              <a:rPr lang="zh-CN" altLang="en-US" sz="2000" dirty="0"/>
              <a:t>如下： </a:t>
            </a:r>
            <a:br>
              <a:rPr lang="zh-CN" altLang="en-US" sz="2000" dirty="0"/>
            </a:br>
            <a:r>
              <a:rPr lang="en-US" altLang="zh-CN" sz="2000" dirty="0"/>
              <a:t>R(</a:t>
            </a:r>
            <a:r>
              <a:rPr lang="zh-CN" altLang="en-US" sz="2000" dirty="0"/>
              <a:t>商店编号，商品编号，库存数量，部门编号，负责人</a:t>
            </a:r>
            <a:r>
              <a:rPr lang="en-US" altLang="zh-CN" sz="2000" dirty="0"/>
              <a:t>) </a:t>
            </a:r>
            <a:br>
              <a:rPr lang="en-US" altLang="zh-CN" sz="2000" dirty="0"/>
            </a:br>
            <a:r>
              <a:rPr lang="zh-CN" altLang="en-US" sz="2000" dirty="0"/>
              <a:t>如果规定： </a:t>
            </a:r>
            <a:br>
              <a:rPr lang="zh-CN" altLang="en-US" sz="2000" dirty="0"/>
            </a:br>
            <a:r>
              <a:rPr lang="en-US" altLang="zh-CN" sz="2000" dirty="0"/>
              <a:t>(1)</a:t>
            </a:r>
            <a:r>
              <a:rPr lang="zh-CN" altLang="en-US" sz="2000" dirty="0"/>
              <a:t>每个商店的每种商品只在一个部门销售； </a:t>
            </a:r>
            <a:br>
              <a:rPr lang="zh-CN" altLang="en-US" sz="2000" dirty="0"/>
            </a:br>
            <a:r>
              <a:rPr lang="en-US" altLang="zh-CN" sz="2000" dirty="0"/>
              <a:t>(2)</a:t>
            </a:r>
            <a:r>
              <a:rPr lang="zh-CN" altLang="en-US" sz="2000" dirty="0"/>
              <a:t>每个商店的每个部门只有一个负责人； </a:t>
            </a:r>
            <a:br>
              <a:rPr lang="zh-CN" altLang="en-US" sz="2000" dirty="0"/>
            </a:br>
            <a:r>
              <a:rPr lang="en-US" altLang="zh-CN" sz="2000" dirty="0"/>
              <a:t>(3)</a:t>
            </a:r>
            <a:r>
              <a:rPr lang="zh-CN" altLang="en-US" sz="2000" dirty="0"/>
              <a:t>每个商店的每种商品只有一个库存数量。 </a:t>
            </a:r>
            <a:br>
              <a:rPr lang="zh-CN" altLang="en-US" sz="2000" dirty="0"/>
            </a:br>
            <a:r>
              <a:rPr lang="zh-CN" altLang="en-US" sz="2000" dirty="0"/>
              <a:t>试回答下列问题： </a:t>
            </a:r>
            <a:br>
              <a:rPr lang="zh-CN" altLang="en-US" sz="2000" dirty="0"/>
            </a:br>
            <a:endParaRPr lang="zh-CN" altLang="en-US" sz="2000" dirty="0"/>
          </a:p>
          <a:p>
            <a:r>
              <a:rPr lang="en-US" altLang="zh-CN" sz="2000" dirty="0"/>
              <a:t>1</a:t>
            </a:r>
            <a:r>
              <a:rPr lang="zh-CN" altLang="en-US" sz="2000" dirty="0"/>
              <a:t>分</a:t>
            </a:r>
            <a:r>
              <a:rPr lang="en-US" altLang="zh-CN" sz="2000" dirty="0"/>
              <a:t>1.</a:t>
            </a:r>
            <a:r>
              <a:rPr lang="zh-CN" altLang="en-US" sz="2000" dirty="0"/>
              <a:t>根据上述规定，写出模式</a:t>
            </a:r>
            <a:r>
              <a:rPr lang="en-US" altLang="zh-CN" sz="2000" dirty="0"/>
              <a:t>R</a:t>
            </a:r>
            <a:r>
              <a:rPr lang="zh-CN" altLang="en-US" sz="2000" dirty="0"/>
              <a:t>的关键码</a:t>
            </a:r>
            <a:r>
              <a:rPr lang="zh-CN" altLang="en-US" sz="2000" dirty="0" smtClean="0"/>
              <a:t>。</a:t>
            </a:r>
            <a:endParaRPr lang="en-US" altLang="zh-CN" sz="2000" dirty="0" smtClean="0"/>
          </a:p>
          <a:p>
            <a:endParaRPr lang="zh-CN" altLang="en-US" sz="2000" b="1" dirty="0"/>
          </a:p>
        </p:txBody>
      </p:sp>
      <p:sp>
        <p:nvSpPr>
          <p:cNvPr id="3" name="矩形 2"/>
          <p:cNvSpPr/>
          <p:nvPr/>
        </p:nvSpPr>
        <p:spPr>
          <a:xfrm>
            <a:off x="4752679" y="4296555"/>
            <a:ext cx="2954655" cy="461665"/>
          </a:xfrm>
          <a:prstGeom prst="rect">
            <a:avLst/>
          </a:prstGeom>
        </p:spPr>
        <p:txBody>
          <a:bodyPr wrap="none">
            <a:spAutoFit/>
          </a:bodyPr>
          <a:lstStyle/>
          <a:p>
            <a:r>
              <a:rPr lang="zh-CN" altLang="en-US" sz="2400" dirty="0">
                <a:solidFill>
                  <a:srgbClr val="FF0000"/>
                </a:solidFill>
                <a:latin typeface="汉仪旗黑-80W" pitchFamily="18" charset="-122"/>
                <a:ea typeface="汉仪旗黑-80W" pitchFamily="18" charset="-122"/>
              </a:rPr>
              <a:t>商店编号，商品编号</a:t>
            </a:r>
          </a:p>
        </p:txBody>
      </p:sp>
    </p:spTree>
    <p:extLst>
      <p:ext uri="{BB962C8B-B14F-4D97-AF65-F5344CB8AC3E}">
        <p14:creationId xmlns:p14="http://schemas.microsoft.com/office/powerpoint/2010/main" val="40891630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421" y="748974"/>
            <a:ext cx="10589172" cy="3170099"/>
          </a:xfrm>
          <a:prstGeom prst="rect">
            <a:avLst/>
          </a:prstGeom>
        </p:spPr>
        <p:txBody>
          <a:bodyPr wrap="square">
            <a:spAutoFit/>
          </a:bodyPr>
          <a:lstStyle/>
          <a:p>
            <a:r>
              <a:rPr lang="zh-CN" altLang="en-US" sz="2000" dirty="0"/>
              <a:t>假设某商业集团数据库中关系模式</a:t>
            </a:r>
            <a:r>
              <a:rPr lang="en-US" altLang="zh-CN" sz="2000" dirty="0"/>
              <a:t>R</a:t>
            </a:r>
            <a:r>
              <a:rPr lang="zh-CN" altLang="en-US" sz="2000" dirty="0"/>
              <a:t>如下： </a:t>
            </a:r>
            <a:br>
              <a:rPr lang="zh-CN" altLang="en-US" sz="2000" dirty="0"/>
            </a:br>
            <a:r>
              <a:rPr lang="en-US" altLang="zh-CN" sz="2000" dirty="0"/>
              <a:t>R(</a:t>
            </a:r>
            <a:r>
              <a:rPr lang="zh-CN" altLang="en-US" sz="2000" dirty="0"/>
              <a:t>商店编号，商品编号，库存数量，部门编号，负责人</a:t>
            </a:r>
            <a:r>
              <a:rPr lang="en-US" altLang="zh-CN" sz="2000" dirty="0"/>
              <a:t>) </a:t>
            </a:r>
            <a:br>
              <a:rPr lang="en-US" altLang="zh-CN" sz="2000" dirty="0"/>
            </a:br>
            <a:r>
              <a:rPr lang="zh-CN" altLang="en-US" sz="2000" dirty="0"/>
              <a:t>如果规定： </a:t>
            </a:r>
            <a:br>
              <a:rPr lang="zh-CN" altLang="en-US" sz="2000" dirty="0"/>
            </a:br>
            <a:r>
              <a:rPr lang="en-US" altLang="zh-CN" sz="2000" dirty="0"/>
              <a:t>(1)</a:t>
            </a:r>
            <a:r>
              <a:rPr lang="zh-CN" altLang="en-US" sz="2000" dirty="0"/>
              <a:t>每个商店的每种商品只在一个部门销售； </a:t>
            </a:r>
            <a:br>
              <a:rPr lang="zh-CN" altLang="en-US" sz="2000" dirty="0"/>
            </a:br>
            <a:r>
              <a:rPr lang="en-US" altLang="zh-CN" sz="2000" dirty="0"/>
              <a:t>(2)</a:t>
            </a:r>
            <a:r>
              <a:rPr lang="zh-CN" altLang="en-US" sz="2000" dirty="0"/>
              <a:t>每个商店的每个部门只有一个负责人； </a:t>
            </a:r>
            <a:br>
              <a:rPr lang="zh-CN" altLang="en-US" sz="2000" dirty="0"/>
            </a:br>
            <a:r>
              <a:rPr lang="en-US" altLang="zh-CN" sz="2000" dirty="0"/>
              <a:t>(3)</a:t>
            </a:r>
            <a:r>
              <a:rPr lang="zh-CN" altLang="en-US" sz="2000" dirty="0"/>
              <a:t>每个商店的每种商品只有一个库存数量。 </a:t>
            </a:r>
            <a:br>
              <a:rPr lang="zh-CN" altLang="en-US" sz="2000" dirty="0"/>
            </a:br>
            <a:r>
              <a:rPr lang="zh-CN" altLang="en-US" sz="2000" dirty="0"/>
              <a:t>试回答下列问题： </a:t>
            </a:r>
            <a:br>
              <a:rPr lang="zh-CN" altLang="en-US" sz="2000" dirty="0"/>
            </a:br>
            <a:endParaRPr lang="zh-CN" altLang="en-US" sz="2000" dirty="0"/>
          </a:p>
          <a:p>
            <a:r>
              <a:rPr lang="en-US" altLang="zh-CN" sz="2000" dirty="0" smtClean="0"/>
              <a:t>2</a:t>
            </a:r>
            <a:r>
              <a:rPr lang="zh-CN" altLang="en-US" sz="2000" dirty="0"/>
              <a:t>分</a:t>
            </a:r>
            <a:r>
              <a:rPr lang="en-US" altLang="zh-CN" sz="2000" dirty="0"/>
              <a:t>2.R</a:t>
            </a:r>
            <a:r>
              <a:rPr lang="zh-CN" altLang="en-US" sz="2000" dirty="0"/>
              <a:t>最高属于第几范式</a:t>
            </a:r>
            <a:r>
              <a:rPr lang="en-US" altLang="zh-CN" sz="2000" dirty="0"/>
              <a:t>?</a:t>
            </a:r>
            <a:r>
              <a:rPr lang="zh-CN" altLang="en-US" sz="2000" dirty="0"/>
              <a:t>为什么？</a:t>
            </a:r>
          </a:p>
          <a:p>
            <a:endParaRPr lang="zh-CN" altLang="en-US" sz="2000" b="1" dirty="0"/>
          </a:p>
        </p:txBody>
      </p:sp>
      <p:sp>
        <p:nvSpPr>
          <p:cNvPr id="3" name="矩形 2"/>
          <p:cNvSpPr/>
          <p:nvPr/>
        </p:nvSpPr>
        <p:spPr>
          <a:xfrm>
            <a:off x="935421" y="4341488"/>
            <a:ext cx="9879724" cy="962956"/>
          </a:xfrm>
          <a:prstGeom prst="rect">
            <a:avLst/>
          </a:prstGeom>
        </p:spPr>
        <p:txBody>
          <a:bodyPr wrap="square">
            <a:spAutoFit/>
          </a:bodyPr>
          <a:lstStyle/>
          <a:p>
            <a:pPr>
              <a:lnSpc>
                <a:spcPct val="150000"/>
              </a:lnSpc>
            </a:pPr>
            <a:r>
              <a:rPr lang="zh-CN" altLang="en-US" sz="2000" dirty="0">
                <a:solidFill>
                  <a:srgbClr val="FF0000"/>
                </a:solidFill>
              </a:rPr>
              <a:t>第</a:t>
            </a:r>
            <a:r>
              <a:rPr lang="en-US" altLang="zh-CN" sz="2000" dirty="0">
                <a:solidFill>
                  <a:srgbClr val="FF0000"/>
                </a:solidFill>
              </a:rPr>
              <a:t>2</a:t>
            </a:r>
            <a:r>
              <a:rPr lang="zh-CN" altLang="en-US" sz="2000" dirty="0">
                <a:solidFill>
                  <a:srgbClr val="FF0000"/>
                </a:solidFill>
              </a:rPr>
              <a:t>范式。非主属性为库存数量，部门编号，负责人，它们对候选键都不是部分函数依赖；但是，负责人对（商店编号，商品编号）是传递函数依赖，所以不满足</a:t>
            </a:r>
            <a:r>
              <a:rPr lang="en-US" altLang="zh-CN" sz="2000" dirty="0">
                <a:solidFill>
                  <a:srgbClr val="FF0000"/>
                </a:solidFill>
              </a:rPr>
              <a:t>3NF</a:t>
            </a:r>
            <a:r>
              <a:rPr lang="zh-CN" altLang="en-US" sz="2000" dirty="0">
                <a:solidFill>
                  <a:srgbClr val="FF0000"/>
                </a:solidFill>
              </a:rPr>
              <a:t>。</a:t>
            </a:r>
          </a:p>
        </p:txBody>
      </p:sp>
    </p:spTree>
    <p:extLst>
      <p:ext uri="{BB962C8B-B14F-4D97-AF65-F5344CB8AC3E}">
        <p14:creationId xmlns:p14="http://schemas.microsoft.com/office/powerpoint/2010/main" val="1808545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5421" y="748974"/>
            <a:ext cx="10589172" cy="3170099"/>
          </a:xfrm>
          <a:prstGeom prst="rect">
            <a:avLst/>
          </a:prstGeom>
        </p:spPr>
        <p:txBody>
          <a:bodyPr wrap="square">
            <a:spAutoFit/>
          </a:bodyPr>
          <a:lstStyle/>
          <a:p>
            <a:r>
              <a:rPr lang="zh-CN" altLang="en-US" sz="2000" dirty="0"/>
              <a:t>假设某商业集团数据库中关系模式</a:t>
            </a:r>
            <a:r>
              <a:rPr lang="en-US" altLang="zh-CN" sz="2000" dirty="0"/>
              <a:t>R</a:t>
            </a:r>
            <a:r>
              <a:rPr lang="zh-CN" altLang="en-US" sz="2000" dirty="0"/>
              <a:t>如下： </a:t>
            </a:r>
            <a:br>
              <a:rPr lang="zh-CN" altLang="en-US" sz="2000" dirty="0"/>
            </a:br>
            <a:r>
              <a:rPr lang="en-US" altLang="zh-CN" sz="2000" dirty="0"/>
              <a:t>R(</a:t>
            </a:r>
            <a:r>
              <a:rPr lang="zh-CN" altLang="en-US" sz="2000" dirty="0"/>
              <a:t>商店编号，商品编号，库存数量，部门编号，负责人</a:t>
            </a:r>
            <a:r>
              <a:rPr lang="en-US" altLang="zh-CN" sz="2000" dirty="0"/>
              <a:t>) </a:t>
            </a:r>
            <a:br>
              <a:rPr lang="en-US" altLang="zh-CN" sz="2000" dirty="0"/>
            </a:br>
            <a:r>
              <a:rPr lang="zh-CN" altLang="en-US" sz="2000" dirty="0"/>
              <a:t>如果规定： </a:t>
            </a:r>
            <a:br>
              <a:rPr lang="zh-CN" altLang="en-US" sz="2000" dirty="0"/>
            </a:br>
            <a:r>
              <a:rPr lang="en-US" altLang="zh-CN" sz="2000" dirty="0"/>
              <a:t>(1)</a:t>
            </a:r>
            <a:r>
              <a:rPr lang="zh-CN" altLang="en-US" sz="2000" dirty="0"/>
              <a:t>每个商店的每种商品只在一个部门销售； </a:t>
            </a:r>
            <a:br>
              <a:rPr lang="zh-CN" altLang="en-US" sz="2000" dirty="0"/>
            </a:br>
            <a:r>
              <a:rPr lang="en-US" altLang="zh-CN" sz="2000" dirty="0"/>
              <a:t>(2)</a:t>
            </a:r>
            <a:r>
              <a:rPr lang="zh-CN" altLang="en-US" sz="2000" dirty="0"/>
              <a:t>每个商店的每个部门只有一个负责人； </a:t>
            </a:r>
            <a:br>
              <a:rPr lang="zh-CN" altLang="en-US" sz="2000" dirty="0"/>
            </a:br>
            <a:r>
              <a:rPr lang="en-US" altLang="zh-CN" sz="2000" dirty="0"/>
              <a:t>(3)</a:t>
            </a:r>
            <a:r>
              <a:rPr lang="zh-CN" altLang="en-US" sz="2000" dirty="0"/>
              <a:t>每个商店的每种商品只有一个库存数量。 </a:t>
            </a:r>
            <a:br>
              <a:rPr lang="zh-CN" altLang="en-US" sz="2000" dirty="0"/>
            </a:br>
            <a:r>
              <a:rPr lang="zh-CN" altLang="en-US" sz="2000" dirty="0"/>
              <a:t>试回答下列问题： </a:t>
            </a:r>
            <a:br>
              <a:rPr lang="zh-CN" altLang="en-US" sz="2000" dirty="0"/>
            </a:br>
            <a:endParaRPr lang="zh-CN" altLang="en-US" sz="2000" dirty="0"/>
          </a:p>
          <a:p>
            <a:r>
              <a:rPr lang="en-US" altLang="zh-CN" sz="2000" dirty="0" smtClean="0"/>
              <a:t>2</a:t>
            </a:r>
            <a:r>
              <a:rPr lang="zh-CN" altLang="en-US" sz="2000" dirty="0"/>
              <a:t>分</a:t>
            </a:r>
            <a:r>
              <a:rPr lang="en-US" altLang="zh-CN" sz="2000" dirty="0"/>
              <a:t>3.</a:t>
            </a:r>
            <a:r>
              <a:rPr lang="zh-CN" altLang="en-US" sz="2000" dirty="0"/>
              <a:t>将</a:t>
            </a:r>
            <a:r>
              <a:rPr lang="en-US" altLang="zh-CN" sz="2000" dirty="0"/>
              <a:t>R</a:t>
            </a:r>
            <a:r>
              <a:rPr lang="zh-CN" altLang="en-US" sz="2000" dirty="0"/>
              <a:t>规范到</a:t>
            </a:r>
            <a:r>
              <a:rPr lang="en-US" altLang="zh-CN" sz="2000" dirty="0"/>
              <a:t>3NF</a:t>
            </a:r>
            <a:r>
              <a:rPr lang="zh-CN" altLang="en-US" sz="2000" dirty="0"/>
              <a:t>。</a:t>
            </a:r>
          </a:p>
          <a:p>
            <a:endParaRPr lang="zh-CN" altLang="en-US" sz="2000" b="1" dirty="0"/>
          </a:p>
        </p:txBody>
      </p:sp>
      <p:sp>
        <p:nvSpPr>
          <p:cNvPr id="3" name="矩形 2"/>
          <p:cNvSpPr/>
          <p:nvPr/>
        </p:nvSpPr>
        <p:spPr>
          <a:xfrm>
            <a:off x="3182007" y="4209422"/>
            <a:ext cx="6096000" cy="962956"/>
          </a:xfrm>
          <a:prstGeom prst="rect">
            <a:avLst/>
          </a:prstGeom>
        </p:spPr>
        <p:txBody>
          <a:bodyPr>
            <a:spAutoFit/>
          </a:bodyPr>
          <a:lstStyle/>
          <a:p>
            <a:pPr>
              <a:lnSpc>
                <a:spcPct val="150000"/>
              </a:lnSpc>
            </a:pPr>
            <a:r>
              <a:rPr lang="en-US" altLang="zh-CN" sz="2000" dirty="0">
                <a:solidFill>
                  <a:srgbClr val="FF0000"/>
                </a:solidFill>
              </a:rPr>
              <a:t>R1</a:t>
            </a:r>
            <a:r>
              <a:rPr lang="zh-CN" altLang="en-US" sz="2000" dirty="0">
                <a:solidFill>
                  <a:srgbClr val="FF0000"/>
                </a:solidFill>
              </a:rPr>
              <a:t>（商店编号，商品编号，部门编号，库存数量），</a:t>
            </a:r>
            <a:r>
              <a:rPr lang="en-US" altLang="zh-CN" sz="2000" dirty="0">
                <a:solidFill>
                  <a:srgbClr val="FF0000"/>
                </a:solidFill>
              </a:rPr>
              <a:t>R2</a:t>
            </a:r>
            <a:r>
              <a:rPr lang="zh-CN" altLang="en-US" sz="2000" dirty="0">
                <a:solidFill>
                  <a:srgbClr val="FF0000"/>
                </a:solidFill>
              </a:rPr>
              <a:t>（商店编号，部门编号，负责人）</a:t>
            </a:r>
          </a:p>
        </p:txBody>
      </p:sp>
    </p:spTree>
    <p:extLst>
      <p:ext uri="{BB962C8B-B14F-4D97-AF65-F5344CB8AC3E}">
        <p14:creationId xmlns:p14="http://schemas.microsoft.com/office/powerpoint/2010/main" val="10568901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什么是视图</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视图是数据库中的一个对象，它是数据库管理系统提供给用户的以多种角度观察数据库中数据的一种重要机制。</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视图不是数据库中真实的表，而是一张虚拟表，其自身并不存储数据。</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rgbClr val="FF0000"/>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123142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4.6.0 </a:t>
            </a:r>
            <a:r>
              <a:rPr lang="zh-CN" altLang="en-US" dirty="0" smtClean="0">
                <a:latin typeface="微软雅黑" pitchFamily="34" charset="-122"/>
                <a:ea typeface="微软雅黑" pitchFamily="34" charset="-122"/>
              </a:rPr>
              <a:t>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881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使用视图的优点</a:t>
            </a:r>
            <a:r>
              <a:rPr lang="zh-CN" altLang="en-US" sz="2800" b="0" dirty="0" smtClean="0">
                <a:solidFill>
                  <a:schemeClr val="tx1"/>
                </a:solidFill>
                <a:latin typeface="黑体" panose="02010609060101010101" pitchFamily="49" charset="-122"/>
                <a:ea typeface="黑体" panose="02010609060101010101" pitchFamily="49" charset="-122"/>
                <a:sym typeface="+mn-ea"/>
              </a:rPr>
              <a:t>（领会）</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17" name="任意多边形 16"/>
          <p:cNvSpPr/>
          <p:nvPr/>
        </p:nvSpPr>
        <p:spPr>
          <a:xfrm>
            <a:off x="1994915"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集中分散数据</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8" name="任意多边形 17"/>
          <p:cNvSpPr/>
          <p:nvPr/>
        </p:nvSpPr>
        <p:spPr>
          <a:xfrm>
            <a:off x="4680803"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简化查询语句</a:t>
            </a:r>
            <a:endParaRPr lang="zh-CN" altLang="en-US" sz="2400" kern="1200" dirty="0">
              <a:latin typeface="手札体-简粗体" panose="03000700000000000000" pitchFamily="66" charset="-122"/>
              <a:ea typeface="手札体-简粗体" panose="03000700000000000000" pitchFamily="66" charset="-122"/>
            </a:endParaRPr>
          </a:p>
        </p:txBody>
      </p:sp>
      <p:sp>
        <p:nvSpPr>
          <p:cNvPr id="19" name="任意多边形 18"/>
          <p:cNvSpPr/>
          <p:nvPr/>
        </p:nvSpPr>
        <p:spPr>
          <a:xfrm>
            <a:off x="7366690" y="2554265"/>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重用</a:t>
            </a:r>
            <a:r>
              <a:rPr lang="en-US" altLang="zh-CN" sz="2400" kern="1200" dirty="0" smtClean="0">
                <a:latin typeface="手札体-简粗体" panose="03000700000000000000" pitchFamily="66" charset="-122"/>
                <a:ea typeface="手札体-简粗体" panose="03000700000000000000" pitchFamily="66" charset="-122"/>
              </a:rPr>
              <a:t>SQL</a:t>
            </a:r>
            <a:r>
              <a:rPr lang="zh-CN" altLang="en-US" sz="2400" kern="1200" dirty="0" smtClean="0">
                <a:latin typeface="手札体-简粗体" panose="03000700000000000000" pitchFamily="66" charset="-122"/>
                <a:ea typeface="手札体-简粗体" panose="03000700000000000000" pitchFamily="66" charset="-122"/>
              </a:rPr>
              <a:t>语句</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0" name="任意多边形 19"/>
          <p:cNvSpPr/>
          <p:nvPr/>
        </p:nvSpPr>
        <p:spPr>
          <a:xfrm>
            <a:off x="1994915"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保护数据安全</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1" name="任意多边形 20"/>
          <p:cNvSpPr/>
          <p:nvPr/>
        </p:nvSpPr>
        <p:spPr>
          <a:xfrm>
            <a:off x="4680803"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共享所需数据</a:t>
            </a:r>
            <a:endParaRPr lang="zh-CN" altLang="en-US" sz="2400" kern="1200" dirty="0">
              <a:latin typeface="手札体-简粗体" panose="03000700000000000000" pitchFamily="66" charset="-122"/>
              <a:ea typeface="手札体-简粗体" panose="03000700000000000000" pitchFamily="66" charset="-122"/>
            </a:endParaRPr>
          </a:p>
        </p:txBody>
      </p:sp>
      <p:sp>
        <p:nvSpPr>
          <p:cNvPr id="22" name="任意多边形 21"/>
          <p:cNvSpPr/>
          <p:nvPr/>
        </p:nvSpPr>
        <p:spPr>
          <a:xfrm>
            <a:off x="7366690" y="4263466"/>
            <a:ext cx="2441715" cy="1465029"/>
          </a:xfrm>
          <a:custGeom>
            <a:avLst/>
            <a:gdLst>
              <a:gd name="connsiteX0" fmla="*/ 0 w 2441715"/>
              <a:gd name="connsiteY0" fmla="*/ 0 h 1465029"/>
              <a:gd name="connsiteX1" fmla="*/ 2441715 w 2441715"/>
              <a:gd name="connsiteY1" fmla="*/ 0 h 1465029"/>
              <a:gd name="connsiteX2" fmla="*/ 2441715 w 2441715"/>
              <a:gd name="connsiteY2" fmla="*/ 1465029 h 1465029"/>
              <a:gd name="connsiteX3" fmla="*/ 0 w 2441715"/>
              <a:gd name="connsiteY3" fmla="*/ 1465029 h 1465029"/>
              <a:gd name="connsiteX4" fmla="*/ 0 w 2441715"/>
              <a:gd name="connsiteY4" fmla="*/ 0 h 14650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1715" h="1465029">
                <a:moveTo>
                  <a:pt x="0" y="0"/>
                </a:moveTo>
                <a:lnTo>
                  <a:pt x="2441715" y="0"/>
                </a:lnTo>
                <a:lnTo>
                  <a:pt x="2441715" y="1465029"/>
                </a:lnTo>
                <a:lnTo>
                  <a:pt x="0" y="146502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更改数据格式</a:t>
            </a:r>
            <a:endParaRPr lang="zh-CN" altLang="en-US" sz="2400" kern="1200" dirty="0">
              <a:latin typeface="手札体-简粗体" panose="03000700000000000000" pitchFamily="66" charset="-122"/>
              <a:ea typeface="手札体-简粗体" panose="03000700000000000000" pitchFamily="66" charset="-122"/>
            </a:endParaRP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23" name="矩形 2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27" idx="1"/>
            <a:endCxn id="2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9" name="矩形 2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2" name="矩形 31"/>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3" name="肘形连接符 32"/>
          <p:cNvCxnSpPr>
            <a:stCxn id="23" idx="3"/>
            <a:endCxn id="3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3"/>
            <a:endCxn id="3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1"/>
            <a:endCxn id="2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4.6.0 </a:t>
            </a:r>
            <a:r>
              <a:rPr lang="zh-CN" altLang="en-US" dirty="0" smtClean="0">
                <a:latin typeface="微软雅黑" pitchFamily="34" charset="-122"/>
                <a:ea typeface="微软雅黑" pitchFamily="34" charset="-122"/>
              </a:rPr>
              <a:t>零、视图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8331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338494"/>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3761132" y="3630890"/>
            <a:ext cx="194179" cy="2672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38033" y="3222267"/>
            <a:ext cx="2561867"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指定视图的名称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3184182" y="3883623"/>
            <a:ext cx="115390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20"/>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 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创建视图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4.6.1 </a:t>
            </a:r>
            <a:r>
              <a:rPr lang="zh-CN" altLang="en-US" dirty="0" smtClean="0">
                <a:latin typeface="微软雅黑" pitchFamily="34" charset="-122"/>
                <a:ea typeface="微软雅黑" pitchFamily="34" charset="-122"/>
              </a:rPr>
              <a:t>创建视图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16177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349959"/>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5048799" y="3627839"/>
            <a:ext cx="194179" cy="2672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03397" y="3219216"/>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可选项，为每个列指定名称</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4481354" y="3895087"/>
            <a:ext cx="1153901"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18"/>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创建视图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20" name="矩形 19"/>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a:stCxn id="20"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0"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20"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4.6.1 </a:t>
            </a:r>
            <a:r>
              <a:rPr lang="zh-CN" altLang="en-US" dirty="0" smtClean="0">
                <a:latin typeface="微软雅黑" pitchFamily="34" charset="-122"/>
                <a:ea typeface="微软雅黑" pitchFamily="34" charset="-122"/>
              </a:rPr>
              <a:t>创建视图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934788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9" y="3354572"/>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flipV="1">
            <a:off x="3648108" y="3732028"/>
            <a:ext cx="370999" cy="42643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5858" y="3325569"/>
            <a:ext cx="3551774"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a:t>
            </a:r>
            <a:r>
              <a:rPr lang="en-US" altLang="zh-CN" dirty="0" smtClean="0">
                <a:latin typeface="手札体-简粗体" panose="03000700000000000000" pitchFamily="66" charset="-122"/>
                <a:ea typeface="手札体-简粗体" panose="03000700000000000000" pitchFamily="66" charset="-122"/>
              </a:rPr>
              <a:t>SELECT</a:t>
            </a:r>
            <a:r>
              <a:rPr lang="zh-CN" altLang="en-US" dirty="0" smtClean="0">
                <a:latin typeface="手札体-简粗体" panose="03000700000000000000" pitchFamily="66" charset="-122"/>
                <a:ea typeface="手札体-简粗体" panose="03000700000000000000" pitchFamily="66" charset="-122"/>
              </a:rPr>
              <a:t>语句</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450580" y="4189646"/>
            <a:ext cx="1802463"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创建视图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4.6.1 </a:t>
            </a:r>
            <a:r>
              <a:rPr lang="zh-CN" altLang="en-US" dirty="0" smtClean="0">
                <a:latin typeface="微软雅黑" pitchFamily="34" charset="-122"/>
                <a:ea typeface="微软雅黑" pitchFamily="34" charset="-122"/>
              </a:rPr>
              <a:t>创建视图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7979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9" y="2982547"/>
            <a:ext cx="9437965" cy="19510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CREATE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view_name</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column_list</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AS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select_statement</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[WITH [CASCADED | LOCAL] CHECK OPTION]</a:t>
            </a:r>
          </a:p>
        </p:txBody>
      </p:sp>
      <p:grpSp>
        <p:nvGrpSpPr>
          <p:cNvPr id="6" name="组合 5"/>
          <p:cNvGrpSpPr/>
          <p:nvPr/>
        </p:nvGrpSpPr>
        <p:grpSpPr>
          <a:xfrm>
            <a:off x="0" y="6283840"/>
            <a:ext cx="12192000" cy="574160"/>
            <a:chOff x="0" y="6283840"/>
            <a:chExt cx="12192000" cy="574160"/>
          </a:xfrm>
        </p:grpSpPr>
        <p:sp>
          <p:nvSpPr>
            <p:cNvPr id="7" name="矩形 6"/>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10" name="矩形 9"/>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12" name="矩形 11"/>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14" name="矩形 13"/>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15" name="矩形 14"/>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cxnSp>
        <p:nvCxnSpPr>
          <p:cNvPr id="16" name="直接箭头连接符 15"/>
          <p:cNvCxnSpPr/>
          <p:nvPr/>
        </p:nvCxnSpPr>
        <p:spPr>
          <a:xfrm>
            <a:off x="4550084" y="4370932"/>
            <a:ext cx="265521" cy="36037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485477" y="4731303"/>
            <a:ext cx="4487305"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可选项，指定在可更新视图上所进行的修改都需要符合</a:t>
            </a:r>
            <a:r>
              <a:rPr lang="en-US" altLang="zh-CN" dirty="0" err="1" smtClean="0">
                <a:latin typeface="手札体-简粗体" panose="03000700000000000000" pitchFamily="66" charset="-122"/>
                <a:ea typeface="手札体-简粗体" panose="03000700000000000000" pitchFamily="66" charset="-122"/>
              </a:rPr>
              <a:t>select_statement</a:t>
            </a:r>
            <a:r>
              <a:rPr lang="zh-CN" altLang="en-US" dirty="0" smtClean="0">
                <a:latin typeface="手札体-简粗体" panose="03000700000000000000" pitchFamily="66" charset="-122"/>
                <a:ea typeface="手札体-简粗体" panose="03000700000000000000" pitchFamily="66" charset="-122"/>
              </a:rPr>
              <a:t>中所指定的限制条件</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2009575" y="4089169"/>
            <a:ext cx="5155690"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使用</a:t>
            </a:r>
            <a:r>
              <a:rPr lang="en-US" altLang="zh-CN" sz="2400" dirty="0" smtClean="0">
                <a:solidFill>
                  <a:srgbClr val="FF0000"/>
                </a:solidFill>
                <a:latin typeface="手札体-简粗体" panose="03000700000000000000" pitchFamily="66" charset="-122"/>
                <a:ea typeface="手札体-简粗体" panose="03000700000000000000" pitchFamily="66" charset="-122"/>
              </a:rPr>
              <a:t>CREATEVIEW</a:t>
            </a:r>
            <a:r>
              <a:rPr lang="zh-CN" altLang="en-US" sz="2400" dirty="0" smtClean="0">
                <a:solidFill>
                  <a:srgbClr val="FF0000"/>
                </a:solidFill>
                <a:latin typeface="手札体-简粗体" panose="03000700000000000000" pitchFamily="66" charset="-122"/>
                <a:ea typeface="手札体-简粗体" panose="03000700000000000000" pitchFamily="66" charset="-122"/>
              </a:rPr>
              <a:t>创建视图</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19" name="矩形 1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6" name="矩形 25"/>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0" name="肘形连接符 29"/>
          <p:cNvCxnSpPr>
            <a:stCxn id="19" idx="3"/>
            <a:endCxn id="27"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19" idx="3"/>
            <a:endCxn id="28"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9" idx="1"/>
            <a:endCxn id="1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1693092"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4.6.1 </a:t>
            </a:r>
            <a:r>
              <a:rPr lang="zh-CN" altLang="en-US" dirty="0" smtClean="0">
                <a:latin typeface="微软雅黑" pitchFamily="34" charset="-122"/>
                <a:ea typeface="微软雅黑" pitchFamily="34" charset="-122"/>
              </a:rPr>
              <a:t>创建视图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8073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创建视图</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4.6 </a:t>
            </a:r>
            <a:r>
              <a:rPr lang="zh-CN" altLang="en-US" sz="2800" b="1" dirty="0">
                <a:latin typeface="黑体" panose="02010609060101010101" pitchFamily="49" charset="-122"/>
                <a:ea typeface="黑体" panose="02010609060101010101" pitchFamily="49" charset="-122"/>
                <a:sym typeface="+mn-ea"/>
              </a:rPr>
              <a:t>视图</a:t>
            </a:r>
          </a:p>
        </p:txBody>
      </p:sp>
      <p:sp>
        <p:nvSpPr>
          <p:cNvPr id="5" name="矩形 4"/>
          <p:cNvSpPr/>
          <p:nvPr/>
        </p:nvSpPr>
        <p:spPr>
          <a:xfrm>
            <a:off x="1280918" y="3896845"/>
            <a:ext cx="9437965" cy="212118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&gt; CREATE OR REPLACE VIEW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mysql_test.customers_view</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-&gt;         AS</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-&gt;         SELECT*FROM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endParaRP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-&gt;              WHERE </a:t>
            </a:r>
            <a:r>
              <a:rPr lang="en-US" altLang="zh-CN" dirty="0" err="1" smtClean="0">
                <a:solidFill>
                  <a:schemeClr val="tx1"/>
                </a:solidFill>
                <a:latin typeface="Arial" panose="020B0604020202020204" pitchFamily="34" charset="0"/>
                <a:ea typeface="Arial Unicode MS" panose="020B0604020202020204" pitchFamily="34" charset="-122"/>
                <a:cs typeface="Arial" panose="020B0604020202020204" pitchFamily="34" charset="0"/>
              </a:rPr>
              <a:t>cust_sex</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=‘M’</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-&gt; WITH CHECK OPTION;</a:t>
            </a:r>
          </a:p>
          <a:p>
            <a:r>
              <a:rPr lang="en-US" altLang="zh-CN" dirty="0">
                <a:solidFill>
                  <a:schemeClr val="tx1"/>
                </a:solidFill>
                <a:latin typeface="Arial" panose="020B0604020202020204" pitchFamily="34" charset="0"/>
                <a:ea typeface="Arial Unicode MS" panose="020B0604020202020204" pitchFamily="34" charset="-122"/>
                <a:cs typeface="Arial" panose="020B0604020202020204" pitchFamily="34" charset="0"/>
              </a:rPr>
              <a:t> </a:t>
            </a:r>
            <a:r>
              <a:rPr lang="en-US" altLang="zh-CN" dirty="0" smtClean="0">
                <a:solidFill>
                  <a:schemeClr val="tx1"/>
                </a:solidFill>
                <a:latin typeface="Arial" panose="020B0604020202020204" pitchFamily="34" charset="0"/>
                <a:ea typeface="Arial Unicode MS" panose="020B0604020202020204" pitchFamily="34" charset="-122"/>
                <a:cs typeface="Arial" panose="020B0604020202020204" pitchFamily="34" charset="0"/>
              </a:rPr>
              <a:t>   Query OK,0 rows affected(2.81 sec)</a:t>
            </a:r>
          </a:p>
        </p:txBody>
      </p:sp>
      <p:sp>
        <p:nvSpPr>
          <p:cNvPr id="7" name="TextBox 6"/>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示例：在数据库</a:t>
            </a:r>
            <a:r>
              <a:rPr lang="en-US" altLang="zh-CN" sz="2400" dirty="0" err="1" smtClean="0">
                <a:latin typeface="手札体-简粗体" panose="03000700000000000000" pitchFamily="66" charset="-122"/>
                <a:ea typeface="手札体-简粗体" panose="03000700000000000000" pitchFamily="66" charset="-122"/>
              </a:rPr>
              <a:t>mysql_test</a:t>
            </a:r>
            <a:r>
              <a:rPr lang="zh-CN" altLang="en-US" sz="2400" dirty="0" smtClean="0">
                <a:latin typeface="手札体-简粗体" panose="03000700000000000000" pitchFamily="66" charset="-122"/>
                <a:ea typeface="手札体-简粗体" panose="03000700000000000000" pitchFamily="66" charset="-122"/>
              </a:rPr>
              <a:t>中创建视图</a:t>
            </a:r>
            <a:r>
              <a:rPr lang="en-US" altLang="zh-CN" sz="2400" dirty="0" err="1" smtClean="0">
                <a:latin typeface="手札体-简粗体" panose="03000700000000000000" pitchFamily="66" charset="-122"/>
                <a:ea typeface="手札体-简粗体" panose="03000700000000000000" pitchFamily="66" charset="-122"/>
              </a:rPr>
              <a:t>customers_view</a:t>
            </a:r>
            <a:r>
              <a:rPr lang="zh-CN" altLang="en-US" sz="2400" dirty="0" smtClean="0">
                <a:latin typeface="手札体-简粗体" panose="03000700000000000000" pitchFamily="66" charset="-122"/>
                <a:ea typeface="手札体-简粗体" panose="03000700000000000000" pitchFamily="66" charset="-122"/>
              </a:rPr>
              <a:t>，要求该视图包含客户信息表</a:t>
            </a:r>
            <a:r>
              <a:rPr lang="en-US" altLang="zh-CN" sz="2400" dirty="0" smtClean="0">
                <a:latin typeface="手札体-简粗体" panose="03000700000000000000" pitchFamily="66" charset="-122"/>
                <a:ea typeface="手札体-简粗体" panose="03000700000000000000" pitchFamily="66" charset="-122"/>
              </a:rPr>
              <a:t>customers</a:t>
            </a:r>
            <a:r>
              <a:rPr lang="zh-CN" altLang="en-US" sz="2400" dirty="0" smtClean="0">
                <a:latin typeface="手札体-简粗体" panose="03000700000000000000" pitchFamily="66" charset="-122"/>
                <a:ea typeface="手札体-简粗体" panose="03000700000000000000" pitchFamily="66" charset="-122"/>
              </a:rPr>
              <a:t>中所有男客户的信息，并且要求保证今后对该视图数据的修改都必须符合客户性别为男性这个条件。</a:t>
            </a:r>
            <a:endParaRPr lang="en-US" altLang="zh-CN" sz="2400" dirty="0">
              <a:latin typeface="手札体-简粗体" panose="03000700000000000000" pitchFamily="66" charset="-122"/>
              <a:ea typeface="手札体-简粗体" panose="03000700000000000000" pitchFamily="66" charset="-122"/>
            </a:endParaRPr>
          </a:p>
        </p:txBody>
      </p:sp>
      <p:grpSp>
        <p:nvGrpSpPr>
          <p:cNvPr id="18" name="组合 17"/>
          <p:cNvGrpSpPr/>
          <p:nvPr/>
        </p:nvGrpSpPr>
        <p:grpSpPr>
          <a:xfrm>
            <a:off x="0" y="6283840"/>
            <a:ext cx="12192000" cy="574160"/>
            <a:chOff x="0" y="6283840"/>
            <a:chExt cx="12192000" cy="574160"/>
          </a:xfrm>
        </p:grpSpPr>
        <p:sp>
          <p:nvSpPr>
            <p:cNvPr id="19" name="矩形 18"/>
            <p:cNvSpPr/>
            <p:nvPr/>
          </p:nvSpPr>
          <p:spPr>
            <a:xfrm>
              <a:off x="978195"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使用视图的优点</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880267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更新视图数据</a:t>
              </a:r>
            </a:p>
          </p:txBody>
        </p:sp>
        <p:sp>
          <p:nvSpPr>
            <p:cNvPr id="22" name="矩形 21"/>
            <p:cNvSpPr/>
            <p:nvPr/>
          </p:nvSpPr>
          <p:spPr>
            <a:xfrm>
              <a:off x="0" y="6294474"/>
              <a:ext cx="956929"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视图</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7165265"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查看视图定义</a:t>
              </a:r>
            </a:p>
          </p:txBody>
        </p:sp>
        <p:sp>
          <p:nvSpPr>
            <p:cNvPr id="24" name="矩形 23"/>
            <p:cNvSpPr/>
            <p:nvPr/>
          </p:nvSpPr>
          <p:spPr>
            <a:xfrm>
              <a:off x="10438980" y="6294473"/>
              <a:ext cx="175302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查询视图数据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25" name="矩形 24"/>
            <p:cNvSpPr/>
            <p:nvPr/>
          </p:nvSpPr>
          <p:spPr>
            <a:xfrm>
              <a:off x="2977124"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创建视图</a:t>
              </a:r>
            </a:p>
          </p:txBody>
        </p:sp>
        <p:sp>
          <p:nvSpPr>
            <p:cNvPr id="26" name="矩形 25"/>
            <p:cNvSpPr/>
            <p:nvPr/>
          </p:nvSpPr>
          <p:spPr>
            <a:xfrm>
              <a:off x="4253043"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删除视图</a:t>
              </a:r>
            </a:p>
          </p:txBody>
        </p:sp>
        <p:sp>
          <p:nvSpPr>
            <p:cNvPr id="27" name="矩形 26"/>
            <p:cNvSpPr/>
            <p:nvPr/>
          </p:nvSpPr>
          <p:spPr>
            <a:xfrm>
              <a:off x="5528962"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修改视图定义</a:t>
              </a:r>
            </a:p>
          </p:txBody>
        </p:sp>
      </p:gr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3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3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3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2" name="矩形 3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3" name="矩形 32"/>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5" name="矩形 34"/>
          <p:cNvSpPr/>
          <p:nvPr/>
        </p:nvSpPr>
        <p:spPr>
          <a:xfrm>
            <a:off x="9894314" y="1666798"/>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视图</a:t>
            </a:r>
            <a:endParaRPr lang="zh-CN" altLang="en-US" dirty="0">
              <a:solidFill>
                <a:schemeClr val="bg1"/>
              </a:solidFill>
              <a:latin typeface="微软雅黑" pitchFamily="34" charset="-122"/>
              <a:ea typeface="微软雅黑" pitchFamily="34" charset="-122"/>
            </a:endParaRPr>
          </a:p>
        </p:txBody>
      </p:sp>
      <p:cxnSp>
        <p:nvCxnSpPr>
          <p:cNvPr id="36" name="肘形连接符 35"/>
          <p:cNvCxnSpPr>
            <a:stCxn id="16" idx="3"/>
            <a:endCxn id="3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16" idx="3"/>
            <a:endCxn id="3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3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76115" y="174153"/>
            <a:ext cx="2154757"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4.6.1 </a:t>
            </a:r>
            <a:r>
              <a:rPr lang="zh-CN" altLang="en-US" dirty="0" smtClean="0">
                <a:latin typeface="微软雅黑" pitchFamily="34" charset="-122"/>
                <a:ea typeface="微软雅黑" pitchFamily="34" charset="-122"/>
              </a:rPr>
              <a:t>一、创建视图</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4856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6411</TotalTime>
  <Words>1943</Words>
  <Application>Microsoft Office PowerPoint</Application>
  <PresentationFormat>自定义</PresentationFormat>
  <Paragraphs>398</Paragraphs>
  <Slides>29</Slides>
  <Notes>11</Notes>
  <HiddenSlides>0</HiddenSlides>
  <MMClips>0</MMClips>
  <ScaleCrop>false</ScaleCrop>
  <HeadingPairs>
    <vt:vector size="4" baseType="variant">
      <vt:variant>
        <vt:lpstr>主题</vt:lpstr>
      </vt:variant>
      <vt:variant>
        <vt:i4>1</vt:i4>
      </vt:variant>
      <vt:variant>
        <vt:lpstr>幻灯片标题</vt:lpstr>
      </vt:variant>
      <vt:variant>
        <vt:i4>29</vt:i4>
      </vt:variant>
    </vt:vector>
  </HeadingPairs>
  <TitlesOfParts>
    <vt:vector size="30"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879</cp:revision>
  <dcterms:created xsi:type="dcterms:W3CDTF">2017-03-21T09:44:00Z</dcterms:created>
  <dcterms:modified xsi:type="dcterms:W3CDTF">2019-07-04T10:33:15Z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