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ppt/tags/tag36.xml" ContentType="application/vnd.openxmlformats-officedocument.presentationml.tags+xml"/>
  <Override PartName="/ppt/notesSlides/notesSlide1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1507" r:id="rId3"/>
    <p:sldId id="1508" r:id="rId4"/>
    <p:sldId id="1509" r:id="rId5"/>
    <p:sldId id="1510" r:id="rId6"/>
    <p:sldId id="1511" r:id="rId7"/>
    <p:sldId id="1512" r:id="rId8"/>
    <p:sldId id="1513" r:id="rId9"/>
    <p:sldId id="1514" r:id="rId10"/>
    <p:sldId id="1515" r:id="rId11"/>
    <p:sldId id="1516" r:id="rId12"/>
    <p:sldId id="1517" r:id="rId13"/>
    <p:sldId id="1518" r:id="rId14"/>
    <p:sldId id="1519" r:id="rId15"/>
    <p:sldId id="1520" r:id="rId16"/>
    <p:sldId id="1589" r:id="rId17"/>
    <p:sldId id="1522" r:id="rId18"/>
    <p:sldId id="1523" r:id="rId19"/>
    <p:sldId id="1524" r:id="rId20"/>
    <p:sldId id="1525" r:id="rId21"/>
    <p:sldId id="1526" r:id="rId22"/>
    <p:sldId id="1527" r:id="rId23"/>
    <p:sldId id="1528" r:id="rId24"/>
    <p:sldId id="1529" r:id="rId25"/>
    <p:sldId id="1530" r:id="rId26"/>
    <p:sldId id="1531" r:id="rId27"/>
    <p:sldId id="1532" r:id="rId28"/>
    <p:sldId id="1533" r:id="rId29"/>
    <p:sldId id="1534" r:id="rId30"/>
    <p:sldId id="1535" r:id="rId31"/>
    <p:sldId id="1536" r:id="rId32"/>
    <p:sldId id="1537" r:id="rId33"/>
    <p:sldId id="1538" r:id="rId34"/>
    <p:sldId id="1539" r:id="rId35"/>
    <p:sldId id="1540" r:id="rId36"/>
    <p:sldId id="1590" r:id="rId37"/>
    <p:sldId id="1591" r:id="rId38"/>
    <p:sldId id="1592" r:id="rId39"/>
    <p:sldId id="1544" r:id="rId40"/>
    <p:sldId id="1545" r:id="rId41"/>
    <p:sldId id="1546" r:id="rId42"/>
    <p:sldId id="1547" r:id="rId43"/>
    <p:sldId id="1548" r:id="rId44"/>
    <p:sldId id="1593" r:id="rId45"/>
    <p:sldId id="261" r:id="rId46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7" autoAdjust="0"/>
    <p:restoredTop sz="75506" autoAdjust="0"/>
  </p:normalViewPr>
  <p:slideViewPr>
    <p:cSldViewPr snapToGrid="0" snapToObjects="1">
      <p:cViewPr varScale="1">
        <p:scale>
          <a:sx n="53" d="100"/>
          <a:sy n="53" d="100"/>
        </p:scale>
        <p:origin x="-10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7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1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60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3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39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39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39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39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39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736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1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3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24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3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76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9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06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63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1447800" y="3833813"/>
            <a:ext cx="7151688" cy="989012"/>
          </a:xfrm>
        </p:spPr>
        <p:txBody>
          <a:bodyPr vert="horz" wrap="square" lIns="91440" tIns="45720" rIns="91440" bIns="45720" anchor="b"/>
          <a:lstStyle/>
          <a:p>
            <a:pPr algn="l" defTabSz="914400">
              <a:buNone/>
            </a:pPr>
            <a:r>
              <a:rPr lang="zh-CN" altLang="en-US" sz="480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392555" y="5180330"/>
            <a:ext cx="4891088" cy="487363"/>
          </a:xfrm>
        </p:spPr>
        <p:txBody>
          <a:bodyPr vert="horz" wrap="square" lIns="91440" tIns="45720" rIns="91440" bIns="45720" anchor="t"/>
          <a:lstStyle/>
          <a:p>
            <a:pPr algn="l" defTabSz="914400"/>
            <a:r>
              <a:rPr lang="en-US" altLang="zh-CN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2238" y="3429000"/>
            <a:ext cx="1374775" cy="546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3554413"/>
            <a:ext cx="1206500" cy="29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1392238" y="4159250"/>
            <a:ext cx="55563" cy="1020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1465263" y="6129338"/>
            <a:ext cx="489108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学习是一种信仰！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LEARING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WE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TRUST</a:t>
            </a:r>
            <a:endParaRPr lang="zh-CN" altLang="en-US" sz="160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创建存储过程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CREATE PROCEDURE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语句创建存储过程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1"/>
            <a:ext cx="9437965" cy="139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PROCEDURE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([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proc_parameter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]])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routine_body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59575" y="3561910"/>
            <a:ext cx="1079988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61585" y="3904809"/>
            <a:ext cx="146076" cy="4758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59575" y="4380613"/>
            <a:ext cx="2806998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指定存储过程的名称，默认在当前数据库中创建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2" idx="1"/>
            <a:endCxn id="15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5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3" idx="1"/>
            <a:endCxn id="15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创建存储过程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266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创建存储过程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CREATE PROCEDURE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语句创建存储过程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1"/>
            <a:ext cx="9437965" cy="139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PROCEDURE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([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proc_parameter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]])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routine_body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71685" y="3561913"/>
            <a:ext cx="1781737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499913" y="3923420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73975" y="4380617"/>
            <a:ext cx="3068276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指定存储过程的参数列表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2" idx="1"/>
            <a:endCxn id="15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5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3" idx="1"/>
            <a:endCxn id="15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创建存储过程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8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创建存储过程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CREATE PROCEDURE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语句创建存储过程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1"/>
            <a:ext cx="9437965" cy="139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PROCEDURE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([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proc_parameter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]])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routine_body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40749" y="3886201"/>
            <a:ext cx="1659112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368976" y="4247708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43038" y="4704905"/>
            <a:ext cx="3068276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存储过程的主体部分，也称为存储过程体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2" idx="1"/>
            <a:endCxn id="15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5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3" idx="1"/>
            <a:endCxn id="15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创建存储过程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0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创建存储过程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CREATE PROCEDURE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语句创建存储过程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1"/>
            <a:ext cx="9437965" cy="139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PROCEDURE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([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proc_parameter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]])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routine_body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667152" y="3886201"/>
            <a:ext cx="17543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666611" y="3886201"/>
            <a:ext cx="0" cy="10154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07805" y="4912238"/>
            <a:ext cx="9437965" cy="10100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[IN | OUT | INOUT]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param_name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type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22" idx="1"/>
            <a:endCxn id="15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15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5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创建存储过程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3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创建存储过程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CREATE PROCEDURE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语句创建存储过程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1"/>
            <a:ext cx="9437965" cy="139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PROCEDURE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([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proc_parameter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]])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routine_body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667152" y="3886201"/>
            <a:ext cx="17543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666611" y="3886201"/>
            <a:ext cx="0" cy="10154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07805" y="4912238"/>
            <a:ext cx="9437965" cy="10100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[IN | OUT | INOUT]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param_name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type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85415" y="5236532"/>
            <a:ext cx="1526557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142965" y="5598039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23391" y="6039281"/>
            <a:ext cx="1312729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参数名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27" idx="1"/>
            <a:endCxn id="19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19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8" idx="1"/>
            <a:endCxn id="19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创建存储过程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5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创建存储过程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CREATE PROCEDURE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语句创建存储过程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1"/>
            <a:ext cx="9437965" cy="139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PROCEDURE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([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proc_parameter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]])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routine_body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667152" y="3886201"/>
            <a:ext cx="17543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666611" y="3886201"/>
            <a:ext cx="0" cy="10154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07805" y="4912238"/>
            <a:ext cx="9437965" cy="10100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[IN | OUT | INOUT]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param_name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type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94107" y="5241845"/>
            <a:ext cx="632679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684904" y="5603352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89079" y="6060549"/>
            <a:ext cx="1894082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参数的类型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27" idx="1"/>
            <a:endCxn id="19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19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8" idx="1"/>
            <a:endCxn id="19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创建存储过程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8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创建存储过程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中创建一个存储过程，用于实现给定表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中一个客户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号即可修改表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中该客户的性别为一个指定的性别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540641"/>
            <a:ext cx="9437965" cy="2913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USE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Database changed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DELIMITER $$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CREATE PROCEDURE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sp_update_sex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(IN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cid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INT,IN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csex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CHAR(1))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-&gt; BEGIN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-&gt;      UPDATE customers SET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cust_sex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csex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WHERE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cust_id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cid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-&gt; END $$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 0 rows affected(0.11 sec)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创建存储过程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81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DECLARE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语句声明局部变量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DECLARE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type [DEFAULT value]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95456" y="3556593"/>
            <a:ext cx="1176814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484523" y="3918100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5456" y="4375297"/>
            <a:ext cx="2473986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指定局部变量的名称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6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1" idx="1"/>
            <a:endCxn id="16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局部变量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DECLARE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语句声明局部变量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DECLARE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type [DEFAULT value]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57483" y="3556593"/>
            <a:ext cx="588407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882709" y="3918099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2448" y="4375297"/>
            <a:ext cx="2916937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声明</a:t>
            </a:r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局部变量的数据类型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6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1" idx="1"/>
            <a:endCxn id="16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局部变量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1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DECLARE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语句声明局部变量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DECLARE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type [DEFAULT value]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32914" y="3561912"/>
            <a:ext cx="1816471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141149" y="3923419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86780" y="4380616"/>
            <a:ext cx="2916937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局部变量指定一个默认值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6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1" idx="1"/>
            <a:endCxn id="16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局部变量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2861" y="2691766"/>
            <a:ext cx="8466281" cy="934085"/>
            <a:chOff x="3988" y="4665"/>
            <a:chExt cx="11228" cy="1471"/>
          </a:xfrm>
        </p:grpSpPr>
        <p:sp>
          <p:nvSpPr>
            <p:cNvPr id="3" name="矩形 2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章：数据库编程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61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举个栗子：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       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声明一个整型局部变量</a:t>
            </a:r>
            <a:r>
              <a:rPr lang="en-US" altLang="zh-CN" sz="2400" dirty="0" err="1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cid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DECLARE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cid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INT(10);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局部变量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DECLARE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语句声明局部变量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2294" y="3173956"/>
            <a:ext cx="7107651" cy="2245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）只能在存储过程体的</a:t>
            </a:r>
            <a:r>
              <a:rPr lang="en-US" altLang="zh-CN" sz="2400" dirty="0" smtClean="0"/>
              <a:t>BEGIN…END</a:t>
            </a:r>
            <a:r>
              <a:rPr lang="zh-CN" altLang="en-US" sz="2400" dirty="0" smtClean="0"/>
              <a:t>语句块中声明；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）必须在存储过程的开头处声明；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）作用范围仅限于声明它的</a:t>
            </a:r>
            <a:r>
              <a:rPr lang="en-US" altLang="zh-CN" sz="2400" dirty="0" smtClean="0"/>
              <a:t>BEGIN…END</a:t>
            </a:r>
            <a:r>
              <a:rPr lang="zh-CN" altLang="en-US" sz="2400" dirty="0" smtClean="0"/>
              <a:t>语句块；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）不同于用户变量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7" idx="1"/>
            <a:endCxn id="12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12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局部变量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90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DECLARE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语句声明局部变量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62032" y="3126659"/>
            <a:ext cx="76947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局部变量与用户变量的区别：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）局部变量声明时，在其前面没有</a:t>
            </a:r>
            <a:r>
              <a:rPr lang="en-US" altLang="zh-CN" sz="2400" dirty="0" smtClean="0"/>
              <a:t>@</a:t>
            </a:r>
            <a:r>
              <a:rPr lang="zh-CN" altLang="en-US" sz="2400" dirty="0" smtClean="0"/>
              <a:t>符号，并且它只能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被声明它的</a:t>
            </a:r>
            <a:r>
              <a:rPr lang="en-US" altLang="zh-CN" sz="2400" dirty="0" smtClean="0"/>
              <a:t>BEGIN…END</a:t>
            </a:r>
            <a:r>
              <a:rPr lang="zh-CN" altLang="en-US" sz="2400" dirty="0" smtClean="0"/>
              <a:t>语句块中的语句所使用；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）用户变量在声明时，会在其名称前面使用</a:t>
            </a:r>
            <a:r>
              <a:rPr lang="en-US" altLang="zh-CN" sz="2400" dirty="0" smtClean="0"/>
              <a:t>@</a:t>
            </a:r>
            <a:r>
              <a:rPr lang="zh-CN" altLang="en-US" sz="2400" dirty="0" smtClean="0"/>
              <a:t>符号，同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  时已声明的用户变量存在于整个会话之中。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7" idx="1"/>
            <a:endCxn id="12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12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局部变量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46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语句为局部变量赋值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SET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=expr[,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=expr]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5.1.3.2 SET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21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语句为局部变量赋值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举个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栗子：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为局部变量</a:t>
            </a:r>
            <a:r>
              <a:rPr lang="en-US" altLang="zh-CN" sz="2400" dirty="0" err="1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cid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赋予一个整数值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910.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89924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SET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cid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=910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5.1.3.2 SET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92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SELECT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INTO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语句把选定列的值直接存储到局部变量中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SELECT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INTO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table_expr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91734" y="3556593"/>
            <a:ext cx="1146620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265044" y="3918100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9604" y="4380616"/>
            <a:ext cx="1338870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指定列名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0418" y="3556593"/>
            <a:ext cx="1146620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595694" y="3934037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0418" y="4391234"/>
            <a:ext cx="1610150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指定要赋值的变量名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04583" y="3556592"/>
            <a:ext cx="1248569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404653" y="3923419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06923" y="4391234"/>
            <a:ext cx="3355513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表示</a:t>
            </a:r>
            <a:r>
              <a:rPr lang="en-US" altLang="zh-CN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SELECT</a:t>
            </a:r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语句中的</a:t>
            </a:r>
            <a:r>
              <a:rPr lang="en-US" altLang="zh-CN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FROM</a:t>
            </a:r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子句及后面的语法部分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22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7" idx="1"/>
            <a:endCxn id="22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294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5.1.3.3 SELECT…INTO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流程控制语句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、条件判断语句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IF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…THEN …ELSE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CASE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/>
                <a:ea typeface="手札体-简粗体"/>
              </a:rPr>
              <a:t>2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、循环语句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WHILE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REPEAT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LOOP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12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2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流程控制语句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6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流程控制语句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、条件判断语句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IF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…THEN …ELSE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CASE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/>
                <a:ea typeface="手札体-简粗体"/>
              </a:rPr>
              <a:t>2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、循环语句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WHILE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REPEAT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LOOP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9986" y="3333613"/>
            <a:ext cx="19175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IF </a:t>
            </a:r>
            <a:r>
              <a:rPr lang="zh-CN" altLang="en-US" sz="2400" dirty="0" smtClean="0"/>
              <a:t>条件  </a:t>
            </a:r>
            <a:r>
              <a:rPr lang="en-US" altLang="zh-CN" sz="2400" dirty="0" smtClean="0"/>
              <a:t>THEN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1</a:t>
            </a:r>
          </a:p>
          <a:p>
            <a:r>
              <a:rPr lang="en-US" altLang="zh-CN" sz="2400" dirty="0" smtClean="0"/>
              <a:t>ELSE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2</a:t>
            </a:r>
          </a:p>
          <a:p>
            <a:r>
              <a:rPr lang="en-US" altLang="zh-CN" sz="2400" dirty="0" smtClean="0"/>
              <a:t>END IF;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流程控制语句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1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流程控制语句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、条件判断语句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IF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…THEN …ELSE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CASE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/>
                <a:ea typeface="手札体-简粗体"/>
              </a:rPr>
              <a:t>2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、循环语句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WHILE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REPEAT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LOOP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9986" y="3333613"/>
            <a:ext cx="18309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WHILE   </a:t>
            </a:r>
            <a:r>
              <a:rPr lang="zh-CN" altLang="en-US" sz="2400" dirty="0" smtClean="0"/>
              <a:t>条件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      表达式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END WHILE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流程控制语句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2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流程控制语句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、条件判断语句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IF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…THEN …ELSE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CASE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/>
                <a:ea typeface="手札体-简粗体"/>
              </a:rPr>
              <a:t>2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、循环语句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WHILE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REPEAT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LOOP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9986" y="3333613"/>
            <a:ext cx="16396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repeat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      表达式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END repeat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流程控制语句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646678" y="1844824"/>
            <a:ext cx="4804" cy="2599585"/>
          </a:xfrm>
          <a:prstGeom prst="line">
            <a:avLst/>
          </a:prstGeom>
          <a:solidFill>
            <a:srgbClr val="B680DA"/>
          </a:solidFill>
          <a:ln w="6350">
            <a:solidFill>
              <a:srgbClr val="A50021"/>
            </a:solidFill>
            <a:miter lim="800000"/>
          </a:ln>
        </p:spPr>
        <p:txBody>
          <a:bodyPr>
            <a:normAutofit fontScale="25000" lnSpcReduction="20000"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73452" y="2204863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73452" y="3140967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存储函数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数据库编程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76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流程控制语句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、条件判断语句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IF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…THEN …ELSE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CASE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/>
                <a:ea typeface="手札体-简粗体"/>
              </a:rPr>
              <a:t>2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、循环语句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WHILE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REPEAT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LOOP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9986" y="3333613"/>
            <a:ext cx="15215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loop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      表达式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END loop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流程控制语句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54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流程控制语句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、条件判断语句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IF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…THEN …ELSE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CASE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/>
                <a:ea typeface="手札体-简粗体"/>
              </a:rPr>
              <a:t>2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、循环语句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WHILE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REPEAT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 smtClean="0">
              <a:latin typeface="手札体-简粗体"/>
              <a:ea typeface="手札体-简粗体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LOOP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语句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9986" y="3333613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ITERATE</a:t>
            </a: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用于表示退出当前循环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流程控制语句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8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DECLARE CURSOR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语句创建游标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DECLARE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cursor_name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CURSOR FOR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select_statement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27732" y="3556593"/>
            <a:ext cx="1527309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04949" y="3918100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21935" y="4380616"/>
            <a:ext cx="3125971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指定要创建的游标的名称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19" idx="1"/>
            <a:endCxn id="15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15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0" idx="1"/>
            <a:endCxn id="15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游标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OPEN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语句打开游标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OPEN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cursor_name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45538" y="3556592"/>
            <a:ext cx="1527309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209192" y="3918100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71046" y="4380616"/>
            <a:ext cx="2541181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指定要</a:t>
            </a:r>
            <a:r>
              <a:rPr lang="zh-CN" altLang="en-US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打开</a:t>
            </a:r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的游标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19" idx="1"/>
            <a:endCxn id="15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15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0" idx="1"/>
            <a:endCxn id="15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游标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9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FETCH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INTO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语句读取数据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FETCH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cursor_name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INTO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87038" y="3556593"/>
            <a:ext cx="1527309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350692" y="3918101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2546" y="4380617"/>
            <a:ext cx="2541181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指定已打开的游标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3589" y="3556594"/>
            <a:ext cx="1115286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695674" y="3918102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57591" y="4380617"/>
            <a:ext cx="2890986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指定存放数据的变量名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26" idx="1"/>
            <a:endCxn id="19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9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7" idx="1"/>
            <a:endCxn id="19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游标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04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CLOSE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语句关闭游标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CLOSE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cursor_name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87038" y="3556593"/>
            <a:ext cx="1527309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350692" y="3918101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2546" y="4380617"/>
            <a:ext cx="2541181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用于要关闭的游标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22" idx="1"/>
            <a:endCxn id="15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15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1"/>
            <a:endCxn id="15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5.1.3.5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游标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0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调用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CALL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语句调用存储过程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4" y="3189771"/>
            <a:ext cx="9437965" cy="15204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CALL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([parameter[,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]])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CALL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[()]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9966" y="3604437"/>
            <a:ext cx="1114983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983124" y="3333613"/>
            <a:ext cx="308798" cy="2708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91922" y="3129301"/>
            <a:ext cx="3693669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指定被调用的存储过程的名称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6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1" idx="1"/>
            <a:endCxn id="16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调用存储过程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9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调用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CALL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语句调用存储过程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4" y="3189771"/>
            <a:ext cx="9437965" cy="15204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CALL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([parameter[,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]])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CALL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[()]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63342" y="3604437"/>
            <a:ext cx="1221309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418065" y="3333612"/>
            <a:ext cx="308798" cy="2708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52752" y="3108553"/>
            <a:ext cx="399784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指定调用存储过程所要使用的参数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6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1" idx="1"/>
            <a:endCxn id="16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调用存储过程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4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调用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示例：调用数据库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中的存储过程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sp_update_sex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，将客户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号为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909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的客户性别修改为男性“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”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4" y="3540660"/>
            <a:ext cx="9437965" cy="15204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CALL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sp_update_sex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(909,’M’);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 1 row affected(0.11 sec)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6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1" idx="1"/>
            <a:endCxn id="16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调用存储过程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2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删除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DROP PROCEDURE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语句删除存储过程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307804" y="3189771"/>
            <a:ext cx="9437965" cy="11589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DROP PROCEDURE[IF EXISTS]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16131" y="3615071"/>
            <a:ext cx="1221309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014119" y="3976578"/>
            <a:ext cx="334687" cy="4890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64140" y="4465676"/>
            <a:ext cx="346115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指定要删除的存储过程的名称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20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5" idx="1"/>
            <a:endCxn id="20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5.1.4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5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27" y="2033133"/>
            <a:ext cx="59721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5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存储过程是一组为了完成某项特定功能的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语句集，其实质就是一段存储在数据库中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的（      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50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存储过程是一组为了完成某项特定功能的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语句集，其实质就是一段存储在数据库中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的（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1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、创建存储过程使用的语句是（    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A:CREATE PROCEDURE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B:DROP PROCEDURE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C:CALL PROCEDURE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D:DECLARE PROCEDURE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、创建存储过程使用的语句是（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A:CREATE PROCEDURE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B:DROP PROCEDURE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C:CALL PROCEDURE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D:DECLARE PROCEDURE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7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27" y="2033133"/>
            <a:ext cx="59721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8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" y="-24003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4859338" y="2420938"/>
            <a:ext cx="1984375" cy="3016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三角形 15"/>
          <p:cNvSpPr/>
          <p:nvPr/>
        </p:nvSpPr>
        <p:spPr>
          <a:xfrm rot="5400000">
            <a:off x="2782888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8"/>
          <p:cNvSpPr txBox="1"/>
          <p:nvPr/>
        </p:nvSpPr>
        <p:spPr>
          <a:xfrm>
            <a:off x="3246438" y="2722563"/>
            <a:ext cx="5208587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zh-CN" altLang="en-US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6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三角形 23"/>
          <p:cNvSpPr/>
          <p:nvPr/>
        </p:nvSpPr>
        <p:spPr>
          <a:xfrm rot="16200000">
            <a:off x="8763000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2403475"/>
            <a:ext cx="1300163" cy="31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存储过程的基本概念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存储过程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是一组为了完成某项特定功能的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SQL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语句集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其实质就是一段存储在数据库中的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代码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它可以由声明式的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sql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语句和过程式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sql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语句组成。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6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存储过程的基本概念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1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存储过程的基本概念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存储过程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是一组为了完成某项特定功能的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SQL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语句集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，其实质就是一段存储在数据库中的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代码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574800" y="3641004"/>
            <a:ext cx="9170970" cy="3528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任意多边形 12"/>
          <p:cNvSpPr/>
          <p:nvPr/>
        </p:nvSpPr>
        <p:spPr>
          <a:xfrm>
            <a:off x="2033348" y="3434364"/>
            <a:ext cx="8318620" cy="413280"/>
          </a:xfrm>
          <a:custGeom>
            <a:avLst/>
            <a:gdLst>
              <a:gd name="connsiteX0" fmla="*/ 0 w 8318620"/>
              <a:gd name="connsiteY0" fmla="*/ 68881 h 413280"/>
              <a:gd name="connsiteX1" fmla="*/ 68881 w 8318620"/>
              <a:gd name="connsiteY1" fmla="*/ 0 h 413280"/>
              <a:gd name="connsiteX2" fmla="*/ 8249739 w 8318620"/>
              <a:gd name="connsiteY2" fmla="*/ 0 h 413280"/>
              <a:gd name="connsiteX3" fmla="*/ 8318620 w 8318620"/>
              <a:gd name="connsiteY3" fmla="*/ 68881 h 413280"/>
              <a:gd name="connsiteX4" fmla="*/ 8318620 w 8318620"/>
              <a:gd name="connsiteY4" fmla="*/ 344399 h 413280"/>
              <a:gd name="connsiteX5" fmla="*/ 8249739 w 8318620"/>
              <a:gd name="connsiteY5" fmla="*/ 413280 h 413280"/>
              <a:gd name="connsiteX6" fmla="*/ 68881 w 8318620"/>
              <a:gd name="connsiteY6" fmla="*/ 413280 h 413280"/>
              <a:gd name="connsiteX7" fmla="*/ 0 w 8318620"/>
              <a:gd name="connsiteY7" fmla="*/ 344399 h 413280"/>
              <a:gd name="connsiteX8" fmla="*/ 0 w 8318620"/>
              <a:gd name="connsiteY8" fmla="*/ 68881 h 4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18620" h="413280">
                <a:moveTo>
                  <a:pt x="0" y="68881"/>
                </a:moveTo>
                <a:cubicBezTo>
                  <a:pt x="0" y="30839"/>
                  <a:pt x="30839" y="0"/>
                  <a:pt x="68881" y="0"/>
                </a:cubicBezTo>
                <a:lnTo>
                  <a:pt x="8249739" y="0"/>
                </a:lnTo>
                <a:cubicBezTo>
                  <a:pt x="8287781" y="0"/>
                  <a:pt x="8318620" y="30839"/>
                  <a:pt x="8318620" y="68881"/>
                </a:cubicBezTo>
                <a:lnTo>
                  <a:pt x="8318620" y="344399"/>
                </a:lnTo>
                <a:cubicBezTo>
                  <a:pt x="8318620" y="382441"/>
                  <a:pt x="8287781" y="413280"/>
                  <a:pt x="8249739" y="413280"/>
                </a:cubicBezTo>
                <a:lnTo>
                  <a:pt x="68881" y="413280"/>
                </a:lnTo>
                <a:cubicBezTo>
                  <a:pt x="30839" y="413280"/>
                  <a:pt x="0" y="382441"/>
                  <a:pt x="0" y="344399"/>
                </a:cubicBezTo>
                <a:lnTo>
                  <a:pt x="0" y="68881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2824" tIns="20175" rIns="262824" bIns="20175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可增强</a:t>
            </a:r>
            <a:r>
              <a:rPr lang="en-US" altLang="zh-CN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SQL</a:t>
            </a: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语言的功能和灵活性</a:t>
            </a:r>
            <a:endParaRPr lang="zh-CN" altLang="en-US" sz="20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74800" y="4276044"/>
            <a:ext cx="9170970" cy="3528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任意多边形 16"/>
          <p:cNvSpPr/>
          <p:nvPr/>
        </p:nvSpPr>
        <p:spPr>
          <a:xfrm>
            <a:off x="2033348" y="4069404"/>
            <a:ext cx="8318620" cy="413280"/>
          </a:xfrm>
          <a:custGeom>
            <a:avLst/>
            <a:gdLst>
              <a:gd name="connsiteX0" fmla="*/ 0 w 8318620"/>
              <a:gd name="connsiteY0" fmla="*/ 68881 h 413280"/>
              <a:gd name="connsiteX1" fmla="*/ 68881 w 8318620"/>
              <a:gd name="connsiteY1" fmla="*/ 0 h 413280"/>
              <a:gd name="connsiteX2" fmla="*/ 8249739 w 8318620"/>
              <a:gd name="connsiteY2" fmla="*/ 0 h 413280"/>
              <a:gd name="connsiteX3" fmla="*/ 8318620 w 8318620"/>
              <a:gd name="connsiteY3" fmla="*/ 68881 h 413280"/>
              <a:gd name="connsiteX4" fmla="*/ 8318620 w 8318620"/>
              <a:gd name="connsiteY4" fmla="*/ 344399 h 413280"/>
              <a:gd name="connsiteX5" fmla="*/ 8249739 w 8318620"/>
              <a:gd name="connsiteY5" fmla="*/ 413280 h 413280"/>
              <a:gd name="connsiteX6" fmla="*/ 68881 w 8318620"/>
              <a:gd name="connsiteY6" fmla="*/ 413280 h 413280"/>
              <a:gd name="connsiteX7" fmla="*/ 0 w 8318620"/>
              <a:gd name="connsiteY7" fmla="*/ 344399 h 413280"/>
              <a:gd name="connsiteX8" fmla="*/ 0 w 8318620"/>
              <a:gd name="connsiteY8" fmla="*/ 68881 h 4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18620" h="413280">
                <a:moveTo>
                  <a:pt x="0" y="68881"/>
                </a:moveTo>
                <a:cubicBezTo>
                  <a:pt x="0" y="30839"/>
                  <a:pt x="30839" y="0"/>
                  <a:pt x="68881" y="0"/>
                </a:cubicBezTo>
                <a:lnTo>
                  <a:pt x="8249739" y="0"/>
                </a:lnTo>
                <a:cubicBezTo>
                  <a:pt x="8287781" y="0"/>
                  <a:pt x="8318620" y="30839"/>
                  <a:pt x="8318620" y="68881"/>
                </a:cubicBezTo>
                <a:lnTo>
                  <a:pt x="8318620" y="344399"/>
                </a:lnTo>
                <a:cubicBezTo>
                  <a:pt x="8318620" y="382441"/>
                  <a:pt x="8287781" y="413280"/>
                  <a:pt x="8249739" y="413280"/>
                </a:cubicBezTo>
                <a:lnTo>
                  <a:pt x="68881" y="413280"/>
                </a:lnTo>
                <a:cubicBezTo>
                  <a:pt x="30839" y="413280"/>
                  <a:pt x="0" y="382441"/>
                  <a:pt x="0" y="344399"/>
                </a:cubicBezTo>
                <a:lnTo>
                  <a:pt x="0" y="68881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2824" tIns="20175" rIns="262824" bIns="20175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良好的封装性</a:t>
            </a:r>
            <a:endParaRPr lang="zh-CN" altLang="en-US" sz="20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74800" y="4911084"/>
            <a:ext cx="9170970" cy="3528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多边形 18"/>
          <p:cNvSpPr/>
          <p:nvPr/>
        </p:nvSpPr>
        <p:spPr>
          <a:xfrm>
            <a:off x="2033348" y="4704444"/>
            <a:ext cx="8318620" cy="413280"/>
          </a:xfrm>
          <a:custGeom>
            <a:avLst/>
            <a:gdLst>
              <a:gd name="connsiteX0" fmla="*/ 0 w 8318620"/>
              <a:gd name="connsiteY0" fmla="*/ 68881 h 413280"/>
              <a:gd name="connsiteX1" fmla="*/ 68881 w 8318620"/>
              <a:gd name="connsiteY1" fmla="*/ 0 h 413280"/>
              <a:gd name="connsiteX2" fmla="*/ 8249739 w 8318620"/>
              <a:gd name="connsiteY2" fmla="*/ 0 h 413280"/>
              <a:gd name="connsiteX3" fmla="*/ 8318620 w 8318620"/>
              <a:gd name="connsiteY3" fmla="*/ 68881 h 413280"/>
              <a:gd name="connsiteX4" fmla="*/ 8318620 w 8318620"/>
              <a:gd name="connsiteY4" fmla="*/ 344399 h 413280"/>
              <a:gd name="connsiteX5" fmla="*/ 8249739 w 8318620"/>
              <a:gd name="connsiteY5" fmla="*/ 413280 h 413280"/>
              <a:gd name="connsiteX6" fmla="*/ 68881 w 8318620"/>
              <a:gd name="connsiteY6" fmla="*/ 413280 h 413280"/>
              <a:gd name="connsiteX7" fmla="*/ 0 w 8318620"/>
              <a:gd name="connsiteY7" fmla="*/ 344399 h 413280"/>
              <a:gd name="connsiteX8" fmla="*/ 0 w 8318620"/>
              <a:gd name="connsiteY8" fmla="*/ 68881 h 4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18620" h="413280">
                <a:moveTo>
                  <a:pt x="0" y="68881"/>
                </a:moveTo>
                <a:cubicBezTo>
                  <a:pt x="0" y="30839"/>
                  <a:pt x="30839" y="0"/>
                  <a:pt x="68881" y="0"/>
                </a:cubicBezTo>
                <a:lnTo>
                  <a:pt x="8249739" y="0"/>
                </a:lnTo>
                <a:cubicBezTo>
                  <a:pt x="8287781" y="0"/>
                  <a:pt x="8318620" y="30839"/>
                  <a:pt x="8318620" y="68881"/>
                </a:cubicBezTo>
                <a:lnTo>
                  <a:pt x="8318620" y="344399"/>
                </a:lnTo>
                <a:cubicBezTo>
                  <a:pt x="8318620" y="382441"/>
                  <a:pt x="8287781" y="413280"/>
                  <a:pt x="8249739" y="413280"/>
                </a:cubicBezTo>
                <a:lnTo>
                  <a:pt x="68881" y="413280"/>
                </a:lnTo>
                <a:cubicBezTo>
                  <a:pt x="30839" y="413280"/>
                  <a:pt x="0" y="382441"/>
                  <a:pt x="0" y="344399"/>
                </a:cubicBezTo>
                <a:lnTo>
                  <a:pt x="0" y="68881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2824" tIns="20175" rIns="262824" bIns="20175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高性能</a:t>
            </a:r>
            <a:endParaRPr lang="zh-CN" altLang="en-US" sz="20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74800" y="5546124"/>
            <a:ext cx="9170970" cy="3528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多边形 20"/>
          <p:cNvSpPr/>
          <p:nvPr/>
        </p:nvSpPr>
        <p:spPr>
          <a:xfrm>
            <a:off x="2033348" y="5339484"/>
            <a:ext cx="8318620" cy="413280"/>
          </a:xfrm>
          <a:custGeom>
            <a:avLst/>
            <a:gdLst>
              <a:gd name="connsiteX0" fmla="*/ 0 w 8318620"/>
              <a:gd name="connsiteY0" fmla="*/ 68881 h 413280"/>
              <a:gd name="connsiteX1" fmla="*/ 68881 w 8318620"/>
              <a:gd name="connsiteY1" fmla="*/ 0 h 413280"/>
              <a:gd name="connsiteX2" fmla="*/ 8249739 w 8318620"/>
              <a:gd name="connsiteY2" fmla="*/ 0 h 413280"/>
              <a:gd name="connsiteX3" fmla="*/ 8318620 w 8318620"/>
              <a:gd name="connsiteY3" fmla="*/ 68881 h 413280"/>
              <a:gd name="connsiteX4" fmla="*/ 8318620 w 8318620"/>
              <a:gd name="connsiteY4" fmla="*/ 344399 h 413280"/>
              <a:gd name="connsiteX5" fmla="*/ 8249739 w 8318620"/>
              <a:gd name="connsiteY5" fmla="*/ 413280 h 413280"/>
              <a:gd name="connsiteX6" fmla="*/ 68881 w 8318620"/>
              <a:gd name="connsiteY6" fmla="*/ 413280 h 413280"/>
              <a:gd name="connsiteX7" fmla="*/ 0 w 8318620"/>
              <a:gd name="connsiteY7" fmla="*/ 344399 h 413280"/>
              <a:gd name="connsiteX8" fmla="*/ 0 w 8318620"/>
              <a:gd name="connsiteY8" fmla="*/ 68881 h 4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18620" h="413280">
                <a:moveTo>
                  <a:pt x="0" y="68881"/>
                </a:moveTo>
                <a:cubicBezTo>
                  <a:pt x="0" y="30839"/>
                  <a:pt x="30839" y="0"/>
                  <a:pt x="68881" y="0"/>
                </a:cubicBezTo>
                <a:lnTo>
                  <a:pt x="8249739" y="0"/>
                </a:lnTo>
                <a:cubicBezTo>
                  <a:pt x="8287781" y="0"/>
                  <a:pt x="8318620" y="30839"/>
                  <a:pt x="8318620" y="68881"/>
                </a:cubicBezTo>
                <a:lnTo>
                  <a:pt x="8318620" y="344399"/>
                </a:lnTo>
                <a:cubicBezTo>
                  <a:pt x="8318620" y="382441"/>
                  <a:pt x="8287781" y="413280"/>
                  <a:pt x="8249739" y="413280"/>
                </a:cubicBezTo>
                <a:lnTo>
                  <a:pt x="68881" y="413280"/>
                </a:lnTo>
                <a:cubicBezTo>
                  <a:pt x="30839" y="413280"/>
                  <a:pt x="0" y="382441"/>
                  <a:pt x="0" y="344399"/>
                </a:cubicBezTo>
                <a:lnTo>
                  <a:pt x="0" y="68881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2824" tIns="20175" rIns="262824" bIns="20175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可减少网络流量</a:t>
            </a:r>
            <a:endParaRPr lang="zh-CN" altLang="en-US" sz="20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74800" y="6181164"/>
            <a:ext cx="9170970" cy="3528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任意多边形 22"/>
          <p:cNvSpPr/>
          <p:nvPr/>
        </p:nvSpPr>
        <p:spPr>
          <a:xfrm>
            <a:off x="2033348" y="5974524"/>
            <a:ext cx="8318620" cy="413280"/>
          </a:xfrm>
          <a:custGeom>
            <a:avLst/>
            <a:gdLst>
              <a:gd name="connsiteX0" fmla="*/ 0 w 8318620"/>
              <a:gd name="connsiteY0" fmla="*/ 68881 h 413280"/>
              <a:gd name="connsiteX1" fmla="*/ 68881 w 8318620"/>
              <a:gd name="connsiteY1" fmla="*/ 0 h 413280"/>
              <a:gd name="connsiteX2" fmla="*/ 8249739 w 8318620"/>
              <a:gd name="connsiteY2" fmla="*/ 0 h 413280"/>
              <a:gd name="connsiteX3" fmla="*/ 8318620 w 8318620"/>
              <a:gd name="connsiteY3" fmla="*/ 68881 h 413280"/>
              <a:gd name="connsiteX4" fmla="*/ 8318620 w 8318620"/>
              <a:gd name="connsiteY4" fmla="*/ 344399 h 413280"/>
              <a:gd name="connsiteX5" fmla="*/ 8249739 w 8318620"/>
              <a:gd name="connsiteY5" fmla="*/ 413280 h 413280"/>
              <a:gd name="connsiteX6" fmla="*/ 68881 w 8318620"/>
              <a:gd name="connsiteY6" fmla="*/ 413280 h 413280"/>
              <a:gd name="connsiteX7" fmla="*/ 0 w 8318620"/>
              <a:gd name="connsiteY7" fmla="*/ 344399 h 413280"/>
              <a:gd name="connsiteX8" fmla="*/ 0 w 8318620"/>
              <a:gd name="connsiteY8" fmla="*/ 68881 h 4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18620" h="413280">
                <a:moveTo>
                  <a:pt x="0" y="68881"/>
                </a:moveTo>
                <a:cubicBezTo>
                  <a:pt x="0" y="30839"/>
                  <a:pt x="30839" y="0"/>
                  <a:pt x="68881" y="0"/>
                </a:cubicBezTo>
                <a:lnTo>
                  <a:pt x="8249739" y="0"/>
                </a:lnTo>
                <a:cubicBezTo>
                  <a:pt x="8287781" y="0"/>
                  <a:pt x="8318620" y="30839"/>
                  <a:pt x="8318620" y="68881"/>
                </a:cubicBezTo>
                <a:lnTo>
                  <a:pt x="8318620" y="344399"/>
                </a:lnTo>
                <a:cubicBezTo>
                  <a:pt x="8318620" y="382441"/>
                  <a:pt x="8287781" y="413280"/>
                  <a:pt x="8249739" y="413280"/>
                </a:cubicBezTo>
                <a:lnTo>
                  <a:pt x="68881" y="413280"/>
                </a:lnTo>
                <a:cubicBezTo>
                  <a:pt x="30839" y="413280"/>
                  <a:pt x="0" y="382441"/>
                  <a:pt x="0" y="344399"/>
                </a:cubicBezTo>
                <a:lnTo>
                  <a:pt x="0" y="68881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2824" tIns="20175" rIns="262824" bIns="20175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可作为一种安全机制来确保数据库的安全性和数据的完整性</a:t>
            </a:r>
            <a:endParaRPr lang="zh-CN" altLang="en-US" sz="20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肘形连接符 24"/>
          <p:cNvCxnSpPr>
            <a:stCxn id="28" idx="1"/>
            <a:endCxn id="24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24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9" idx="1"/>
            <a:endCxn id="24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存储过程的基本概念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4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创建存储过程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DELIMITER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命令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845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DELIMITER $$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45444" y="3551276"/>
            <a:ext cx="484564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5" idx="1"/>
          </p:cNvCxnSpPr>
          <p:nvPr/>
        </p:nvCxnSpPr>
        <p:spPr>
          <a:xfrm>
            <a:off x="3530008" y="3732029"/>
            <a:ext cx="606054" cy="393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6062" y="3531650"/>
            <a:ext cx="2806998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用户定义的结束符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6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1" idx="1"/>
            <a:endCxn id="16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创建存储过程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49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创建存储过程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DELIMITER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命令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示例：将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结束符修改为两个感叹号“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!!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”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3" y="3907773"/>
            <a:ext cx="9437965" cy="10845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DELIMITER !!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创建存储过程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创建存储过程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DELIMITER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命令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示例：回到“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;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”结束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3" y="3907773"/>
            <a:ext cx="9437965" cy="10845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DELIMITER ;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创建存储过程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54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6524</TotalTime>
  <Words>2509</Words>
  <Application>Microsoft Office PowerPoint</Application>
  <PresentationFormat>自定义</PresentationFormat>
  <Paragraphs>635</Paragraphs>
  <Slides>45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数据库系统原理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2017考期会计基础</dc:title>
  <dc:creator>Microsoft Office 用户</dc:creator>
  <cp:lastModifiedBy>xt256.com</cp:lastModifiedBy>
  <cp:revision>872</cp:revision>
  <dcterms:created xsi:type="dcterms:W3CDTF">2017-03-21T09:44:00Z</dcterms:created>
  <dcterms:modified xsi:type="dcterms:W3CDTF">2019-07-04T10:37:19Z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