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6.xml" ContentType="application/vnd.openxmlformats-officedocument.presentationml.tags+xml"/>
  <Override PartName="/ppt/notesSlides/notesSlide9.xml" ContentType="application/vnd.openxmlformats-officedocument.presentationml.notesSlide+xml"/>
  <Override PartName="/ppt/tags/tag37.xml" ContentType="application/vnd.openxmlformats-officedocument.presentationml.tags+xml"/>
  <Override PartName="/ppt/notesSlides/notesSlide10.xml" ContentType="application/vnd.openxmlformats-officedocument.presentationml.notesSlide+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2.xml" ContentType="application/vnd.openxmlformats-officedocument.presentationml.notesSlide+xml"/>
  <Override PartName="/ppt/tags/tag42.xml" ContentType="application/vnd.openxmlformats-officedocument.presentationml.tags+xml"/>
  <Override PartName="/ppt/notesSlides/notesSlide1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4.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ppt/tags/tag49.xml" ContentType="application/vnd.openxmlformats-officedocument.presentationml.tags+xml"/>
  <Override PartName="/ppt/notesSlides/notesSlide16.xml" ContentType="application/vnd.openxmlformats-officedocument.presentationml.notesSlide+xml"/>
  <Override PartName="/ppt/tags/tag50.xml" ContentType="application/vnd.openxmlformats-officedocument.presentationml.tags+xml"/>
  <Override PartName="/ppt/notesSlides/notesSlide17.xml" ContentType="application/vnd.openxmlformats-officedocument.presentationml.notesSlide+xml"/>
  <Override PartName="/ppt/tags/tag51.xml" ContentType="application/vnd.openxmlformats-officedocument.presentationml.tags+xml"/>
  <Override PartName="/ppt/notesSlides/notesSlide18.xml" ContentType="application/vnd.openxmlformats-officedocument.presentationml.notesSlide+xml"/>
  <Override PartName="/ppt/tags/tag52.xml" ContentType="application/vnd.openxmlformats-officedocument.presentationml.tags+xml"/>
  <Override PartName="/ppt/notesSlides/notesSlide19.xml" ContentType="application/vnd.openxmlformats-officedocument.presentationml.notesSlide+xml"/>
  <Override PartName="/ppt/tags/tag53.xml" ContentType="application/vnd.openxmlformats-officedocument.presentationml.tags+xml"/>
  <Override PartName="/ppt/notesSlides/notesSlide20.xml" ContentType="application/vnd.openxmlformats-officedocument.presentationml.notesSlide+xml"/>
  <Override PartName="/ppt/tags/tag54.xml" ContentType="application/vnd.openxmlformats-officedocument.presentationml.tags+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5.xml" ContentType="application/vnd.openxmlformats-officedocument.presentationml.tags+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56.xml" ContentType="application/vnd.openxmlformats-officedocument.presentationml.tags+xml"/>
  <Override PartName="/ppt/notesSlides/notesSlide23.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handoutMasterIdLst>
    <p:handoutMasterId r:id="rId54"/>
  </p:handoutMasterIdLst>
  <p:sldIdLst>
    <p:sldId id="256" r:id="rId2"/>
    <p:sldId id="1507" r:id="rId3"/>
    <p:sldId id="1508" r:id="rId4"/>
    <p:sldId id="1553" r:id="rId5"/>
    <p:sldId id="1554" r:id="rId6"/>
    <p:sldId id="1555" r:id="rId7"/>
    <p:sldId id="1556" r:id="rId8"/>
    <p:sldId id="1557" r:id="rId9"/>
    <p:sldId id="1558" r:id="rId10"/>
    <p:sldId id="1559" r:id="rId11"/>
    <p:sldId id="1560" r:id="rId12"/>
    <p:sldId id="1561" r:id="rId13"/>
    <p:sldId id="1562" r:id="rId14"/>
    <p:sldId id="1563" r:id="rId15"/>
    <p:sldId id="1564" r:id="rId16"/>
    <p:sldId id="1565" r:id="rId17"/>
    <p:sldId id="1566" r:id="rId18"/>
    <p:sldId id="1567" r:id="rId19"/>
    <p:sldId id="1568" r:id="rId20"/>
    <p:sldId id="1569" r:id="rId21"/>
    <p:sldId id="1570" r:id="rId22"/>
    <p:sldId id="1571" r:id="rId23"/>
    <p:sldId id="1572" r:id="rId24"/>
    <p:sldId id="1573" r:id="rId25"/>
    <p:sldId id="1574" r:id="rId26"/>
    <p:sldId id="1575" r:id="rId27"/>
    <p:sldId id="1576" r:id="rId28"/>
    <p:sldId id="1577" r:id="rId29"/>
    <p:sldId id="1578" r:id="rId30"/>
    <p:sldId id="1579" r:id="rId31"/>
    <p:sldId id="1580" r:id="rId32"/>
    <p:sldId id="1581" r:id="rId33"/>
    <p:sldId id="1582" r:id="rId34"/>
    <p:sldId id="1583" r:id="rId35"/>
    <p:sldId id="1584" r:id="rId36"/>
    <p:sldId id="1585" r:id="rId37"/>
    <p:sldId id="1586" r:id="rId38"/>
    <p:sldId id="1587" r:id="rId39"/>
    <p:sldId id="1588" r:id="rId40"/>
    <p:sldId id="1589" r:id="rId41"/>
    <p:sldId id="1590" r:id="rId42"/>
    <p:sldId id="1591" r:id="rId43"/>
    <p:sldId id="1592" r:id="rId44"/>
    <p:sldId id="1593" r:id="rId45"/>
    <p:sldId id="1594" r:id="rId46"/>
    <p:sldId id="1595" r:id="rId47"/>
    <p:sldId id="1596" r:id="rId48"/>
    <p:sldId id="1597" r:id="rId49"/>
    <p:sldId id="1598" r:id="rId50"/>
    <p:sldId id="1599" r:id="rId51"/>
    <p:sldId id="261" r:id="rId52"/>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97" autoAdjust="0"/>
    <p:restoredTop sz="77901" autoAdjust="0"/>
  </p:normalViewPr>
  <p:slideViewPr>
    <p:cSldViewPr snapToGrid="0" snapToObjects="1">
      <p:cViewPr>
        <p:scale>
          <a:sx n="60" d="100"/>
          <a:sy n="60" d="100"/>
        </p:scale>
        <p:origin x="-822" y="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56B65B-F6D3-4A99-AAAA-E330F66A3CD6}" type="doc">
      <dgm:prSet loTypeId="urn:microsoft.com/office/officeart/2005/8/layout/venn3" loCatId="relationship" qsTypeId="urn:microsoft.com/office/officeart/2005/8/quickstyle/simple1" qsCatId="simple" csTypeId="urn:microsoft.com/office/officeart/2005/8/colors/accent2_2" csCatId="accent2" phldr="1"/>
      <dgm:spPr/>
      <dgm:t>
        <a:bodyPr/>
        <a:lstStyle/>
        <a:p>
          <a:endParaRPr lang="zh-CN" altLang="en-US"/>
        </a:p>
      </dgm:t>
    </dgm:pt>
    <dgm:pt modelId="{EDC3590A-A349-4B41-8687-BDE231220506}">
      <dgm:prSet phldrT="[文本]" custT="1"/>
      <dgm:spPr/>
      <dgm:t>
        <a:bodyPr/>
        <a:lstStyle/>
        <a:p>
          <a:pPr>
            <a:lnSpc>
              <a:spcPts val="2880"/>
            </a:lnSpc>
          </a:pPr>
          <a:r>
            <a:rPr lang="zh-CN" altLang="en-US" sz="2400" dirty="0" smtClean="0">
              <a:latin typeface="手札体-简粗体" panose="03000700000000000000" pitchFamily="66" charset="-122"/>
              <a:ea typeface="手札体-简粗体" panose="03000700000000000000" pitchFamily="66" charset="-122"/>
            </a:rPr>
            <a:t>非空约束</a:t>
          </a:r>
          <a:endParaRPr lang="zh-CN" altLang="en-US" sz="2400" dirty="0">
            <a:latin typeface="手札体-简粗体" panose="03000700000000000000" pitchFamily="66" charset="-122"/>
            <a:ea typeface="手札体-简粗体" panose="03000700000000000000" pitchFamily="66" charset="-122"/>
          </a:endParaRPr>
        </a:p>
      </dgm:t>
    </dgm:pt>
    <dgm:pt modelId="{CE8941B3-9088-4B17-8401-016F990FFBFE}" type="parTrans" cxnId="{26E48B54-C946-47EE-A148-BD75C23FEDBB}">
      <dgm:prSet/>
      <dgm:spPr/>
      <dgm:t>
        <a:bodyPr/>
        <a:lstStyle/>
        <a:p>
          <a:pPr>
            <a:lnSpc>
              <a:spcPts val="2880"/>
            </a:lnSpc>
          </a:pPr>
          <a:endParaRPr lang="zh-CN" altLang="en-US" sz="2400">
            <a:latin typeface="手札体-简粗体" panose="03000700000000000000" pitchFamily="66" charset="-122"/>
            <a:ea typeface="手札体-简粗体" panose="03000700000000000000" pitchFamily="66" charset="-122"/>
          </a:endParaRPr>
        </a:p>
      </dgm:t>
    </dgm:pt>
    <dgm:pt modelId="{38222DBE-975C-4C06-A429-9093CCD66177}" type="sibTrans" cxnId="{26E48B54-C946-47EE-A148-BD75C23FEDBB}">
      <dgm:prSet/>
      <dgm:spPr/>
      <dgm:t>
        <a:bodyPr/>
        <a:lstStyle/>
        <a:p>
          <a:pPr>
            <a:lnSpc>
              <a:spcPts val="2880"/>
            </a:lnSpc>
          </a:pPr>
          <a:endParaRPr lang="zh-CN" altLang="en-US" sz="2400">
            <a:latin typeface="手札体-简粗体" panose="03000700000000000000" pitchFamily="66" charset="-122"/>
            <a:ea typeface="手札体-简粗体" panose="03000700000000000000" pitchFamily="66" charset="-122"/>
          </a:endParaRPr>
        </a:p>
      </dgm:t>
    </dgm:pt>
    <dgm:pt modelId="{95915EB6-7C4A-46CA-82AD-7E9147697D61}">
      <dgm:prSet phldrT="[文本]" custT="1"/>
      <dgm:spPr>
        <a:noFill/>
        <a:ln>
          <a:noFill/>
        </a:ln>
      </dgm:spPr>
      <dgm:t>
        <a:bodyPr/>
        <a:lstStyle/>
        <a:p>
          <a:pPr>
            <a:lnSpc>
              <a:spcPts val="2880"/>
            </a:lnSpc>
          </a:pPr>
          <a:r>
            <a:rPr lang="en-US" altLang="zh-CN" sz="2400" dirty="0" smtClean="0">
              <a:solidFill>
                <a:schemeClr val="bg1"/>
              </a:solidFill>
              <a:latin typeface="手札体-简粗体" panose="03000700000000000000" pitchFamily="66" charset="-122"/>
              <a:ea typeface="手札体-简粗体" panose="03000700000000000000" pitchFamily="66" charset="-122"/>
            </a:rPr>
            <a:t>CHECK</a:t>
          </a:r>
        </a:p>
        <a:p>
          <a:pPr>
            <a:lnSpc>
              <a:spcPts val="2880"/>
            </a:lnSpc>
          </a:pPr>
          <a:r>
            <a:rPr lang="zh-CN" altLang="en-US" sz="2400" dirty="0" smtClean="0">
              <a:solidFill>
                <a:schemeClr val="bg1"/>
              </a:solidFill>
              <a:latin typeface="手札体-简粗体" panose="03000700000000000000" pitchFamily="66" charset="-122"/>
              <a:ea typeface="手札体-简粗体" panose="03000700000000000000" pitchFamily="66" charset="-122"/>
            </a:rPr>
            <a:t>约束</a:t>
          </a:r>
          <a:endParaRPr lang="zh-CN" altLang="en-US" sz="2400" dirty="0">
            <a:solidFill>
              <a:schemeClr val="bg1"/>
            </a:solidFill>
            <a:latin typeface="手札体-简粗体" panose="03000700000000000000" pitchFamily="66" charset="-122"/>
            <a:ea typeface="手札体-简粗体" panose="03000700000000000000" pitchFamily="66" charset="-122"/>
          </a:endParaRPr>
        </a:p>
      </dgm:t>
    </dgm:pt>
    <dgm:pt modelId="{DA63A757-1A9F-4FA5-8650-01B532B547DE}" type="parTrans" cxnId="{6F8D5763-1284-40AF-AFD3-06B486750CD7}">
      <dgm:prSet/>
      <dgm:spPr/>
      <dgm:t>
        <a:bodyPr/>
        <a:lstStyle/>
        <a:p>
          <a:pPr>
            <a:lnSpc>
              <a:spcPts val="2880"/>
            </a:lnSpc>
          </a:pPr>
          <a:endParaRPr lang="zh-CN" altLang="en-US" sz="2400">
            <a:latin typeface="手札体-简粗体" panose="03000700000000000000" pitchFamily="66" charset="-122"/>
            <a:ea typeface="手札体-简粗体" panose="03000700000000000000" pitchFamily="66" charset="-122"/>
          </a:endParaRPr>
        </a:p>
      </dgm:t>
    </dgm:pt>
    <dgm:pt modelId="{38E65793-E65F-4FC2-929D-DC7048FB1933}" type="sibTrans" cxnId="{6F8D5763-1284-40AF-AFD3-06B486750CD7}">
      <dgm:prSet/>
      <dgm:spPr/>
      <dgm:t>
        <a:bodyPr/>
        <a:lstStyle/>
        <a:p>
          <a:pPr>
            <a:lnSpc>
              <a:spcPts val="2880"/>
            </a:lnSpc>
          </a:pPr>
          <a:endParaRPr lang="zh-CN" altLang="en-US" sz="2400">
            <a:latin typeface="手札体-简粗体" panose="03000700000000000000" pitchFamily="66" charset="-122"/>
            <a:ea typeface="手札体-简粗体" panose="03000700000000000000" pitchFamily="66" charset="-122"/>
          </a:endParaRPr>
        </a:p>
      </dgm:t>
    </dgm:pt>
    <dgm:pt modelId="{EAED7330-AD58-4674-A879-20F44FC93369}">
      <dgm:prSet phldrT="[文本]" custT="1"/>
      <dgm:spPr>
        <a:noFill/>
        <a:ln>
          <a:noFill/>
        </a:ln>
      </dgm:spPr>
      <dgm:t>
        <a:bodyPr/>
        <a:lstStyle/>
        <a:p>
          <a:pPr>
            <a:lnSpc>
              <a:spcPts val="2880"/>
            </a:lnSpc>
          </a:pPr>
          <a:r>
            <a:rPr lang="zh-CN" altLang="en-US" sz="2400" dirty="0" smtClean="0">
              <a:solidFill>
                <a:schemeClr val="bg1"/>
              </a:solidFill>
              <a:latin typeface="手札体-简粗体" panose="03000700000000000000" pitchFamily="66" charset="-122"/>
              <a:ea typeface="手札体-简粗体" panose="03000700000000000000" pitchFamily="66" charset="-122"/>
            </a:rPr>
            <a:t>触发器</a:t>
          </a:r>
          <a:endParaRPr lang="zh-CN" altLang="en-US" sz="2400" dirty="0">
            <a:solidFill>
              <a:schemeClr val="bg1"/>
            </a:solidFill>
            <a:latin typeface="手札体-简粗体" panose="03000700000000000000" pitchFamily="66" charset="-122"/>
            <a:ea typeface="手札体-简粗体" panose="03000700000000000000" pitchFamily="66" charset="-122"/>
          </a:endParaRPr>
        </a:p>
      </dgm:t>
    </dgm:pt>
    <dgm:pt modelId="{9CFB4501-47CC-4F89-A5FE-D631BC3E156D}" type="parTrans" cxnId="{35045072-EC8F-4F67-890A-CA2139DC413A}">
      <dgm:prSet/>
      <dgm:spPr/>
      <dgm:t>
        <a:bodyPr/>
        <a:lstStyle/>
        <a:p>
          <a:pPr>
            <a:lnSpc>
              <a:spcPts val="2880"/>
            </a:lnSpc>
          </a:pPr>
          <a:endParaRPr lang="zh-CN" altLang="en-US" sz="2400">
            <a:latin typeface="手札体-简粗体" panose="03000700000000000000" pitchFamily="66" charset="-122"/>
            <a:ea typeface="手札体-简粗体" panose="03000700000000000000" pitchFamily="66" charset="-122"/>
          </a:endParaRPr>
        </a:p>
      </dgm:t>
    </dgm:pt>
    <dgm:pt modelId="{B68F8AA0-F157-4E43-8FD8-9B5335C4F568}" type="sibTrans" cxnId="{35045072-EC8F-4F67-890A-CA2139DC413A}">
      <dgm:prSet/>
      <dgm:spPr/>
      <dgm:t>
        <a:bodyPr/>
        <a:lstStyle/>
        <a:p>
          <a:pPr>
            <a:lnSpc>
              <a:spcPts val="2880"/>
            </a:lnSpc>
          </a:pPr>
          <a:endParaRPr lang="zh-CN" altLang="en-US" sz="2400">
            <a:latin typeface="手札体-简粗体" panose="03000700000000000000" pitchFamily="66" charset="-122"/>
            <a:ea typeface="手札体-简粗体" panose="03000700000000000000" pitchFamily="66" charset="-122"/>
          </a:endParaRPr>
        </a:p>
      </dgm:t>
    </dgm:pt>
    <dgm:pt modelId="{FEDB752D-1060-47EE-BB08-4BA03D330029}" type="pres">
      <dgm:prSet presAssocID="{A656B65B-F6D3-4A99-AAAA-E330F66A3CD6}" presName="Name0" presStyleCnt="0">
        <dgm:presLayoutVars>
          <dgm:dir/>
          <dgm:resizeHandles val="exact"/>
        </dgm:presLayoutVars>
      </dgm:prSet>
      <dgm:spPr/>
      <dgm:t>
        <a:bodyPr/>
        <a:lstStyle/>
        <a:p>
          <a:endParaRPr lang="zh-CN" altLang="en-US"/>
        </a:p>
      </dgm:t>
    </dgm:pt>
    <dgm:pt modelId="{261BF4B9-854C-4949-B977-EE5F4581F1DA}" type="pres">
      <dgm:prSet presAssocID="{EDC3590A-A349-4B41-8687-BDE231220506}" presName="Name5" presStyleLbl="vennNode1" presStyleIdx="0" presStyleCnt="3" custLinFactNeighborX="3776">
        <dgm:presLayoutVars>
          <dgm:bulletEnabled val="1"/>
        </dgm:presLayoutVars>
      </dgm:prSet>
      <dgm:spPr/>
      <dgm:t>
        <a:bodyPr/>
        <a:lstStyle/>
        <a:p>
          <a:endParaRPr lang="zh-CN" altLang="en-US"/>
        </a:p>
      </dgm:t>
    </dgm:pt>
    <dgm:pt modelId="{8E47DDFE-FFDF-4AC6-AECD-4ED073F280F9}" type="pres">
      <dgm:prSet presAssocID="{38222DBE-975C-4C06-A429-9093CCD66177}" presName="space" presStyleCnt="0"/>
      <dgm:spPr/>
    </dgm:pt>
    <dgm:pt modelId="{633340C9-CB08-4BF4-94E5-8030A189ABCF}" type="pres">
      <dgm:prSet presAssocID="{95915EB6-7C4A-46CA-82AD-7E9147697D61}" presName="Name5" presStyleLbl="vennNode1" presStyleIdx="1" presStyleCnt="3">
        <dgm:presLayoutVars>
          <dgm:bulletEnabled val="1"/>
        </dgm:presLayoutVars>
      </dgm:prSet>
      <dgm:spPr/>
      <dgm:t>
        <a:bodyPr/>
        <a:lstStyle/>
        <a:p>
          <a:endParaRPr lang="zh-CN" altLang="en-US"/>
        </a:p>
      </dgm:t>
    </dgm:pt>
    <dgm:pt modelId="{39736BC2-4EC0-4C85-9D19-7BAB659BF0AA}" type="pres">
      <dgm:prSet presAssocID="{38E65793-E65F-4FC2-929D-DC7048FB1933}" presName="space" presStyleCnt="0"/>
      <dgm:spPr/>
    </dgm:pt>
    <dgm:pt modelId="{EC0BDBCF-118C-4376-B313-22A5AF32E21C}" type="pres">
      <dgm:prSet presAssocID="{EAED7330-AD58-4674-A879-20F44FC93369}" presName="Name5" presStyleLbl="vennNode1" presStyleIdx="2" presStyleCnt="3">
        <dgm:presLayoutVars>
          <dgm:bulletEnabled val="1"/>
        </dgm:presLayoutVars>
      </dgm:prSet>
      <dgm:spPr/>
      <dgm:t>
        <a:bodyPr/>
        <a:lstStyle/>
        <a:p>
          <a:endParaRPr lang="zh-CN" altLang="en-US"/>
        </a:p>
      </dgm:t>
    </dgm:pt>
  </dgm:ptLst>
  <dgm:cxnLst>
    <dgm:cxn modelId="{E3606EC4-21E0-4E28-8686-CAB0BC86B094}" type="presOf" srcId="{EAED7330-AD58-4674-A879-20F44FC93369}" destId="{EC0BDBCF-118C-4376-B313-22A5AF32E21C}" srcOrd="0" destOrd="0" presId="urn:microsoft.com/office/officeart/2005/8/layout/venn3"/>
    <dgm:cxn modelId="{35045072-EC8F-4F67-890A-CA2139DC413A}" srcId="{A656B65B-F6D3-4A99-AAAA-E330F66A3CD6}" destId="{EAED7330-AD58-4674-A879-20F44FC93369}" srcOrd="2" destOrd="0" parTransId="{9CFB4501-47CC-4F89-A5FE-D631BC3E156D}" sibTransId="{B68F8AA0-F157-4E43-8FD8-9B5335C4F568}"/>
    <dgm:cxn modelId="{B90822E3-444D-4490-8B1A-FD8CB1310B1E}" type="presOf" srcId="{95915EB6-7C4A-46CA-82AD-7E9147697D61}" destId="{633340C9-CB08-4BF4-94E5-8030A189ABCF}" srcOrd="0" destOrd="0" presId="urn:microsoft.com/office/officeart/2005/8/layout/venn3"/>
    <dgm:cxn modelId="{6F8D5763-1284-40AF-AFD3-06B486750CD7}" srcId="{A656B65B-F6D3-4A99-AAAA-E330F66A3CD6}" destId="{95915EB6-7C4A-46CA-82AD-7E9147697D61}" srcOrd="1" destOrd="0" parTransId="{DA63A757-1A9F-4FA5-8650-01B532B547DE}" sibTransId="{38E65793-E65F-4FC2-929D-DC7048FB1933}"/>
    <dgm:cxn modelId="{26E48B54-C946-47EE-A148-BD75C23FEDBB}" srcId="{A656B65B-F6D3-4A99-AAAA-E330F66A3CD6}" destId="{EDC3590A-A349-4B41-8687-BDE231220506}" srcOrd="0" destOrd="0" parTransId="{CE8941B3-9088-4B17-8401-016F990FFBFE}" sibTransId="{38222DBE-975C-4C06-A429-9093CCD66177}"/>
    <dgm:cxn modelId="{8D40C993-C0CE-40D7-96F2-FB1790F1AA9A}" type="presOf" srcId="{EDC3590A-A349-4B41-8687-BDE231220506}" destId="{261BF4B9-854C-4949-B977-EE5F4581F1DA}" srcOrd="0" destOrd="0" presId="urn:microsoft.com/office/officeart/2005/8/layout/venn3"/>
    <dgm:cxn modelId="{5194503F-0E9C-47B3-93BC-8A91DAC2BF98}" type="presOf" srcId="{A656B65B-F6D3-4A99-AAAA-E330F66A3CD6}" destId="{FEDB752D-1060-47EE-BB08-4BA03D330029}" srcOrd="0" destOrd="0" presId="urn:microsoft.com/office/officeart/2005/8/layout/venn3"/>
    <dgm:cxn modelId="{7B6A4787-34C9-477D-BC68-C06F6D897121}" type="presParOf" srcId="{FEDB752D-1060-47EE-BB08-4BA03D330029}" destId="{261BF4B9-854C-4949-B977-EE5F4581F1DA}" srcOrd="0" destOrd="0" presId="urn:microsoft.com/office/officeart/2005/8/layout/venn3"/>
    <dgm:cxn modelId="{D939F7BB-3249-4C06-B5FC-D06F01CE4C3D}" type="presParOf" srcId="{FEDB752D-1060-47EE-BB08-4BA03D330029}" destId="{8E47DDFE-FFDF-4AC6-AECD-4ED073F280F9}" srcOrd="1" destOrd="0" presId="urn:microsoft.com/office/officeart/2005/8/layout/venn3"/>
    <dgm:cxn modelId="{8A65C0E3-6C35-4985-9DD6-653A6B6C631B}" type="presParOf" srcId="{FEDB752D-1060-47EE-BB08-4BA03D330029}" destId="{633340C9-CB08-4BF4-94E5-8030A189ABCF}" srcOrd="2" destOrd="0" presId="urn:microsoft.com/office/officeart/2005/8/layout/venn3"/>
    <dgm:cxn modelId="{804BE54B-58AF-46B5-80C5-6DD6A99B56F2}" type="presParOf" srcId="{FEDB752D-1060-47EE-BB08-4BA03D330029}" destId="{39736BC2-4EC0-4C85-9D19-7BAB659BF0AA}" srcOrd="3" destOrd="0" presId="urn:microsoft.com/office/officeart/2005/8/layout/venn3"/>
    <dgm:cxn modelId="{84B9AAC0-744E-4EB4-914C-441CC8639D6D}" type="presParOf" srcId="{FEDB752D-1060-47EE-BB08-4BA03D330029}" destId="{EC0BDBCF-118C-4376-B313-22A5AF32E21C}" srcOrd="4" destOrd="0" presId="urn:microsoft.com/office/officeart/2005/8/layout/ven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56B65B-F6D3-4A99-AAAA-E330F66A3CD6}" type="doc">
      <dgm:prSet loTypeId="urn:microsoft.com/office/officeart/2005/8/layout/venn3" loCatId="relationship" qsTypeId="urn:microsoft.com/office/officeart/2005/8/quickstyle/simple1" qsCatId="simple" csTypeId="urn:microsoft.com/office/officeart/2005/8/colors/accent2_2" csCatId="accent2" phldr="1"/>
      <dgm:spPr/>
      <dgm:t>
        <a:bodyPr/>
        <a:lstStyle/>
        <a:p>
          <a:endParaRPr lang="zh-CN" altLang="en-US"/>
        </a:p>
      </dgm:t>
    </dgm:pt>
    <dgm:pt modelId="{EDC3590A-A349-4B41-8687-BDE231220506}">
      <dgm:prSet phldrT="[文本]" custT="1"/>
      <dgm:spPr>
        <a:solidFill>
          <a:schemeClr val="bg1">
            <a:lumMod val="75000"/>
            <a:alpha val="50000"/>
          </a:schemeClr>
        </a:solidFill>
      </dgm:spPr>
      <dgm:t>
        <a:bodyPr/>
        <a:lstStyle/>
        <a:p>
          <a:pPr>
            <a:lnSpc>
              <a:spcPts val="2880"/>
            </a:lnSpc>
          </a:pPr>
          <a:r>
            <a:rPr lang="zh-CN" altLang="en-US"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非空约束</a:t>
          </a:r>
          <a:endParaRPr lang="zh-CN" altLang="en-US" sz="24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gm:t>
    </dgm:pt>
    <dgm:pt modelId="{CE8941B3-9088-4B17-8401-016F990FFBFE}" type="parTrans" cxnId="{26E48B54-C946-47EE-A148-BD75C23FEDBB}">
      <dgm:prSet/>
      <dgm:spPr/>
      <dgm:t>
        <a:bodyPr/>
        <a:lstStyle/>
        <a:p>
          <a:pPr>
            <a:lnSpc>
              <a:spcPts val="2880"/>
            </a:lnSpc>
          </a:pPr>
          <a:endParaRPr lang="zh-CN" altLang="en-US" sz="2400">
            <a:latin typeface="手札体-简粗体" panose="03000700000000000000" pitchFamily="66" charset="-122"/>
            <a:ea typeface="手札体-简粗体" panose="03000700000000000000" pitchFamily="66" charset="-122"/>
          </a:endParaRPr>
        </a:p>
      </dgm:t>
    </dgm:pt>
    <dgm:pt modelId="{38222DBE-975C-4C06-A429-9093CCD66177}" type="sibTrans" cxnId="{26E48B54-C946-47EE-A148-BD75C23FEDBB}">
      <dgm:prSet/>
      <dgm:spPr/>
      <dgm:t>
        <a:bodyPr/>
        <a:lstStyle/>
        <a:p>
          <a:pPr>
            <a:lnSpc>
              <a:spcPts val="2880"/>
            </a:lnSpc>
          </a:pPr>
          <a:endParaRPr lang="zh-CN" altLang="en-US" sz="2400">
            <a:latin typeface="手札体-简粗体" panose="03000700000000000000" pitchFamily="66" charset="-122"/>
            <a:ea typeface="手札体-简粗体" panose="03000700000000000000" pitchFamily="66" charset="-122"/>
          </a:endParaRPr>
        </a:p>
      </dgm:t>
    </dgm:pt>
    <dgm:pt modelId="{95915EB6-7C4A-46CA-82AD-7E9147697D61}">
      <dgm:prSet phldrT="[文本]" custT="1"/>
      <dgm:spPr/>
      <dgm:t>
        <a:bodyPr/>
        <a:lstStyle/>
        <a:p>
          <a:pPr>
            <a:lnSpc>
              <a:spcPts val="2880"/>
            </a:lnSpc>
          </a:pPr>
          <a:r>
            <a:rPr lang="en-US" altLang="zh-CN" sz="2400" dirty="0" smtClean="0">
              <a:latin typeface="手札体-简粗体" panose="03000700000000000000" pitchFamily="66" charset="-122"/>
              <a:ea typeface="手札体-简粗体" panose="03000700000000000000" pitchFamily="66" charset="-122"/>
            </a:rPr>
            <a:t>CHECK</a:t>
          </a:r>
        </a:p>
        <a:p>
          <a:pPr>
            <a:lnSpc>
              <a:spcPts val="2880"/>
            </a:lnSpc>
          </a:pPr>
          <a:r>
            <a:rPr lang="zh-CN" altLang="en-US" sz="2400" dirty="0" smtClean="0">
              <a:latin typeface="手札体-简粗体" panose="03000700000000000000" pitchFamily="66" charset="-122"/>
              <a:ea typeface="手札体-简粗体" panose="03000700000000000000" pitchFamily="66" charset="-122"/>
            </a:rPr>
            <a:t>约束</a:t>
          </a:r>
          <a:endParaRPr lang="zh-CN" altLang="en-US" sz="2400" dirty="0">
            <a:latin typeface="手札体-简粗体" panose="03000700000000000000" pitchFamily="66" charset="-122"/>
            <a:ea typeface="手札体-简粗体" panose="03000700000000000000" pitchFamily="66" charset="-122"/>
          </a:endParaRPr>
        </a:p>
      </dgm:t>
    </dgm:pt>
    <dgm:pt modelId="{DA63A757-1A9F-4FA5-8650-01B532B547DE}" type="parTrans" cxnId="{6F8D5763-1284-40AF-AFD3-06B486750CD7}">
      <dgm:prSet/>
      <dgm:spPr/>
      <dgm:t>
        <a:bodyPr/>
        <a:lstStyle/>
        <a:p>
          <a:pPr>
            <a:lnSpc>
              <a:spcPts val="2880"/>
            </a:lnSpc>
          </a:pPr>
          <a:endParaRPr lang="zh-CN" altLang="en-US" sz="2400">
            <a:latin typeface="手札体-简粗体" panose="03000700000000000000" pitchFamily="66" charset="-122"/>
            <a:ea typeface="手札体-简粗体" panose="03000700000000000000" pitchFamily="66" charset="-122"/>
          </a:endParaRPr>
        </a:p>
      </dgm:t>
    </dgm:pt>
    <dgm:pt modelId="{38E65793-E65F-4FC2-929D-DC7048FB1933}" type="sibTrans" cxnId="{6F8D5763-1284-40AF-AFD3-06B486750CD7}">
      <dgm:prSet/>
      <dgm:spPr/>
      <dgm:t>
        <a:bodyPr/>
        <a:lstStyle/>
        <a:p>
          <a:pPr>
            <a:lnSpc>
              <a:spcPts val="2880"/>
            </a:lnSpc>
          </a:pPr>
          <a:endParaRPr lang="zh-CN" altLang="en-US" sz="2400">
            <a:latin typeface="手札体-简粗体" panose="03000700000000000000" pitchFamily="66" charset="-122"/>
            <a:ea typeface="手札体-简粗体" panose="03000700000000000000" pitchFamily="66" charset="-122"/>
          </a:endParaRPr>
        </a:p>
      </dgm:t>
    </dgm:pt>
    <dgm:pt modelId="{EAED7330-AD58-4674-A879-20F44FC93369}">
      <dgm:prSet phldrT="[文本]" custT="1"/>
      <dgm:spPr>
        <a:noFill/>
        <a:ln>
          <a:noFill/>
        </a:ln>
      </dgm:spPr>
      <dgm:t>
        <a:bodyPr/>
        <a:lstStyle/>
        <a:p>
          <a:pPr>
            <a:lnSpc>
              <a:spcPts val="2880"/>
            </a:lnSpc>
          </a:pPr>
          <a:r>
            <a:rPr lang="zh-CN" altLang="en-US" sz="2400" dirty="0" smtClean="0">
              <a:solidFill>
                <a:schemeClr val="bg1"/>
              </a:solidFill>
              <a:latin typeface="手札体-简粗体" panose="03000700000000000000" pitchFamily="66" charset="-122"/>
              <a:ea typeface="手札体-简粗体" panose="03000700000000000000" pitchFamily="66" charset="-122"/>
            </a:rPr>
            <a:t>触发器</a:t>
          </a:r>
          <a:endParaRPr lang="zh-CN" altLang="en-US" sz="2400" dirty="0">
            <a:solidFill>
              <a:schemeClr val="bg1"/>
            </a:solidFill>
            <a:latin typeface="手札体-简粗体" panose="03000700000000000000" pitchFamily="66" charset="-122"/>
            <a:ea typeface="手札体-简粗体" panose="03000700000000000000" pitchFamily="66" charset="-122"/>
          </a:endParaRPr>
        </a:p>
      </dgm:t>
    </dgm:pt>
    <dgm:pt modelId="{9CFB4501-47CC-4F89-A5FE-D631BC3E156D}" type="parTrans" cxnId="{35045072-EC8F-4F67-890A-CA2139DC413A}">
      <dgm:prSet/>
      <dgm:spPr/>
      <dgm:t>
        <a:bodyPr/>
        <a:lstStyle/>
        <a:p>
          <a:pPr>
            <a:lnSpc>
              <a:spcPts val="2880"/>
            </a:lnSpc>
          </a:pPr>
          <a:endParaRPr lang="zh-CN" altLang="en-US" sz="2400">
            <a:latin typeface="手札体-简粗体" panose="03000700000000000000" pitchFamily="66" charset="-122"/>
            <a:ea typeface="手札体-简粗体" panose="03000700000000000000" pitchFamily="66" charset="-122"/>
          </a:endParaRPr>
        </a:p>
      </dgm:t>
    </dgm:pt>
    <dgm:pt modelId="{B68F8AA0-F157-4E43-8FD8-9B5335C4F568}" type="sibTrans" cxnId="{35045072-EC8F-4F67-890A-CA2139DC413A}">
      <dgm:prSet/>
      <dgm:spPr/>
      <dgm:t>
        <a:bodyPr/>
        <a:lstStyle/>
        <a:p>
          <a:pPr>
            <a:lnSpc>
              <a:spcPts val="2880"/>
            </a:lnSpc>
          </a:pPr>
          <a:endParaRPr lang="zh-CN" altLang="en-US" sz="2400">
            <a:latin typeface="手札体-简粗体" panose="03000700000000000000" pitchFamily="66" charset="-122"/>
            <a:ea typeface="手札体-简粗体" panose="03000700000000000000" pitchFamily="66" charset="-122"/>
          </a:endParaRPr>
        </a:p>
      </dgm:t>
    </dgm:pt>
    <dgm:pt modelId="{FEDB752D-1060-47EE-BB08-4BA03D330029}" type="pres">
      <dgm:prSet presAssocID="{A656B65B-F6D3-4A99-AAAA-E330F66A3CD6}" presName="Name0" presStyleCnt="0">
        <dgm:presLayoutVars>
          <dgm:dir/>
          <dgm:resizeHandles val="exact"/>
        </dgm:presLayoutVars>
      </dgm:prSet>
      <dgm:spPr/>
      <dgm:t>
        <a:bodyPr/>
        <a:lstStyle/>
        <a:p>
          <a:endParaRPr lang="zh-CN" altLang="en-US"/>
        </a:p>
      </dgm:t>
    </dgm:pt>
    <dgm:pt modelId="{261BF4B9-854C-4949-B977-EE5F4581F1DA}" type="pres">
      <dgm:prSet presAssocID="{EDC3590A-A349-4B41-8687-BDE231220506}" presName="Name5" presStyleLbl="vennNode1" presStyleIdx="0" presStyleCnt="3">
        <dgm:presLayoutVars>
          <dgm:bulletEnabled val="1"/>
        </dgm:presLayoutVars>
      </dgm:prSet>
      <dgm:spPr/>
      <dgm:t>
        <a:bodyPr/>
        <a:lstStyle/>
        <a:p>
          <a:endParaRPr lang="zh-CN" altLang="en-US"/>
        </a:p>
      </dgm:t>
    </dgm:pt>
    <dgm:pt modelId="{8E47DDFE-FFDF-4AC6-AECD-4ED073F280F9}" type="pres">
      <dgm:prSet presAssocID="{38222DBE-975C-4C06-A429-9093CCD66177}" presName="space" presStyleCnt="0"/>
      <dgm:spPr/>
    </dgm:pt>
    <dgm:pt modelId="{633340C9-CB08-4BF4-94E5-8030A189ABCF}" type="pres">
      <dgm:prSet presAssocID="{95915EB6-7C4A-46CA-82AD-7E9147697D61}" presName="Name5" presStyleLbl="vennNode1" presStyleIdx="1" presStyleCnt="3">
        <dgm:presLayoutVars>
          <dgm:bulletEnabled val="1"/>
        </dgm:presLayoutVars>
      </dgm:prSet>
      <dgm:spPr/>
      <dgm:t>
        <a:bodyPr/>
        <a:lstStyle/>
        <a:p>
          <a:endParaRPr lang="zh-CN" altLang="en-US"/>
        </a:p>
      </dgm:t>
    </dgm:pt>
    <dgm:pt modelId="{39736BC2-4EC0-4C85-9D19-7BAB659BF0AA}" type="pres">
      <dgm:prSet presAssocID="{38E65793-E65F-4FC2-929D-DC7048FB1933}" presName="space" presStyleCnt="0"/>
      <dgm:spPr/>
    </dgm:pt>
    <dgm:pt modelId="{EC0BDBCF-118C-4376-B313-22A5AF32E21C}" type="pres">
      <dgm:prSet presAssocID="{EAED7330-AD58-4674-A879-20F44FC93369}" presName="Name5" presStyleLbl="vennNode1" presStyleIdx="2" presStyleCnt="3">
        <dgm:presLayoutVars>
          <dgm:bulletEnabled val="1"/>
        </dgm:presLayoutVars>
      </dgm:prSet>
      <dgm:spPr/>
      <dgm:t>
        <a:bodyPr/>
        <a:lstStyle/>
        <a:p>
          <a:endParaRPr lang="zh-CN" altLang="en-US"/>
        </a:p>
      </dgm:t>
    </dgm:pt>
  </dgm:ptLst>
  <dgm:cxnLst>
    <dgm:cxn modelId="{35045072-EC8F-4F67-890A-CA2139DC413A}" srcId="{A656B65B-F6D3-4A99-AAAA-E330F66A3CD6}" destId="{EAED7330-AD58-4674-A879-20F44FC93369}" srcOrd="2" destOrd="0" parTransId="{9CFB4501-47CC-4F89-A5FE-D631BC3E156D}" sibTransId="{B68F8AA0-F157-4E43-8FD8-9B5335C4F568}"/>
    <dgm:cxn modelId="{BF79946B-A385-4EBC-B172-46CDAABE1AA5}" type="presOf" srcId="{A656B65B-F6D3-4A99-AAAA-E330F66A3CD6}" destId="{FEDB752D-1060-47EE-BB08-4BA03D330029}" srcOrd="0" destOrd="0" presId="urn:microsoft.com/office/officeart/2005/8/layout/venn3"/>
    <dgm:cxn modelId="{6F8D5763-1284-40AF-AFD3-06B486750CD7}" srcId="{A656B65B-F6D3-4A99-AAAA-E330F66A3CD6}" destId="{95915EB6-7C4A-46CA-82AD-7E9147697D61}" srcOrd="1" destOrd="0" parTransId="{DA63A757-1A9F-4FA5-8650-01B532B547DE}" sibTransId="{38E65793-E65F-4FC2-929D-DC7048FB1933}"/>
    <dgm:cxn modelId="{26E48B54-C946-47EE-A148-BD75C23FEDBB}" srcId="{A656B65B-F6D3-4A99-AAAA-E330F66A3CD6}" destId="{EDC3590A-A349-4B41-8687-BDE231220506}" srcOrd="0" destOrd="0" parTransId="{CE8941B3-9088-4B17-8401-016F990FFBFE}" sibTransId="{38222DBE-975C-4C06-A429-9093CCD66177}"/>
    <dgm:cxn modelId="{009FD460-E3C0-4352-BD30-F39A527929C0}" type="presOf" srcId="{EAED7330-AD58-4674-A879-20F44FC93369}" destId="{EC0BDBCF-118C-4376-B313-22A5AF32E21C}" srcOrd="0" destOrd="0" presId="urn:microsoft.com/office/officeart/2005/8/layout/venn3"/>
    <dgm:cxn modelId="{F5724582-4740-46E7-B3E2-8B8617FCB490}" type="presOf" srcId="{95915EB6-7C4A-46CA-82AD-7E9147697D61}" destId="{633340C9-CB08-4BF4-94E5-8030A189ABCF}" srcOrd="0" destOrd="0" presId="urn:microsoft.com/office/officeart/2005/8/layout/venn3"/>
    <dgm:cxn modelId="{310C9BDB-F3BD-405A-AFA2-D0E84709918E}" type="presOf" srcId="{EDC3590A-A349-4B41-8687-BDE231220506}" destId="{261BF4B9-854C-4949-B977-EE5F4581F1DA}" srcOrd="0" destOrd="0" presId="urn:microsoft.com/office/officeart/2005/8/layout/venn3"/>
    <dgm:cxn modelId="{70E40DD7-6E12-4422-9909-7F90D23EB266}" type="presParOf" srcId="{FEDB752D-1060-47EE-BB08-4BA03D330029}" destId="{261BF4B9-854C-4949-B977-EE5F4581F1DA}" srcOrd="0" destOrd="0" presId="urn:microsoft.com/office/officeart/2005/8/layout/venn3"/>
    <dgm:cxn modelId="{05DA3095-5A5B-4DB0-B59F-44E8CBB47534}" type="presParOf" srcId="{FEDB752D-1060-47EE-BB08-4BA03D330029}" destId="{8E47DDFE-FFDF-4AC6-AECD-4ED073F280F9}" srcOrd="1" destOrd="0" presId="urn:microsoft.com/office/officeart/2005/8/layout/venn3"/>
    <dgm:cxn modelId="{E7F7FE46-B972-4741-A666-5A1B0C0B8BA9}" type="presParOf" srcId="{FEDB752D-1060-47EE-BB08-4BA03D330029}" destId="{633340C9-CB08-4BF4-94E5-8030A189ABCF}" srcOrd="2" destOrd="0" presId="urn:microsoft.com/office/officeart/2005/8/layout/venn3"/>
    <dgm:cxn modelId="{08C0F53F-348B-448A-8CCB-7A4FAC53FF8D}" type="presParOf" srcId="{FEDB752D-1060-47EE-BB08-4BA03D330029}" destId="{39736BC2-4EC0-4C85-9D19-7BAB659BF0AA}" srcOrd="3" destOrd="0" presId="urn:microsoft.com/office/officeart/2005/8/layout/venn3"/>
    <dgm:cxn modelId="{89CDFDFE-AEDB-4EBF-9FD6-2EDFBA7E0998}" type="presParOf" srcId="{FEDB752D-1060-47EE-BB08-4BA03D330029}" destId="{EC0BDBCF-118C-4376-B313-22A5AF32E21C}" srcOrd="4" destOrd="0" presId="urn:microsoft.com/office/officeart/2005/8/layout/ven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BF4B9-854C-4949-B977-EE5F4581F1DA}">
      <dsp:nvSpPr>
        <dsp:cNvPr id="0" name=""/>
        <dsp:cNvSpPr/>
      </dsp:nvSpPr>
      <dsp:spPr>
        <a:xfrm>
          <a:off x="1365934" y="1853"/>
          <a:ext cx="2087562" cy="208756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14886" tIns="30480" rIns="114886" bIns="30480" numCol="1" spcCol="1270" anchor="ctr" anchorCtr="0">
          <a:noAutofit/>
        </a:bodyPr>
        <a:lstStyle/>
        <a:p>
          <a:pPr lvl="0" algn="ctr" defTabSz="1066800">
            <a:lnSpc>
              <a:spcPts val="288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非空约束</a:t>
          </a:r>
          <a:endParaRPr lang="zh-CN" altLang="en-US" sz="2400" kern="1200" dirty="0">
            <a:latin typeface="手札体-简粗体" panose="03000700000000000000" pitchFamily="66" charset="-122"/>
            <a:ea typeface="手札体-简粗体" panose="03000700000000000000" pitchFamily="66" charset="-122"/>
          </a:endParaRPr>
        </a:p>
      </dsp:txBody>
      <dsp:txXfrm>
        <a:off x="1671650" y="307569"/>
        <a:ext cx="1476130" cy="1476130"/>
      </dsp:txXfrm>
    </dsp:sp>
    <dsp:sp modelId="{633340C9-CB08-4BF4-94E5-8030A189ABCF}">
      <dsp:nvSpPr>
        <dsp:cNvPr id="0" name=""/>
        <dsp:cNvSpPr/>
      </dsp:nvSpPr>
      <dsp:spPr>
        <a:xfrm>
          <a:off x="3020218" y="1853"/>
          <a:ext cx="2087562" cy="2087562"/>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14886" tIns="30480" rIns="114886" bIns="30480" numCol="1" spcCol="1270" anchor="ctr" anchorCtr="0">
          <a:noAutofit/>
        </a:bodyPr>
        <a:lstStyle/>
        <a:p>
          <a:pPr lvl="0" algn="ctr" defTabSz="1066800">
            <a:lnSpc>
              <a:spcPts val="2880"/>
            </a:lnSpc>
            <a:spcBef>
              <a:spcPct val="0"/>
            </a:spcBef>
            <a:spcAft>
              <a:spcPct val="35000"/>
            </a:spcAft>
          </a:pPr>
          <a:r>
            <a:rPr lang="en-US" altLang="zh-CN" sz="2400" kern="1200" dirty="0" smtClean="0">
              <a:solidFill>
                <a:schemeClr val="bg1"/>
              </a:solidFill>
              <a:latin typeface="手札体-简粗体" panose="03000700000000000000" pitchFamily="66" charset="-122"/>
              <a:ea typeface="手札体-简粗体" panose="03000700000000000000" pitchFamily="66" charset="-122"/>
            </a:rPr>
            <a:t>CHECK</a:t>
          </a:r>
        </a:p>
        <a:p>
          <a:pPr lvl="0" algn="ctr" defTabSz="1066800">
            <a:lnSpc>
              <a:spcPts val="2880"/>
            </a:lnSpc>
            <a:spcBef>
              <a:spcPct val="0"/>
            </a:spcBef>
            <a:spcAft>
              <a:spcPct val="35000"/>
            </a:spcAft>
          </a:pPr>
          <a:r>
            <a:rPr lang="zh-CN" altLang="en-US" sz="2400" kern="1200" dirty="0" smtClean="0">
              <a:solidFill>
                <a:schemeClr val="bg1"/>
              </a:solidFill>
              <a:latin typeface="手札体-简粗体" panose="03000700000000000000" pitchFamily="66" charset="-122"/>
              <a:ea typeface="手札体-简粗体" panose="03000700000000000000" pitchFamily="66" charset="-122"/>
            </a:rPr>
            <a:t>约束</a:t>
          </a:r>
          <a:endParaRPr lang="zh-CN" altLang="en-US" sz="2400" kern="1200" dirty="0">
            <a:solidFill>
              <a:schemeClr val="bg1"/>
            </a:solidFill>
            <a:latin typeface="手札体-简粗体" panose="03000700000000000000" pitchFamily="66" charset="-122"/>
            <a:ea typeface="手札体-简粗体" panose="03000700000000000000" pitchFamily="66" charset="-122"/>
          </a:endParaRPr>
        </a:p>
      </dsp:txBody>
      <dsp:txXfrm>
        <a:off x="3325934" y="307569"/>
        <a:ext cx="1476130" cy="1476130"/>
      </dsp:txXfrm>
    </dsp:sp>
    <dsp:sp modelId="{EC0BDBCF-118C-4376-B313-22A5AF32E21C}">
      <dsp:nvSpPr>
        <dsp:cNvPr id="0" name=""/>
        <dsp:cNvSpPr/>
      </dsp:nvSpPr>
      <dsp:spPr>
        <a:xfrm>
          <a:off x="4690268" y="1853"/>
          <a:ext cx="2087562" cy="2087562"/>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14886" tIns="30480" rIns="114886" bIns="30480" numCol="1" spcCol="1270" anchor="ctr" anchorCtr="0">
          <a:noAutofit/>
        </a:bodyPr>
        <a:lstStyle/>
        <a:p>
          <a:pPr lvl="0" algn="ctr" defTabSz="1066800">
            <a:lnSpc>
              <a:spcPts val="2880"/>
            </a:lnSpc>
            <a:spcBef>
              <a:spcPct val="0"/>
            </a:spcBef>
            <a:spcAft>
              <a:spcPct val="35000"/>
            </a:spcAft>
          </a:pPr>
          <a:r>
            <a:rPr lang="zh-CN" altLang="en-US" sz="2400" kern="1200" dirty="0" smtClean="0">
              <a:solidFill>
                <a:schemeClr val="bg1"/>
              </a:solidFill>
              <a:latin typeface="手札体-简粗体" panose="03000700000000000000" pitchFamily="66" charset="-122"/>
              <a:ea typeface="手札体-简粗体" panose="03000700000000000000" pitchFamily="66" charset="-122"/>
            </a:rPr>
            <a:t>触发器</a:t>
          </a:r>
          <a:endParaRPr lang="zh-CN" altLang="en-US" sz="2400" kern="1200" dirty="0">
            <a:solidFill>
              <a:schemeClr val="bg1"/>
            </a:solidFill>
            <a:latin typeface="手札体-简粗体" panose="03000700000000000000" pitchFamily="66" charset="-122"/>
            <a:ea typeface="手札体-简粗体" panose="03000700000000000000" pitchFamily="66" charset="-122"/>
          </a:endParaRPr>
        </a:p>
      </dsp:txBody>
      <dsp:txXfrm>
        <a:off x="4995984" y="307569"/>
        <a:ext cx="1476130" cy="1476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BF4B9-854C-4949-B977-EE5F4581F1DA}">
      <dsp:nvSpPr>
        <dsp:cNvPr id="0" name=""/>
        <dsp:cNvSpPr/>
      </dsp:nvSpPr>
      <dsp:spPr>
        <a:xfrm>
          <a:off x="1350168" y="1853"/>
          <a:ext cx="2087562" cy="2087562"/>
        </a:xfrm>
        <a:prstGeom prst="ellipse">
          <a:avLst/>
        </a:prstGeom>
        <a:solidFill>
          <a:schemeClr val="bg1">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14886" tIns="30480" rIns="114886" bIns="30480" numCol="1" spcCol="1270" anchor="ctr" anchorCtr="0">
          <a:noAutofit/>
        </a:bodyPr>
        <a:lstStyle/>
        <a:p>
          <a:pPr lvl="0" algn="ctr" defTabSz="1066800">
            <a:lnSpc>
              <a:spcPts val="2880"/>
            </a:lnSpc>
            <a:spcBef>
              <a:spcPct val="0"/>
            </a:spcBef>
            <a:spcAft>
              <a:spcPct val="35000"/>
            </a:spcAft>
          </a:pPr>
          <a:r>
            <a:rPr lang="zh-CN" altLang="en-US"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非空约束</a:t>
          </a:r>
          <a:endParaRPr lang="zh-CN" altLang="en-US" sz="2400" kern="12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sp:txBody>
      <dsp:txXfrm>
        <a:off x="1655884" y="307569"/>
        <a:ext cx="1476130" cy="1476130"/>
      </dsp:txXfrm>
    </dsp:sp>
    <dsp:sp modelId="{633340C9-CB08-4BF4-94E5-8030A189ABCF}">
      <dsp:nvSpPr>
        <dsp:cNvPr id="0" name=""/>
        <dsp:cNvSpPr/>
      </dsp:nvSpPr>
      <dsp:spPr>
        <a:xfrm>
          <a:off x="3020218" y="1853"/>
          <a:ext cx="2087562" cy="208756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14886" tIns="30480" rIns="114886" bIns="30480" numCol="1" spcCol="1270" anchor="ctr" anchorCtr="0">
          <a:noAutofit/>
        </a:bodyPr>
        <a:lstStyle/>
        <a:p>
          <a:pPr lvl="0" algn="ctr" defTabSz="1066800">
            <a:lnSpc>
              <a:spcPts val="2880"/>
            </a:lnSpc>
            <a:spcBef>
              <a:spcPct val="0"/>
            </a:spcBef>
            <a:spcAft>
              <a:spcPct val="35000"/>
            </a:spcAft>
          </a:pPr>
          <a:r>
            <a:rPr lang="en-US" altLang="zh-CN" sz="2400" kern="1200" dirty="0" smtClean="0">
              <a:latin typeface="手札体-简粗体" panose="03000700000000000000" pitchFamily="66" charset="-122"/>
              <a:ea typeface="手札体-简粗体" panose="03000700000000000000" pitchFamily="66" charset="-122"/>
            </a:rPr>
            <a:t>CHECK</a:t>
          </a:r>
        </a:p>
        <a:p>
          <a:pPr lvl="0" algn="ctr" defTabSz="1066800">
            <a:lnSpc>
              <a:spcPts val="288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约束</a:t>
          </a:r>
          <a:endParaRPr lang="zh-CN" altLang="en-US" sz="2400" kern="1200" dirty="0">
            <a:latin typeface="手札体-简粗体" panose="03000700000000000000" pitchFamily="66" charset="-122"/>
            <a:ea typeface="手札体-简粗体" panose="03000700000000000000" pitchFamily="66" charset="-122"/>
          </a:endParaRPr>
        </a:p>
      </dsp:txBody>
      <dsp:txXfrm>
        <a:off x="3325934" y="307569"/>
        <a:ext cx="1476130" cy="1476130"/>
      </dsp:txXfrm>
    </dsp:sp>
    <dsp:sp modelId="{EC0BDBCF-118C-4376-B313-22A5AF32E21C}">
      <dsp:nvSpPr>
        <dsp:cNvPr id="0" name=""/>
        <dsp:cNvSpPr/>
      </dsp:nvSpPr>
      <dsp:spPr>
        <a:xfrm>
          <a:off x="4690268" y="1853"/>
          <a:ext cx="2087562" cy="2087562"/>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14886" tIns="30480" rIns="114886" bIns="30480" numCol="1" spcCol="1270" anchor="ctr" anchorCtr="0">
          <a:noAutofit/>
        </a:bodyPr>
        <a:lstStyle/>
        <a:p>
          <a:pPr lvl="0" algn="ctr" defTabSz="1066800">
            <a:lnSpc>
              <a:spcPts val="2880"/>
            </a:lnSpc>
            <a:spcBef>
              <a:spcPct val="0"/>
            </a:spcBef>
            <a:spcAft>
              <a:spcPct val="35000"/>
            </a:spcAft>
          </a:pPr>
          <a:r>
            <a:rPr lang="zh-CN" altLang="en-US" sz="2400" kern="1200" dirty="0" smtClean="0">
              <a:solidFill>
                <a:schemeClr val="bg1"/>
              </a:solidFill>
              <a:latin typeface="手札体-简粗体" panose="03000700000000000000" pitchFamily="66" charset="-122"/>
              <a:ea typeface="手札体-简粗体" panose="03000700000000000000" pitchFamily="66" charset="-122"/>
            </a:rPr>
            <a:t>触发器</a:t>
          </a:r>
          <a:endParaRPr lang="zh-CN" altLang="en-US" sz="2400" kern="1200" dirty="0">
            <a:solidFill>
              <a:schemeClr val="bg1"/>
            </a:solidFill>
            <a:latin typeface="手札体-简粗体" panose="03000700000000000000" pitchFamily="66" charset="-122"/>
            <a:ea typeface="手札体-简粗体" panose="03000700000000000000" pitchFamily="66" charset="-122"/>
          </a:endParaRPr>
        </a:p>
      </dsp:txBody>
      <dsp:txXfrm>
        <a:off x="4995984" y="307569"/>
        <a:ext cx="1476130" cy="1476130"/>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2019/7/4 Thursday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415767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2019/7/4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6681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1091166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4038425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868471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868471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2306137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2957195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1623798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1106974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3270641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174126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3</a:t>
            </a:fld>
            <a:endParaRPr lang="en-US" altLang="zh-CN" smtClean="0">
              <a:solidFill>
                <a:prstClr val="black"/>
              </a:solidFill>
              <a:latin typeface="Calibri" panose="020F050202020403020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2282671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2076932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2416198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1564107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30426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276331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74098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082395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19</a:t>
            </a:fld>
            <a:endParaRPr lang="en-US" altLang="zh-CN" smtClean="0">
              <a:solidFill>
                <a:prstClr val="black"/>
              </a:solidFill>
              <a:latin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13042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4123728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2" Type="http://schemas.openxmlformats.org/officeDocument/2006/relationships/tags" Target="../tags/tag23.xml"/><Relationship Id="rId16" Type="http://schemas.openxmlformats.org/officeDocument/2006/relationships/notesSlide" Target="../notesSlides/notesSlide7.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slideLayout" Target="../slideLayouts/slideLayout7.xml"/><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2.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3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1.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2.xml"/><Relationship Id="rId7" Type="http://schemas.openxmlformats.org/officeDocument/2006/relationships/diagramColors" Target="../diagrams/colors2.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5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10"/>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0" name="标题 1"/>
          <p:cNvSpPr>
            <a:spLocks noGrp="1"/>
          </p:cNvSpPr>
          <p:nvPr>
            <p:ph type="ctrTitle"/>
          </p:nvPr>
        </p:nvSpPr>
        <p:spPr>
          <a:xfrm>
            <a:off x="1447800" y="3833813"/>
            <a:ext cx="7151688" cy="989012"/>
          </a:xfrm>
        </p:spPr>
        <p:txBody>
          <a:bodyPr vert="horz" wrap="square" lIns="91440" tIns="45720" rIns="91440" bIns="45720" anchor="b"/>
          <a:lstStyle/>
          <a:p>
            <a:pPr algn="l" defTabSz="914400">
              <a:buNone/>
            </a:pPr>
            <a:r>
              <a:rPr lang="zh-CN" altLang="en-US" sz="4800" kern="1200" dirty="0" smtClean="0">
                <a:latin typeface="黑体" panose="02010609060101010101" pitchFamily="49" charset="-122"/>
                <a:ea typeface="黑体" panose="02010609060101010101" pitchFamily="49" charset="-122"/>
              </a:rPr>
              <a:t>数据库系统原理</a:t>
            </a:r>
            <a:endParaRPr lang="zh-CN" altLang="en-US" sz="4800" kern="1200" dirty="0">
              <a:latin typeface="黑体" panose="02010609060101010101" pitchFamily="49" charset="-122"/>
              <a:ea typeface="黑体" panose="02010609060101010101" pitchFamily="49" charset="-122"/>
            </a:endParaRPr>
          </a:p>
        </p:txBody>
      </p:sp>
      <p:sp>
        <p:nvSpPr>
          <p:cNvPr id="2051" name="副标题 2"/>
          <p:cNvSpPr>
            <a:spLocks noGrp="1"/>
          </p:cNvSpPr>
          <p:nvPr>
            <p:ph type="subTitle" idx="1"/>
          </p:nvPr>
        </p:nvSpPr>
        <p:spPr>
          <a:xfrm>
            <a:off x="1392555" y="5180330"/>
            <a:ext cx="4891088" cy="487363"/>
          </a:xfrm>
        </p:spPr>
        <p:txBody>
          <a:bodyPr vert="horz" wrap="square" lIns="91440" tIns="45720" rIns="91440" bIns="45720" anchor="t"/>
          <a:lstStyle/>
          <a:p>
            <a:pPr algn="l" defTabSz="914400"/>
            <a:r>
              <a:rPr lang="en-US" altLang="zh-CN" kern="1200" dirty="0" smtClean="0">
                <a:latin typeface="黑体" panose="02010609060101010101" pitchFamily="49" charset="-122"/>
                <a:ea typeface="黑体" panose="02010609060101010101" pitchFamily="49" charset="-122"/>
              </a:rPr>
              <a:t> </a:t>
            </a:r>
            <a:endParaRPr lang="zh-CN" altLang="en-US" kern="1200" dirty="0">
              <a:latin typeface="黑体" panose="02010609060101010101" pitchFamily="49" charset="-122"/>
              <a:ea typeface="黑体" panose="02010609060101010101" pitchFamily="49" charset="-122"/>
            </a:endParaRPr>
          </a:p>
        </p:txBody>
      </p:sp>
      <p:sp>
        <p:nvSpPr>
          <p:cNvPr id="7" name="矩形 6"/>
          <p:cNvSpPr/>
          <p:nvPr/>
        </p:nvSpPr>
        <p:spPr>
          <a:xfrm>
            <a:off x="1392238" y="3429000"/>
            <a:ext cx="1374775" cy="5461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53" name="图片 7"/>
          <p:cNvPicPr>
            <a:picLocks noChangeAspect="1"/>
          </p:cNvPicPr>
          <p:nvPr/>
        </p:nvPicPr>
        <p:blipFill>
          <a:blip r:embed="rId4"/>
          <a:stretch>
            <a:fillRect/>
          </a:stretch>
        </p:blipFill>
        <p:spPr>
          <a:xfrm>
            <a:off x="1470025" y="3554413"/>
            <a:ext cx="1206500" cy="295275"/>
          </a:xfrm>
          <a:prstGeom prst="rect">
            <a:avLst/>
          </a:prstGeom>
          <a:noFill/>
          <a:ln w="9525">
            <a:noFill/>
          </a:ln>
        </p:spPr>
      </p:pic>
      <p:sp>
        <p:nvSpPr>
          <p:cNvPr id="9" name="矩形 8"/>
          <p:cNvSpPr/>
          <p:nvPr/>
        </p:nvSpPr>
        <p:spPr>
          <a:xfrm>
            <a:off x="1392238" y="4159250"/>
            <a:ext cx="55563" cy="102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副标题 2"/>
          <p:cNvSpPr txBox="1"/>
          <p:nvPr/>
        </p:nvSpPr>
        <p:spPr>
          <a:xfrm>
            <a:off x="1465263" y="6129338"/>
            <a:ext cx="4891088" cy="487363"/>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buNone/>
            </a:pPr>
            <a:r>
              <a:rPr lang="zh-CN" altLang="en-US" sz="1600">
                <a:solidFill>
                  <a:srgbClr val="A6A6A6"/>
                </a:solidFill>
                <a:latin typeface="微软雅黑" panose="020B0503020204020204" charset="-122"/>
                <a:ea typeface="微软雅黑" panose="020B0503020204020204" charset="-122"/>
              </a:rPr>
              <a:t>学习是一种信仰！ </a:t>
            </a:r>
            <a:r>
              <a:rPr lang="en-US" altLang="zh-CN" sz="1600">
                <a:solidFill>
                  <a:srgbClr val="A6A6A6"/>
                </a:solidFill>
                <a:latin typeface="微软雅黑" panose="020B0503020204020204" charset="-122"/>
                <a:ea typeface="微软雅黑" panose="020B0503020204020204" charset="-122"/>
              </a:rPr>
              <a:t>IN</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LEARING</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WE</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TRUST</a:t>
            </a:r>
            <a:endParaRPr lang="zh-CN" altLang="en-US" sz="1600">
              <a:solidFill>
                <a:srgbClr val="A6A6A6"/>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存储函数</a:t>
            </a:r>
          </a:p>
        </p:txBody>
      </p:sp>
      <p:sp>
        <p:nvSpPr>
          <p:cNvPr id="11"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创建</a:t>
            </a:r>
            <a:r>
              <a:rPr lang="zh-CN" altLang="en-US" sz="2800" b="0" dirty="0" smtClean="0">
                <a:solidFill>
                  <a:srgbClr val="FF0000"/>
                </a:solidFill>
                <a:latin typeface="黑体" panose="02010609060101010101" pitchFamily="49" charset="-122"/>
                <a:ea typeface="黑体" panose="02010609060101010101" pitchFamily="49" charset="-122"/>
                <a:sym typeface="+mn-ea"/>
              </a:rPr>
              <a:t>存储函数</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3" name="组合 12"/>
          <p:cNvGrpSpPr/>
          <p:nvPr/>
        </p:nvGrpSpPr>
        <p:grpSpPr>
          <a:xfrm>
            <a:off x="0" y="0"/>
            <a:ext cx="563526" cy="6858000"/>
            <a:chOff x="0" y="0"/>
            <a:chExt cx="563526" cy="6858000"/>
          </a:xfrm>
        </p:grpSpPr>
        <p:sp>
          <p:nvSpPr>
            <p:cNvPr id="16" name="矩形 15"/>
            <p:cNvSpPr/>
            <p:nvPr/>
          </p:nvSpPr>
          <p:spPr>
            <a:xfrm>
              <a:off x="0" y="0"/>
              <a:ext cx="563526" cy="1435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smtClean="0">
                  <a:solidFill>
                    <a:schemeClr val="bg1"/>
                  </a:solidFill>
                  <a:latin typeface="黑体" panose="02010609060101010101" pitchFamily="49" charset="-122"/>
                  <a:ea typeface="黑体" panose="02010609060101010101" pitchFamily="49" charset="-122"/>
                  <a:sym typeface="+mn-ea"/>
                </a:rPr>
                <a:t>存储</a:t>
              </a:r>
              <a:r>
                <a:rPr lang="zh-CN" altLang="en-US" sz="1600" dirty="0">
                  <a:solidFill>
                    <a:schemeClr val="bg1"/>
                  </a:solidFill>
                  <a:latin typeface="黑体" panose="02010609060101010101" pitchFamily="49" charset="-122"/>
                  <a:ea typeface="黑体" panose="02010609060101010101" pitchFamily="49" charset="-122"/>
                  <a:sym typeface="+mn-ea"/>
                </a:rPr>
                <a:t>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0" y="1456930"/>
              <a:ext cx="563526" cy="17862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创建存储函数</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8" name="矩形 17"/>
            <p:cNvSpPr/>
            <p:nvPr/>
          </p:nvSpPr>
          <p:spPr>
            <a:xfrm>
              <a:off x="0" y="3264191"/>
              <a:ext cx="563526" cy="17862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9" name="矩形 18"/>
            <p:cNvSpPr/>
            <p:nvPr/>
          </p:nvSpPr>
          <p:spPr>
            <a:xfrm>
              <a:off x="0" y="5072005"/>
              <a:ext cx="563526" cy="1785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删除存储函数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20" name="TextBox 19"/>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CREATE FUNCTION</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语句创建存储函数</a:t>
            </a:r>
            <a:endParaRPr lang="en-US" altLang="zh-CN" sz="2400" dirty="0">
              <a:solidFill>
                <a:srgbClr val="FF0000"/>
              </a:solidFill>
              <a:latin typeface="手札体-简粗体" panose="03000700000000000000" pitchFamily="66" charset="-122"/>
              <a:ea typeface="手札体-简粗体" panose="03000700000000000000" pitchFamily="66" charset="-122"/>
            </a:endParaRPr>
          </a:p>
        </p:txBody>
      </p:sp>
      <p:sp>
        <p:nvSpPr>
          <p:cNvPr id="21" name="矩形 20"/>
          <p:cNvSpPr/>
          <p:nvPr/>
        </p:nvSpPr>
        <p:spPr>
          <a:xfrm>
            <a:off x="1307804" y="3189771"/>
            <a:ext cx="9437965" cy="1711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CREATE FUNCTION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func_parameter</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smtClean="0">
                <a:solidFill>
                  <a:schemeClr val="tx1"/>
                </a:solidFill>
                <a:latin typeface="手札体-简粗体"/>
                <a:ea typeface="手札体-简粗体"/>
                <a:cs typeface="Arial" panose="020B0604020202020204" pitchFamily="34" charset="0"/>
              </a:rPr>
              <a: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RETURNS type</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routine_body</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cxnSp>
        <p:nvCxnSpPr>
          <p:cNvPr id="4" name="直接连接符 3"/>
          <p:cNvCxnSpPr/>
          <p:nvPr/>
        </p:nvCxnSpPr>
        <p:spPr>
          <a:xfrm flipV="1">
            <a:off x="5295012" y="3870251"/>
            <a:ext cx="1711842" cy="212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307805" y="5050464"/>
            <a:ext cx="9437965" cy="1095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param_name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type</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cxnSp>
        <p:nvCxnSpPr>
          <p:cNvPr id="26" name="直接箭头连接符 25"/>
          <p:cNvCxnSpPr/>
          <p:nvPr/>
        </p:nvCxnSpPr>
        <p:spPr>
          <a:xfrm>
            <a:off x="6204098" y="3880883"/>
            <a:ext cx="0" cy="12333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数据库编程</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24" idx="1"/>
            <a:endCxn id="14"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14"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7" idx="1"/>
            <a:endCxn id="14"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0132198"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存储过程</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10146570" y="538877"/>
            <a:ext cx="1842010"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存储函数</a:t>
            </a:r>
            <a:endParaRPr lang="zh-CN" altLang="en-US" dirty="0">
              <a:solidFill>
                <a:schemeClr val="bg1"/>
              </a:solidFill>
              <a:latin typeface="微软雅黑" pitchFamily="34" charset="-122"/>
              <a:ea typeface="微软雅黑" pitchFamily="34" charset="-122"/>
            </a:endParaRPr>
          </a:p>
        </p:txBody>
      </p:sp>
      <p:sp>
        <p:nvSpPr>
          <p:cNvPr id="28" name="TextBox 27"/>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5.2.1 </a:t>
            </a:r>
            <a:r>
              <a:rPr lang="zh-CN" altLang="en-US" dirty="0" smtClean="0">
                <a:latin typeface="微软雅黑" pitchFamily="34" charset="-122"/>
                <a:ea typeface="微软雅黑" pitchFamily="34" charset="-122"/>
              </a:rPr>
              <a:t>创建存储函数</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816733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存储函数</a:t>
            </a:r>
          </a:p>
        </p:txBody>
      </p:sp>
      <p:sp>
        <p:nvSpPr>
          <p:cNvPr id="11"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创建</a:t>
            </a:r>
            <a:r>
              <a:rPr lang="zh-CN" altLang="en-US" sz="2800" b="0" dirty="0" smtClean="0">
                <a:solidFill>
                  <a:srgbClr val="FF0000"/>
                </a:solidFill>
                <a:latin typeface="黑体" panose="02010609060101010101" pitchFamily="49" charset="-122"/>
                <a:ea typeface="黑体" panose="02010609060101010101" pitchFamily="49" charset="-122"/>
                <a:sym typeface="+mn-ea"/>
              </a:rPr>
              <a:t>存储函数</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3" name="组合 12"/>
          <p:cNvGrpSpPr/>
          <p:nvPr/>
        </p:nvGrpSpPr>
        <p:grpSpPr>
          <a:xfrm>
            <a:off x="0" y="0"/>
            <a:ext cx="563526" cy="6858000"/>
            <a:chOff x="0" y="0"/>
            <a:chExt cx="563526" cy="6858000"/>
          </a:xfrm>
        </p:grpSpPr>
        <p:sp>
          <p:nvSpPr>
            <p:cNvPr id="16" name="矩形 15"/>
            <p:cNvSpPr/>
            <p:nvPr/>
          </p:nvSpPr>
          <p:spPr>
            <a:xfrm>
              <a:off x="0" y="0"/>
              <a:ext cx="563526" cy="1435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smtClean="0">
                  <a:solidFill>
                    <a:schemeClr val="bg1"/>
                  </a:solidFill>
                  <a:latin typeface="黑体" panose="02010609060101010101" pitchFamily="49" charset="-122"/>
                  <a:ea typeface="黑体" panose="02010609060101010101" pitchFamily="49" charset="-122"/>
                  <a:sym typeface="+mn-ea"/>
                </a:rPr>
                <a:t>存储</a:t>
              </a:r>
              <a:r>
                <a:rPr lang="zh-CN" altLang="en-US" sz="1600" dirty="0">
                  <a:solidFill>
                    <a:schemeClr val="bg1"/>
                  </a:solidFill>
                  <a:latin typeface="黑体" panose="02010609060101010101" pitchFamily="49" charset="-122"/>
                  <a:ea typeface="黑体" panose="02010609060101010101" pitchFamily="49" charset="-122"/>
                  <a:sym typeface="+mn-ea"/>
                </a:rPr>
                <a:t>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0" y="1456930"/>
              <a:ext cx="563526" cy="17862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创建存储函数</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8" name="矩形 17"/>
            <p:cNvSpPr/>
            <p:nvPr/>
          </p:nvSpPr>
          <p:spPr>
            <a:xfrm>
              <a:off x="0" y="3264191"/>
              <a:ext cx="563526" cy="17862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9" name="矩形 18"/>
            <p:cNvSpPr/>
            <p:nvPr/>
          </p:nvSpPr>
          <p:spPr>
            <a:xfrm>
              <a:off x="0" y="5072005"/>
              <a:ext cx="563526" cy="1785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删除存储函数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20" name="TextBox 19"/>
          <p:cNvSpPr txBox="1"/>
          <p:nvPr/>
        </p:nvSpPr>
        <p:spPr>
          <a:xfrm>
            <a:off x="1135025" y="2138093"/>
            <a:ext cx="4797942" cy="2464777"/>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示例：在数据库</a:t>
            </a:r>
            <a:r>
              <a:rPr lang="en-US" altLang="zh-CN" sz="2400" dirty="0" err="1" smtClean="0">
                <a:latin typeface="手札体-简粗体" panose="03000700000000000000" pitchFamily="66" charset="-122"/>
                <a:ea typeface="手札体-简粗体" panose="03000700000000000000" pitchFamily="66" charset="-122"/>
              </a:rPr>
              <a:t>mysql_test</a:t>
            </a:r>
            <a:r>
              <a:rPr lang="zh-CN" altLang="en-US" sz="2400" dirty="0" smtClean="0">
                <a:latin typeface="手札体-简粗体" panose="03000700000000000000" pitchFamily="66" charset="-122"/>
                <a:ea typeface="手札体-简粗体" panose="03000700000000000000" pitchFamily="66" charset="-122"/>
              </a:rPr>
              <a:t>中创建一个存储函数，要求该函数能根据给定的客户</a:t>
            </a:r>
            <a:r>
              <a:rPr lang="en-US" altLang="zh-CN" sz="2400" dirty="0" smtClean="0">
                <a:latin typeface="手札体-简粗体" panose="03000700000000000000" pitchFamily="66" charset="-122"/>
                <a:ea typeface="手札体-简粗体" panose="03000700000000000000" pitchFamily="66" charset="-122"/>
              </a:rPr>
              <a:t>id</a:t>
            </a:r>
            <a:r>
              <a:rPr lang="zh-CN" altLang="en-US" sz="2400" dirty="0" smtClean="0">
                <a:latin typeface="手札体-简粗体" panose="03000700000000000000" pitchFamily="66" charset="-122"/>
                <a:ea typeface="手札体-简粗体" panose="03000700000000000000" pitchFamily="66" charset="-122"/>
              </a:rPr>
              <a:t>号返回客户的性别，如果数据库中没有给定的客户</a:t>
            </a:r>
            <a:r>
              <a:rPr lang="en-US" altLang="zh-CN" sz="2400" dirty="0" smtClean="0">
                <a:latin typeface="手札体-简粗体" panose="03000700000000000000" pitchFamily="66" charset="-122"/>
                <a:ea typeface="手札体-简粗体" panose="03000700000000000000" pitchFamily="66" charset="-122"/>
              </a:rPr>
              <a:t>id</a:t>
            </a:r>
            <a:r>
              <a:rPr lang="zh-CN" altLang="en-US" sz="2400" dirty="0" smtClean="0">
                <a:latin typeface="手札体-简粗体" panose="03000700000000000000" pitchFamily="66" charset="-122"/>
                <a:ea typeface="手札体-简粗体" panose="03000700000000000000" pitchFamily="66" charset="-122"/>
              </a:rPr>
              <a:t>号，则返回“没有该客户”。</a:t>
            </a:r>
            <a:endParaRPr lang="en-US" altLang="zh-CN" sz="2400" dirty="0">
              <a:latin typeface="手札体-简粗体" panose="03000700000000000000" pitchFamily="66" charset="-122"/>
              <a:ea typeface="手札体-简粗体" panose="03000700000000000000" pitchFamily="66" charset="-122"/>
            </a:endParaRPr>
          </a:p>
        </p:txBody>
      </p:sp>
      <p:sp>
        <p:nvSpPr>
          <p:cNvPr id="4" name="TextBox 3"/>
          <p:cNvSpPr txBox="1"/>
          <p:nvPr/>
        </p:nvSpPr>
        <p:spPr>
          <a:xfrm>
            <a:off x="6565898" y="1087527"/>
            <a:ext cx="5290744" cy="4801314"/>
          </a:xfrm>
          <a:prstGeom prst="rect">
            <a:avLst/>
          </a:prstGeom>
          <a:noFill/>
        </p:spPr>
        <p:txBody>
          <a:bodyPr wrap="none" rtlCol="0">
            <a:spAutoFit/>
          </a:bodyPr>
          <a:lstStyle/>
          <a:p>
            <a:r>
              <a:rPr lang="en-US" altLang="zh-CN" dirty="0" smtClean="0"/>
              <a:t>Use </a:t>
            </a:r>
            <a:r>
              <a:rPr lang="en-US" altLang="zh-CN" dirty="0" err="1" smtClean="0"/>
              <a:t>mysql_test</a:t>
            </a:r>
            <a:r>
              <a:rPr lang="en-US" altLang="zh-CN" dirty="0" smtClean="0"/>
              <a:t>;</a:t>
            </a:r>
          </a:p>
          <a:p>
            <a:r>
              <a:rPr lang="en-US" altLang="zh-CN" dirty="0" smtClean="0"/>
              <a:t>DELIMITER $$</a:t>
            </a:r>
          </a:p>
          <a:p>
            <a:r>
              <a:rPr lang="en-US" altLang="zh-CN" dirty="0" smtClean="0"/>
              <a:t>CREATE FUNCTION </a:t>
            </a:r>
            <a:r>
              <a:rPr lang="en-US" altLang="zh-CN" dirty="0" err="1" smtClean="0"/>
              <a:t>fn_search</a:t>
            </a:r>
            <a:r>
              <a:rPr lang="en-US" altLang="zh-CN" dirty="0" smtClean="0"/>
              <a:t>(</a:t>
            </a:r>
            <a:r>
              <a:rPr lang="en-US" altLang="zh-CN" dirty="0" err="1" smtClean="0"/>
              <a:t>cid</a:t>
            </a:r>
            <a:r>
              <a:rPr lang="en-US" altLang="zh-CN" dirty="0" smtClean="0"/>
              <a:t> INT)</a:t>
            </a:r>
          </a:p>
          <a:p>
            <a:r>
              <a:rPr lang="en-US" altLang="zh-CN" dirty="0" smtClean="0"/>
              <a:t>	RETURNS CHAR(2)</a:t>
            </a:r>
          </a:p>
          <a:p>
            <a:r>
              <a:rPr lang="en-US" altLang="zh-CN" dirty="0"/>
              <a:t>	</a:t>
            </a:r>
            <a:r>
              <a:rPr lang="en-US" altLang="zh-CN" dirty="0" smtClean="0"/>
              <a:t>DETERMINISTIC</a:t>
            </a:r>
          </a:p>
          <a:p>
            <a:r>
              <a:rPr lang="en-US" altLang="zh-CN" dirty="0" smtClean="0"/>
              <a:t>BEGIN</a:t>
            </a:r>
          </a:p>
          <a:p>
            <a:r>
              <a:rPr lang="en-US" altLang="zh-CN" dirty="0"/>
              <a:t>	</a:t>
            </a:r>
            <a:r>
              <a:rPr lang="en-US" altLang="zh-CN" dirty="0" smtClean="0"/>
              <a:t>DECLARE SEX CHAR(2);</a:t>
            </a:r>
          </a:p>
          <a:p>
            <a:r>
              <a:rPr lang="en-US" altLang="zh-CN" dirty="0"/>
              <a:t>	</a:t>
            </a:r>
            <a:r>
              <a:rPr lang="en-US" altLang="zh-CN" dirty="0" smtClean="0"/>
              <a:t>SELECT </a:t>
            </a:r>
            <a:r>
              <a:rPr lang="en-US" altLang="zh-CN" dirty="0" err="1" smtClean="0"/>
              <a:t>cust_sex</a:t>
            </a:r>
            <a:r>
              <a:rPr lang="en-US" altLang="zh-CN" dirty="0" smtClean="0"/>
              <a:t>  INTO SEX FROM  customers</a:t>
            </a:r>
          </a:p>
          <a:p>
            <a:r>
              <a:rPr lang="en-US" altLang="zh-CN" dirty="0"/>
              <a:t>	 </a:t>
            </a:r>
            <a:r>
              <a:rPr lang="en-US" altLang="zh-CN" dirty="0" smtClean="0"/>
              <a:t>     WHERE  </a:t>
            </a:r>
            <a:r>
              <a:rPr lang="en-US" altLang="zh-CN" dirty="0" err="1" smtClean="0"/>
              <a:t>cust_id</a:t>
            </a:r>
            <a:r>
              <a:rPr lang="en-US" altLang="zh-CN" dirty="0" smtClean="0"/>
              <a:t>=</a:t>
            </a:r>
            <a:r>
              <a:rPr lang="en-US" altLang="zh-CN" dirty="0" err="1" smtClean="0"/>
              <a:t>cid</a:t>
            </a:r>
            <a:r>
              <a:rPr lang="en-US" altLang="zh-CN" dirty="0" smtClean="0"/>
              <a:t>;</a:t>
            </a:r>
          </a:p>
          <a:p>
            <a:r>
              <a:rPr lang="en-US" altLang="zh-CN" dirty="0"/>
              <a:t>	</a:t>
            </a:r>
            <a:r>
              <a:rPr lang="en-US" altLang="zh-CN" dirty="0" smtClean="0"/>
              <a:t>IF SEX IS NULL  THEN</a:t>
            </a:r>
          </a:p>
          <a:p>
            <a:r>
              <a:rPr lang="en-US" altLang="zh-CN" dirty="0"/>
              <a:t>	</a:t>
            </a:r>
            <a:r>
              <a:rPr lang="en-US" altLang="zh-CN" dirty="0" smtClean="0"/>
              <a:t>	RETURN(SELECT’</a:t>
            </a:r>
            <a:r>
              <a:rPr lang="zh-CN" altLang="en-US" dirty="0" smtClean="0"/>
              <a:t>没有该客户</a:t>
            </a:r>
            <a:r>
              <a:rPr lang="en-US" altLang="zh-CN" dirty="0" smtClean="0"/>
              <a:t>’);</a:t>
            </a:r>
          </a:p>
          <a:p>
            <a:r>
              <a:rPr lang="en-US" altLang="zh-CN" dirty="0"/>
              <a:t>	</a:t>
            </a:r>
            <a:r>
              <a:rPr lang="en-US" altLang="zh-CN" dirty="0" smtClean="0"/>
              <a:t>ELSE IF SEX=‘F’ THEN</a:t>
            </a:r>
          </a:p>
          <a:p>
            <a:r>
              <a:rPr lang="en-US" altLang="zh-CN" dirty="0"/>
              <a:t>	</a:t>
            </a:r>
            <a:r>
              <a:rPr lang="en-US" altLang="zh-CN" dirty="0" smtClean="0"/>
              <a:t>	RETURN(SELECT’</a:t>
            </a:r>
            <a:r>
              <a:rPr lang="zh-CN" altLang="en-US" dirty="0" smtClean="0"/>
              <a:t>女</a:t>
            </a:r>
            <a:r>
              <a:rPr lang="en-US" altLang="zh-CN" dirty="0" smtClean="0"/>
              <a:t>’);</a:t>
            </a:r>
          </a:p>
          <a:p>
            <a:r>
              <a:rPr lang="en-US" altLang="zh-CN" dirty="0"/>
              <a:t>	</a:t>
            </a:r>
            <a:r>
              <a:rPr lang="en-US" altLang="zh-CN" dirty="0" smtClean="0"/>
              <a:t>          ELSE   RETURN(SELECT  ‘</a:t>
            </a:r>
            <a:r>
              <a:rPr lang="zh-CN" altLang="en-US" dirty="0"/>
              <a:t>男</a:t>
            </a:r>
            <a:r>
              <a:rPr lang="en-US" altLang="zh-CN" dirty="0" smtClean="0"/>
              <a:t>’);</a:t>
            </a:r>
          </a:p>
          <a:p>
            <a:r>
              <a:rPr lang="en-US" altLang="zh-CN" dirty="0" smtClean="0"/>
              <a:t>	</a:t>
            </a:r>
            <a:r>
              <a:rPr lang="en-US" altLang="zh-CN" smtClean="0"/>
              <a:t>          END </a:t>
            </a:r>
            <a:r>
              <a:rPr lang="en-US" altLang="zh-CN" dirty="0" smtClean="0"/>
              <a:t>IF;</a:t>
            </a:r>
          </a:p>
          <a:p>
            <a:r>
              <a:rPr lang="en-US" altLang="zh-CN" dirty="0" smtClean="0"/>
              <a:t>                   END </a:t>
            </a:r>
            <a:r>
              <a:rPr lang="en-US" altLang="zh-CN" dirty="0"/>
              <a:t>IF</a:t>
            </a:r>
            <a:r>
              <a:rPr lang="en-US" altLang="zh-CN" dirty="0" smtClean="0"/>
              <a:t>;</a:t>
            </a:r>
          </a:p>
          <a:p>
            <a:r>
              <a:rPr lang="en-US" altLang="zh-CN" dirty="0" smtClean="0"/>
              <a:t>END $$</a:t>
            </a:r>
            <a:endParaRPr lang="zh-CN" altLang="en-US" dirty="0"/>
          </a:p>
        </p:txBody>
      </p:sp>
      <p:sp>
        <p:nvSpPr>
          <p:cNvPr id="12" name="矩形 11"/>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数据库编程</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22" idx="1"/>
            <a:endCxn id="12"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endCxn id="12"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3" idx="1"/>
            <a:endCxn id="12"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132198"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存储过程</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10146570" y="538877"/>
            <a:ext cx="1842010"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存储函数</a:t>
            </a:r>
            <a:endParaRPr lang="zh-CN" altLang="en-US" dirty="0">
              <a:solidFill>
                <a:schemeClr val="bg1"/>
              </a:solidFill>
              <a:latin typeface="微软雅黑" pitchFamily="34" charset="-122"/>
              <a:ea typeface="微软雅黑" pitchFamily="34" charset="-122"/>
            </a:endParaRPr>
          </a:p>
        </p:txBody>
      </p:sp>
      <p:sp>
        <p:nvSpPr>
          <p:cNvPr id="24" name="TextBox 23"/>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5.2.1 </a:t>
            </a:r>
            <a:r>
              <a:rPr lang="zh-CN" altLang="en-US" dirty="0" smtClean="0">
                <a:latin typeface="微软雅黑" pitchFamily="34" charset="-122"/>
                <a:ea typeface="微软雅黑" pitchFamily="34" charset="-122"/>
              </a:rPr>
              <a:t>一、创建存储函数</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808544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存储函数</a:t>
            </a:r>
          </a:p>
        </p:txBody>
      </p:sp>
      <p:sp>
        <p:nvSpPr>
          <p:cNvPr id="11"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调用</a:t>
            </a:r>
            <a:r>
              <a:rPr lang="zh-CN" altLang="en-US" sz="2800" b="0" dirty="0" smtClean="0">
                <a:solidFill>
                  <a:srgbClr val="FF0000"/>
                </a:solidFill>
                <a:latin typeface="黑体" panose="02010609060101010101" pitchFamily="49" charset="-122"/>
                <a:ea typeface="黑体" panose="02010609060101010101" pitchFamily="49" charset="-122"/>
                <a:sym typeface="+mn-ea"/>
              </a:rPr>
              <a:t>存储函数</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5" name="组合 4"/>
          <p:cNvGrpSpPr/>
          <p:nvPr/>
        </p:nvGrpSpPr>
        <p:grpSpPr>
          <a:xfrm>
            <a:off x="0" y="0"/>
            <a:ext cx="563526" cy="6858000"/>
            <a:chOff x="0" y="0"/>
            <a:chExt cx="563526" cy="6858000"/>
          </a:xfrm>
        </p:grpSpPr>
        <p:sp>
          <p:nvSpPr>
            <p:cNvPr id="6" name="矩形 5"/>
            <p:cNvSpPr/>
            <p:nvPr/>
          </p:nvSpPr>
          <p:spPr>
            <a:xfrm>
              <a:off x="0" y="0"/>
              <a:ext cx="563526" cy="1435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smtClean="0">
                  <a:solidFill>
                    <a:schemeClr val="bg1"/>
                  </a:solidFill>
                  <a:latin typeface="黑体" panose="02010609060101010101" pitchFamily="49" charset="-122"/>
                  <a:ea typeface="黑体" panose="02010609060101010101" pitchFamily="49" charset="-122"/>
                  <a:sym typeface="+mn-ea"/>
                </a:rPr>
                <a:t>存储</a:t>
              </a:r>
              <a:r>
                <a:rPr lang="zh-CN" altLang="en-US" sz="1600" dirty="0">
                  <a:solidFill>
                    <a:schemeClr val="bg1"/>
                  </a:solidFill>
                  <a:latin typeface="黑体" panose="02010609060101010101" pitchFamily="49" charset="-122"/>
                  <a:ea typeface="黑体" panose="02010609060101010101" pitchFamily="49" charset="-122"/>
                  <a:sym typeface="+mn-ea"/>
                </a:rPr>
                <a:t>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7" name="矩形 6"/>
            <p:cNvSpPr/>
            <p:nvPr/>
          </p:nvSpPr>
          <p:spPr>
            <a:xfrm>
              <a:off x="0" y="1456930"/>
              <a:ext cx="563526" cy="17862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创建存储函数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8" name="矩形 7"/>
            <p:cNvSpPr/>
            <p:nvPr/>
          </p:nvSpPr>
          <p:spPr>
            <a:xfrm>
              <a:off x="0" y="3264191"/>
              <a:ext cx="563526" cy="17862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调用存储函数</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9" name="矩形 8"/>
            <p:cNvSpPr/>
            <p:nvPr/>
          </p:nvSpPr>
          <p:spPr>
            <a:xfrm>
              <a:off x="0" y="5072005"/>
              <a:ext cx="563526" cy="1785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删除存储函数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2" name="TextBox 11"/>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使用关键字</a:t>
            </a:r>
            <a:r>
              <a:rPr lang="en-US" altLang="zh-CN" sz="2400" dirty="0" smtClean="0">
                <a:solidFill>
                  <a:srgbClr val="FF0000"/>
                </a:solidFill>
                <a:latin typeface="手札体-简粗体" panose="03000700000000000000" pitchFamily="66" charset="-122"/>
                <a:ea typeface="手札体-简粗体" panose="03000700000000000000" pitchFamily="66" charset="-122"/>
              </a:rPr>
              <a:t>SELECT</a:t>
            </a:r>
            <a:r>
              <a:rPr lang="zh-CN" altLang="en-US" sz="2400" dirty="0">
                <a:solidFill>
                  <a:srgbClr val="FF0000"/>
                </a:solidFill>
                <a:latin typeface="手札体-简粗体" panose="03000700000000000000" pitchFamily="66" charset="-122"/>
                <a:ea typeface="手札体-简粗体" panose="03000700000000000000" pitchFamily="66" charset="-122"/>
              </a:rPr>
              <a:t>调用</a:t>
            </a:r>
            <a:r>
              <a:rPr lang="zh-CN" altLang="en-US" sz="2400" dirty="0" smtClean="0">
                <a:solidFill>
                  <a:srgbClr val="FF0000"/>
                </a:solidFill>
                <a:latin typeface="手札体-简粗体" panose="03000700000000000000" pitchFamily="66" charset="-122"/>
                <a:ea typeface="手札体-简粗体" panose="03000700000000000000" pitchFamily="66" charset="-122"/>
              </a:rPr>
              <a:t>存储函数</a:t>
            </a:r>
            <a:endParaRPr lang="en-US" altLang="zh-CN" sz="2400" dirty="0">
              <a:solidFill>
                <a:srgbClr val="FF0000"/>
              </a:solidFill>
              <a:latin typeface="手札体-简粗体" panose="03000700000000000000" pitchFamily="66" charset="-122"/>
              <a:ea typeface="手札体-简粗体" panose="03000700000000000000" pitchFamily="66" charset="-122"/>
            </a:endParaRPr>
          </a:p>
        </p:txBody>
      </p:sp>
      <p:sp>
        <p:nvSpPr>
          <p:cNvPr id="13" name="矩形 12"/>
          <p:cNvSpPr/>
          <p:nvPr/>
        </p:nvSpPr>
        <p:spPr>
          <a:xfrm>
            <a:off x="1307804" y="3189771"/>
            <a:ext cx="9437965" cy="12759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SELECT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func_parameter</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smtClean="0">
                <a:solidFill>
                  <a:schemeClr val="tx1"/>
                </a:solidFill>
                <a:latin typeface="手札体-简粗体"/>
                <a:ea typeface="手札体-简粗体"/>
                <a:cs typeface="Arial" panose="020B0604020202020204" pitchFamily="34" charset="0"/>
              </a:rPr>
              <a: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4" name="矩形 13"/>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数据库编程</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endCxn id="14"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9" idx="1"/>
            <a:endCxn id="14"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0132198"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存储过程</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10146570" y="538877"/>
            <a:ext cx="1842010"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存储函数</a:t>
            </a:r>
            <a:endParaRPr lang="zh-CN" altLang="en-US" dirty="0">
              <a:solidFill>
                <a:schemeClr val="bg1"/>
              </a:solidFill>
              <a:latin typeface="微软雅黑" pitchFamily="34" charset="-122"/>
              <a:ea typeface="微软雅黑" pitchFamily="34" charset="-122"/>
            </a:endParaRPr>
          </a:p>
        </p:txBody>
      </p:sp>
      <p:sp>
        <p:nvSpPr>
          <p:cNvPr id="20" name="TextBox 19"/>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5.2.2 </a:t>
            </a:r>
            <a:r>
              <a:rPr lang="zh-CN" altLang="en-US" dirty="0" smtClean="0">
                <a:latin typeface="微软雅黑" pitchFamily="34" charset="-122"/>
                <a:ea typeface="微软雅黑" pitchFamily="34" charset="-122"/>
              </a:rPr>
              <a:t>二、调用存储函数</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586941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存储函数</a:t>
            </a:r>
          </a:p>
        </p:txBody>
      </p:sp>
      <p:sp>
        <p:nvSpPr>
          <p:cNvPr id="11"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删除</a:t>
            </a:r>
            <a:r>
              <a:rPr lang="zh-CN" altLang="en-US" sz="2800" b="0" dirty="0" smtClean="0">
                <a:solidFill>
                  <a:srgbClr val="FF0000"/>
                </a:solidFill>
                <a:latin typeface="黑体" panose="02010609060101010101" pitchFamily="49" charset="-122"/>
                <a:ea typeface="黑体" panose="02010609060101010101" pitchFamily="49" charset="-122"/>
                <a:sym typeface="+mn-ea"/>
              </a:rPr>
              <a:t>存储函数</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5" name="组合 4"/>
          <p:cNvGrpSpPr/>
          <p:nvPr/>
        </p:nvGrpSpPr>
        <p:grpSpPr>
          <a:xfrm>
            <a:off x="0" y="0"/>
            <a:ext cx="563526" cy="6858000"/>
            <a:chOff x="0" y="0"/>
            <a:chExt cx="563526" cy="6858000"/>
          </a:xfrm>
        </p:grpSpPr>
        <p:sp>
          <p:nvSpPr>
            <p:cNvPr id="6" name="矩形 5"/>
            <p:cNvSpPr/>
            <p:nvPr/>
          </p:nvSpPr>
          <p:spPr>
            <a:xfrm>
              <a:off x="0" y="0"/>
              <a:ext cx="563526" cy="1435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smtClean="0">
                  <a:solidFill>
                    <a:schemeClr val="bg1"/>
                  </a:solidFill>
                  <a:latin typeface="黑体" panose="02010609060101010101" pitchFamily="49" charset="-122"/>
                  <a:ea typeface="黑体" panose="02010609060101010101" pitchFamily="49" charset="-122"/>
                  <a:sym typeface="+mn-ea"/>
                </a:rPr>
                <a:t>存储</a:t>
              </a:r>
              <a:r>
                <a:rPr lang="zh-CN" altLang="en-US" sz="1600" dirty="0">
                  <a:solidFill>
                    <a:schemeClr val="bg1"/>
                  </a:solidFill>
                  <a:latin typeface="黑体" panose="02010609060101010101" pitchFamily="49" charset="-122"/>
                  <a:ea typeface="黑体" panose="02010609060101010101" pitchFamily="49" charset="-122"/>
                  <a:sym typeface="+mn-ea"/>
                </a:rPr>
                <a:t>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7" name="矩形 6"/>
            <p:cNvSpPr/>
            <p:nvPr/>
          </p:nvSpPr>
          <p:spPr>
            <a:xfrm>
              <a:off x="0" y="1456930"/>
              <a:ext cx="563526" cy="17862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创建存储函数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8" name="矩形 7"/>
            <p:cNvSpPr/>
            <p:nvPr/>
          </p:nvSpPr>
          <p:spPr>
            <a:xfrm>
              <a:off x="0" y="3264191"/>
              <a:ext cx="563526" cy="17862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5072005"/>
              <a:ext cx="563526" cy="1785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删除存储函数</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2" name="TextBox 11"/>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DROP FUNCTION</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a:t>
            </a:r>
            <a:r>
              <a:rPr lang="zh-CN" altLang="en-US" sz="2400" dirty="0">
                <a:solidFill>
                  <a:srgbClr val="FF0000"/>
                </a:solidFill>
                <a:latin typeface="手札体-简粗体" panose="03000700000000000000" pitchFamily="66" charset="-122"/>
                <a:ea typeface="手札体-简粗体" panose="03000700000000000000" pitchFamily="66" charset="-122"/>
              </a:rPr>
              <a:t>删除</a:t>
            </a:r>
            <a:r>
              <a:rPr lang="zh-CN" altLang="en-US" sz="2400" dirty="0" smtClean="0">
                <a:solidFill>
                  <a:srgbClr val="FF0000"/>
                </a:solidFill>
                <a:latin typeface="手札体-简粗体" panose="03000700000000000000" pitchFamily="66" charset="-122"/>
                <a:ea typeface="手札体-简粗体" panose="03000700000000000000" pitchFamily="66" charset="-122"/>
              </a:rPr>
              <a:t>存储函数</a:t>
            </a:r>
            <a:endParaRPr lang="en-US" altLang="zh-CN" sz="2400" dirty="0">
              <a:solidFill>
                <a:srgbClr val="FF0000"/>
              </a:solidFill>
              <a:latin typeface="手札体-简粗体" panose="03000700000000000000" pitchFamily="66" charset="-122"/>
              <a:ea typeface="手札体-简粗体" panose="03000700000000000000" pitchFamily="66" charset="-122"/>
            </a:endParaRPr>
          </a:p>
        </p:txBody>
      </p:sp>
      <p:sp>
        <p:nvSpPr>
          <p:cNvPr id="13" name="矩形 12"/>
          <p:cNvSpPr/>
          <p:nvPr/>
        </p:nvSpPr>
        <p:spPr>
          <a:xfrm>
            <a:off x="1307804" y="3189771"/>
            <a:ext cx="9437965" cy="12759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DROP FUNCTION [IF EXISTS]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sp_name</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4" name="矩形 13"/>
          <p:cNvSpPr/>
          <p:nvPr/>
        </p:nvSpPr>
        <p:spPr>
          <a:xfrm>
            <a:off x="5198031" y="3678867"/>
            <a:ext cx="1234668"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a:off x="5717988" y="4040374"/>
            <a:ext cx="308798" cy="3827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31918" y="4413242"/>
            <a:ext cx="3525273"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指定要删除的存储函数的名称</a:t>
            </a:r>
            <a:endParaRPr lang="zh-CN" altLang="en-US" dirty="0">
              <a:latin typeface="手札体-简粗体" panose="03000700000000000000" pitchFamily="66" charset="-122"/>
              <a:ea typeface="手札体-简粗体" panose="03000700000000000000" pitchFamily="66" charset="-122"/>
            </a:endParaRPr>
          </a:p>
        </p:txBody>
      </p:sp>
      <p:sp>
        <p:nvSpPr>
          <p:cNvPr id="17" name="矩形 16"/>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数据库编程</a:t>
            </a:r>
            <a:endParaRPr lang="zh-CN" altLang="en-US" dirty="0">
              <a:solidFill>
                <a:srgbClr val="C00000"/>
              </a:solidFill>
              <a:latin typeface="微软雅黑" pitchFamily="34" charset="-122"/>
              <a:ea typeface="微软雅黑" pitchFamily="34" charset="-122"/>
            </a:endParaRPr>
          </a:p>
        </p:txBody>
      </p:sp>
      <p:cxnSp>
        <p:nvCxnSpPr>
          <p:cNvPr id="18" name="肘形连接符 17"/>
          <p:cNvCxnSpPr>
            <a:stCxn id="21" idx="1"/>
            <a:endCxn id="17"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endCxn id="17"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2" idx="1"/>
            <a:endCxn id="17"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0132198"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存储过程</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10146570" y="538877"/>
            <a:ext cx="1842010"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存储函数</a:t>
            </a:r>
            <a:endParaRPr lang="zh-CN" altLang="en-US" dirty="0">
              <a:solidFill>
                <a:schemeClr val="bg1"/>
              </a:solidFill>
              <a:latin typeface="微软雅黑" pitchFamily="34" charset="-122"/>
              <a:ea typeface="微软雅黑" pitchFamily="34" charset="-122"/>
            </a:endParaRPr>
          </a:p>
        </p:txBody>
      </p:sp>
      <p:sp>
        <p:nvSpPr>
          <p:cNvPr id="23" name="TextBox 22"/>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5.2.3 </a:t>
            </a:r>
            <a:r>
              <a:rPr lang="zh-CN" altLang="en-US" dirty="0" smtClean="0">
                <a:latin typeface="微软雅黑" pitchFamily="34" charset="-122"/>
                <a:ea typeface="微软雅黑" pitchFamily="34" charset="-122"/>
              </a:rPr>
              <a:t>三、删除存储函数</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210415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、创建存储函数使用的语句是（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A:CREATE PROCEDURE</a:t>
            </a: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B:DROP PROCEDURE</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C:</a:t>
            </a:r>
            <a:r>
              <a:rPr lang="en-US" altLang="zh-CN" sz="2400" b="0" dirty="0">
                <a:solidFill>
                  <a:schemeClr val="tx1"/>
                </a:solidFill>
                <a:latin typeface="黑体" panose="02010609060101010101" pitchFamily="49" charset="-122"/>
                <a:ea typeface="黑体" panose="02010609060101010101" pitchFamily="49" charset="-122"/>
              </a:rPr>
              <a:t>CREATE </a:t>
            </a:r>
            <a:r>
              <a:rPr lang="en-US" altLang="zh-CN" sz="2400" b="0" dirty="0" smtClean="0">
                <a:solidFill>
                  <a:schemeClr val="tx1"/>
                </a:solidFill>
                <a:latin typeface="黑体" panose="02010609060101010101" pitchFamily="49" charset="-122"/>
                <a:ea typeface="黑体" panose="02010609060101010101" pitchFamily="49" charset="-122"/>
              </a:rPr>
              <a:t>FUNCTION</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D:</a:t>
            </a:r>
            <a:r>
              <a:rPr lang="en-US" altLang="zh-CN" sz="2400" b="0" dirty="0">
                <a:solidFill>
                  <a:schemeClr val="tx1"/>
                </a:solidFill>
                <a:latin typeface="黑体" panose="02010609060101010101" pitchFamily="49" charset="-122"/>
                <a:ea typeface="黑体" panose="02010609060101010101" pitchFamily="49" charset="-122"/>
              </a:rPr>
              <a:t>DROP FUNCTION</a:t>
            </a:r>
          </a:p>
        </p:txBody>
      </p:sp>
    </p:spTree>
    <p:extLst>
      <p:ext uri="{BB962C8B-B14F-4D97-AF65-F5344CB8AC3E}">
        <p14:creationId xmlns:p14="http://schemas.microsoft.com/office/powerpoint/2010/main" val="1167225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、创建存储函数使用的语句是（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A:CREATE PROCEDURE</a:t>
            </a: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B:DROP PROCEDURE</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rgbClr val="FF0000"/>
                </a:solidFill>
                <a:latin typeface="黑体" panose="02010609060101010101" pitchFamily="49" charset="-122"/>
                <a:ea typeface="黑体" panose="02010609060101010101" pitchFamily="49" charset="-122"/>
              </a:rPr>
              <a:t>C:</a:t>
            </a:r>
            <a:r>
              <a:rPr lang="en-US" altLang="zh-CN" sz="2400" b="0" dirty="0">
                <a:solidFill>
                  <a:srgbClr val="FF0000"/>
                </a:solidFill>
                <a:latin typeface="黑体" panose="02010609060101010101" pitchFamily="49" charset="-122"/>
                <a:ea typeface="黑体" panose="02010609060101010101" pitchFamily="49" charset="-122"/>
              </a:rPr>
              <a:t>CREATE </a:t>
            </a:r>
            <a:r>
              <a:rPr lang="en-US" altLang="zh-CN" sz="2400" b="0" dirty="0" smtClean="0">
                <a:solidFill>
                  <a:srgbClr val="FF0000"/>
                </a:solidFill>
                <a:latin typeface="黑体" panose="02010609060101010101" pitchFamily="49" charset="-122"/>
                <a:ea typeface="黑体" panose="02010609060101010101" pitchFamily="49" charset="-122"/>
              </a:rPr>
              <a:t>FUNCTION</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D:</a:t>
            </a:r>
            <a:r>
              <a:rPr lang="en-US" altLang="zh-CN" sz="2400" b="0" dirty="0">
                <a:solidFill>
                  <a:schemeClr val="tx1"/>
                </a:solidFill>
                <a:latin typeface="黑体" panose="02010609060101010101" pitchFamily="49" charset="-122"/>
                <a:ea typeface="黑体" panose="02010609060101010101" pitchFamily="49" charset="-122"/>
              </a:rPr>
              <a:t>DROP FUNCTION</a:t>
            </a:r>
          </a:p>
        </p:txBody>
      </p:sp>
    </p:spTree>
    <p:extLst>
      <p:ext uri="{BB962C8B-B14F-4D97-AF65-F5344CB8AC3E}">
        <p14:creationId xmlns:p14="http://schemas.microsoft.com/office/powerpoint/2010/main" val="630386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、写出调用存储函数的语法格式。 </a:t>
            </a:r>
            <a:r>
              <a:rPr lang="zh-CN" altLang="en-US" sz="2400" b="0" dirty="0">
                <a:solidFill>
                  <a:srgbClr val="FF0000"/>
                </a:solidFill>
                <a:latin typeface="黑体" panose="02010609060101010101" pitchFamily="49" charset="-122"/>
                <a:ea typeface="黑体" panose="02010609060101010101" pitchFamily="49" charset="-122"/>
              </a:rPr>
              <a:t>简答</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44200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、写出调用存储函数的语法格式。 </a:t>
            </a:r>
            <a:r>
              <a:rPr lang="zh-CN" altLang="en-US" sz="2400" b="0" dirty="0">
                <a:solidFill>
                  <a:srgbClr val="FF0000"/>
                </a:solidFill>
                <a:latin typeface="黑体" panose="02010609060101010101" pitchFamily="49" charset="-122"/>
                <a:ea typeface="黑体" panose="02010609060101010101" pitchFamily="49" charset="-122"/>
              </a:rPr>
              <a:t>简答</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307803" y="2690041"/>
            <a:ext cx="9437965" cy="12759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SELECT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func_parameter</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smtClean="0">
                <a:solidFill>
                  <a:schemeClr val="tx1"/>
                </a:solidFill>
                <a:latin typeface="手札体-简粗体"/>
                <a:ea typeface="手札体-简粗体"/>
                <a:cs typeface="Arial" panose="020B0604020202020204" pitchFamily="34" charset="0"/>
              </a:rPr>
              <a: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Tree>
    <p:extLst>
      <p:ext uri="{BB962C8B-B14F-4D97-AF65-F5344CB8AC3E}">
        <p14:creationId xmlns:p14="http://schemas.microsoft.com/office/powerpoint/2010/main" val="184430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2861" y="2691766"/>
            <a:ext cx="8466281" cy="934085"/>
            <a:chOff x="3988" y="4665"/>
            <a:chExt cx="11228" cy="1471"/>
          </a:xfrm>
        </p:grpSpPr>
        <p:sp>
          <p:nvSpPr>
            <p:cNvPr id="3" name="矩形 2"/>
            <p:cNvSpPr/>
            <p:nvPr/>
          </p:nvSpPr>
          <p:spPr>
            <a:xfrm>
              <a:off x="4756" y="4665"/>
              <a:ext cx="9687" cy="1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6</a:t>
              </a:r>
              <a:r>
                <a:rPr lang="zh-CN" altLang="en-US" sz="2800" b="1" dirty="0" smtClean="0">
                  <a:latin typeface="黑体" panose="02010609060101010101" pitchFamily="49" charset="-122"/>
                  <a:ea typeface="黑体" panose="02010609060101010101" pitchFamily="49" charset="-122"/>
                </a:rPr>
                <a:t>章：数据库安全与保护</a:t>
              </a:r>
              <a:endParaRPr lang="zh-CN" altLang="en-US" sz="2800" b="1" dirty="0">
                <a:latin typeface="黑体" panose="02010609060101010101" pitchFamily="49" charset="-122"/>
                <a:ea typeface="黑体" panose="02010609060101010101" pitchFamily="49" charset="-122"/>
              </a:endParaRPr>
            </a:p>
          </p:txBody>
        </p:sp>
        <p:sp>
          <p:nvSpPr>
            <p:cNvPr id="4" name="矩形 3"/>
            <p:cNvSpPr/>
            <p:nvPr/>
          </p:nvSpPr>
          <p:spPr>
            <a:xfrm>
              <a:off x="4272" y="4665"/>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矩形 4"/>
            <p:cNvSpPr/>
            <p:nvPr/>
          </p:nvSpPr>
          <p:spPr>
            <a:xfrm>
              <a:off x="14443" y="4666"/>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矩形 5"/>
            <p:cNvSpPr/>
            <p:nvPr/>
          </p:nvSpPr>
          <p:spPr>
            <a:xfrm>
              <a:off x="3988"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矩形 6"/>
            <p:cNvSpPr/>
            <p:nvPr/>
          </p:nvSpPr>
          <p:spPr>
            <a:xfrm>
              <a:off x="15060"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2878841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接连接符 7"/>
          <p:cNvSpPr>
            <a:spLocks noChangeShapeType="1"/>
          </p:cNvSpPr>
          <p:nvPr>
            <p:custDataLst>
              <p:tags r:id="rId2"/>
            </p:custDataLst>
          </p:nvPr>
        </p:nvSpPr>
        <p:spPr bwMode="auto">
          <a:xfrm flipH="1">
            <a:off x="2651481" y="1844824"/>
            <a:ext cx="0" cy="4109409"/>
          </a:xfrm>
          <a:prstGeom prst="line">
            <a:avLst/>
          </a:prstGeom>
          <a:solidFill>
            <a:srgbClr val="B680DA"/>
          </a:solidFill>
          <a:ln w="6350">
            <a:solidFill>
              <a:srgbClr val="A50021"/>
            </a:solidFill>
            <a:miter lim="800000"/>
          </a:ln>
        </p:spPr>
        <p:txBody>
          <a:bodyPr>
            <a:normAutofit fontScale="25000" lnSpcReduction="20000"/>
          </a:bodyPr>
          <a:lstStyle/>
          <a:p>
            <a:endParaRPr lang="zh-CN" altLang="en-US">
              <a:latin typeface="黑体" panose="02010609060101010101" pitchFamily="49" charset="-122"/>
              <a:ea typeface="黑体" panose="02010609060101010101" pitchFamily="49" charset="-122"/>
              <a:sym typeface="Arial" panose="020B0604020202020204" pitchFamily="34" charset="0"/>
            </a:endParaRPr>
          </a:p>
        </p:txBody>
      </p:sp>
      <p:grpSp>
        <p:nvGrpSpPr>
          <p:cNvPr id="14" name="组合 13"/>
          <p:cNvGrpSpPr/>
          <p:nvPr>
            <p:custDataLst>
              <p:tags r:id="rId3"/>
            </p:custDataLst>
          </p:nvPr>
        </p:nvGrpSpPr>
        <p:grpSpPr>
          <a:xfrm>
            <a:off x="2473452" y="2204863"/>
            <a:ext cx="6851834" cy="546147"/>
            <a:chOff x="2217049" y="1938958"/>
            <a:chExt cx="5199005" cy="394210"/>
          </a:xfrm>
          <a:solidFill>
            <a:srgbClr val="C00000"/>
          </a:solidFill>
        </p:grpSpPr>
        <p:sp>
          <p:nvSpPr>
            <p:cNvPr id="8" name="椭圆 2"/>
            <p:cNvSpPr>
              <a:spLocks noChangeArrowheads="1"/>
            </p:cNvSpPr>
            <p:nvPr>
              <p:custDataLst>
                <p:tags r:id="rId13"/>
              </p:custDataLst>
            </p:nvPr>
          </p:nvSpPr>
          <p:spPr bwMode="auto">
            <a:xfrm>
              <a:off x="2217049" y="2023530"/>
              <a:ext cx="255588" cy="255588"/>
            </a:xfrm>
            <a:prstGeom prst="ellipse">
              <a:avLst/>
            </a:prstGeom>
            <a:grpFill/>
            <a:ln w="12700" cmpd="sng">
              <a:solidFill>
                <a:srgbClr val="FF0000"/>
              </a:solidFill>
              <a:prstDash val="solid"/>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a:solidFill>
                  <a:srgbClr val="FFFFFF"/>
                </a:solidFill>
                <a:latin typeface="黑体" panose="02010609060101010101" pitchFamily="49" charset="-122"/>
                <a:ea typeface="黑体" panose="02010609060101010101" pitchFamily="49" charset="-122"/>
                <a:sym typeface="Arial" panose="020B0604020202020204" pitchFamily="34" charset="0"/>
              </a:endParaRPr>
            </a:p>
          </p:txBody>
        </p:sp>
        <p:sp>
          <p:nvSpPr>
            <p:cNvPr id="9" name="矩形 8"/>
            <p:cNvSpPr/>
            <p:nvPr>
              <p:custDataLst>
                <p:tags r:id="rId14"/>
              </p:custDataLst>
            </p:nvPr>
          </p:nvSpPr>
          <p:spPr bwMode="auto">
            <a:xfrm>
              <a:off x="2844054" y="1938958"/>
              <a:ext cx="4572000" cy="394210"/>
            </a:xfrm>
            <a:prstGeom prst="rect">
              <a:avLst/>
            </a:prstGeom>
            <a:grpFill/>
            <a:ln w="12700" cmpd="sng">
              <a:solidFill>
                <a:srgbClr val="FF0000"/>
              </a:solidFill>
              <a:prstDash val="solid"/>
              <a:round/>
            </a:ln>
          </p:spPr>
          <p:txBody>
            <a:bodyPr anchor="ctr">
              <a:no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数据库完整性</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grpSp>
      <p:grpSp>
        <p:nvGrpSpPr>
          <p:cNvPr id="15" name="组合 14"/>
          <p:cNvGrpSpPr/>
          <p:nvPr>
            <p:custDataLst>
              <p:tags r:id="rId4"/>
            </p:custDataLst>
          </p:nvPr>
        </p:nvGrpSpPr>
        <p:grpSpPr>
          <a:xfrm>
            <a:off x="2473452" y="3140967"/>
            <a:ext cx="6851834" cy="546147"/>
            <a:chOff x="2217049" y="3096485"/>
            <a:chExt cx="5199005" cy="394210"/>
          </a:xfrm>
          <a:solidFill>
            <a:srgbClr val="C00000"/>
          </a:solidFill>
        </p:grpSpPr>
        <p:sp>
          <p:nvSpPr>
            <p:cNvPr id="10" name="矩形 9"/>
            <p:cNvSpPr/>
            <p:nvPr>
              <p:custDataLst>
                <p:tags r:id="rId11"/>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触发器</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11" name="椭圆 2"/>
            <p:cNvSpPr>
              <a:spLocks noChangeArrowheads="1"/>
            </p:cNvSpPr>
            <p:nvPr>
              <p:custDataLst>
                <p:tags r:id="rId12"/>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
        <p:nvSpPr>
          <p:cNvPr id="16" name="圆角矩形 15"/>
          <p:cNvSpPr/>
          <p:nvPr/>
        </p:nvSpPr>
        <p:spPr>
          <a:xfrm>
            <a:off x="674228" y="435118"/>
            <a:ext cx="7221972" cy="77660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第</a:t>
            </a:r>
            <a:r>
              <a:rPr lang="en-US" altLang="zh-CN" sz="2800" b="1" dirty="0">
                <a:latin typeface="黑体" panose="02010609060101010101" pitchFamily="49" charset="-122"/>
                <a:ea typeface="黑体" panose="02010609060101010101" pitchFamily="49" charset="-122"/>
              </a:rPr>
              <a:t>6</a:t>
            </a:r>
            <a:r>
              <a:rPr lang="zh-CN" altLang="en-US" sz="2800" b="1" dirty="0" smtClean="0">
                <a:latin typeface="黑体" panose="02010609060101010101" pitchFamily="49" charset="-122"/>
                <a:ea typeface="黑体" panose="02010609060101010101" pitchFamily="49" charset="-122"/>
              </a:rPr>
              <a:t>章   数据库安全与保护</a:t>
            </a:r>
            <a:endParaRPr lang="zh-CN" altLang="en-US" sz="2800" b="1" dirty="0">
              <a:latin typeface="黑体" panose="02010609060101010101" pitchFamily="49" charset="-122"/>
              <a:ea typeface="黑体" panose="02010609060101010101" pitchFamily="49" charset="-122"/>
            </a:endParaRPr>
          </a:p>
        </p:txBody>
      </p:sp>
      <p:grpSp>
        <p:nvGrpSpPr>
          <p:cNvPr id="12" name="组合 11"/>
          <p:cNvGrpSpPr/>
          <p:nvPr>
            <p:custDataLst>
              <p:tags r:id="rId5"/>
            </p:custDataLst>
          </p:nvPr>
        </p:nvGrpSpPr>
        <p:grpSpPr>
          <a:xfrm>
            <a:off x="2473452" y="4037636"/>
            <a:ext cx="6851834" cy="546147"/>
            <a:chOff x="2217049" y="3096485"/>
            <a:chExt cx="5199005" cy="394210"/>
          </a:xfrm>
          <a:solidFill>
            <a:srgbClr val="C00000"/>
          </a:solidFill>
        </p:grpSpPr>
        <p:sp>
          <p:nvSpPr>
            <p:cNvPr id="13" name="矩形 12"/>
            <p:cNvSpPr/>
            <p:nvPr>
              <p:custDataLst>
                <p:tags r:id="rId9"/>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安全性与访问控制</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17" name="椭圆 2"/>
            <p:cNvSpPr>
              <a:spLocks noChangeArrowheads="1"/>
            </p:cNvSpPr>
            <p:nvPr>
              <p:custDataLst>
                <p:tags r:id="rId10"/>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grpSp>
        <p:nvGrpSpPr>
          <p:cNvPr id="18" name="组合 17"/>
          <p:cNvGrpSpPr/>
          <p:nvPr>
            <p:custDataLst>
              <p:tags r:id="rId6"/>
            </p:custDataLst>
          </p:nvPr>
        </p:nvGrpSpPr>
        <p:grpSpPr>
          <a:xfrm>
            <a:off x="2473452" y="4930779"/>
            <a:ext cx="6851834" cy="546147"/>
            <a:chOff x="2217049" y="3096485"/>
            <a:chExt cx="5199005" cy="394210"/>
          </a:xfrm>
          <a:solidFill>
            <a:srgbClr val="C00000"/>
          </a:solidFill>
        </p:grpSpPr>
        <p:sp>
          <p:nvSpPr>
            <p:cNvPr id="19" name="矩形 18"/>
            <p:cNvSpPr/>
            <p:nvPr>
              <p:custDataLst>
                <p:tags r:id="rId7"/>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事务与并发控制</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20" name="椭圆 2"/>
            <p:cNvSpPr>
              <a:spLocks noChangeArrowheads="1"/>
            </p:cNvSpPr>
            <p:nvPr>
              <p:custDataLst>
                <p:tags r:id="rId8"/>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Tree>
    <p:custDataLst>
      <p:tags r:id="rId1"/>
    </p:custDataLst>
    <p:extLst>
      <p:ext uri="{BB962C8B-B14F-4D97-AF65-F5344CB8AC3E}">
        <p14:creationId xmlns:p14="http://schemas.microsoft.com/office/powerpoint/2010/main" val="418876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2861" y="2691766"/>
            <a:ext cx="8466281" cy="934085"/>
            <a:chOff x="3988" y="4665"/>
            <a:chExt cx="11228" cy="1471"/>
          </a:xfrm>
        </p:grpSpPr>
        <p:sp>
          <p:nvSpPr>
            <p:cNvPr id="3" name="矩形 2"/>
            <p:cNvSpPr/>
            <p:nvPr/>
          </p:nvSpPr>
          <p:spPr>
            <a:xfrm>
              <a:off x="4756" y="4665"/>
              <a:ext cx="9687" cy="1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5</a:t>
              </a:r>
              <a:r>
                <a:rPr lang="zh-CN" altLang="en-US" sz="2800" b="1" dirty="0" smtClean="0">
                  <a:latin typeface="黑体" panose="02010609060101010101" pitchFamily="49" charset="-122"/>
                  <a:ea typeface="黑体" panose="02010609060101010101" pitchFamily="49" charset="-122"/>
                </a:rPr>
                <a:t>章：数据库编程</a:t>
              </a:r>
              <a:endParaRPr lang="zh-CN" altLang="en-US" sz="2800" b="1" dirty="0">
                <a:latin typeface="黑体" panose="02010609060101010101" pitchFamily="49" charset="-122"/>
                <a:ea typeface="黑体" panose="02010609060101010101" pitchFamily="49" charset="-122"/>
              </a:endParaRPr>
            </a:p>
          </p:txBody>
        </p:sp>
        <p:sp>
          <p:nvSpPr>
            <p:cNvPr id="4" name="矩形 3"/>
            <p:cNvSpPr/>
            <p:nvPr/>
          </p:nvSpPr>
          <p:spPr>
            <a:xfrm>
              <a:off x="4272" y="4665"/>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矩形 4"/>
            <p:cNvSpPr/>
            <p:nvPr/>
          </p:nvSpPr>
          <p:spPr>
            <a:xfrm>
              <a:off x="14443" y="4666"/>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矩形 5"/>
            <p:cNvSpPr/>
            <p:nvPr/>
          </p:nvSpPr>
          <p:spPr>
            <a:xfrm>
              <a:off x="3988"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矩形 6"/>
            <p:cNvSpPr/>
            <p:nvPr/>
          </p:nvSpPr>
          <p:spPr>
            <a:xfrm>
              <a:off x="15060"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2761735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6.1 </a:t>
            </a:r>
            <a:r>
              <a:rPr lang="zh-CN" altLang="en-US" sz="2800" b="1" dirty="0" smtClean="0">
                <a:latin typeface="黑体" panose="02010609060101010101" pitchFamily="49" charset="-122"/>
                <a:ea typeface="黑体" panose="02010609060101010101" pitchFamily="49" charset="-122"/>
                <a:sym typeface="+mn-ea"/>
              </a:rPr>
              <a:t>数据库完整性</a:t>
            </a:r>
            <a:endParaRPr lang="zh-CN" altLang="en-US" sz="2800" b="1" dirty="0">
              <a:latin typeface="黑体" panose="02010609060101010101" pitchFamily="49" charset="-122"/>
              <a:ea typeface="黑体" panose="02010609060101010101" pitchFamily="49" charset="-122"/>
              <a:sym typeface="+mn-ea"/>
            </a:endParaRP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smtClean="0">
                <a:latin typeface="黑体" panose="02010609060101010101" pitchFamily="49" charset="-122"/>
                <a:ea typeface="黑体" panose="02010609060101010101" pitchFamily="49" charset="-122"/>
                <a:sym typeface="+mn-ea"/>
              </a:rPr>
              <a:t>本节知识点：</a:t>
            </a:r>
            <a:endParaRPr lang="en-US" altLang="zh-CN" sz="2400" b="1" dirty="0" smtClean="0">
              <a:latin typeface="黑体" panose="02010609060101010101" pitchFamily="49" charset="-122"/>
              <a:ea typeface="黑体" panose="02010609060101010101" pitchFamily="49" charset="-122"/>
              <a:sym typeface="+mn-ea"/>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6700" y="2193962"/>
            <a:ext cx="7867650"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9707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11"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什么是数据库完整性</a:t>
            </a:r>
            <a:r>
              <a:rPr lang="zh-CN" altLang="en-US" sz="2800" b="0" dirty="0" smtClean="0">
                <a:solidFill>
                  <a:schemeClr val="tx1"/>
                </a:solidFill>
                <a:latin typeface="黑体" panose="02010609060101010101" pitchFamily="49" charset="-122"/>
                <a:ea typeface="黑体" panose="02010609060101010101" pitchFamily="49" charset="-122"/>
                <a:sym typeface="+mn-ea"/>
              </a:rPr>
              <a:t>（领会）</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2" name="TextBox 11"/>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数据库完整性是指数据库中数据的</a:t>
            </a:r>
            <a:r>
              <a:rPr lang="zh-CN" altLang="en-US" sz="2400" dirty="0" smtClean="0">
                <a:solidFill>
                  <a:srgbClr val="FF0000"/>
                </a:solidFill>
                <a:latin typeface="手札体-简粗体" panose="03000700000000000000" pitchFamily="66" charset="-122"/>
                <a:ea typeface="手札体-简粗体" panose="03000700000000000000" pitchFamily="66" charset="-122"/>
              </a:rPr>
              <a:t>正确性</a:t>
            </a:r>
            <a:r>
              <a:rPr lang="zh-CN" altLang="en-US" sz="2400" dirty="0" smtClean="0">
                <a:latin typeface="手札体-简粗体" panose="03000700000000000000" pitchFamily="66" charset="-122"/>
                <a:ea typeface="手札体-简粗体" panose="03000700000000000000" pitchFamily="66" charset="-122"/>
              </a:rPr>
              <a:t>和</a:t>
            </a:r>
            <a:r>
              <a:rPr lang="zh-CN" altLang="en-US" sz="2400" dirty="0" smtClean="0">
                <a:solidFill>
                  <a:srgbClr val="FF0000"/>
                </a:solidFill>
                <a:latin typeface="手札体-简粗体" panose="03000700000000000000" pitchFamily="66" charset="-122"/>
                <a:ea typeface="手札体-简粗体" panose="03000700000000000000" pitchFamily="66" charset="-122"/>
              </a:rPr>
              <a:t>相容性</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3" name="组合 2"/>
          <p:cNvGrpSpPr/>
          <p:nvPr/>
        </p:nvGrpSpPr>
        <p:grpSpPr>
          <a:xfrm>
            <a:off x="0" y="244559"/>
            <a:ext cx="563526" cy="6368882"/>
            <a:chOff x="0" y="0"/>
            <a:chExt cx="563526" cy="6368882"/>
          </a:xfrm>
        </p:grpSpPr>
        <p:sp>
          <p:nvSpPr>
            <p:cNvPr id="4" name="矩形 3"/>
            <p:cNvSpPr/>
            <p:nvPr/>
          </p:nvSpPr>
          <p:spPr>
            <a:xfrm>
              <a:off x="0" y="0"/>
              <a:ext cx="563526" cy="174374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0" y="1767597"/>
              <a:ext cx="563526" cy="1201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作用对象</a:t>
              </a:r>
            </a:p>
          </p:txBody>
        </p:sp>
        <p:sp>
          <p:nvSpPr>
            <p:cNvPr id="7" name="矩形 6"/>
            <p:cNvSpPr/>
            <p:nvPr/>
          </p:nvSpPr>
          <p:spPr>
            <a:xfrm>
              <a:off x="0" y="2987738"/>
              <a:ext cx="563526" cy="14297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定义与实现</a:t>
              </a:r>
            </a:p>
          </p:txBody>
        </p:sp>
        <p:sp>
          <p:nvSpPr>
            <p:cNvPr id="8" name="矩形 7"/>
            <p:cNvSpPr/>
            <p:nvPr/>
          </p:nvSpPr>
          <p:spPr>
            <a:xfrm>
              <a:off x="0" y="4433758"/>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命名</a:t>
              </a:r>
            </a:p>
          </p:txBody>
        </p:sp>
        <p:sp>
          <p:nvSpPr>
            <p:cNvPr id="14" name="矩形 13"/>
            <p:cNvSpPr/>
            <p:nvPr/>
          </p:nvSpPr>
          <p:spPr>
            <a:xfrm>
              <a:off x="0" y="5411951"/>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a:t>
              </a:r>
            </a:p>
          </p:txBody>
        </p:sp>
      </p:grpSp>
      <p:pic>
        <p:nvPicPr>
          <p:cNvPr id="1026" name="Picture 2" descr="https://timgsa.baidu.com/timg?image&amp;quality=80&amp;size=b9999_10000&amp;sec=1527509600944&amp;di=fd8c47798e3708a448546e57a19c413d&amp;imgtype=0&amp;src=http%3A%2F%2Fimgsrc.baidu.com%2Fimgad%2Fpic%2Fitem%2Fb812c8fcc3cec3fd61b4b149dd88d43f87942707.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4380" t="8347" r="28123" b="2447"/>
          <a:stretch/>
        </p:blipFill>
        <p:spPr bwMode="auto">
          <a:xfrm>
            <a:off x="3040911" y="3141907"/>
            <a:ext cx="1318438" cy="313660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flipV="1">
            <a:off x="3965944" y="3646967"/>
            <a:ext cx="552893" cy="5103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518837" y="3171313"/>
            <a:ext cx="3625702" cy="197203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latin typeface="手札体-简粗体" panose="03000700000000000000" pitchFamily="66" charset="-122"/>
                <a:ea typeface="手札体-简粗体" panose="03000700000000000000" pitchFamily="66" charset="-122"/>
              </a:rPr>
              <a:t>性别：男</a:t>
            </a:r>
            <a:endParaRPr lang="en-US" altLang="zh-CN" sz="2000" dirty="0" smtClean="0">
              <a:solidFill>
                <a:schemeClr val="tx1"/>
              </a:solidFill>
              <a:latin typeface="手札体-简粗体" panose="03000700000000000000" pitchFamily="66" charset="-122"/>
              <a:ea typeface="手札体-简粗体" panose="03000700000000000000" pitchFamily="66" charset="-122"/>
            </a:endParaRPr>
          </a:p>
          <a:p>
            <a:endParaRPr lang="en-US" altLang="zh-CN" sz="2000" dirty="0">
              <a:solidFill>
                <a:schemeClr val="tx1"/>
              </a:solidFill>
              <a:latin typeface="手札体-简粗体" panose="03000700000000000000" pitchFamily="66" charset="-122"/>
              <a:ea typeface="手札体-简粗体" panose="03000700000000000000" pitchFamily="66" charset="-122"/>
            </a:endParaRPr>
          </a:p>
          <a:p>
            <a:r>
              <a:rPr lang="zh-CN" altLang="en-US" sz="2000" dirty="0" smtClean="0">
                <a:solidFill>
                  <a:schemeClr val="tx1"/>
                </a:solidFill>
                <a:latin typeface="手札体-简粗体" panose="03000700000000000000" pitchFamily="66" charset="-122"/>
                <a:ea typeface="手札体-简粗体" panose="03000700000000000000" pitchFamily="66" charset="-122"/>
              </a:rPr>
              <a:t>年龄：</a:t>
            </a:r>
            <a:r>
              <a:rPr lang="en-US" altLang="zh-CN" sz="2000" dirty="0" smtClean="0">
                <a:solidFill>
                  <a:schemeClr val="tx1"/>
                </a:solidFill>
                <a:latin typeface="手札体-简粗体" panose="03000700000000000000" pitchFamily="66" charset="-122"/>
                <a:ea typeface="手札体-简粗体" panose="03000700000000000000" pitchFamily="66" charset="-122"/>
              </a:rPr>
              <a:t>28</a:t>
            </a:r>
          </a:p>
          <a:p>
            <a:endParaRPr lang="en-US" altLang="zh-CN" sz="2000" dirty="0">
              <a:solidFill>
                <a:schemeClr val="tx1"/>
              </a:solidFill>
              <a:latin typeface="手札体-简粗体" panose="03000700000000000000" pitchFamily="66" charset="-122"/>
              <a:ea typeface="手札体-简粗体" panose="03000700000000000000" pitchFamily="66" charset="-122"/>
            </a:endParaRPr>
          </a:p>
          <a:p>
            <a:r>
              <a:rPr lang="zh-CN" altLang="en-US" sz="2000" dirty="0" smtClean="0">
                <a:solidFill>
                  <a:schemeClr val="tx1"/>
                </a:solidFill>
                <a:latin typeface="手札体-简粗体" panose="03000700000000000000" pitchFamily="66" charset="-122"/>
                <a:ea typeface="手札体-简粗体" panose="03000700000000000000" pitchFamily="66" charset="-122"/>
              </a:rPr>
              <a:t>身份证：</a:t>
            </a:r>
            <a:r>
              <a:rPr lang="en-US" altLang="zh-CN" sz="2000" dirty="0" smtClean="0">
                <a:solidFill>
                  <a:schemeClr val="tx1"/>
                </a:solidFill>
                <a:latin typeface="手札体-简粗体" panose="03000700000000000000" pitchFamily="66" charset="-122"/>
                <a:ea typeface="手札体-简粗体" panose="03000700000000000000" pitchFamily="66" charset="-122"/>
              </a:rPr>
              <a:t>422422199011240088</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5" name="矩形 14"/>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16" name="肘形连接符 15"/>
          <p:cNvCxnSpPr>
            <a:stCxn id="19" idx="1"/>
            <a:endCxn id="15"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5"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5"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25" name="肘形连接符 24"/>
          <p:cNvCxnSpPr>
            <a:stCxn id="15" idx="3"/>
            <a:endCxn id="22"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15" idx="3"/>
            <a:endCxn id="23"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6.1.0 </a:t>
            </a:r>
            <a:r>
              <a:rPr lang="zh-CN" altLang="en-US" dirty="0" smtClean="0">
                <a:latin typeface="微软雅黑" pitchFamily="34" charset="-122"/>
                <a:ea typeface="微软雅黑" pitchFamily="34" charset="-122"/>
              </a:rPr>
              <a:t>数据库完整性</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37175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完整性约束条件的作用对象</a:t>
            </a:r>
            <a:r>
              <a:rPr lang="zh-CN" altLang="en-US" sz="2800" b="0" dirty="0" smtClean="0">
                <a:solidFill>
                  <a:schemeClr val="tx1"/>
                </a:solidFill>
                <a:latin typeface="黑体" panose="02010609060101010101" pitchFamily="49" charset="-122"/>
                <a:ea typeface="黑体" panose="02010609060101010101" pitchFamily="49" charset="-122"/>
                <a:sym typeface="+mn-ea"/>
              </a:rPr>
              <a:t>（领会）</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2277440951"/>
              </p:ext>
            </p:extLst>
          </p:nvPr>
        </p:nvGraphicFramePr>
        <p:xfrm>
          <a:off x="1691757" y="2608913"/>
          <a:ext cx="8866372" cy="2757180"/>
        </p:xfrm>
        <a:graphic>
          <a:graphicData uri="http://schemas.openxmlformats.org/drawingml/2006/table">
            <a:tbl>
              <a:tblPr firstRow="1" bandRow="1">
                <a:tableStyleId>{5940675A-B579-460E-94D1-54222C63F5DA}</a:tableStyleId>
              </a:tblPr>
              <a:tblGrid>
                <a:gridCol w="2433676"/>
                <a:gridCol w="6432696"/>
              </a:tblGrid>
              <a:tr h="919060">
                <a:tc>
                  <a:txBody>
                    <a:bodyPr/>
                    <a:lstStyle/>
                    <a:p>
                      <a:pPr algn="ctr"/>
                      <a:r>
                        <a:rPr lang="zh-CN" altLang="en-US" sz="2400" dirty="0" smtClean="0">
                          <a:latin typeface="手札体-简粗体" panose="03000700000000000000" pitchFamily="66" charset="-122"/>
                          <a:ea typeface="手札体-简粗体" panose="03000700000000000000" pitchFamily="66" charset="-122"/>
                        </a:rPr>
                        <a:t>列级约束</a:t>
                      </a:r>
                      <a:endParaRPr lang="zh-CN" altLang="en-US" sz="24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2400" dirty="0" smtClean="0">
                          <a:latin typeface="手札体-简粗体" panose="03000700000000000000" pitchFamily="66" charset="-122"/>
                          <a:ea typeface="手札体-简粗体" panose="03000700000000000000" pitchFamily="66" charset="-122"/>
                        </a:rPr>
                        <a:t>包括对列的类型、取值范围、精度等的约束</a:t>
                      </a:r>
                      <a:endParaRPr lang="zh-CN" altLang="en-US" sz="2400" dirty="0">
                        <a:latin typeface="手札体-简粗体" panose="03000700000000000000" pitchFamily="66" charset="-122"/>
                        <a:ea typeface="手札体-简粗体" panose="03000700000000000000" pitchFamily="66" charset="-122"/>
                      </a:endParaRPr>
                    </a:p>
                  </a:txBody>
                  <a:tcPr anchor="ctr"/>
                </a:tc>
              </a:tr>
              <a:tr h="919060">
                <a:tc>
                  <a:txBody>
                    <a:bodyPr/>
                    <a:lstStyle/>
                    <a:p>
                      <a:pPr algn="ctr"/>
                      <a:r>
                        <a:rPr lang="zh-CN" altLang="en-US" sz="2400" dirty="0" smtClean="0">
                          <a:latin typeface="手札体-简粗体" panose="03000700000000000000" pitchFamily="66" charset="-122"/>
                          <a:ea typeface="手札体-简粗体" panose="03000700000000000000" pitchFamily="66" charset="-122"/>
                        </a:rPr>
                        <a:t>元组约束</a:t>
                      </a:r>
                      <a:endParaRPr lang="zh-CN" altLang="en-US" sz="24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2400" dirty="0" smtClean="0">
                          <a:latin typeface="手札体-简粗体" panose="03000700000000000000" pitchFamily="66" charset="-122"/>
                          <a:ea typeface="手札体-简粗体" panose="03000700000000000000" pitchFamily="66" charset="-122"/>
                        </a:rPr>
                        <a:t>指元组中各个字段之间的相互约束</a:t>
                      </a:r>
                      <a:endParaRPr lang="zh-CN" altLang="en-US" sz="2400" dirty="0">
                        <a:latin typeface="手札体-简粗体" panose="03000700000000000000" pitchFamily="66" charset="-122"/>
                        <a:ea typeface="手札体-简粗体" panose="03000700000000000000" pitchFamily="66" charset="-122"/>
                      </a:endParaRPr>
                    </a:p>
                  </a:txBody>
                  <a:tcPr anchor="ctr"/>
                </a:tc>
              </a:tr>
              <a:tr h="919060">
                <a:tc>
                  <a:txBody>
                    <a:bodyPr/>
                    <a:lstStyle/>
                    <a:p>
                      <a:pPr algn="ctr"/>
                      <a:r>
                        <a:rPr lang="zh-CN" altLang="en-US" sz="2400" dirty="0" smtClean="0">
                          <a:latin typeface="手札体-简粗体" panose="03000700000000000000" pitchFamily="66" charset="-122"/>
                          <a:ea typeface="手札体-简粗体" panose="03000700000000000000" pitchFamily="66" charset="-122"/>
                        </a:rPr>
                        <a:t>表级约束</a:t>
                      </a:r>
                      <a:endParaRPr lang="zh-CN" altLang="en-US" sz="24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2400" dirty="0" smtClean="0">
                          <a:latin typeface="手札体-简粗体" panose="03000700000000000000" pitchFamily="66" charset="-122"/>
                          <a:ea typeface="手札体-简粗体" panose="03000700000000000000" pitchFamily="66" charset="-122"/>
                        </a:rPr>
                        <a:t>指若干元组、关系之间的联系的约束</a:t>
                      </a:r>
                      <a:endParaRPr lang="zh-CN" altLang="en-US" sz="2400" dirty="0">
                        <a:latin typeface="手札体-简粗体" panose="03000700000000000000" pitchFamily="66" charset="-122"/>
                        <a:ea typeface="手札体-简粗体" panose="03000700000000000000" pitchFamily="66" charset="-122"/>
                      </a:endParaRPr>
                    </a:p>
                  </a:txBody>
                  <a:tcPr anchor="ctr"/>
                </a:tc>
              </a:tr>
            </a:tbl>
          </a:graphicData>
        </a:graphic>
      </p:graphicFrame>
      <p:grpSp>
        <p:nvGrpSpPr>
          <p:cNvPr id="6" name="组合 5"/>
          <p:cNvGrpSpPr/>
          <p:nvPr/>
        </p:nvGrpSpPr>
        <p:grpSpPr>
          <a:xfrm>
            <a:off x="0" y="244559"/>
            <a:ext cx="563526" cy="6368882"/>
            <a:chOff x="0" y="0"/>
            <a:chExt cx="563526" cy="6368882"/>
          </a:xfrm>
        </p:grpSpPr>
        <p:sp>
          <p:nvSpPr>
            <p:cNvPr id="7" name="矩形 6"/>
            <p:cNvSpPr/>
            <p:nvPr/>
          </p:nvSpPr>
          <p:spPr>
            <a:xfrm>
              <a:off x="0" y="0"/>
              <a:ext cx="563526" cy="17437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8" name="矩形 7"/>
            <p:cNvSpPr/>
            <p:nvPr/>
          </p:nvSpPr>
          <p:spPr>
            <a:xfrm>
              <a:off x="0" y="1767597"/>
              <a:ext cx="563526" cy="12014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作用对象</a:t>
              </a:r>
            </a:p>
          </p:txBody>
        </p:sp>
        <p:sp>
          <p:nvSpPr>
            <p:cNvPr id="9" name="矩形 8"/>
            <p:cNvSpPr/>
            <p:nvPr/>
          </p:nvSpPr>
          <p:spPr>
            <a:xfrm>
              <a:off x="0" y="2987738"/>
              <a:ext cx="563526" cy="14297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定义与实现</a:t>
              </a:r>
            </a:p>
          </p:txBody>
        </p:sp>
        <p:sp>
          <p:nvSpPr>
            <p:cNvPr id="10" name="矩形 9"/>
            <p:cNvSpPr/>
            <p:nvPr/>
          </p:nvSpPr>
          <p:spPr>
            <a:xfrm>
              <a:off x="0" y="4433758"/>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命名</a:t>
              </a:r>
            </a:p>
          </p:txBody>
        </p:sp>
        <p:sp>
          <p:nvSpPr>
            <p:cNvPr id="11" name="矩形 10"/>
            <p:cNvSpPr/>
            <p:nvPr/>
          </p:nvSpPr>
          <p:spPr>
            <a:xfrm>
              <a:off x="0" y="5411951"/>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a:t>
              </a:r>
            </a:p>
          </p:txBody>
        </p:sp>
      </p:grpSp>
      <p:sp>
        <p:nvSpPr>
          <p:cNvPr id="12" name="矩形 11"/>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17" name="矩形 16"/>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2" idx="3"/>
            <a:endCxn id="19"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2" idx="3"/>
            <a:endCxn id="20"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76115" y="174153"/>
            <a:ext cx="4001416"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6.1.1 </a:t>
            </a:r>
            <a:r>
              <a:rPr lang="zh-CN" altLang="en-US" dirty="0" smtClean="0">
                <a:latin typeface="微软雅黑" pitchFamily="34" charset="-122"/>
                <a:ea typeface="微软雅黑" pitchFamily="34" charset="-122"/>
              </a:rPr>
              <a:t>一、完整性约束条件的作用对象</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927768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定义与实现完整性约束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6" name="任意多边形 5"/>
          <p:cNvSpPr/>
          <p:nvPr/>
        </p:nvSpPr>
        <p:spPr>
          <a:xfrm>
            <a:off x="2314454" y="2679580"/>
            <a:ext cx="2647156" cy="2647156"/>
          </a:xfrm>
          <a:custGeom>
            <a:avLst/>
            <a:gdLst>
              <a:gd name="connsiteX0" fmla="*/ 0 w 2647156"/>
              <a:gd name="connsiteY0" fmla="*/ 1323578 h 2647156"/>
              <a:gd name="connsiteX1" fmla="*/ 1323578 w 2647156"/>
              <a:gd name="connsiteY1" fmla="*/ 0 h 2647156"/>
              <a:gd name="connsiteX2" fmla="*/ 2647156 w 2647156"/>
              <a:gd name="connsiteY2" fmla="*/ 1323578 h 2647156"/>
              <a:gd name="connsiteX3" fmla="*/ 1323578 w 2647156"/>
              <a:gd name="connsiteY3" fmla="*/ 2647156 h 2647156"/>
              <a:gd name="connsiteX4" fmla="*/ 0 w 2647156"/>
              <a:gd name="connsiteY4" fmla="*/ 1323578 h 2647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7156" h="2647156">
                <a:moveTo>
                  <a:pt x="0" y="1323578"/>
                </a:moveTo>
                <a:cubicBezTo>
                  <a:pt x="0" y="592586"/>
                  <a:pt x="592586" y="0"/>
                  <a:pt x="1323578" y="0"/>
                </a:cubicBezTo>
                <a:cubicBezTo>
                  <a:pt x="2054570" y="0"/>
                  <a:pt x="2647156" y="592586"/>
                  <a:pt x="2647156" y="1323578"/>
                </a:cubicBezTo>
                <a:cubicBezTo>
                  <a:pt x="2647156" y="2054570"/>
                  <a:pt x="2054570" y="2647156"/>
                  <a:pt x="1323578" y="2647156"/>
                </a:cubicBezTo>
                <a:cubicBezTo>
                  <a:pt x="592586" y="2647156"/>
                  <a:pt x="0" y="2054570"/>
                  <a:pt x="0" y="1323578"/>
                </a:cubicBezTo>
                <a:close/>
              </a:path>
            </a:pathLst>
          </a:cu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txBody>
          <a:bodyPr spcFirstLastPara="0" vert="horz" wrap="square" lIns="533349" tIns="418147" rIns="533349" bIns="418147"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实体完整性</a:t>
            </a:r>
            <a:endParaRPr lang="zh-CN" altLang="en-US" sz="2400" kern="1200" dirty="0">
              <a:latin typeface="手札体-简粗体" panose="03000700000000000000" pitchFamily="66" charset="-122"/>
              <a:ea typeface="手札体-简粗体" panose="03000700000000000000" pitchFamily="66" charset="-122"/>
            </a:endParaRPr>
          </a:p>
        </p:txBody>
      </p:sp>
      <p:sp>
        <p:nvSpPr>
          <p:cNvPr id="14" name="任意多边形 13"/>
          <p:cNvSpPr/>
          <p:nvPr/>
        </p:nvSpPr>
        <p:spPr>
          <a:xfrm>
            <a:off x="4432179" y="2679580"/>
            <a:ext cx="2647156" cy="2647156"/>
          </a:xfrm>
          <a:custGeom>
            <a:avLst/>
            <a:gdLst>
              <a:gd name="connsiteX0" fmla="*/ 0 w 2647156"/>
              <a:gd name="connsiteY0" fmla="*/ 1323578 h 2647156"/>
              <a:gd name="connsiteX1" fmla="*/ 1323578 w 2647156"/>
              <a:gd name="connsiteY1" fmla="*/ 0 h 2647156"/>
              <a:gd name="connsiteX2" fmla="*/ 2647156 w 2647156"/>
              <a:gd name="connsiteY2" fmla="*/ 1323578 h 2647156"/>
              <a:gd name="connsiteX3" fmla="*/ 1323578 w 2647156"/>
              <a:gd name="connsiteY3" fmla="*/ 2647156 h 2647156"/>
              <a:gd name="connsiteX4" fmla="*/ 0 w 2647156"/>
              <a:gd name="connsiteY4" fmla="*/ 1323578 h 2647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7156" h="2647156">
                <a:moveTo>
                  <a:pt x="0" y="1323578"/>
                </a:moveTo>
                <a:cubicBezTo>
                  <a:pt x="0" y="592586"/>
                  <a:pt x="592586" y="0"/>
                  <a:pt x="1323578" y="0"/>
                </a:cubicBezTo>
                <a:cubicBezTo>
                  <a:pt x="2054570" y="0"/>
                  <a:pt x="2647156" y="592586"/>
                  <a:pt x="2647156" y="1323578"/>
                </a:cubicBezTo>
                <a:cubicBezTo>
                  <a:pt x="2647156" y="2054570"/>
                  <a:pt x="2054570" y="2647156"/>
                  <a:pt x="1323578" y="2647156"/>
                </a:cubicBezTo>
                <a:cubicBezTo>
                  <a:pt x="592586" y="2647156"/>
                  <a:pt x="0" y="2054570"/>
                  <a:pt x="0" y="1323578"/>
                </a:cubicBezTo>
                <a:close/>
              </a:path>
            </a:pathLst>
          </a:cu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txBody>
          <a:bodyPr spcFirstLastPara="0" vert="horz" wrap="square" lIns="533349" tIns="418147" rIns="533349" bIns="418147"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参照完整性</a:t>
            </a:r>
            <a:endParaRPr lang="zh-CN" altLang="en-US" sz="2400" kern="1200" dirty="0">
              <a:latin typeface="手札体-简粗体" panose="03000700000000000000" pitchFamily="66" charset="-122"/>
              <a:ea typeface="手札体-简粗体" panose="03000700000000000000" pitchFamily="66" charset="-122"/>
            </a:endParaRPr>
          </a:p>
        </p:txBody>
      </p:sp>
      <p:sp>
        <p:nvSpPr>
          <p:cNvPr id="15" name="任意多边形 14"/>
          <p:cNvSpPr/>
          <p:nvPr/>
        </p:nvSpPr>
        <p:spPr>
          <a:xfrm>
            <a:off x="6549904" y="2679580"/>
            <a:ext cx="2647156" cy="2647156"/>
          </a:xfrm>
          <a:custGeom>
            <a:avLst/>
            <a:gdLst>
              <a:gd name="connsiteX0" fmla="*/ 0 w 2647156"/>
              <a:gd name="connsiteY0" fmla="*/ 1323578 h 2647156"/>
              <a:gd name="connsiteX1" fmla="*/ 1323578 w 2647156"/>
              <a:gd name="connsiteY1" fmla="*/ 0 h 2647156"/>
              <a:gd name="connsiteX2" fmla="*/ 2647156 w 2647156"/>
              <a:gd name="connsiteY2" fmla="*/ 1323578 h 2647156"/>
              <a:gd name="connsiteX3" fmla="*/ 1323578 w 2647156"/>
              <a:gd name="connsiteY3" fmla="*/ 2647156 h 2647156"/>
              <a:gd name="connsiteX4" fmla="*/ 0 w 2647156"/>
              <a:gd name="connsiteY4" fmla="*/ 1323578 h 2647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7156" h="2647156">
                <a:moveTo>
                  <a:pt x="0" y="1323578"/>
                </a:moveTo>
                <a:cubicBezTo>
                  <a:pt x="0" y="592586"/>
                  <a:pt x="592586" y="0"/>
                  <a:pt x="1323578" y="0"/>
                </a:cubicBezTo>
                <a:cubicBezTo>
                  <a:pt x="2054570" y="0"/>
                  <a:pt x="2647156" y="592586"/>
                  <a:pt x="2647156" y="1323578"/>
                </a:cubicBezTo>
                <a:cubicBezTo>
                  <a:pt x="2647156" y="2054570"/>
                  <a:pt x="2054570" y="2647156"/>
                  <a:pt x="1323578" y="2647156"/>
                </a:cubicBezTo>
                <a:cubicBezTo>
                  <a:pt x="592586" y="2647156"/>
                  <a:pt x="0" y="2054570"/>
                  <a:pt x="0" y="1323578"/>
                </a:cubicBezTo>
                <a:close/>
              </a:path>
            </a:pathLst>
          </a:cu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txBody>
          <a:bodyPr spcFirstLastPara="0" vert="horz" wrap="square" lIns="533349" tIns="418147" rIns="533349" bIns="418147"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用户定义的完整性</a:t>
            </a:r>
            <a:endParaRPr lang="zh-CN" altLang="en-US" sz="2400" kern="1200" dirty="0">
              <a:latin typeface="手札体-简粗体" panose="03000700000000000000" pitchFamily="66" charset="-122"/>
              <a:ea typeface="手札体-简粗体" panose="03000700000000000000" pitchFamily="66" charset="-122"/>
            </a:endParaRPr>
          </a:p>
        </p:txBody>
      </p:sp>
      <p:grpSp>
        <p:nvGrpSpPr>
          <p:cNvPr id="8" name="组合 7"/>
          <p:cNvGrpSpPr/>
          <p:nvPr/>
        </p:nvGrpSpPr>
        <p:grpSpPr>
          <a:xfrm>
            <a:off x="0" y="244559"/>
            <a:ext cx="563526" cy="6368882"/>
            <a:chOff x="0" y="0"/>
            <a:chExt cx="563526" cy="6368882"/>
          </a:xfrm>
        </p:grpSpPr>
        <p:sp>
          <p:nvSpPr>
            <p:cNvPr id="9" name="矩形 8"/>
            <p:cNvSpPr/>
            <p:nvPr/>
          </p:nvSpPr>
          <p:spPr>
            <a:xfrm>
              <a:off x="0" y="0"/>
              <a:ext cx="563526" cy="17437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1767597"/>
              <a:ext cx="563526" cy="1201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作用对象</a:t>
              </a:r>
            </a:p>
          </p:txBody>
        </p:sp>
        <p:sp>
          <p:nvSpPr>
            <p:cNvPr id="11" name="矩形 10"/>
            <p:cNvSpPr/>
            <p:nvPr/>
          </p:nvSpPr>
          <p:spPr>
            <a:xfrm>
              <a:off x="0" y="2987738"/>
              <a:ext cx="563526" cy="142977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定义与实现</a:t>
              </a:r>
            </a:p>
          </p:txBody>
        </p:sp>
        <p:sp>
          <p:nvSpPr>
            <p:cNvPr id="12" name="矩形 11"/>
            <p:cNvSpPr/>
            <p:nvPr/>
          </p:nvSpPr>
          <p:spPr>
            <a:xfrm>
              <a:off x="0" y="4433758"/>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命名</a:t>
              </a:r>
            </a:p>
          </p:txBody>
        </p:sp>
        <p:sp>
          <p:nvSpPr>
            <p:cNvPr id="13" name="矩形 12"/>
            <p:cNvSpPr/>
            <p:nvPr/>
          </p:nvSpPr>
          <p:spPr>
            <a:xfrm>
              <a:off x="0" y="5411951"/>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a:t>
              </a:r>
            </a:p>
          </p:txBody>
        </p:sp>
      </p:grpSp>
      <p:sp>
        <p:nvSpPr>
          <p:cNvPr id="16" name="矩形 15"/>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17" name="肘形连接符 16"/>
          <p:cNvCxnSpPr>
            <a:stCxn id="20" idx="1"/>
            <a:endCxn id="16"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6"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6"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25" name="肘形连接符 24"/>
          <p:cNvCxnSpPr>
            <a:stCxn id="16" idx="3"/>
            <a:endCxn id="23"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16" idx="3"/>
            <a:endCxn id="24"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326884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6.1.2.0 </a:t>
            </a:r>
            <a:r>
              <a:rPr lang="zh-CN" altLang="en-US" dirty="0" smtClean="0">
                <a:latin typeface="微软雅黑" pitchFamily="34" charset="-122"/>
                <a:ea typeface="微软雅黑" pitchFamily="34" charset="-122"/>
              </a:rPr>
              <a:t>定义与实现完整性约束</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4543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定义与实现完整性约束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实体完整性</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在</a:t>
            </a:r>
            <a:r>
              <a:rPr lang="en-US" altLang="zh-CN" sz="2400" dirty="0" smtClean="0">
                <a:latin typeface="手札体-简粗体" panose="03000700000000000000" pitchFamily="66" charset="-122"/>
                <a:ea typeface="手札体-简粗体" panose="03000700000000000000" pitchFamily="66" charset="-122"/>
              </a:rPr>
              <a:t>MySQL</a:t>
            </a:r>
            <a:r>
              <a:rPr lang="zh-CN" altLang="en-US" sz="2400" dirty="0" smtClean="0">
                <a:latin typeface="手札体-简粗体" panose="03000700000000000000" pitchFamily="66" charset="-122"/>
                <a:ea typeface="手札体-简粗体" panose="03000700000000000000" pitchFamily="66" charset="-122"/>
              </a:rPr>
              <a:t>中，实体完整性是通过</a:t>
            </a:r>
            <a:r>
              <a:rPr lang="zh-CN" altLang="en-US" sz="2400" dirty="0" smtClean="0">
                <a:solidFill>
                  <a:srgbClr val="FF0000"/>
                </a:solidFill>
                <a:latin typeface="手札体-简粗体" panose="03000700000000000000" pitchFamily="66" charset="-122"/>
                <a:ea typeface="手札体-简粗体" panose="03000700000000000000" pitchFamily="66" charset="-122"/>
              </a:rPr>
              <a:t>主键约束</a:t>
            </a:r>
            <a:r>
              <a:rPr lang="zh-CN" altLang="en-US" sz="2400" dirty="0" smtClean="0">
                <a:latin typeface="手札体-简粗体" panose="03000700000000000000" pitchFamily="66" charset="-122"/>
                <a:ea typeface="手札体-简粗体" panose="03000700000000000000" pitchFamily="66" charset="-122"/>
              </a:rPr>
              <a:t>和</a:t>
            </a:r>
            <a:r>
              <a:rPr lang="zh-CN" altLang="en-US" sz="2400" dirty="0" smtClean="0">
                <a:solidFill>
                  <a:srgbClr val="FF0000"/>
                </a:solidFill>
                <a:latin typeface="手札体-简粗体" panose="03000700000000000000" pitchFamily="66" charset="-122"/>
                <a:ea typeface="手札体-简粗体" panose="03000700000000000000" pitchFamily="66" charset="-122"/>
              </a:rPr>
              <a:t>候选键约束</a:t>
            </a:r>
            <a:r>
              <a:rPr lang="zh-CN" altLang="en-US" sz="2400" dirty="0" smtClean="0">
                <a:latin typeface="手札体-简粗体" panose="03000700000000000000" pitchFamily="66" charset="-122"/>
                <a:ea typeface="手札体-简粗体" panose="03000700000000000000" pitchFamily="66" charset="-122"/>
              </a:rPr>
              <a:t>实现的。</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6" name="组合 5"/>
          <p:cNvGrpSpPr/>
          <p:nvPr/>
        </p:nvGrpSpPr>
        <p:grpSpPr>
          <a:xfrm>
            <a:off x="2935726" y="3493573"/>
            <a:ext cx="2155904" cy="2504701"/>
            <a:chOff x="2567608" y="2360526"/>
            <a:chExt cx="2155904" cy="2504701"/>
          </a:xfrm>
        </p:grpSpPr>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25894" t="21765" r="25816" b="22077"/>
            <a:stretch>
              <a:fillRect/>
            </a:stretch>
          </p:blipFill>
          <p:spPr>
            <a:xfrm>
              <a:off x="2567608" y="2360526"/>
              <a:ext cx="2155904" cy="2504701"/>
            </a:xfrm>
            <a:prstGeom prst="rect">
              <a:avLst/>
            </a:prstGeom>
          </p:spPr>
        </p:pic>
        <p:sp>
          <p:nvSpPr>
            <p:cNvPr id="8" name="TextBox 7"/>
            <p:cNvSpPr txBox="1"/>
            <p:nvPr/>
          </p:nvSpPr>
          <p:spPr>
            <a:xfrm>
              <a:off x="2999282" y="3496015"/>
              <a:ext cx="1576251" cy="461665"/>
            </a:xfrm>
            <a:prstGeom prst="rect">
              <a:avLst/>
            </a:prstGeom>
            <a:noFill/>
          </p:spPr>
          <p:txBody>
            <a:bodyPr wrap="square" rtlCol="0">
              <a:spAutoFit/>
            </a:bodyPr>
            <a:lstStyle/>
            <a:p>
              <a:r>
                <a:rPr lang="zh-CN" altLang="en-US" sz="2400" b="1" dirty="0" smtClean="0">
                  <a:solidFill>
                    <a:schemeClr val="bg1"/>
                  </a:solidFill>
                  <a:latin typeface="手札体-简粗体" panose="03000700000000000000" pitchFamily="66" charset="-122"/>
                  <a:ea typeface="手札体-简粗体" panose="03000700000000000000" pitchFamily="66" charset="-122"/>
                </a:rPr>
                <a:t>回忆一下</a:t>
              </a:r>
              <a:endParaRPr lang="zh-CN" altLang="en-US" sz="2400" b="1" dirty="0">
                <a:solidFill>
                  <a:schemeClr val="bg1"/>
                </a:solidFill>
                <a:latin typeface="手札体-简粗体" panose="03000700000000000000" pitchFamily="66" charset="-122"/>
                <a:ea typeface="手札体-简粗体" panose="03000700000000000000" pitchFamily="66" charset="-122"/>
              </a:endParaRPr>
            </a:p>
          </p:txBody>
        </p:sp>
      </p:grpSp>
      <p:sp>
        <p:nvSpPr>
          <p:cNvPr id="9" name="TextBox 8"/>
          <p:cNvSpPr txBox="1"/>
          <p:nvPr/>
        </p:nvSpPr>
        <p:spPr>
          <a:xfrm>
            <a:off x="5548934" y="4396897"/>
            <a:ext cx="3759496" cy="566822"/>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什么是主键和候选键？</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244559"/>
            <a:ext cx="563526" cy="6368882"/>
            <a:chOff x="0" y="0"/>
            <a:chExt cx="563526" cy="6368882"/>
          </a:xfrm>
        </p:grpSpPr>
        <p:sp>
          <p:nvSpPr>
            <p:cNvPr id="11" name="矩形 10"/>
            <p:cNvSpPr/>
            <p:nvPr/>
          </p:nvSpPr>
          <p:spPr>
            <a:xfrm>
              <a:off x="0" y="0"/>
              <a:ext cx="563526" cy="17437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1767597"/>
              <a:ext cx="563526" cy="1201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作用对象</a:t>
              </a:r>
            </a:p>
          </p:txBody>
        </p:sp>
        <p:sp>
          <p:nvSpPr>
            <p:cNvPr id="13" name="矩形 12"/>
            <p:cNvSpPr/>
            <p:nvPr/>
          </p:nvSpPr>
          <p:spPr>
            <a:xfrm>
              <a:off x="0" y="2987738"/>
              <a:ext cx="563526" cy="142977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定义与实现</a:t>
              </a:r>
            </a:p>
          </p:txBody>
        </p:sp>
        <p:sp>
          <p:nvSpPr>
            <p:cNvPr id="14" name="矩形 13"/>
            <p:cNvSpPr/>
            <p:nvPr/>
          </p:nvSpPr>
          <p:spPr>
            <a:xfrm>
              <a:off x="0" y="4433758"/>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命名</a:t>
              </a:r>
            </a:p>
          </p:txBody>
        </p:sp>
        <p:sp>
          <p:nvSpPr>
            <p:cNvPr id="15" name="矩形 14"/>
            <p:cNvSpPr/>
            <p:nvPr/>
          </p:nvSpPr>
          <p:spPr>
            <a:xfrm>
              <a:off x="0" y="5411951"/>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a:t>
              </a:r>
            </a:p>
          </p:txBody>
        </p:sp>
      </p:grpSp>
      <p:sp>
        <p:nvSpPr>
          <p:cNvPr id="16" name="矩形 15"/>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17" name="肘形连接符 16"/>
          <p:cNvCxnSpPr>
            <a:stCxn id="20" idx="1"/>
            <a:endCxn id="16"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6"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6"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25" name="肘形连接符 24"/>
          <p:cNvCxnSpPr>
            <a:stCxn id="16" idx="3"/>
            <a:endCxn id="23"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16" idx="3"/>
            <a:endCxn id="24"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6.1.2.1 </a:t>
            </a:r>
            <a:r>
              <a:rPr lang="zh-CN" altLang="en-US" dirty="0" smtClean="0">
                <a:latin typeface="微软雅黑" pitchFamily="34" charset="-122"/>
                <a:ea typeface="微软雅黑" pitchFamily="34" charset="-122"/>
              </a:rPr>
              <a:t>实体完整性</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4052167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定义与实现完整性约束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主键列必须遵守的规则</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7" name="矩形 6"/>
          <p:cNvSpPr/>
          <p:nvPr/>
        </p:nvSpPr>
        <p:spPr>
          <a:xfrm>
            <a:off x="1570330" y="3308817"/>
            <a:ext cx="9281042" cy="5040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8" name="任意多边形 7"/>
          <p:cNvSpPr/>
          <p:nvPr/>
        </p:nvSpPr>
        <p:spPr>
          <a:xfrm>
            <a:off x="2034382" y="3013617"/>
            <a:ext cx="8713023" cy="590400"/>
          </a:xfrm>
          <a:custGeom>
            <a:avLst/>
            <a:gdLst>
              <a:gd name="connsiteX0" fmla="*/ 0 w 8713023"/>
              <a:gd name="connsiteY0" fmla="*/ 98402 h 590400"/>
              <a:gd name="connsiteX1" fmla="*/ 98402 w 8713023"/>
              <a:gd name="connsiteY1" fmla="*/ 0 h 590400"/>
              <a:gd name="connsiteX2" fmla="*/ 8614621 w 8713023"/>
              <a:gd name="connsiteY2" fmla="*/ 0 h 590400"/>
              <a:gd name="connsiteX3" fmla="*/ 8713023 w 8713023"/>
              <a:gd name="connsiteY3" fmla="*/ 98402 h 590400"/>
              <a:gd name="connsiteX4" fmla="*/ 8713023 w 8713023"/>
              <a:gd name="connsiteY4" fmla="*/ 491998 h 590400"/>
              <a:gd name="connsiteX5" fmla="*/ 8614621 w 8713023"/>
              <a:gd name="connsiteY5" fmla="*/ 590400 h 590400"/>
              <a:gd name="connsiteX6" fmla="*/ 98402 w 8713023"/>
              <a:gd name="connsiteY6" fmla="*/ 590400 h 590400"/>
              <a:gd name="connsiteX7" fmla="*/ 0 w 8713023"/>
              <a:gd name="connsiteY7" fmla="*/ 491998 h 590400"/>
              <a:gd name="connsiteX8" fmla="*/ 0 w 8713023"/>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13023" h="590400">
                <a:moveTo>
                  <a:pt x="0" y="98402"/>
                </a:moveTo>
                <a:cubicBezTo>
                  <a:pt x="0" y="44056"/>
                  <a:pt x="44056" y="0"/>
                  <a:pt x="98402" y="0"/>
                </a:cubicBezTo>
                <a:lnTo>
                  <a:pt x="8614621" y="0"/>
                </a:lnTo>
                <a:cubicBezTo>
                  <a:pt x="8668967" y="0"/>
                  <a:pt x="8713023" y="44056"/>
                  <a:pt x="8713023" y="98402"/>
                </a:cubicBezTo>
                <a:lnTo>
                  <a:pt x="8713023" y="491998"/>
                </a:lnTo>
                <a:cubicBezTo>
                  <a:pt x="8713023" y="546344"/>
                  <a:pt x="8668967" y="590400"/>
                  <a:pt x="8614621" y="590400"/>
                </a:cubicBezTo>
                <a:lnTo>
                  <a:pt x="98402" y="590400"/>
                </a:lnTo>
                <a:cubicBezTo>
                  <a:pt x="44056" y="590400"/>
                  <a:pt x="0" y="546344"/>
                  <a:pt x="0" y="491998"/>
                </a:cubicBezTo>
                <a:lnTo>
                  <a:pt x="0" y="98402"/>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74382" tIns="28821" rIns="274382" bIns="28821"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每一个表只能定义一个主键</a:t>
            </a:r>
            <a:endParaRPr lang="zh-CN" altLang="en-US" sz="2000" kern="1200" dirty="0">
              <a:latin typeface="手札体-简粗体" panose="03000700000000000000" pitchFamily="66" charset="-122"/>
              <a:ea typeface="手札体-简粗体" panose="03000700000000000000" pitchFamily="66" charset="-122"/>
            </a:endParaRPr>
          </a:p>
        </p:txBody>
      </p:sp>
      <p:sp>
        <p:nvSpPr>
          <p:cNvPr id="9" name="矩形 8"/>
          <p:cNvSpPr/>
          <p:nvPr/>
        </p:nvSpPr>
        <p:spPr>
          <a:xfrm>
            <a:off x="1570330" y="4216018"/>
            <a:ext cx="9281042" cy="5040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17" name="任意多边形 16"/>
          <p:cNvSpPr/>
          <p:nvPr/>
        </p:nvSpPr>
        <p:spPr>
          <a:xfrm>
            <a:off x="2034382" y="3920818"/>
            <a:ext cx="8713023" cy="590400"/>
          </a:xfrm>
          <a:custGeom>
            <a:avLst/>
            <a:gdLst>
              <a:gd name="connsiteX0" fmla="*/ 0 w 8713023"/>
              <a:gd name="connsiteY0" fmla="*/ 98402 h 590400"/>
              <a:gd name="connsiteX1" fmla="*/ 98402 w 8713023"/>
              <a:gd name="connsiteY1" fmla="*/ 0 h 590400"/>
              <a:gd name="connsiteX2" fmla="*/ 8614621 w 8713023"/>
              <a:gd name="connsiteY2" fmla="*/ 0 h 590400"/>
              <a:gd name="connsiteX3" fmla="*/ 8713023 w 8713023"/>
              <a:gd name="connsiteY3" fmla="*/ 98402 h 590400"/>
              <a:gd name="connsiteX4" fmla="*/ 8713023 w 8713023"/>
              <a:gd name="connsiteY4" fmla="*/ 491998 h 590400"/>
              <a:gd name="connsiteX5" fmla="*/ 8614621 w 8713023"/>
              <a:gd name="connsiteY5" fmla="*/ 590400 h 590400"/>
              <a:gd name="connsiteX6" fmla="*/ 98402 w 8713023"/>
              <a:gd name="connsiteY6" fmla="*/ 590400 h 590400"/>
              <a:gd name="connsiteX7" fmla="*/ 0 w 8713023"/>
              <a:gd name="connsiteY7" fmla="*/ 491998 h 590400"/>
              <a:gd name="connsiteX8" fmla="*/ 0 w 8713023"/>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13023" h="590400">
                <a:moveTo>
                  <a:pt x="0" y="98402"/>
                </a:moveTo>
                <a:cubicBezTo>
                  <a:pt x="0" y="44056"/>
                  <a:pt x="44056" y="0"/>
                  <a:pt x="98402" y="0"/>
                </a:cubicBezTo>
                <a:lnTo>
                  <a:pt x="8614621" y="0"/>
                </a:lnTo>
                <a:cubicBezTo>
                  <a:pt x="8668967" y="0"/>
                  <a:pt x="8713023" y="44056"/>
                  <a:pt x="8713023" y="98402"/>
                </a:cubicBezTo>
                <a:lnTo>
                  <a:pt x="8713023" y="491998"/>
                </a:lnTo>
                <a:cubicBezTo>
                  <a:pt x="8713023" y="546344"/>
                  <a:pt x="8668967" y="590400"/>
                  <a:pt x="8614621" y="590400"/>
                </a:cubicBezTo>
                <a:lnTo>
                  <a:pt x="98402" y="590400"/>
                </a:lnTo>
                <a:cubicBezTo>
                  <a:pt x="44056" y="590400"/>
                  <a:pt x="0" y="546344"/>
                  <a:pt x="0" y="491998"/>
                </a:cubicBezTo>
                <a:lnTo>
                  <a:pt x="0" y="98402"/>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74382" tIns="28821" rIns="274382" bIns="28821"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主键的值</a:t>
            </a:r>
            <a:r>
              <a:rPr lang="en-US" altLang="zh-CN" sz="2000" kern="1200" dirty="0" smtClean="0">
                <a:latin typeface="手札体-简粗体" panose="03000700000000000000" pitchFamily="66" charset="-122"/>
                <a:ea typeface="手札体-简粗体" panose="03000700000000000000" pitchFamily="66" charset="-122"/>
              </a:rPr>
              <a:t>(</a:t>
            </a:r>
            <a:r>
              <a:rPr lang="zh-CN" altLang="en-US" sz="2000" kern="1200" dirty="0" smtClean="0">
                <a:latin typeface="手札体-简粗体" panose="03000700000000000000" pitchFamily="66" charset="-122"/>
                <a:ea typeface="手札体-简粗体" panose="03000700000000000000" pitchFamily="66" charset="-122"/>
              </a:rPr>
              <a:t>键值</a:t>
            </a:r>
            <a:r>
              <a:rPr lang="en-US" altLang="zh-CN" sz="2000" kern="1200" dirty="0" smtClean="0">
                <a:latin typeface="手札体-简粗体" panose="03000700000000000000" pitchFamily="66" charset="-122"/>
                <a:ea typeface="手札体-简粗体" panose="03000700000000000000" pitchFamily="66" charset="-122"/>
              </a:rPr>
              <a:t>)</a:t>
            </a:r>
            <a:r>
              <a:rPr lang="zh-CN" altLang="en-US" sz="2000" kern="1200" dirty="0" smtClean="0">
                <a:latin typeface="手札体-简粗体" panose="03000700000000000000" pitchFamily="66" charset="-122"/>
                <a:ea typeface="手札体-简粗体" panose="03000700000000000000" pitchFamily="66" charset="-122"/>
              </a:rPr>
              <a:t>必须能够唯一标志表中的每一行记录，且不能为</a:t>
            </a:r>
            <a:r>
              <a:rPr lang="en-US" altLang="zh-CN" sz="2000" kern="1200" dirty="0" smtClean="0">
                <a:latin typeface="手札体-简粗体" panose="03000700000000000000" pitchFamily="66" charset="-122"/>
                <a:ea typeface="手札体-简粗体" panose="03000700000000000000" pitchFamily="66" charset="-122"/>
              </a:rPr>
              <a:t>NULL</a:t>
            </a:r>
            <a:endParaRPr lang="zh-CN" altLang="en-US" sz="2000" kern="1200"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1570330" y="5123218"/>
            <a:ext cx="9281042" cy="5040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19" name="任意多边形 18"/>
          <p:cNvSpPr/>
          <p:nvPr/>
        </p:nvSpPr>
        <p:spPr>
          <a:xfrm>
            <a:off x="2034382" y="4828018"/>
            <a:ext cx="8713023" cy="590400"/>
          </a:xfrm>
          <a:custGeom>
            <a:avLst/>
            <a:gdLst>
              <a:gd name="connsiteX0" fmla="*/ 0 w 8713023"/>
              <a:gd name="connsiteY0" fmla="*/ 98402 h 590400"/>
              <a:gd name="connsiteX1" fmla="*/ 98402 w 8713023"/>
              <a:gd name="connsiteY1" fmla="*/ 0 h 590400"/>
              <a:gd name="connsiteX2" fmla="*/ 8614621 w 8713023"/>
              <a:gd name="connsiteY2" fmla="*/ 0 h 590400"/>
              <a:gd name="connsiteX3" fmla="*/ 8713023 w 8713023"/>
              <a:gd name="connsiteY3" fmla="*/ 98402 h 590400"/>
              <a:gd name="connsiteX4" fmla="*/ 8713023 w 8713023"/>
              <a:gd name="connsiteY4" fmla="*/ 491998 h 590400"/>
              <a:gd name="connsiteX5" fmla="*/ 8614621 w 8713023"/>
              <a:gd name="connsiteY5" fmla="*/ 590400 h 590400"/>
              <a:gd name="connsiteX6" fmla="*/ 98402 w 8713023"/>
              <a:gd name="connsiteY6" fmla="*/ 590400 h 590400"/>
              <a:gd name="connsiteX7" fmla="*/ 0 w 8713023"/>
              <a:gd name="connsiteY7" fmla="*/ 491998 h 590400"/>
              <a:gd name="connsiteX8" fmla="*/ 0 w 8713023"/>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13023" h="590400">
                <a:moveTo>
                  <a:pt x="0" y="98402"/>
                </a:moveTo>
                <a:cubicBezTo>
                  <a:pt x="0" y="44056"/>
                  <a:pt x="44056" y="0"/>
                  <a:pt x="98402" y="0"/>
                </a:cubicBezTo>
                <a:lnTo>
                  <a:pt x="8614621" y="0"/>
                </a:lnTo>
                <a:cubicBezTo>
                  <a:pt x="8668967" y="0"/>
                  <a:pt x="8713023" y="44056"/>
                  <a:pt x="8713023" y="98402"/>
                </a:cubicBezTo>
                <a:lnTo>
                  <a:pt x="8713023" y="491998"/>
                </a:lnTo>
                <a:cubicBezTo>
                  <a:pt x="8713023" y="546344"/>
                  <a:pt x="8668967" y="590400"/>
                  <a:pt x="8614621" y="590400"/>
                </a:cubicBezTo>
                <a:lnTo>
                  <a:pt x="98402" y="590400"/>
                </a:lnTo>
                <a:cubicBezTo>
                  <a:pt x="44056" y="590400"/>
                  <a:pt x="0" y="546344"/>
                  <a:pt x="0" y="491998"/>
                </a:cubicBezTo>
                <a:lnTo>
                  <a:pt x="0" y="98402"/>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74382" tIns="28821" rIns="274382" bIns="28821"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复合主键不能包含不必要的多余列</a:t>
            </a:r>
            <a:endParaRPr lang="zh-CN" altLang="en-US" sz="2000" kern="1200" dirty="0">
              <a:latin typeface="手札体-简粗体" panose="03000700000000000000" pitchFamily="66" charset="-122"/>
              <a:ea typeface="手札体-简粗体" panose="03000700000000000000" pitchFamily="66" charset="-122"/>
            </a:endParaRPr>
          </a:p>
        </p:txBody>
      </p:sp>
      <p:sp>
        <p:nvSpPr>
          <p:cNvPr id="20" name="矩形 19"/>
          <p:cNvSpPr/>
          <p:nvPr/>
        </p:nvSpPr>
        <p:spPr>
          <a:xfrm>
            <a:off x="1570330" y="6030418"/>
            <a:ext cx="9281042" cy="5040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21" name="任意多边形 20"/>
          <p:cNvSpPr/>
          <p:nvPr/>
        </p:nvSpPr>
        <p:spPr>
          <a:xfrm>
            <a:off x="2034382" y="5735218"/>
            <a:ext cx="8713023" cy="590400"/>
          </a:xfrm>
          <a:custGeom>
            <a:avLst/>
            <a:gdLst>
              <a:gd name="connsiteX0" fmla="*/ 0 w 8713023"/>
              <a:gd name="connsiteY0" fmla="*/ 98402 h 590400"/>
              <a:gd name="connsiteX1" fmla="*/ 98402 w 8713023"/>
              <a:gd name="connsiteY1" fmla="*/ 0 h 590400"/>
              <a:gd name="connsiteX2" fmla="*/ 8614621 w 8713023"/>
              <a:gd name="connsiteY2" fmla="*/ 0 h 590400"/>
              <a:gd name="connsiteX3" fmla="*/ 8713023 w 8713023"/>
              <a:gd name="connsiteY3" fmla="*/ 98402 h 590400"/>
              <a:gd name="connsiteX4" fmla="*/ 8713023 w 8713023"/>
              <a:gd name="connsiteY4" fmla="*/ 491998 h 590400"/>
              <a:gd name="connsiteX5" fmla="*/ 8614621 w 8713023"/>
              <a:gd name="connsiteY5" fmla="*/ 590400 h 590400"/>
              <a:gd name="connsiteX6" fmla="*/ 98402 w 8713023"/>
              <a:gd name="connsiteY6" fmla="*/ 590400 h 590400"/>
              <a:gd name="connsiteX7" fmla="*/ 0 w 8713023"/>
              <a:gd name="connsiteY7" fmla="*/ 491998 h 590400"/>
              <a:gd name="connsiteX8" fmla="*/ 0 w 8713023"/>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13023" h="590400">
                <a:moveTo>
                  <a:pt x="0" y="98402"/>
                </a:moveTo>
                <a:cubicBezTo>
                  <a:pt x="0" y="44056"/>
                  <a:pt x="44056" y="0"/>
                  <a:pt x="98402" y="0"/>
                </a:cubicBezTo>
                <a:lnTo>
                  <a:pt x="8614621" y="0"/>
                </a:lnTo>
                <a:cubicBezTo>
                  <a:pt x="8668967" y="0"/>
                  <a:pt x="8713023" y="44056"/>
                  <a:pt x="8713023" y="98402"/>
                </a:cubicBezTo>
                <a:lnTo>
                  <a:pt x="8713023" y="491998"/>
                </a:lnTo>
                <a:cubicBezTo>
                  <a:pt x="8713023" y="546344"/>
                  <a:pt x="8668967" y="590400"/>
                  <a:pt x="8614621" y="590400"/>
                </a:cubicBezTo>
                <a:lnTo>
                  <a:pt x="98402" y="590400"/>
                </a:lnTo>
                <a:cubicBezTo>
                  <a:pt x="44056" y="590400"/>
                  <a:pt x="0" y="546344"/>
                  <a:pt x="0" y="491998"/>
                </a:cubicBezTo>
                <a:lnTo>
                  <a:pt x="0" y="98402"/>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74382" tIns="28821" rIns="274382" bIns="28821"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一个列名在复合主键的列表中只能出现一次</a:t>
            </a:r>
            <a:endParaRPr lang="zh-CN" altLang="en-US" sz="2000" kern="1200" dirty="0">
              <a:latin typeface="手札体-简粗体" panose="03000700000000000000" pitchFamily="66" charset="-122"/>
              <a:ea typeface="手札体-简粗体" panose="03000700000000000000" pitchFamily="66" charset="-122"/>
            </a:endParaRPr>
          </a:p>
        </p:txBody>
      </p:sp>
      <p:grpSp>
        <p:nvGrpSpPr>
          <p:cNvPr id="11" name="组合 10"/>
          <p:cNvGrpSpPr/>
          <p:nvPr/>
        </p:nvGrpSpPr>
        <p:grpSpPr>
          <a:xfrm>
            <a:off x="0" y="244559"/>
            <a:ext cx="563526" cy="6368882"/>
            <a:chOff x="0" y="0"/>
            <a:chExt cx="563526" cy="6368882"/>
          </a:xfrm>
        </p:grpSpPr>
        <p:sp>
          <p:nvSpPr>
            <p:cNvPr id="12" name="矩形 11"/>
            <p:cNvSpPr/>
            <p:nvPr/>
          </p:nvSpPr>
          <p:spPr>
            <a:xfrm>
              <a:off x="0" y="0"/>
              <a:ext cx="563526" cy="17437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1767597"/>
              <a:ext cx="563526" cy="1201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作用对象</a:t>
              </a:r>
            </a:p>
          </p:txBody>
        </p:sp>
        <p:sp>
          <p:nvSpPr>
            <p:cNvPr id="14" name="矩形 13"/>
            <p:cNvSpPr/>
            <p:nvPr/>
          </p:nvSpPr>
          <p:spPr>
            <a:xfrm>
              <a:off x="0" y="2987738"/>
              <a:ext cx="563526" cy="142977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定义与实现</a:t>
              </a:r>
            </a:p>
          </p:txBody>
        </p:sp>
        <p:sp>
          <p:nvSpPr>
            <p:cNvPr id="15" name="矩形 14"/>
            <p:cNvSpPr/>
            <p:nvPr/>
          </p:nvSpPr>
          <p:spPr>
            <a:xfrm>
              <a:off x="0" y="4433758"/>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命名</a:t>
              </a:r>
            </a:p>
          </p:txBody>
        </p:sp>
        <p:sp>
          <p:nvSpPr>
            <p:cNvPr id="16" name="矩形 15"/>
            <p:cNvSpPr/>
            <p:nvPr/>
          </p:nvSpPr>
          <p:spPr>
            <a:xfrm>
              <a:off x="0" y="5411951"/>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a:t>
              </a:r>
            </a:p>
          </p:txBody>
        </p:sp>
      </p:grpSp>
      <p:sp>
        <p:nvSpPr>
          <p:cNvPr id="22" name="矩形 21"/>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26" idx="1"/>
            <a:endCxn id="22"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7" idx="1"/>
            <a:endCxn id="22"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8" idx="1"/>
            <a:endCxn id="22"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27" name="矩形 26"/>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29" name="矩形 28"/>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30" name="矩形 29"/>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31" name="肘形连接符 30"/>
          <p:cNvCxnSpPr>
            <a:stCxn id="22" idx="3"/>
            <a:endCxn id="29"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2" idx="3"/>
            <a:endCxn id="30"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6.1.2.1 </a:t>
            </a:r>
            <a:r>
              <a:rPr lang="zh-CN" altLang="en-US" dirty="0" smtClean="0">
                <a:latin typeface="微软雅黑" pitchFamily="34" charset="-122"/>
                <a:ea typeface="微软雅黑" pitchFamily="34" charset="-122"/>
              </a:rPr>
              <a:t>实体完整性</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31550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9" grpId="0" animBg="1"/>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定义与实现完整性约束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367178574"/>
              </p:ext>
            </p:extLst>
          </p:nvPr>
        </p:nvGraphicFramePr>
        <p:xfrm>
          <a:off x="1542902" y="2697321"/>
          <a:ext cx="9057759" cy="3225014"/>
        </p:xfrm>
        <a:graphic>
          <a:graphicData uri="http://schemas.openxmlformats.org/drawingml/2006/table">
            <a:tbl>
              <a:tblPr firstRow="1" bandRow="1">
                <a:tableStyleId>{5940675A-B579-460E-94D1-54222C63F5DA}</a:tableStyleId>
              </a:tblPr>
              <a:tblGrid>
                <a:gridCol w="3019253"/>
                <a:gridCol w="3019253"/>
                <a:gridCol w="3019253"/>
              </a:tblGrid>
              <a:tr h="860162">
                <a:tc>
                  <a:txBody>
                    <a:bodyPr/>
                    <a:lstStyle/>
                    <a:p>
                      <a:pPr algn="ctr"/>
                      <a:r>
                        <a:rPr lang="zh-CN" altLang="en-US" sz="2400" dirty="0" smtClean="0">
                          <a:latin typeface="手札体-简粗体" panose="03000700000000000000" pitchFamily="66" charset="-122"/>
                          <a:ea typeface="手札体-简粗体" panose="03000700000000000000" pitchFamily="66" charset="-122"/>
                        </a:rPr>
                        <a:t>约束方式</a:t>
                      </a:r>
                      <a:endParaRPr lang="zh-CN" altLang="en-US" sz="2400" dirty="0">
                        <a:latin typeface="手札体-简粗体" panose="03000700000000000000" pitchFamily="66" charset="-122"/>
                        <a:ea typeface="手札体-简粗体" panose="03000700000000000000" pitchFamily="66" charset="-122"/>
                      </a:endParaRPr>
                    </a:p>
                  </a:txBody>
                  <a:tcPr anchor="ctr">
                    <a:solidFill>
                      <a:schemeClr val="accent2">
                        <a:lumMod val="40000"/>
                        <a:lumOff val="60000"/>
                      </a:schemeClr>
                    </a:solidFill>
                  </a:tcPr>
                </a:tc>
                <a:tc>
                  <a:txBody>
                    <a:bodyPr/>
                    <a:lstStyle/>
                    <a:p>
                      <a:pPr algn="ctr"/>
                      <a:r>
                        <a:rPr lang="zh-CN" altLang="en-US" sz="2400" dirty="0" smtClean="0">
                          <a:latin typeface="手札体-简粗体" panose="03000700000000000000" pitchFamily="66" charset="-122"/>
                          <a:ea typeface="手札体-简粗体" panose="03000700000000000000" pitchFamily="66" charset="-122"/>
                        </a:rPr>
                        <a:t>语句</a:t>
                      </a:r>
                      <a:endParaRPr lang="zh-CN" altLang="en-US" sz="2400" dirty="0">
                        <a:latin typeface="手札体-简粗体" panose="03000700000000000000" pitchFamily="66" charset="-122"/>
                        <a:ea typeface="手札体-简粗体" panose="03000700000000000000" pitchFamily="66" charset="-122"/>
                      </a:endParaRPr>
                    </a:p>
                  </a:txBody>
                  <a:tcPr anchor="ctr">
                    <a:solidFill>
                      <a:schemeClr val="accent2">
                        <a:lumMod val="40000"/>
                        <a:lumOff val="60000"/>
                      </a:schemeClr>
                    </a:solidFill>
                  </a:tcPr>
                </a:tc>
                <a:tc>
                  <a:txBody>
                    <a:bodyPr/>
                    <a:lstStyle/>
                    <a:p>
                      <a:pPr algn="ctr"/>
                      <a:r>
                        <a:rPr lang="zh-CN" altLang="en-US" sz="2400" dirty="0" smtClean="0">
                          <a:latin typeface="手札体-简粗体" panose="03000700000000000000" pitchFamily="66" charset="-122"/>
                          <a:ea typeface="手札体-简粗体" panose="03000700000000000000" pitchFamily="66" charset="-122"/>
                        </a:rPr>
                        <a:t>关键字</a:t>
                      </a:r>
                      <a:endParaRPr lang="zh-CN" altLang="en-US" sz="2400" dirty="0">
                        <a:latin typeface="手札体-简粗体" panose="03000700000000000000" pitchFamily="66" charset="-122"/>
                        <a:ea typeface="手札体-简粗体" panose="03000700000000000000" pitchFamily="66" charset="-122"/>
                      </a:endParaRPr>
                    </a:p>
                  </a:txBody>
                  <a:tcPr anchor="ctr">
                    <a:solidFill>
                      <a:schemeClr val="accent2">
                        <a:lumMod val="40000"/>
                        <a:lumOff val="60000"/>
                      </a:schemeClr>
                    </a:solidFill>
                  </a:tcPr>
                </a:tc>
              </a:tr>
              <a:tr h="1182426">
                <a:tc>
                  <a:txBody>
                    <a:bodyPr/>
                    <a:lstStyle/>
                    <a:p>
                      <a:pPr algn="ctr"/>
                      <a:r>
                        <a:rPr lang="zh-CN" altLang="en-US" sz="2400" dirty="0" smtClean="0">
                          <a:latin typeface="手札体-简粗体" panose="03000700000000000000" pitchFamily="66" charset="-122"/>
                          <a:ea typeface="手札体-简粗体" panose="03000700000000000000" pitchFamily="66" charset="-122"/>
                        </a:rPr>
                        <a:t>主键约束</a:t>
                      </a:r>
                      <a:endParaRPr lang="zh-CN" altLang="en-US" sz="24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2400" dirty="0" smtClean="0">
                          <a:solidFill>
                            <a:srgbClr val="FF0000"/>
                          </a:solidFill>
                          <a:latin typeface="手札体-简粗体" panose="03000700000000000000" pitchFamily="66" charset="-122"/>
                          <a:ea typeface="手札体-简粗体" panose="03000700000000000000" pitchFamily="66" charset="-122"/>
                        </a:rPr>
                        <a:t>CREATE TABLE</a:t>
                      </a:r>
                      <a:r>
                        <a:rPr lang="zh-CN" altLang="en-US" sz="2400" dirty="0" smtClean="0">
                          <a:latin typeface="手札体-简粗体" panose="03000700000000000000" pitchFamily="66" charset="-122"/>
                          <a:ea typeface="手札体-简粗体" panose="03000700000000000000" pitchFamily="66" charset="-122"/>
                        </a:rPr>
                        <a:t>或</a:t>
                      </a:r>
                      <a:r>
                        <a:rPr lang="en-US" altLang="zh-CN" sz="2400" dirty="0" smtClean="0">
                          <a:solidFill>
                            <a:srgbClr val="FF0000"/>
                          </a:solidFill>
                          <a:latin typeface="手札体-简粗体" panose="03000700000000000000" pitchFamily="66" charset="-122"/>
                          <a:ea typeface="手札体-简粗体" panose="03000700000000000000" pitchFamily="66" charset="-122"/>
                        </a:rPr>
                        <a:t>ALTER TABLE</a:t>
                      </a:r>
                      <a:endParaRPr lang="zh-CN" altLang="en-US" sz="24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2400" dirty="0" smtClean="0">
                          <a:solidFill>
                            <a:srgbClr val="FF0000"/>
                          </a:solidFill>
                          <a:latin typeface="手札体-简粗体" panose="03000700000000000000" pitchFamily="66" charset="-122"/>
                          <a:ea typeface="手札体-简粗体" panose="03000700000000000000" pitchFamily="66" charset="-122"/>
                        </a:rPr>
                        <a:t>PRIMARY KEY</a:t>
                      </a:r>
                      <a:endParaRPr lang="zh-CN" altLang="en-US" sz="2400" dirty="0">
                        <a:latin typeface="手札体-简粗体" panose="03000700000000000000" pitchFamily="66" charset="-122"/>
                        <a:ea typeface="手札体-简粗体" panose="03000700000000000000" pitchFamily="66" charset="-122"/>
                      </a:endParaRPr>
                    </a:p>
                  </a:txBody>
                  <a:tcPr anchor="ctr"/>
                </a:tc>
              </a:tr>
              <a:tr h="1182426">
                <a:tc>
                  <a:txBody>
                    <a:bodyPr/>
                    <a:lstStyle/>
                    <a:p>
                      <a:pPr algn="ctr"/>
                      <a:r>
                        <a:rPr lang="zh-CN" altLang="en-US" sz="2400" dirty="0" smtClean="0">
                          <a:latin typeface="手札体-简粗体" panose="03000700000000000000" pitchFamily="66" charset="-122"/>
                          <a:ea typeface="手札体-简粗体" panose="03000700000000000000" pitchFamily="66" charset="-122"/>
                        </a:rPr>
                        <a:t>候选键约束</a:t>
                      </a:r>
                      <a:endParaRPr lang="zh-CN" altLang="en-US" sz="24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2400" dirty="0" smtClean="0">
                          <a:solidFill>
                            <a:srgbClr val="FF0000"/>
                          </a:solidFill>
                          <a:latin typeface="手札体-简粗体" panose="03000700000000000000" pitchFamily="66" charset="-122"/>
                          <a:ea typeface="手札体-简粗体" panose="03000700000000000000" pitchFamily="66" charset="-122"/>
                        </a:rPr>
                        <a:t>CREATE TABLE</a:t>
                      </a:r>
                      <a:r>
                        <a:rPr lang="zh-CN" altLang="en-US" sz="2400" dirty="0" smtClean="0">
                          <a:latin typeface="手札体-简粗体" panose="03000700000000000000" pitchFamily="66" charset="-122"/>
                          <a:ea typeface="手札体-简粗体" panose="03000700000000000000" pitchFamily="66" charset="-122"/>
                        </a:rPr>
                        <a:t>或</a:t>
                      </a:r>
                      <a:r>
                        <a:rPr lang="en-US" altLang="zh-CN" sz="2400" dirty="0" smtClean="0">
                          <a:solidFill>
                            <a:srgbClr val="FF0000"/>
                          </a:solidFill>
                          <a:latin typeface="手札体-简粗体" panose="03000700000000000000" pitchFamily="66" charset="-122"/>
                          <a:ea typeface="手札体-简粗体" panose="03000700000000000000" pitchFamily="66" charset="-122"/>
                        </a:rPr>
                        <a:t>ALTER TABLE</a:t>
                      </a:r>
                      <a:endParaRPr lang="zh-CN" altLang="en-US" sz="24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2400" dirty="0" smtClean="0">
                          <a:solidFill>
                            <a:srgbClr val="FF0000"/>
                          </a:solidFill>
                          <a:latin typeface="手札体-简粗体" panose="03000700000000000000" pitchFamily="66" charset="-122"/>
                          <a:ea typeface="手札体-简粗体" panose="03000700000000000000" pitchFamily="66" charset="-122"/>
                        </a:rPr>
                        <a:t>UNIQUE</a:t>
                      </a:r>
                      <a:endParaRPr lang="zh-CN" altLang="en-US" sz="2400" dirty="0">
                        <a:solidFill>
                          <a:srgbClr val="FF0000"/>
                        </a:solidFill>
                        <a:latin typeface="手札体-简粗体" panose="03000700000000000000" pitchFamily="66" charset="-122"/>
                        <a:ea typeface="手札体-简粗体" panose="03000700000000000000" pitchFamily="66" charset="-122"/>
                      </a:endParaRPr>
                    </a:p>
                  </a:txBody>
                  <a:tcPr anchor="ctr"/>
                </a:tc>
              </a:tr>
            </a:tbl>
          </a:graphicData>
        </a:graphic>
      </p:graphicFrame>
      <p:grpSp>
        <p:nvGrpSpPr>
          <p:cNvPr id="8" name="组合 7"/>
          <p:cNvGrpSpPr/>
          <p:nvPr/>
        </p:nvGrpSpPr>
        <p:grpSpPr>
          <a:xfrm>
            <a:off x="0" y="244559"/>
            <a:ext cx="563526" cy="6368882"/>
            <a:chOff x="0" y="0"/>
            <a:chExt cx="563526" cy="6368882"/>
          </a:xfrm>
        </p:grpSpPr>
        <p:sp>
          <p:nvSpPr>
            <p:cNvPr id="9" name="矩形 8"/>
            <p:cNvSpPr/>
            <p:nvPr/>
          </p:nvSpPr>
          <p:spPr>
            <a:xfrm>
              <a:off x="0" y="0"/>
              <a:ext cx="563526" cy="17437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0" y="1767597"/>
              <a:ext cx="563526" cy="1201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作用对象</a:t>
              </a:r>
            </a:p>
          </p:txBody>
        </p:sp>
        <p:sp>
          <p:nvSpPr>
            <p:cNvPr id="12" name="矩形 11"/>
            <p:cNvSpPr/>
            <p:nvPr/>
          </p:nvSpPr>
          <p:spPr>
            <a:xfrm>
              <a:off x="0" y="2987738"/>
              <a:ext cx="563526" cy="142977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定义与实现</a:t>
              </a:r>
            </a:p>
          </p:txBody>
        </p:sp>
        <p:sp>
          <p:nvSpPr>
            <p:cNvPr id="13" name="矩形 12"/>
            <p:cNvSpPr/>
            <p:nvPr/>
          </p:nvSpPr>
          <p:spPr>
            <a:xfrm>
              <a:off x="0" y="4433758"/>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命名</a:t>
              </a:r>
            </a:p>
          </p:txBody>
        </p:sp>
        <p:sp>
          <p:nvSpPr>
            <p:cNvPr id="14" name="矩形 13"/>
            <p:cNvSpPr/>
            <p:nvPr/>
          </p:nvSpPr>
          <p:spPr>
            <a:xfrm>
              <a:off x="0" y="5411951"/>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a:t>
              </a:r>
            </a:p>
          </p:txBody>
        </p:sp>
      </p:grpSp>
      <p:sp>
        <p:nvSpPr>
          <p:cNvPr id="15" name="矩形 14"/>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16" name="肘形连接符 15"/>
          <p:cNvCxnSpPr>
            <a:stCxn id="19" idx="1"/>
            <a:endCxn id="15"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5"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5"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5" idx="3"/>
            <a:endCxn id="22"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5" idx="3"/>
            <a:endCxn id="23"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6.1.2.1 </a:t>
            </a:r>
            <a:r>
              <a:rPr lang="zh-CN" altLang="en-US" dirty="0" smtClean="0">
                <a:latin typeface="微软雅黑" pitchFamily="34" charset="-122"/>
                <a:ea typeface="微软雅黑" pitchFamily="34" charset="-122"/>
              </a:rPr>
              <a:t>实体完整性</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010817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定义与实现完整性约束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2338226088"/>
              </p:ext>
            </p:extLst>
          </p:nvPr>
        </p:nvGraphicFramePr>
        <p:xfrm>
          <a:off x="1542902" y="2697321"/>
          <a:ext cx="9057759" cy="3225014"/>
        </p:xfrm>
        <a:graphic>
          <a:graphicData uri="http://schemas.openxmlformats.org/drawingml/2006/table">
            <a:tbl>
              <a:tblPr firstRow="1" bandRow="1">
                <a:tableStyleId>{5940675A-B579-460E-94D1-54222C63F5DA}</a:tableStyleId>
              </a:tblPr>
              <a:tblGrid>
                <a:gridCol w="3019253"/>
                <a:gridCol w="3019253"/>
                <a:gridCol w="3019253"/>
              </a:tblGrid>
              <a:tr h="860162">
                <a:tc>
                  <a:txBody>
                    <a:bodyPr/>
                    <a:lstStyle/>
                    <a:p>
                      <a:pPr algn="ctr"/>
                      <a:r>
                        <a:rPr lang="zh-CN" altLang="en-US" sz="2400" dirty="0" smtClean="0">
                          <a:latin typeface="手札体-简粗体" panose="03000700000000000000" pitchFamily="66" charset="-122"/>
                          <a:ea typeface="手札体-简粗体" panose="03000700000000000000" pitchFamily="66" charset="-122"/>
                        </a:rPr>
                        <a:t>约束方式</a:t>
                      </a:r>
                      <a:endParaRPr lang="zh-CN" altLang="en-US" sz="2400" dirty="0">
                        <a:latin typeface="手札体-简粗体" panose="03000700000000000000" pitchFamily="66" charset="-122"/>
                        <a:ea typeface="手札体-简粗体" panose="03000700000000000000" pitchFamily="66" charset="-122"/>
                      </a:endParaRPr>
                    </a:p>
                  </a:txBody>
                  <a:tcPr anchor="ctr">
                    <a:solidFill>
                      <a:schemeClr val="accent2">
                        <a:lumMod val="40000"/>
                        <a:lumOff val="60000"/>
                      </a:schemeClr>
                    </a:solidFill>
                  </a:tcPr>
                </a:tc>
                <a:tc>
                  <a:txBody>
                    <a:bodyPr/>
                    <a:lstStyle/>
                    <a:p>
                      <a:pPr algn="ctr"/>
                      <a:r>
                        <a:rPr lang="zh-CN" altLang="en-US" sz="2400" dirty="0" smtClean="0">
                          <a:latin typeface="手札体-简粗体" panose="03000700000000000000" pitchFamily="66" charset="-122"/>
                          <a:ea typeface="手札体-简粗体" panose="03000700000000000000" pitchFamily="66" charset="-122"/>
                        </a:rPr>
                        <a:t>区别</a:t>
                      </a:r>
                      <a:r>
                        <a:rPr lang="en-US" altLang="zh-CN" sz="2400" dirty="0" smtClean="0">
                          <a:latin typeface="手札体-简粗体" panose="03000700000000000000" pitchFamily="66" charset="-122"/>
                          <a:ea typeface="手札体-简粗体" panose="03000700000000000000" pitchFamily="66" charset="-122"/>
                        </a:rPr>
                        <a:t>1</a:t>
                      </a:r>
                      <a:endParaRPr lang="zh-CN" altLang="en-US" sz="2400" dirty="0">
                        <a:latin typeface="手札体-简粗体" panose="03000700000000000000" pitchFamily="66" charset="-122"/>
                        <a:ea typeface="手札体-简粗体" panose="03000700000000000000" pitchFamily="66" charset="-122"/>
                      </a:endParaRPr>
                    </a:p>
                  </a:txBody>
                  <a:tcPr anchor="ctr">
                    <a:solidFill>
                      <a:schemeClr val="accent2">
                        <a:lumMod val="40000"/>
                        <a:lumOff val="60000"/>
                      </a:schemeClr>
                    </a:solidFill>
                  </a:tcPr>
                </a:tc>
                <a:tc>
                  <a:txBody>
                    <a:bodyPr/>
                    <a:lstStyle/>
                    <a:p>
                      <a:pPr algn="ctr"/>
                      <a:r>
                        <a:rPr lang="zh-CN" altLang="en-US" sz="2400" dirty="0" smtClean="0">
                          <a:latin typeface="手札体-简粗体" panose="03000700000000000000" pitchFamily="66" charset="-122"/>
                          <a:ea typeface="手札体-简粗体" panose="03000700000000000000" pitchFamily="66" charset="-122"/>
                        </a:rPr>
                        <a:t>区别</a:t>
                      </a:r>
                      <a:r>
                        <a:rPr lang="en-US" altLang="zh-CN" sz="2400" dirty="0" smtClean="0">
                          <a:latin typeface="手札体-简粗体" panose="03000700000000000000" pitchFamily="66" charset="-122"/>
                          <a:ea typeface="手札体-简粗体" panose="03000700000000000000" pitchFamily="66" charset="-122"/>
                        </a:rPr>
                        <a:t>2</a:t>
                      </a:r>
                      <a:endParaRPr lang="zh-CN" altLang="en-US" sz="2400" dirty="0">
                        <a:latin typeface="手札体-简粗体" panose="03000700000000000000" pitchFamily="66" charset="-122"/>
                        <a:ea typeface="手札体-简粗体" panose="03000700000000000000" pitchFamily="66" charset="-122"/>
                      </a:endParaRPr>
                    </a:p>
                  </a:txBody>
                  <a:tcPr anchor="ctr">
                    <a:solidFill>
                      <a:schemeClr val="accent2">
                        <a:lumMod val="40000"/>
                        <a:lumOff val="60000"/>
                      </a:schemeClr>
                    </a:solidFill>
                  </a:tcPr>
                </a:tc>
              </a:tr>
              <a:tr h="1182426">
                <a:tc>
                  <a:txBody>
                    <a:bodyPr/>
                    <a:lstStyle/>
                    <a:p>
                      <a:pPr algn="ctr"/>
                      <a:r>
                        <a:rPr lang="zh-CN" altLang="en-US" sz="2400" dirty="0" smtClean="0">
                          <a:latin typeface="手札体-简粗体" panose="03000700000000000000" pitchFamily="66" charset="-122"/>
                          <a:ea typeface="手札体-简粗体" panose="03000700000000000000" pitchFamily="66" charset="-122"/>
                        </a:rPr>
                        <a:t>主键约束</a:t>
                      </a:r>
                      <a:endParaRPr lang="zh-CN" altLang="en-US" sz="24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2400" dirty="0" smtClean="0">
                          <a:latin typeface="手札体-简粗体" panose="03000700000000000000" pitchFamily="66" charset="-122"/>
                          <a:ea typeface="手札体-简粗体" panose="03000700000000000000" pitchFamily="66" charset="-122"/>
                        </a:rPr>
                        <a:t>一个表只能创建</a:t>
                      </a:r>
                      <a:endParaRPr lang="en-US" altLang="zh-CN" sz="2400" dirty="0" smtClean="0">
                        <a:latin typeface="手札体-简粗体" panose="03000700000000000000" pitchFamily="66" charset="-122"/>
                        <a:ea typeface="手札体-简粗体" panose="03000700000000000000" pitchFamily="66" charset="-122"/>
                      </a:endParaRPr>
                    </a:p>
                    <a:p>
                      <a:pPr algn="ctr"/>
                      <a:r>
                        <a:rPr lang="zh-CN" altLang="en-US" sz="2400" dirty="0" smtClean="0">
                          <a:latin typeface="手札体-简粗体" panose="03000700000000000000" pitchFamily="66" charset="-122"/>
                          <a:ea typeface="手札体-简粗体" panose="03000700000000000000" pitchFamily="66" charset="-122"/>
                        </a:rPr>
                        <a:t>一个主键</a:t>
                      </a:r>
                      <a:endParaRPr lang="zh-CN" altLang="en-US" sz="24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2400" dirty="0" smtClean="0">
                          <a:solidFill>
                            <a:srgbClr val="FF0000"/>
                          </a:solidFill>
                          <a:latin typeface="手札体-简粗体" panose="03000700000000000000" pitchFamily="66" charset="-122"/>
                          <a:ea typeface="手札体-简粗体" panose="03000700000000000000" pitchFamily="66" charset="-122"/>
                        </a:rPr>
                        <a:t>PRIMARY KEY</a:t>
                      </a:r>
                      <a:endParaRPr lang="zh-CN" altLang="en-US" sz="2400" dirty="0">
                        <a:latin typeface="手札体-简粗体" panose="03000700000000000000" pitchFamily="66" charset="-122"/>
                        <a:ea typeface="手札体-简粗体" panose="03000700000000000000" pitchFamily="66" charset="-122"/>
                      </a:endParaRPr>
                    </a:p>
                  </a:txBody>
                  <a:tcPr anchor="ctr"/>
                </a:tc>
              </a:tr>
              <a:tr h="1182426">
                <a:tc>
                  <a:txBody>
                    <a:bodyPr/>
                    <a:lstStyle/>
                    <a:p>
                      <a:pPr algn="ctr"/>
                      <a:r>
                        <a:rPr lang="zh-CN" altLang="en-US" sz="2400" dirty="0" smtClean="0">
                          <a:latin typeface="手札体-简粗体" panose="03000700000000000000" pitchFamily="66" charset="-122"/>
                          <a:ea typeface="手札体-简粗体" panose="03000700000000000000" pitchFamily="66" charset="-122"/>
                        </a:rPr>
                        <a:t>候选键约束</a:t>
                      </a:r>
                      <a:endParaRPr lang="zh-CN" altLang="en-US" sz="24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2400" dirty="0" smtClean="0">
                          <a:latin typeface="手札体-简粗体" panose="03000700000000000000" pitchFamily="66" charset="-122"/>
                          <a:ea typeface="手札体-简粗体" panose="03000700000000000000" pitchFamily="66" charset="-122"/>
                        </a:rPr>
                        <a:t>可以定义</a:t>
                      </a:r>
                      <a:endParaRPr lang="en-US" altLang="zh-CN" sz="2400" dirty="0" smtClean="0">
                        <a:latin typeface="手札体-简粗体" panose="03000700000000000000" pitchFamily="66" charset="-122"/>
                        <a:ea typeface="手札体-简粗体" panose="03000700000000000000" pitchFamily="66" charset="-122"/>
                      </a:endParaRPr>
                    </a:p>
                    <a:p>
                      <a:pPr algn="ctr"/>
                      <a:r>
                        <a:rPr lang="zh-CN" altLang="en-US" sz="2400" dirty="0" smtClean="0">
                          <a:latin typeface="手札体-简粗体" panose="03000700000000000000" pitchFamily="66" charset="-122"/>
                          <a:ea typeface="手札体-简粗体" panose="03000700000000000000" pitchFamily="66" charset="-122"/>
                        </a:rPr>
                        <a:t>若干个候选键</a:t>
                      </a:r>
                      <a:endParaRPr lang="zh-CN" altLang="en-US" sz="24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2400" dirty="0" smtClean="0">
                          <a:solidFill>
                            <a:srgbClr val="FF0000"/>
                          </a:solidFill>
                          <a:latin typeface="手札体-简粗体" panose="03000700000000000000" pitchFamily="66" charset="-122"/>
                          <a:ea typeface="手札体-简粗体" panose="03000700000000000000" pitchFamily="66" charset="-122"/>
                        </a:rPr>
                        <a:t>UNIQUE</a:t>
                      </a:r>
                      <a:endParaRPr lang="zh-CN" altLang="en-US" sz="2400" dirty="0">
                        <a:solidFill>
                          <a:srgbClr val="FF0000"/>
                        </a:solidFill>
                        <a:latin typeface="手札体-简粗体" panose="03000700000000000000" pitchFamily="66" charset="-122"/>
                        <a:ea typeface="手札体-简粗体" panose="03000700000000000000" pitchFamily="66" charset="-122"/>
                      </a:endParaRPr>
                    </a:p>
                  </a:txBody>
                  <a:tcPr anchor="ctr"/>
                </a:tc>
              </a:tr>
            </a:tbl>
          </a:graphicData>
        </a:graphic>
      </p:graphicFrame>
      <p:grpSp>
        <p:nvGrpSpPr>
          <p:cNvPr id="8" name="组合 7"/>
          <p:cNvGrpSpPr/>
          <p:nvPr/>
        </p:nvGrpSpPr>
        <p:grpSpPr>
          <a:xfrm>
            <a:off x="0" y="244559"/>
            <a:ext cx="563526" cy="6368882"/>
            <a:chOff x="0" y="0"/>
            <a:chExt cx="563526" cy="6368882"/>
          </a:xfrm>
        </p:grpSpPr>
        <p:sp>
          <p:nvSpPr>
            <p:cNvPr id="9" name="矩形 8"/>
            <p:cNvSpPr/>
            <p:nvPr/>
          </p:nvSpPr>
          <p:spPr>
            <a:xfrm>
              <a:off x="0" y="0"/>
              <a:ext cx="563526" cy="17437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0" y="1767597"/>
              <a:ext cx="563526" cy="1201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作用对象</a:t>
              </a:r>
            </a:p>
          </p:txBody>
        </p:sp>
        <p:sp>
          <p:nvSpPr>
            <p:cNvPr id="12" name="矩形 11"/>
            <p:cNvSpPr/>
            <p:nvPr/>
          </p:nvSpPr>
          <p:spPr>
            <a:xfrm>
              <a:off x="0" y="2987738"/>
              <a:ext cx="563526" cy="142977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定义与实现</a:t>
              </a:r>
            </a:p>
          </p:txBody>
        </p:sp>
        <p:sp>
          <p:nvSpPr>
            <p:cNvPr id="13" name="矩形 12"/>
            <p:cNvSpPr/>
            <p:nvPr/>
          </p:nvSpPr>
          <p:spPr>
            <a:xfrm>
              <a:off x="0" y="4433758"/>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命名</a:t>
              </a:r>
            </a:p>
          </p:txBody>
        </p:sp>
        <p:sp>
          <p:nvSpPr>
            <p:cNvPr id="14" name="矩形 13"/>
            <p:cNvSpPr/>
            <p:nvPr/>
          </p:nvSpPr>
          <p:spPr>
            <a:xfrm>
              <a:off x="0" y="5411951"/>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a:t>
              </a:r>
            </a:p>
          </p:txBody>
        </p:sp>
      </p:grpSp>
      <p:sp>
        <p:nvSpPr>
          <p:cNvPr id="15" name="矩形 14"/>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16" name="肘形连接符 15"/>
          <p:cNvCxnSpPr>
            <a:stCxn id="19" idx="1"/>
            <a:endCxn id="15"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5"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5"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5" idx="3"/>
            <a:endCxn id="22"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5" idx="3"/>
            <a:endCxn id="23"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788680" y="8172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27" name="肘形连接符 26"/>
          <p:cNvCxnSpPr>
            <a:stCxn id="30" idx="1"/>
            <a:endCxn id="26" idx="3"/>
          </p:cNvCxnSpPr>
          <p:nvPr/>
        </p:nvCxnSpPr>
        <p:spPr>
          <a:xfrm rot="10800000" flipV="1">
            <a:off x="9818202" y="3253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31" idx="1"/>
            <a:endCxn id="26" idx="3"/>
          </p:cNvCxnSpPr>
          <p:nvPr/>
        </p:nvCxnSpPr>
        <p:spPr>
          <a:xfrm rot="10800000" flipV="1">
            <a:off x="9818202" y="6347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32" idx="1"/>
            <a:endCxn id="26" idx="3"/>
          </p:cNvCxnSpPr>
          <p:nvPr/>
        </p:nvCxnSpPr>
        <p:spPr>
          <a:xfrm rot="10800000">
            <a:off x="9818202" y="9772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0032342" y="1868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31" name="矩形 30"/>
          <p:cNvSpPr/>
          <p:nvPr/>
        </p:nvSpPr>
        <p:spPr>
          <a:xfrm>
            <a:off x="10032342" y="5202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32" name="矩形 31"/>
          <p:cNvSpPr/>
          <p:nvPr/>
        </p:nvSpPr>
        <p:spPr>
          <a:xfrm>
            <a:off x="10046712" y="8331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33" name="矩形 32"/>
          <p:cNvSpPr/>
          <p:nvPr/>
        </p:nvSpPr>
        <p:spPr>
          <a:xfrm>
            <a:off x="10046714" y="11813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34" name="矩形 33"/>
          <p:cNvSpPr/>
          <p:nvPr/>
        </p:nvSpPr>
        <p:spPr>
          <a:xfrm>
            <a:off x="10055293" y="15110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35" name="肘形连接符 34"/>
          <p:cNvCxnSpPr>
            <a:stCxn id="26" idx="3"/>
            <a:endCxn id="33" idx="1"/>
          </p:cNvCxnSpPr>
          <p:nvPr/>
        </p:nvCxnSpPr>
        <p:spPr>
          <a:xfrm>
            <a:off x="9818202" y="9772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26" idx="3"/>
            <a:endCxn id="34" idx="1"/>
          </p:cNvCxnSpPr>
          <p:nvPr/>
        </p:nvCxnSpPr>
        <p:spPr>
          <a:xfrm>
            <a:off x="9818202" y="9772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6.1.2.1 </a:t>
            </a:r>
            <a:r>
              <a:rPr lang="zh-CN" altLang="en-US" dirty="0" smtClean="0">
                <a:latin typeface="微软雅黑" pitchFamily="34" charset="-122"/>
                <a:ea typeface="微软雅黑" pitchFamily="34" charset="-122"/>
              </a:rPr>
              <a:t>实体完整性</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6543887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定义与实现完整性约束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参照</a:t>
            </a:r>
            <a:r>
              <a:rPr lang="zh-CN" altLang="en-US" sz="2400" dirty="0" smtClean="0">
                <a:solidFill>
                  <a:srgbClr val="FF0000"/>
                </a:solidFill>
                <a:latin typeface="手札体-简粗体" panose="03000700000000000000" pitchFamily="66" charset="-122"/>
                <a:ea typeface="手札体-简粗体" panose="03000700000000000000" pitchFamily="66" charset="-122"/>
              </a:rPr>
              <a:t>完整性</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0" name="矩形 9"/>
          <p:cNvSpPr/>
          <p:nvPr/>
        </p:nvSpPr>
        <p:spPr>
          <a:xfrm>
            <a:off x="1307804" y="3083443"/>
            <a:ext cx="9437965" cy="1775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REFERENCES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DELETE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reference_option</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UPDATE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reference_option</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1" name="矩形 10"/>
          <p:cNvSpPr/>
          <p:nvPr/>
        </p:nvSpPr>
        <p:spPr>
          <a:xfrm>
            <a:off x="3289167" y="3539796"/>
            <a:ext cx="910693"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箭头连接符 11"/>
          <p:cNvCxnSpPr/>
          <p:nvPr/>
        </p:nvCxnSpPr>
        <p:spPr>
          <a:xfrm flipH="1">
            <a:off x="3880884" y="3083443"/>
            <a:ext cx="637952" cy="4498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18836" y="2879131"/>
            <a:ext cx="3349258"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指定外键所参照的表名</a:t>
            </a:r>
            <a:endParaRPr lang="zh-CN" altLang="en-US" dirty="0">
              <a:latin typeface="手札体-简粗体" panose="03000700000000000000" pitchFamily="66" charset="-122"/>
              <a:ea typeface="手札体-简粗体" panose="03000700000000000000" pitchFamily="66" charset="-122"/>
            </a:endParaRPr>
          </a:p>
        </p:txBody>
      </p:sp>
      <p:grpSp>
        <p:nvGrpSpPr>
          <p:cNvPr id="14" name="组合 13"/>
          <p:cNvGrpSpPr/>
          <p:nvPr/>
        </p:nvGrpSpPr>
        <p:grpSpPr>
          <a:xfrm>
            <a:off x="0" y="244559"/>
            <a:ext cx="563526" cy="6368882"/>
            <a:chOff x="0" y="0"/>
            <a:chExt cx="563526" cy="6368882"/>
          </a:xfrm>
        </p:grpSpPr>
        <p:sp>
          <p:nvSpPr>
            <p:cNvPr id="15" name="矩形 14"/>
            <p:cNvSpPr/>
            <p:nvPr/>
          </p:nvSpPr>
          <p:spPr>
            <a:xfrm>
              <a:off x="0" y="0"/>
              <a:ext cx="563526" cy="17437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0" y="1767597"/>
              <a:ext cx="563526" cy="1201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作用对象</a:t>
              </a:r>
            </a:p>
          </p:txBody>
        </p:sp>
        <p:sp>
          <p:nvSpPr>
            <p:cNvPr id="18" name="矩形 17"/>
            <p:cNvSpPr/>
            <p:nvPr/>
          </p:nvSpPr>
          <p:spPr>
            <a:xfrm>
              <a:off x="0" y="2987738"/>
              <a:ext cx="563526" cy="142977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定义与实现</a:t>
              </a:r>
            </a:p>
          </p:txBody>
        </p:sp>
        <p:sp>
          <p:nvSpPr>
            <p:cNvPr id="20" name="矩形 19"/>
            <p:cNvSpPr/>
            <p:nvPr/>
          </p:nvSpPr>
          <p:spPr>
            <a:xfrm>
              <a:off x="0" y="4433758"/>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命名</a:t>
              </a:r>
            </a:p>
          </p:txBody>
        </p:sp>
        <p:sp>
          <p:nvSpPr>
            <p:cNvPr id="22" name="矩形 21"/>
            <p:cNvSpPr/>
            <p:nvPr/>
          </p:nvSpPr>
          <p:spPr>
            <a:xfrm>
              <a:off x="0" y="5411951"/>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a:t>
              </a:r>
            </a:p>
          </p:txBody>
        </p:sp>
      </p:grpSp>
      <p:sp>
        <p:nvSpPr>
          <p:cNvPr id="17" name="矩形 16"/>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19" name="肘形连接符 18"/>
          <p:cNvCxnSpPr>
            <a:stCxn id="24" idx="1"/>
            <a:endCxn id="17"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5" idx="1"/>
            <a:endCxn id="17"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17"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29" name="肘形连接符 28"/>
          <p:cNvCxnSpPr>
            <a:stCxn id="17" idx="3"/>
            <a:endCxn id="27"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17" idx="3"/>
            <a:endCxn id="28"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6.1.2.2 </a:t>
            </a:r>
            <a:r>
              <a:rPr lang="zh-CN" altLang="en-US" dirty="0">
                <a:latin typeface="微软雅黑" pitchFamily="34" charset="-122"/>
                <a:ea typeface="微软雅黑" pitchFamily="34" charset="-122"/>
              </a:rPr>
              <a:t>参照</a:t>
            </a:r>
            <a:r>
              <a:rPr lang="zh-CN" altLang="en-US" dirty="0" smtClean="0">
                <a:latin typeface="微软雅黑" pitchFamily="34" charset="-122"/>
                <a:ea typeface="微软雅黑" pitchFamily="34" charset="-122"/>
              </a:rPr>
              <a:t>完整性</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2068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定义与实现完整性约束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参照</a:t>
            </a:r>
            <a:r>
              <a:rPr lang="zh-CN" altLang="en-US" sz="2400" dirty="0" smtClean="0">
                <a:solidFill>
                  <a:srgbClr val="FF0000"/>
                </a:solidFill>
                <a:latin typeface="手札体-简粗体" panose="03000700000000000000" pitchFamily="66" charset="-122"/>
                <a:ea typeface="手札体-简粗体" panose="03000700000000000000" pitchFamily="66" charset="-122"/>
              </a:rPr>
              <a:t>完整性</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0" name="矩形 9"/>
          <p:cNvSpPr/>
          <p:nvPr/>
        </p:nvSpPr>
        <p:spPr>
          <a:xfrm>
            <a:off x="1307804" y="3083443"/>
            <a:ext cx="9437965" cy="1775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REFERENCES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DELETE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reference_option</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UPDATE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reference_option</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1" name="矩形 10"/>
          <p:cNvSpPr/>
          <p:nvPr/>
        </p:nvSpPr>
        <p:spPr>
          <a:xfrm>
            <a:off x="4926579" y="3543069"/>
            <a:ext cx="1057675"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箭头连接符 11"/>
          <p:cNvCxnSpPr/>
          <p:nvPr/>
        </p:nvCxnSpPr>
        <p:spPr>
          <a:xfrm flipH="1">
            <a:off x="5555513" y="3083443"/>
            <a:ext cx="637952" cy="4498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07342" y="2899739"/>
            <a:ext cx="2341235"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指定被参照的列名</a:t>
            </a:r>
            <a:endParaRPr lang="zh-CN" altLang="en-US" dirty="0">
              <a:latin typeface="手札体-简粗体" panose="03000700000000000000" pitchFamily="66" charset="-122"/>
              <a:ea typeface="手札体-简粗体" panose="03000700000000000000" pitchFamily="66" charset="-122"/>
            </a:endParaRPr>
          </a:p>
        </p:txBody>
      </p:sp>
      <p:grpSp>
        <p:nvGrpSpPr>
          <p:cNvPr id="14" name="组合 13"/>
          <p:cNvGrpSpPr/>
          <p:nvPr/>
        </p:nvGrpSpPr>
        <p:grpSpPr>
          <a:xfrm>
            <a:off x="0" y="244559"/>
            <a:ext cx="563526" cy="6368882"/>
            <a:chOff x="0" y="0"/>
            <a:chExt cx="563526" cy="6368882"/>
          </a:xfrm>
        </p:grpSpPr>
        <p:sp>
          <p:nvSpPr>
            <p:cNvPr id="15" name="矩形 14"/>
            <p:cNvSpPr/>
            <p:nvPr/>
          </p:nvSpPr>
          <p:spPr>
            <a:xfrm>
              <a:off x="0" y="0"/>
              <a:ext cx="563526" cy="17437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0" y="1767597"/>
              <a:ext cx="563526" cy="1201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作用对象</a:t>
              </a:r>
            </a:p>
          </p:txBody>
        </p:sp>
        <p:sp>
          <p:nvSpPr>
            <p:cNvPr id="17" name="矩形 16"/>
            <p:cNvSpPr/>
            <p:nvPr/>
          </p:nvSpPr>
          <p:spPr>
            <a:xfrm>
              <a:off x="0" y="2987738"/>
              <a:ext cx="563526" cy="142977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定义与实现</a:t>
              </a:r>
            </a:p>
          </p:txBody>
        </p:sp>
        <p:sp>
          <p:nvSpPr>
            <p:cNvPr id="18" name="矩形 17"/>
            <p:cNvSpPr/>
            <p:nvPr/>
          </p:nvSpPr>
          <p:spPr>
            <a:xfrm>
              <a:off x="0" y="4433758"/>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命名</a:t>
              </a:r>
            </a:p>
          </p:txBody>
        </p:sp>
        <p:sp>
          <p:nvSpPr>
            <p:cNvPr id="19" name="矩形 18"/>
            <p:cNvSpPr/>
            <p:nvPr/>
          </p:nvSpPr>
          <p:spPr>
            <a:xfrm>
              <a:off x="0" y="5411951"/>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a:t>
              </a:r>
            </a:p>
          </p:txBody>
        </p:sp>
      </p:grpSp>
      <p:sp>
        <p:nvSpPr>
          <p:cNvPr id="20" name="矩形 19"/>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24" idx="1"/>
            <a:endCxn id="20"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20"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20"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29" name="肘形连接符 28"/>
          <p:cNvCxnSpPr>
            <a:stCxn id="20" idx="3"/>
            <a:endCxn id="27"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0" idx="3"/>
            <a:endCxn id="28"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6.1.2.2 </a:t>
            </a:r>
            <a:r>
              <a:rPr lang="zh-CN" altLang="en-US" dirty="0">
                <a:latin typeface="微软雅黑" pitchFamily="34" charset="-122"/>
                <a:ea typeface="微软雅黑" pitchFamily="34" charset="-122"/>
              </a:rPr>
              <a:t>参照</a:t>
            </a:r>
            <a:r>
              <a:rPr lang="zh-CN" altLang="en-US" dirty="0" smtClean="0">
                <a:latin typeface="微软雅黑" pitchFamily="34" charset="-122"/>
                <a:ea typeface="微软雅黑" pitchFamily="34" charset="-122"/>
              </a:rPr>
              <a:t>完整性</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089476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接连接符 7"/>
          <p:cNvSpPr>
            <a:spLocks noChangeShapeType="1"/>
          </p:cNvSpPr>
          <p:nvPr>
            <p:custDataLst>
              <p:tags r:id="rId2"/>
            </p:custDataLst>
          </p:nvPr>
        </p:nvSpPr>
        <p:spPr bwMode="auto">
          <a:xfrm flipH="1">
            <a:off x="2646678" y="1844824"/>
            <a:ext cx="4804" cy="2599585"/>
          </a:xfrm>
          <a:prstGeom prst="line">
            <a:avLst/>
          </a:prstGeom>
          <a:solidFill>
            <a:srgbClr val="B680DA"/>
          </a:solidFill>
          <a:ln w="6350">
            <a:solidFill>
              <a:srgbClr val="A50021"/>
            </a:solidFill>
            <a:miter lim="800000"/>
          </a:ln>
        </p:spPr>
        <p:txBody>
          <a:bodyPr>
            <a:normAutofit fontScale="25000" lnSpcReduction="20000"/>
          </a:bodyPr>
          <a:lstStyle/>
          <a:p>
            <a:endParaRPr lang="zh-CN" altLang="en-US">
              <a:latin typeface="黑体" panose="02010609060101010101" pitchFamily="49" charset="-122"/>
              <a:ea typeface="黑体" panose="02010609060101010101" pitchFamily="49" charset="-122"/>
              <a:sym typeface="Arial" panose="020B0604020202020204" pitchFamily="34" charset="0"/>
            </a:endParaRPr>
          </a:p>
        </p:txBody>
      </p:sp>
      <p:grpSp>
        <p:nvGrpSpPr>
          <p:cNvPr id="14" name="组合 13"/>
          <p:cNvGrpSpPr/>
          <p:nvPr>
            <p:custDataLst>
              <p:tags r:id="rId3"/>
            </p:custDataLst>
          </p:nvPr>
        </p:nvGrpSpPr>
        <p:grpSpPr>
          <a:xfrm>
            <a:off x="2473452" y="2204863"/>
            <a:ext cx="6851834" cy="546147"/>
            <a:chOff x="2217049" y="1938958"/>
            <a:chExt cx="5199005" cy="394210"/>
          </a:xfrm>
          <a:solidFill>
            <a:srgbClr val="C00000"/>
          </a:solidFill>
        </p:grpSpPr>
        <p:sp>
          <p:nvSpPr>
            <p:cNvPr id="8" name="椭圆 2"/>
            <p:cNvSpPr>
              <a:spLocks noChangeArrowheads="1"/>
            </p:cNvSpPr>
            <p:nvPr>
              <p:custDataLst>
                <p:tags r:id="rId7"/>
              </p:custDataLst>
            </p:nvPr>
          </p:nvSpPr>
          <p:spPr bwMode="auto">
            <a:xfrm>
              <a:off x="2217049" y="2023530"/>
              <a:ext cx="255588" cy="255588"/>
            </a:xfrm>
            <a:prstGeom prst="ellipse">
              <a:avLst/>
            </a:prstGeom>
            <a:grpFill/>
            <a:ln w="12700" cmpd="sng">
              <a:solidFill>
                <a:srgbClr val="FF0000"/>
              </a:solidFill>
              <a:prstDash val="solid"/>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a:solidFill>
                  <a:srgbClr val="FFFFFF"/>
                </a:solidFill>
                <a:latin typeface="黑体" panose="02010609060101010101" pitchFamily="49" charset="-122"/>
                <a:ea typeface="黑体" panose="02010609060101010101" pitchFamily="49" charset="-122"/>
                <a:sym typeface="Arial" panose="020B0604020202020204" pitchFamily="34" charset="0"/>
              </a:endParaRPr>
            </a:p>
          </p:txBody>
        </p:sp>
        <p:sp>
          <p:nvSpPr>
            <p:cNvPr id="9" name="矩形 8"/>
            <p:cNvSpPr/>
            <p:nvPr>
              <p:custDataLst>
                <p:tags r:id="rId8"/>
              </p:custDataLst>
            </p:nvPr>
          </p:nvSpPr>
          <p:spPr bwMode="auto">
            <a:xfrm>
              <a:off x="2844054" y="1938958"/>
              <a:ext cx="4572000" cy="394210"/>
            </a:xfrm>
            <a:prstGeom prst="rect">
              <a:avLst/>
            </a:prstGeom>
            <a:grpFill/>
            <a:ln w="12700" cmpd="sng">
              <a:solidFill>
                <a:srgbClr val="FF0000"/>
              </a:solidFill>
              <a:prstDash val="solid"/>
              <a:round/>
            </a:ln>
          </p:spPr>
          <p:txBody>
            <a:bodyPr anchor="ctr">
              <a:no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存储过程</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grpSp>
      <p:grpSp>
        <p:nvGrpSpPr>
          <p:cNvPr id="15" name="组合 14"/>
          <p:cNvGrpSpPr/>
          <p:nvPr>
            <p:custDataLst>
              <p:tags r:id="rId4"/>
            </p:custDataLst>
          </p:nvPr>
        </p:nvGrpSpPr>
        <p:grpSpPr>
          <a:xfrm>
            <a:off x="2473452" y="3140967"/>
            <a:ext cx="6851834" cy="546147"/>
            <a:chOff x="2217049" y="3096485"/>
            <a:chExt cx="5199005" cy="394210"/>
          </a:xfrm>
          <a:solidFill>
            <a:srgbClr val="C00000"/>
          </a:solidFill>
        </p:grpSpPr>
        <p:sp>
          <p:nvSpPr>
            <p:cNvPr id="10" name="矩形 9"/>
            <p:cNvSpPr/>
            <p:nvPr>
              <p:custDataLst>
                <p:tags r:id="rId5"/>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存储函数</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11" name="椭圆 2"/>
            <p:cNvSpPr>
              <a:spLocks noChangeArrowheads="1"/>
            </p:cNvSpPr>
            <p:nvPr>
              <p:custDataLst>
                <p:tags r:id="rId6"/>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
        <p:nvSpPr>
          <p:cNvPr id="16" name="圆角矩形 15"/>
          <p:cNvSpPr/>
          <p:nvPr/>
        </p:nvSpPr>
        <p:spPr>
          <a:xfrm>
            <a:off x="674228" y="435118"/>
            <a:ext cx="7221972" cy="77660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5</a:t>
            </a:r>
            <a:r>
              <a:rPr lang="zh-CN" altLang="en-US" sz="2800" b="1" dirty="0" smtClean="0">
                <a:latin typeface="黑体" panose="02010609060101010101" pitchFamily="49" charset="-122"/>
                <a:ea typeface="黑体" panose="02010609060101010101" pitchFamily="49" charset="-122"/>
              </a:rPr>
              <a:t>章   数据库编程</a:t>
            </a:r>
            <a:endParaRPr lang="zh-CN" altLang="en-US" sz="2800" b="1"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16176196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定义与实现完整性约束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参照</a:t>
            </a:r>
            <a:r>
              <a:rPr lang="zh-CN" altLang="en-US" sz="2400" dirty="0" smtClean="0">
                <a:solidFill>
                  <a:srgbClr val="FF0000"/>
                </a:solidFill>
                <a:latin typeface="手札体-简粗体" panose="03000700000000000000" pitchFamily="66" charset="-122"/>
                <a:ea typeface="手札体-简粗体" panose="03000700000000000000" pitchFamily="66" charset="-122"/>
              </a:rPr>
              <a:t>完整性</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0" name="矩形 9"/>
          <p:cNvSpPr/>
          <p:nvPr/>
        </p:nvSpPr>
        <p:spPr>
          <a:xfrm>
            <a:off x="1307804" y="3083443"/>
            <a:ext cx="9437965" cy="1775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REFERENCES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DELETE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reference_option</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UPDATE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reference_option</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cxnSp>
        <p:nvCxnSpPr>
          <p:cNvPr id="17" name="直接连接符 16"/>
          <p:cNvCxnSpPr/>
          <p:nvPr/>
        </p:nvCxnSpPr>
        <p:spPr>
          <a:xfrm>
            <a:off x="4277839" y="3811773"/>
            <a:ext cx="17033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5260604" y="3811773"/>
            <a:ext cx="0" cy="135034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307804" y="5168318"/>
            <a:ext cx="9437964" cy="8878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[(length)][ASC | DESC]</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11" name="组合 10"/>
          <p:cNvGrpSpPr/>
          <p:nvPr/>
        </p:nvGrpSpPr>
        <p:grpSpPr>
          <a:xfrm>
            <a:off x="0" y="244559"/>
            <a:ext cx="563526" cy="6368882"/>
            <a:chOff x="0" y="0"/>
            <a:chExt cx="563526" cy="6368882"/>
          </a:xfrm>
        </p:grpSpPr>
        <p:sp>
          <p:nvSpPr>
            <p:cNvPr id="12" name="矩形 11"/>
            <p:cNvSpPr/>
            <p:nvPr/>
          </p:nvSpPr>
          <p:spPr>
            <a:xfrm>
              <a:off x="0" y="0"/>
              <a:ext cx="563526" cy="17437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1767597"/>
              <a:ext cx="563526" cy="1201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作用对象</a:t>
              </a:r>
            </a:p>
          </p:txBody>
        </p:sp>
        <p:sp>
          <p:nvSpPr>
            <p:cNvPr id="14" name="矩形 13"/>
            <p:cNvSpPr/>
            <p:nvPr/>
          </p:nvSpPr>
          <p:spPr>
            <a:xfrm>
              <a:off x="0" y="2987738"/>
              <a:ext cx="563526" cy="142977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定义与实现</a:t>
              </a:r>
            </a:p>
          </p:txBody>
        </p:sp>
        <p:sp>
          <p:nvSpPr>
            <p:cNvPr id="15" name="矩形 14"/>
            <p:cNvSpPr/>
            <p:nvPr/>
          </p:nvSpPr>
          <p:spPr>
            <a:xfrm>
              <a:off x="0" y="4433758"/>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命名</a:t>
              </a:r>
            </a:p>
          </p:txBody>
        </p:sp>
        <p:sp>
          <p:nvSpPr>
            <p:cNvPr id="16" name="矩形 15"/>
            <p:cNvSpPr/>
            <p:nvPr/>
          </p:nvSpPr>
          <p:spPr>
            <a:xfrm>
              <a:off x="0" y="5411951"/>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a:t>
              </a:r>
            </a:p>
          </p:txBody>
        </p:sp>
      </p:grpSp>
      <p:sp>
        <p:nvSpPr>
          <p:cNvPr id="18" name="矩形 17"/>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20" name="肘形连接符 19"/>
          <p:cNvCxnSpPr>
            <a:stCxn id="24" idx="1"/>
            <a:endCxn id="18"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8"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18"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29" name="肘形连接符 28"/>
          <p:cNvCxnSpPr>
            <a:stCxn id="18" idx="3"/>
            <a:endCxn id="27"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18" idx="3"/>
            <a:endCxn id="28"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6.1.2.2 </a:t>
            </a:r>
            <a:r>
              <a:rPr lang="zh-CN" altLang="en-US" dirty="0">
                <a:latin typeface="微软雅黑" pitchFamily="34" charset="-122"/>
                <a:ea typeface="微软雅黑" pitchFamily="34" charset="-122"/>
              </a:rPr>
              <a:t>参照</a:t>
            </a:r>
            <a:r>
              <a:rPr lang="zh-CN" altLang="en-US" dirty="0" smtClean="0">
                <a:latin typeface="微软雅黑" pitchFamily="34" charset="-122"/>
                <a:ea typeface="微软雅黑" pitchFamily="34" charset="-122"/>
              </a:rPr>
              <a:t>完整性</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9836820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定义与实现完整性约束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参照</a:t>
            </a:r>
            <a:r>
              <a:rPr lang="zh-CN" altLang="en-US" sz="2400" dirty="0" smtClean="0">
                <a:solidFill>
                  <a:srgbClr val="FF0000"/>
                </a:solidFill>
                <a:latin typeface="手札体-简粗体" panose="03000700000000000000" pitchFamily="66" charset="-122"/>
                <a:ea typeface="手札体-简粗体" panose="03000700000000000000" pitchFamily="66" charset="-122"/>
              </a:rPr>
              <a:t>完整性</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0" name="矩形 9"/>
          <p:cNvSpPr/>
          <p:nvPr/>
        </p:nvSpPr>
        <p:spPr>
          <a:xfrm>
            <a:off x="1307804" y="3083443"/>
            <a:ext cx="9437965" cy="1775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REFERENCES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DELETE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reference_option</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UPDATE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reference_option</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1" name="矩形 10"/>
          <p:cNvSpPr/>
          <p:nvPr/>
        </p:nvSpPr>
        <p:spPr>
          <a:xfrm>
            <a:off x="1726179" y="3824832"/>
            <a:ext cx="1335998" cy="5451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箭头连接符 11"/>
          <p:cNvCxnSpPr/>
          <p:nvPr/>
        </p:nvCxnSpPr>
        <p:spPr>
          <a:xfrm>
            <a:off x="2525232" y="4369981"/>
            <a:ext cx="345559" cy="60605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14077" y="4967698"/>
            <a:ext cx="3425756"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指定参照动作相关的</a:t>
            </a:r>
            <a:r>
              <a:rPr lang="en-US" altLang="zh-CN" dirty="0" smtClean="0">
                <a:latin typeface="手札体-简粗体" panose="03000700000000000000" pitchFamily="66" charset="-122"/>
                <a:ea typeface="手札体-简粗体" panose="03000700000000000000" pitchFamily="66" charset="-122"/>
              </a:rPr>
              <a:t>SQL</a:t>
            </a:r>
            <a:r>
              <a:rPr lang="zh-CN" altLang="en-US" dirty="0" smtClean="0">
                <a:latin typeface="手札体-简粗体" panose="03000700000000000000" pitchFamily="66" charset="-122"/>
                <a:ea typeface="手札体-简粗体" panose="03000700000000000000" pitchFamily="66" charset="-122"/>
              </a:rPr>
              <a:t>语句</a:t>
            </a:r>
            <a:endParaRPr lang="zh-CN" altLang="en-US" dirty="0">
              <a:latin typeface="手札体-简粗体" panose="03000700000000000000" pitchFamily="66" charset="-122"/>
              <a:ea typeface="手札体-简粗体" panose="03000700000000000000" pitchFamily="66" charset="-122"/>
            </a:endParaRPr>
          </a:p>
        </p:txBody>
      </p:sp>
      <p:grpSp>
        <p:nvGrpSpPr>
          <p:cNvPr id="14" name="组合 13"/>
          <p:cNvGrpSpPr/>
          <p:nvPr/>
        </p:nvGrpSpPr>
        <p:grpSpPr>
          <a:xfrm>
            <a:off x="0" y="244559"/>
            <a:ext cx="563526" cy="6368882"/>
            <a:chOff x="0" y="0"/>
            <a:chExt cx="563526" cy="6368882"/>
          </a:xfrm>
        </p:grpSpPr>
        <p:sp>
          <p:nvSpPr>
            <p:cNvPr id="15" name="矩形 14"/>
            <p:cNvSpPr/>
            <p:nvPr/>
          </p:nvSpPr>
          <p:spPr>
            <a:xfrm>
              <a:off x="0" y="0"/>
              <a:ext cx="563526" cy="17437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0" y="1767597"/>
              <a:ext cx="563526" cy="1201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作用对象</a:t>
              </a:r>
            </a:p>
          </p:txBody>
        </p:sp>
        <p:sp>
          <p:nvSpPr>
            <p:cNvPr id="17" name="矩形 16"/>
            <p:cNvSpPr/>
            <p:nvPr/>
          </p:nvSpPr>
          <p:spPr>
            <a:xfrm>
              <a:off x="0" y="2987738"/>
              <a:ext cx="563526" cy="142977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定义与实现</a:t>
              </a:r>
            </a:p>
          </p:txBody>
        </p:sp>
        <p:sp>
          <p:nvSpPr>
            <p:cNvPr id="18" name="矩形 17"/>
            <p:cNvSpPr/>
            <p:nvPr/>
          </p:nvSpPr>
          <p:spPr>
            <a:xfrm>
              <a:off x="0" y="4433758"/>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命名</a:t>
              </a:r>
            </a:p>
          </p:txBody>
        </p:sp>
        <p:sp>
          <p:nvSpPr>
            <p:cNvPr id="19" name="矩形 18"/>
            <p:cNvSpPr/>
            <p:nvPr/>
          </p:nvSpPr>
          <p:spPr>
            <a:xfrm>
              <a:off x="0" y="5411951"/>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a:t>
              </a:r>
            </a:p>
          </p:txBody>
        </p:sp>
      </p:grpSp>
      <p:sp>
        <p:nvSpPr>
          <p:cNvPr id="20" name="矩形 19"/>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24" idx="1"/>
            <a:endCxn id="20"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20"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20"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29" name="肘形连接符 28"/>
          <p:cNvCxnSpPr>
            <a:stCxn id="20" idx="3"/>
            <a:endCxn id="27"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0" idx="3"/>
            <a:endCxn id="28"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6.1.2.2 </a:t>
            </a:r>
            <a:r>
              <a:rPr lang="zh-CN" altLang="en-US" dirty="0">
                <a:latin typeface="微软雅黑" pitchFamily="34" charset="-122"/>
                <a:ea typeface="微软雅黑" pitchFamily="34" charset="-122"/>
              </a:rPr>
              <a:t>参照</a:t>
            </a:r>
            <a:r>
              <a:rPr lang="zh-CN" altLang="en-US" dirty="0" smtClean="0">
                <a:latin typeface="微软雅黑" pitchFamily="34" charset="-122"/>
                <a:ea typeface="微软雅黑" pitchFamily="34" charset="-122"/>
              </a:rPr>
              <a:t>完整性</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766971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定义与实现完整性约束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参照</a:t>
            </a:r>
            <a:r>
              <a:rPr lang="zh-CN" altLang="en-US" sz="2400" dirty="0" smtClean="0">
                <a:solidFill>
                  <a:srgbClr val="FF0000"/>
                </a:solidFill>
                <a:latin typeface="手札体-简粗体" panose="03000700000000000000" pitchFamily="66" charset="-122"/>
                <a:ea typeface="手札体-简粗体" panose="03000700000000000000" pitchFamily="66" charset="-122"/>
              </a:rPr>
              <a:t>完整性</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0" name="矩形 9"/>
          <p:cNvSpPr/>
          <p:nvPr/>
        </p:nvSpPr>
        <p:spPr>
          <a:xfrm>
            <a:off x="1307804" y="3083443"/>
            <a:ext cx="9437965" cy="1775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REFERENCES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DELETE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reference_option</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UPDATE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reference_option</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1" name="矩形 10"/>
          <p:cNvSpPr/>
          <p:nvPr/>
        </p:nvSpPr>
        <p:spPr>
          <a:xfrm>
            <a:off x="3062177" y="3824832"/>
            <a:ext cx="1765004" cy="5451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箭头连接符 11"/>
          <p:cNvCxnSpPr/>
          <p:nvPr/>
        </p:nvCxnSpPr>
        <p:spPr>
          <a:xfrm>
            <a:off x="4066953" y="4369981"/>
            <a:ext cx="345559" cy="60605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62176" y="4980623"/>
            <a:ext cx="3838353"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指定参照完整性约束的实现策略</a:t>
            </a:r>
            <a:endParaRPr lang="zh-CN" altLang="en-US" dirty="0">
              <a:latin typeface="手札体-简粗体" panose="03000700000000000000" pitchFamily="66" charset="-122"/>
              <a:ea typeface="手札体-简粗体" panose="03000700000000000000" pitchFamily="66" charset="-122"/>
            </a:endParaRPr>
          </a:p>
        </p:txBody>
      </p:sp>
      <p:grpSp>
        <p:nvGrpSpPr>
          <p:cNvPr id="14" name="组合 13"/>
          <p:cNvGrpSpPr/>
          <p:nvPr/>
        </p:nvGrpSpPr>
        <p:grpSpPr>
          <a:xfrm>
            <a:off x="0" y="244559"/>
            <a:ext cx="563526" cy="6368882"/>
            <a:chOff x="0" y="0"/>
            <a:chExt cx="563526" cy="6368882"/>
          </a:xfrm>
        </p:grpSpPr>
        <p:sp>
          <p:nvSpPr>
            <p:cNvPr id="15" name="矩形 14"/>
            <p:cNvSpPr/>
            <p:nvPr/>
          </p:nvSpPr>
          <p:spPr>
            <a:xfrm>
              <a:off x="0" y="0"/>
              <a:ext cx="563526" cy="17437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0" y="1767597"/>
              <a:ext cx="563526" cy="1201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作用对象</a:t>
              </a:r>
            </a:p>
          </p:txBody>
        </p:sp>
        <p:sp>
          <p:nvSpPr>
            <p:cNvPr id="17" name="矩形 16"/>
            <p:cNvSpPr/>
            <p:nvPr/>
          </p:nvSpPr>
          <p:spPr>
            <a:xfrm>
              <a:off x="0" y="2987738"/>
              <a:ext cx="563526" cy="142977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定义与实现</a:t>
              </a:r>
            </a:p>
          </p:txBody>
        </p:sp>
        <p:sp>
          <p:nvSpPr>
            <p:cNvPr id="18" name="矩形 17"/>
            <p:cNvSpPr/>
            <p:nvPr/>
          </p:nvSpPr>
          <p:spPr>
            <a:xfrm>
              <a:off x="0" y="4433758"/>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命名</a:t>
              </a:r>
            </a:p>
          </p:txBody>
        </p:sp>
        <p:sp>
          <p:nvSpPr>
            <p:cNvPr id="19" name="矩形 18"/>
            <p:cNvSpPr/>
            <p:nvPr/>
          </p:nvSpPr>
          <p:spPr>
            <a:xfrm>
              <a:off x="0" y="5411951"/>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a:t>
              </a:r>
            </a:p>
          </p:txBody>
        </p:sp>
      </p:grpSp>
      <p:sp>
        <p:nvSpPr>
          <p:cNvPr id="20" name="矩形 19"/>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24" idx="1"/>
            <a:endCxn id="20"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20"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20"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29" name="肘形连接符 28"/>
          <p:cNvCxnSpPr>
            <a:stCxn id="20" idx="3"/>
            <a:endCxn id="27"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0" idx="3"/>
            <a:endCxn id="28"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6.1.2.2 </a:t>
            </a:r>
            <a:r>
              <a:rPr lang="zh-CN" altLang="en-US" dirty="0">
                <a:latin typeface="微软雅黑" pitchFamily="34" charset="-122"/>
                <a:ea typeface="微软雅黑" pitchFamily="34" charset="-122"/>
              </a:rPr>
              <a:t>参照</a:t>
            </a:r>
            <a:r>
              <a:rPr lang="zh-CN" altLang="en-US" dirty="0" smtClean="0">
                <a:latin typeface="微软雅黑" pitchFamily="34" charset="-122"/>
                <a:ea typeface="微软雅黑" pitchFamily="34" charset="-122"/>
              </a:rPr>
              <a:t>完整性</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54813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定义与实现完整性约束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参照</a:t>
            </a:r>
            <a:r>
              <a:rPr lang="zh-CN" altLang="en-US" sz="2400" dirty="0" smtClean="0">
                <a:solidFill>
                  <a:srgbClr val="FF0000"/>
                </a:solidFill>
                <a:latin typeface="手札体-简粗体" panose="03000700000000000000" pitchFamily="66" charset="-122"/>
                <a:ea typeface="手札体-简粗体" panose="03000700000000000000" pitchFamily="66" charset="-122"/>
              </a:rPr>
              <a:t>完整性</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0" name="矩形 9"/>
          <p:cNvSpPr/>
          <p:nvPr/>
        </p:nvSpPr>
        <p:spPr>
          <a:xfrm>
            <a:off x="1307804" y="3083443"/>
            <a:ext cx="9437965" cy="1775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REFERENCES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DELETE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reference_option</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UPDATE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reference_option</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cxnSp>
        <p:nvCxnSpPr>
          <p:cNvPr id="19" name="直接箭头连接符 18"/>
          <p:cNvCxnSpPr/>
          <p:nvPr/>
        </p:nvCxnSpPr>
        <p:spPr>
          <a:xfrm>
            <a:off x="4069757" y="4400108"/>
            <a:ext cx="0" cy="76821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307804" y="5168318"/>
            <a:ext cx="9437964" cy="8878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RESTRICT | CASCADE | SET NULL | NO ACTION</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33" name="矩形 32"/>
          <p:cNvSpPr/>
          <p:nvPr/>
        </p:nvSpPr>
        <p:spPr>
          <a:xfrm>
            <a:off x="3062177" y="3824832"/>
            <a:ext cx="1765004" cy="5451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4" name="组合 33"/>
          <p:cNvGrpSpPr/>
          <p:nvPr/>
        </p:nvGrpSpPr>
        <p:grpSpPr>
          <a:xfrm>
            <a:off x="0" y="244559"/>
            <a:ext cx="563526" cy="6368882"/>
            <a:chOff x="0" y="0"/>
            <a:chExt cx="563526" cy="6368882"/>
          </a:xfrm>
        </p:grpSpPr>
        <p:sp>
          <p:nvSpPr>
            <p:cNvPr id="35" name="矩形 34"/>
            <p:cNvSpPr/>
            <p:nvPr/>
          </p:nvSpPr>
          <p:spPr>
            <a:xfrm>
              <a:off x="0" y="0"/>
              <a:ext cx="563526" cy="17437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0" y="1767597"/>
              <a:ext cx="563526" cy="1201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作用对象</a:t>
              </a:r>
            </a:p>
          </p:txBody>
        </p:sp>
        <p:sp>
          <p:nvSpPr>
            <p:cNvPr id="37" name="矩形 36"/>
            <p:cNvSpPr/>
            <p:nvPr/>
          </p:nvSpPr>
          <p:spPr>
            <a:xfrm>
              <a:off x="0" y="2987738"/>
              <a:ext cx="563526" cy="142977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定义与实现</a:t>
              </a:r>
            </a:p>
          </p:txBody>
        </p:sp>
        <p:sp>
          <p:nvSpPr>
            <p:cNvPr id="38" name="矩形 37"/>
            <p:cNvSpPr/>
            <p:nvPr/>
          </p:nvSpPr>
          <p:spPr>
            <a:xfrm>
              <a:off x="0" y="4433758"/>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命名</a:t>
              </a:r>
            </a:p>
          </p:txBody>
        </p:sp>
        <p:sp>
          <p:nvSpPr>
            <p:cNvPr id="39" name="矩形 38"/>
            <p:cNvSpPr/>
            <p:nvPr/>
          </p:nvSpPr>
          <p:spPr>
            <a:xfrm>
              <a:off x="0" y="5411951"/>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a:t>
              </a:r>
            </a:p>
          </p:txBody>
        </p:sp>
      </p:grpSp>
      <p:sp>
        <p:nvSpPr>
          <p:cNvPr id="15" name="矩形 14"/>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16" name="肘形连接符 15"/>
          <p:cNvCxnSpPr>
            <a:stCxn id="20" idx="1"/>
            <a:endCxn id="15"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2" idx="1"/>
            <a:endCxn id="15"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3" idx="1"/>
            <a:endCxn id="15"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22" name="矩形 21"/>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26" name="肘形连接符 25"/>
          <p:cNvCxnSpPr>
            <a:stCxn id="15" idx="3"/>
            <a:endCxn id="24"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5" idx="3"/>
            <a:endCxn id="25"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6.1.2.2 </a:t>
            </a:r>
            <a:r>
              <a:rPr lang="zh-CN" altLang="en-US" dirty="0">
                <a:latin typeface="微软雅黑" pitchFamily="34" charset="-122"/>
                <a:ea typeface="微软雅黑" pitchFamily="34" charset="-122"/>
              </a:rPr>
              <a:t>参照</a:t>
            </a:r>
            <a:r>
              <a:rPr lang="zh-CN" altLang="en-US" dirty="0" smtClean="0">
                <a:latin typeface="微软雅黑" pitchFamily="34" charset="-122"/>
                <a:ea typeface="微软雅黑" pitchFamily="34" charset="-122"/>
              </a:rPr>
              <a:t>完整性</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7205443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定义与实现完整性约束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参照</a:t>
            </a:r>
            <a:r>
              <a:rPr lang="zh-CN" altLang="en-US" sz="2400" dirty="0" smtClean="0">
                <a:solidFill>
                  <a:srgbClr val="FF0000"/>
                </a:solidFill>
                <a:latin typeface="手札体-简粗体" panose="03000700000000000000" pitchFamily="66" charset="-122"/>
                <a:ea typeface="手札体-简粗体" panose="03000700000000000000" pitchFamily="66" charset="-122"/>
              </a:rPr>
              <a:t>完整性</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0" name="矩形 9"/>
          <p:cNvSpPr/>
          <p:nvPr/>
        </p:nvSpPr>
        <p:spPr>
          <a:xfrm>
            <a:off x="1307804" y="3083443"/>
            <a:ext cx="9437965" cy="1775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REFERENCES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DELETE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reference_option</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UPDATE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reference_option</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cxnSp>
        <p:nvCxnSpPr>
          <p:cNvPr id="19" name="直接箭头连接符 18"/>
          <p:cNvCxnSpPr/>
          <p:nvPr/>
        </p:nvCxnSpPr>
        <p:spPr>
          <a:xfrm>
            <a:off x="4069757" y="4369981"/>
            <a:ext cx="0" cy="79833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307804" y="5168318"/>
            <a:ext cx="9437964" cy="8878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RESTRICT | CASCADE | SET NULL | NO ACTION</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cxnSp>
        <p:nvCxnSpPr>
          <p:cNvPr id="12" name="直接箭头连接符 11"/>
          <p:cNvCxnSpPr/>
          <p:nvPr/>
        </p:nvCxnSpPr>
        <p:spPr>
          <a:xfrm>
            <a:off x="2503967" y="5753108"/>
            <a:ext cx="172779" cy="30302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54516" y="6056136"/>
            <a:ext cx="1373475"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限制策略</a:t>
            </a:r>
            <a:endParaRPr lang="zh-CN" altLang="en-US" dirty="0">
              <a:latin typeface="手札体-简粗体" panose="03000700000000000000" pitchFamily="66" charset="-122"/>
              <a:ea typeface="手札体-简粗体" panose="03000700000000000000" pitchFamily="66" charset="-122"/>
            </a:endParaRPr>
          </a:p>
        </p:txBody>
      </p:sp>
      <p:sp>
        <p:nvSpPr>
          <p:cNvPr id="14" name="矩形 13"/>
          <p:cNvSpPr/>
          <p:nvPr/>
        </p:nvSpPr>
        <p:spPr>
          <a:xfrm>
            <a:off x="1587956" y="5471345"/>
            <a:ext cx="1261570"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3062177" y="3824832"/>
            <a:ext cx="1765004" cy="5451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 name="组合 17"/>
          <p:cNvGrpSpPr/>
          <p:nvPr/>
        </p:nvGrpSpPr>
        <p:grpSpPr>
          <a:xfrm>
            <a:off x="0" y="244559"/>
            <a:ext cx="563526" cy="6368882"/>
            <a:chOff x="0" y="0"/>
            <a:chExt cx="563526" cy="6368882"/>
          </a:xfrm>
        </p:grpSpPr>
        <p:sp>
          <p:nvSpPr>
            <p:cNvPr id="20" name="矩形 19"/>
            <p:cNvSpPr/>
            <p:nvPr/>
          </p:nvSpPr>
          <p:spPr>
            <a:xfrm>
              <a:off x="0" y="0"/>
              <a:ext cx="563526" cy="17437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22" name="矩形 21"/>
            <p:cNvSpPr/>
            <p:nvPr/>
          </p:nvSpPr>
          <p:spPr>
            <a:xfrm>
              <a:off x="0" y="1767597"/>
              <a:ext cx="563526" cy="1201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作用对象</a:t>
              </a:r>
            </a:p>
          </p:txBody>
        </p:sp>
        <p:sp>
          <p:nvSpPr>
            <p:cNvPr id="23" name="矩形 22"/>
            <p:cNvSpPr/>
            <p:nvPr/>
          </p:nvSpPr>
          <p:spPr>
            <a:xfrm>
              <a:off x="0" y="2987738"/>
              <a:ext cx="563526" cy="142977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定义与实现</a:t>
              </a:r>
            </a:p>
          </p:txBody>
        </p:sp>
        <p:sp>
          <p:nvSpPr>
            <p:cNvPr id="24" name="矩形 23"/>
            <p:cNvSpPr/>
            <p:nvPr/>
          </p:nvSpPr>
          <p:spPr>
            <a:xfrm>
              <a:off x="0" y="4433758"/>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命名</a:t>
              </a:r>
            </a:p>
          </p:txBody>
        </p:sp>
        <p:sp>
          <p:nvSpPr>
            <p:cNvPr id="25" name="矩形 24"/>
            <p:cNvSpPr/>
            <p:nvPr/>
          </p:nvSpPr>
          <p:spPr>
            <a:xfrm>
              <a:off x="0" y="5411951"/>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a:t>
              </a:r>
            </a:p>
          </p:txBody>
        </p:sp>
      </p:grpSp>
      <p:sp>
        <p:nvSpPr>
          <p:cNvPr id="26" name="矩形 25"/>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27" name="肘形连接符 26"/>
          <p:cNvCxnSpPr>
            <a:stCxn id="30" idx="1"/>
            <a:endCxn id="26"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31" idx="1"/>
            <a:endCxn id="26"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32" idx="1"/>
            <a:endCxn id="26"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31" name="矩形 30"/>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32" name="矩形 31"/>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33" name="矩形 32"/>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34" name="矩形 33"/>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35" name="肘形连接符 34"/>
          <p:cNvCxnSpPr>
            <a:stCxn id="26" idx="3"/>
            <a:endCxn id="33"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26" idx="3"/>
            <a:endCxn id="34"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6.1.2.2 </a:t>
            </a:r>
            <a:r>
              <a:rPr lang="zh-CN" altLang="en-US" dirty="0">
                <a:latin typeface="微软雅黑" pitchFamily="34" charset="-122"/>
                <a:ea typeface="微软雅黑" pitchFamily="34" charset="-122"/>
              </a:rPr>
              <a:t>参照</a:t>
            </a:r>
            <a:r>
              <a:rPr lang="zh-CN" altLang="en-US" dirty="0" smtClean="0">
                <a:latin typeface="微软雅黑" pitchFamily="34" charset="-122"/>
                <a:ea typeface="微软雅黑" pitchFamily="34" charset="-122"/>
              </a:rPr>
              <a:t>完整性</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3961620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定义与实现完整性约束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参照</a:t>
            </a:r>
            <a:r>
              <a:rPr lang="zh-CN" altLang="en-US" sz="2400" dirty="0" smtClean="0">
                <a:solidFill>
                  <a:srgbClr val="FF0000"/>
                </a:solidFill>
                <a:latin typeface="手札体-简粗体" panose="03000700000000000000" pitchFamily="66" charset="-122"/>
                <a:ea typeface="手札体-简粗体" panose="03000700000000000000" pitchFamily="66" charset="-122"/>
              </a:rPr>
              <a:t>完整性</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0" name="矩形 9"/>
          <p:cNvSpPr/>
          <p:nvPr/>
        </p:nvSpPr>
        <p:spPr>
          <a:xfrm>
            <a:off x="1307804" y="3083443"/>
            <a:ext cx="9437965" cy="1775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REFERENCES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DELETE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reference_option</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UPDATE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reference_option</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cxnSp>
        <p:nvCxnSpPr>
          <p:cNvPr id="19" name="直接箭头连接符 18"/>
          <p:cNvCxnSpPr/>
          <p:nvPr/>
        </p:nvCxnSpPr>
        <p:spPr>
          <a:xfrm>
            <a:off x="4069757" y="4369981"/>
            <a:ext cx="0" cy="79833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307804" y="5168318"/>
            <a:ext cx="9437964" cy="8878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RESTRICT | CASCADE | SET NULL | NO ACTION</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cxnSp>
        <p:nvCxnSpPr>
          <p:cNvPr id="12" name="直接箭头连接符 11"/>
          <p:cNvCxnSpPr/>
          <p:nvPr/>
        </p:nvCxnSpPr>
        <p:spPr>
          <a:xfrm>
            <a:off x="3538506" y="5759318"/>
            <a:ext cx="172779" cy="30302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24547" y="6062346"/>
            <a:ext cx="1373475"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级联策略</a:t>
            </a:r>
            <a:endParaRPr lang="zh-CN" altLang="en-US" dirty="0">
              <a:latin typeface="手札体-简粗体" panose="03000700000000000000" pitchFamily="66" charset="-122"/>
              <a:ea typeface="手札体-简粗体" panose="03000700000000000000" pitchFamily="66" charset="-122"/>
            </a:endParaRPr>
          </a:p>
        </p:txBody>
      </p:sp>
      <p:sp>
        <p:nvSpPr>
          <p:cNvPr id="14" name="矩形 13"/>
          <p:cNvSpPr/>
          <p:nvPr/>
        </p:nvSpPr>
        <p:spPr>
          <a:xfrm>
            <a:off x="2927658" y="5477555"/>
            <a:ext cx="1229672"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3062177" y="3824832"/>
            <a:ext cx="1765004" cy="5451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p:nvGrpSpPr>
        <p:grpSpPr>
          <a:xfrm>
            <a:off x="0" y="244559"/>
            <a:ext cx="563526" cy="6368882"/>
            <a:chOff x="0" y="0"/>
            <a:chExt cx="563526" cy="6368882"/>
          </a:xfrm>
        </p:grpSpPr>
        <p:sp>
          <p:nvSpPr>
            <p:cNvPr id="17" name="矩形 16"/>
            <p:cNvSpPr/>
            <p:nvPr/>
          </p:nvSpPr>
          <p:spPr>
            <a:xfrm>
              <a:off x="0" y="0"/>
              <a:ext cx="563526" cy="17437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8" name="矩形 17"/>
            <p:cNvSpPr/>
            <p:nvPr/>
          </p:nvSpPr>
          <p:spPr>
            <a:xfrm>
              <a:off x="0" y="1767597"/>
              <a:ext cx="563526" cy="1201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作用对象</a:t>
              </a:r>
            </a:p>
          </p:txBody>
        </p:sp>
        <p:sp>
          <p:nvSpPr>
            <p:cNvPr id="20" name="矩形 19"/>
            <p:cNvSpPr/>
            <p:nvPr/>
          </p:nvSpPr>
          <p:spPr>
            <a:xfrm>
              <a:off x="0" y="2987738"/>
              <a:ext cx="563526" cy="142977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定义与实现</a:t>
              </a:r>
            </a:p>
          </p:txBody>
        </p:sp>
        <p:sp>
          <p:nvSpPr>
            <p:cNvPr id="22" name="矩形 21"/>
            <p:cNvSpPr/>
            <p:nvPr/>
          </p:nvSpPr>
          <p:spPr>
            <a:xfrm>
              <a:off x="0" y="4433758"/>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命名</a:t>
              </a:r>
            </a:p>
          </p:txBody>
        </p:sp>
        <p:sp>
          <p:nvSpPr>
            <p:cNvPr id="23" name="矩形 22"/>
            <p:cNvSpPr/>
            <p:nvPr/>
          </p:nvSpPr>
          <p:spPr>
            <a:xfrm>
              <a:off x="0" y="5411951"/>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a:t>
              </a:r>
            </a:p>
          </p:txBody>
        </p:sp>
      </p:grpSp>
      <p:sp>
        <p:nvSpPr>
          <p:cNvPr id="24" name="矩形 23"/>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25" name="肘形连接符 24"/>
          <p:cNvCxnSpPr>
            <a:stCxn id="28" idx="1"/>
            <a:endCxn id="24"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9" idx="1"/>
            <a:endCxn id="24"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30" idx="1"/>
            <a:endCxn id="24"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29" name="矩形 28"/>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30" name="矩形 29"/>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31" name="矩形 30"/>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32" name="矩形 31"/>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33" name="肘形连接符 32"/>
          <p:cNvCxnSpPr>
            <a:stCxn id="24" idx="3"/>
            <a:endCxn id="31"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4" idx="3"/>
            <a:endCxn id="32"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6.1.2.2 </a:t>
            </a:r>
            <a:r>
              <a:rPr lang="zh-CN" altLang="en-US" dirty="0">
                <a:latin typeface="微软雅黑" pitchFamily="34" charset="-122"/>
                <a:ea typeface="微软雅黑" pitchFamily="34" charset="-122"/>
              </a:rPr>
              <a:t>参照</a:t>
            </a:r>
            <a:r>
              <a:rPr lang="zh-CN" altLang="en-US" dirty="0" smtClean="0">
                <a:latin typeface="微软雅黑" pitchFamily="34" charset="-122"/>
                <a:ea typeface="微软雅黑" pitchFamily="34" charset="-122"/>
              </a:rPr>
              <a:t>完整性</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5643030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定义与实现完整性约束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参照</a:t>
            </a:r>
            <a:r>
              <a:rPr lang="zh-CN" altLang="en-US" sz="2400" dirty="0" smtClean="0">
                <a:solidFill>
                  <a:srgbClr val="FF0000"/>
                </a:solidFill>
                <a:latin typeface="手札体-简粗体" panose="03000700000000000000" pitchFamily="66" charset="-122"/>
                <a:ea typeface="手札体-简粗体" panose="03000700000000000000" pitchFamily="66" charset="-122"/>
              </a:rPr>
              <a:t>完整性</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0" name="矩形 9"/>
          <p:cNvSpPr/>
          <p:nvPr/>
        </p:nvSpPr>
        <p:spPr>
          <a:xfrm>
            <a:off x="1307804" y="3083443"/>
            <a:ext cx="9437965" cy="1775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REFERENCES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DELETE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reference_option</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UPDATE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reference_option</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cxnSp>
        <p:nvCxnSpPr>
          <p:cNvPr id="19" name="直接箭头连接符 18"/>
          <p:cNvCxnSpPr/>
          <p:nvPr/>
        </p:nvCxnSpPr>
        <p:spPr>
          <a:xfrm>
            <a:off x="4069757" y="4369981"/>
            <a:ext cx="0" cy="79833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307804" y="5168318"/>
            <a:ext cx="9437964" cy="8878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RESTRICT | CASCADE | SET NULL | NO ACTION</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cxnSp>
        <p:nvCxnSpPr>
          <p:cNvPr id="12" name="直接箭头连接符 11"/>
          <p:cNvCxnSpPr/>
          <p:nvPr/>
        </p:nvCxnSpPr>
        <p:spPr>
          <a:xfrm>
            <a:off x="4827181" y="5761106"/>
            <a:ext cx="172779" cy="30302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13222" y="6062346"/>
            <a:ext cx="1373475"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置空策略</a:t>
            </a:r>
            <a:endParaRPr lang="zh-CN" altLang="en-US" dirty="0">
              <a:latin typeface="手札体-简粗体" panose="03000700000000000000" pitchFamily="66" charset="-122"/>
              <a:ea typeface="手札体-简粗体" panose="03000700000000000000" pitchFamily="66" charset="-122"/>
            </a:endParaRPr>
          </a:p>
        </p:txBody>
      </p:sp>
      <p:sp>
        <p:nvSpPr>
          <p:cNvPr id="14" name="矩形 13"/>
          <p:cNvSpPr/>
          <p:nvPr/>
        </p:nvSpPr>
        <p:spPr>
          <a:xfrm>
            <a:off x="4221125" y="5479343"/>
            <a:ext cx="1229672"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3062177" y="3824832"/>
            <a:ext cx="1765004" cy="5451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p:nvGrpSpPr>
        <p:grpSpPr>
          <a:xfrm>
            <a:off x="0" y="244559"/>
            <a:ext cx="563526" cy="6368882"/>
            <a:chOff x="0" y="0"/>
            <a:chExt cx="563526" cy="6368882"/>
          </a:xfrm>
        </p:grpSpPr>
        <p:sp>
          <p:nvSpPr>
            <p:cNvPr id="17" name="矩形 16"/>
            <p:cNvSpPr/>
            <p:nvPr/>
          </p:nvSpPr>
          <p:spPr>
            <a:xfrm>
              <a:off x="0" y="0"/>
              <a:ext cx="563526" cy="17437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8" name="矩形 17"/>
            <p:cNvSpPr/>
            <p:nvPr/>
          </p:nvSpPr>
          <p:spPr>
            <a:xfrm>
              <a:off x="0" y="1767597"/>
              <a:ext cx="563526" cy="1201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作用对象</a:t>
              </a:r>
            </a:p>
          </p:txBody>
        </p:sp>
        <p:sp>
          <p:nvSpPr>
            <p:cNvPr id="20" name="矩形 19"/>
            <p:cNvSpPr/>
            <p:nvPr/>
          </p:nvSpPr>
          <p:spPr>
            <a:xfrm>
              <a:off x="0" y="2987738"/>
              <a:ext cx="563526" cy="142977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定义与实现</a:t>
              </a:r>
            </a:p>
          </p:txBody>
        </p:sp>
        <p:sp>
          <p:nvSpPr>
            <p:cNvPr id="22" name="矩形 21"/>
            <p:cNvSpPr/>
            <p:nvPr/>
          </p:nvSpPr>
          <p:spPr>
            <a:xfrm>
              <a:off x="0" y="4433758"/>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命名</a:t>
              </a:r>
            </a:p>
          </p:txBody>
        </p:sp>
        <p:sp>
          <p:nvSpPr>
            <p:cNvPr id="23" name="矩形 22"/>
            <p:cNvSpPr/>
            <p:nvPr/>
          </p:nvSpPr>
          <p:spPr>
            <a:xfrm>
              <a:off x="0" y="5411951"/>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a:t>
              </a:r>
            </a:p>
          </p:txBody>
        </p:sp>
      </p:grpSp>
      <p:sp>
        <p:nvSpPr>
          <p:cNvPr id="24" name="矩形 23"/>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25" name="肘形连接符 24"/>
          <p:cNvCxnSpPr>
            <a:stCxn id="28" idx="1"/>
            <a:endCxn id="24"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9" idx="1"/>
            <a:endCxn id="24"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30" idx="1"/>
            <a:endCxn id="24"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29" name="矩形 28"/>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30" name="矩形 29"/>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31" name="矩形 30"/>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32" name="矩形 31"/>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33" name="肘形连接符 32"/>
          <p:cNvCxnSpPr>
            <a:stCxn id="24" idx="3"/>
            <a:endCxn id="31"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4" idx="3"/>
            <a:endCxn id="32"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6.1.2.2 </a:t>
            </a:r>
            <a:r>
              <a:rPr lang="zh-CN" altLang="en-US" dirty="0">
                <a:latin typeface="微软雅黑" pitchFamily="34" charset="-122"/>
                <a:ea typeface="微软雅黑" pitchFamily="34" charset="-122"/>
              </a:rPr>
              <a:t>参照</a:t>
            </a:r>
            <a:r>
              <a:rPr lang="zh-CN" altLang="en-US" dirty="0" smtClean="0">
                <a:latin typeface="微软雅黑" pitchFamily="34" charset="-122"/>
                <a:ea typeface="微软雅黑" pitchFamily="34" charset="-122"/>
              </a:rPr>
              <a:t>完整性</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2979063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定义与实现完整性约束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参照</a:t>
            </a:r>
            <a:r>
              <a:rPr lang="zh-CN" altLang="en-US" sz="2400" dirty="0" smtClean="0">
                <a:solidFill>
                  <a:srgbClr val="FF0000"/>
                </a:solidFill>
                <a:latin typeface="手札体-简粗体" panose="03000700000000000000" pitchFamily="66" charset="-122"/>
                <a:ea typeface="手札体-简粗体" panose="03000700000000000000" pitchFamily="66" charset="-122"/>
              </a:rPr>
              <a:t>完整性</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0" name="矩形 9"/>
          <p:cNvSpPr/>
          <p:nvPr/>
        </p:nvSpPr>
        <p:spPr>
          <a:xfrm>
            <a:off x="1307804" y="3083443"/>
            <a:ext cx="9437965" cy="1775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REFERENCES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DELETE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reference_option</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UPDATE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reference_option</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cxnSp>
        <p:nvCxnSpPr>
          <p:cNvPr id="19" name="直接箭头连接符 18"/>
          <p:cNvCxnSpPr/>
          <p:nvPr/>
        </p:nvCxnSpPr>
        <p:spPr>
          <a:xfrm>
            <a:off x="4069757" y="4369981"/>
            <a:ext cx="0" cy="79833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307804" y="5168318"/>
            <a:ext cx="9437964" cy="8878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RESTRICT | CASCADE | SET NULL | NO ACTION</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cxnSp>
        <p:nvCxnSpPr>
          <p:cNvPr id="12" name="直接箭头连接符 11"/>
          <p:cNvCxnSpPr/>
          <p:nvPr/>
        </p:nvCxnSpPr>
        <p:spPr>
          <a:xfrm>
            <a:off x="6164389" y="5761106"/>
            <a:ext cx="172779" cy="30302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21284" y="6056136"/>
            <a:ext cx="2098057"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不采取实施策略</a:t>
            </a:r>
            <a:endParaRPr lang="zh-CN" altLang="en-US" dirty="0">
              <a:latin typeface="手札体-简粗体" panose="03000700000000000000" pitchFamily="66" charset="-122"/>
              <a:ea typeface="手札体-简粗体" panose="03000700000000000000" pitchFamily="66" charset="-122"/>
            </a:endParaRPr>
          </a:p>
        </p:txBody>
      </p:sp>
      <p:sp>
        <p:nvSpPr>
          <p:cNvPr id="14" name="矩形 13"/>
          <p:cNvSpPr/>
          <p:nvPr/>
        </p:nvSpPr>
        <p:spPr>
          <a:xfrm>
            <a:off x="5521284" y="5471345"/>
            <a:ext cx="1368614"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3062177" y="3824832"/>
            <a:ext cx="1765004" cy="5451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p:nvGrpSpPr>
        <p:grpSpPr>
          <a:xfrm>
            <a:off x="0" y="244559"/>
            <a:ext cx="563526" cy="6368882"/>
            <a:chOff x="0" y="0"/>
            <a:chExt cx="563526" cy="6368882"/>
          </a:xfrm>
        </p:grpSpPr>
        <p:sp>
          <p:nvSpPr>
            <p:cNvPr id="17" name="矩形 16"/>
            <p:cNvSpPr/>
            <p:nvPr/>
          </p:nvSpPr>
          <p:spPr>
            <a:xfrm>
              <a:off x="0" y="0"/>
              <a:ext cx="563526" cy="17437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8" name="矩形 17"/>
            <p:cNvSpPr/>
            <p:nvPr/>
          </p:nvSpPr>
          <p:spPr>
            <a:xfrm>
              <a:off x="0" y="1767597"/>
              <a:ext cx="563526" cy="1201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作用对象</a:t>
              </a:r>
            </a:p>
          </p:txBody>
        </p:sp>
        <p:sp>
          <p:nvSpPr>
            <p:cNvPr id="20" name="矩形 19"/>
            <p:cNvSpPr/>
            <p:nvPr/>
          </p:nvSpPr>
          <p:spPr>
            <a:xfrm>
              <a:off x="0" y="2987738"/>
              <a:ext cx="563526" cy="142977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定义与实现</a:t>
              </a:r>
            </a:p>
          </p:txBody>
        </p:sp>
        <p:sp>
          <p:nvSpPr>
            <p:cNvPr id="22" name="矩形 21"/>
            <p:cNvSpPr/>
            <p:nvPr/>
          </p:nvSpPr>
          <p:spPr>
            <a:xfrm>
              <a:off x="0" y="4433758"/>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命名</a:t>
              </a:r>
            </a:p>
          </p:txBody>
        </p:sp>
        <p:sp>
          <p:nvSpPr>
            <p:cNvPr id="23" name="矩形 22"/>
            <p:cNvSpPr/>
            <p:nvPr/>
          </p:nvSpPr>
          <p:spPr>
            <a:xfrm>
              <a:off x="0" y="5411951"/>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a:t>
              </a:r>
            </a:p>
          </p:txBody>
        </p:sp>
      </p:grpSp>
      <p:sp>
        <p:nvSpPr>
          <p:cNvPr id="24" name="矩形 23"/>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25" name="肘形连接符 24"/>
          <p:cNvCxnSpPr>
            <a:stCxn id="28" idx="1"/>
            <a:endCxn id="24"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9" idx="1"/>
            <a:endCxn id="24"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30" idx="1"/>
            <a:endCxn id="24"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29" name="矩形 28"/>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30" name="矩形 29"/>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31" name="矩形 30"/>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32" name="矩形 31"/>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33" name="肘形连接符 32"/>
          <p:cNvCxnSpPr>
            <a:stCxn id="24" idx="3"/>
            <a:endCxn id="31"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4" idx="3"/>
            <a:endCxn id="32"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6.1.2.2 </a:t>
            </a:r>
            <a:r>
              <a:rPr lang="zh-CN" altLang="en-US" dirty="0">
                <a:latin typeface="微软雅黑" pitchFamily="34" charset="-122"/>
                <a:ea typeface="微软雅黑" pitchFamily="34" charset="-122"/>
              </a:rPr>
              <a:t>参照</a:t>
            </a:r>
            <a:r>
              <a:rPr lang="zh-CN" altLang="en-US" dirty="0" smtClean="0">
                <a:latin typeface="微软雅黑" pitchFamily="34" charset="-122"/>
                <a:ea typeface="微软雅黑" pitchFamily="34" charset="-122"/>
              </a:rPr>
              <a:t>完整性</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1987801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定义与实现完整性约束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4500231" cy="2862322"/>
          </a:xfrm>
          <a:prstGeom prst="rect">
            <a:avLst/>
          </a:prstGeom>
          <a:noFill/>
        </p:spPr>
        <p:txBody>
          <a:bodyPr wrap="square" rtlCol="0">
            <a:spAutoFit/>
          </a:bodyPr>
          <a:lstStyle/>
          <a:p>
            <a:pPr>
              <a:lnSpc>
                <a:spcPts val="2400"/>
              </a:lnSpc>
            </a:pPr>
            <a:r>
              <a:rPr lang="zh-CN" altLang="en-US" sz="2000" dirty="0" smtClean="0">
                <a:latin typeface="手札体-简粗体" panose="03000700000000000000" pitchFamily="66" charset="-122"/>
                <a:ea typeface="手札体-简粗体" panose="03000700000000000000" pitchFamily="66" charset="-122"/>
              </a:rPr>
              <a:t>示例：在数据库</a:t>
            </a:r>
            <a:r>
              <a:rPr lang="en-US" altLang="zh-CN" sz="2000" dirty="0" err="1" smtClean="0">
                <a:latin typeface="手札体-简粗体" panose="03000700000000000000" pitchFamily="66" charset="-122"/>
                <a:ea typeface="手札体-简粗体" panose="03000700000000000000" pitchFamily="66" charset="-122"/>
              </a:rPr>
              <a:t>mysql_test</a:t>
            </a:r>
            <a:r>
              <a:rPr lang="zh-CN" altLang="en-US" sz="2000" dirty="0" smtClean="0">
                <a:latin typeface="手札体-简粗体" panose="03000700000000000000" pitchFamily="66" charset="-122"/>
                <a:ea typeface="手札体-简粗体" panose="03000700000000000000" pitchFamily="66" charset="-122"/>
              </a:rPr>
              <a:t>中创建一个商品订单表</a:t>
            </a:r>
            <a:r>
              <a:rPr lang="en-US" altLang="zh-CN" sz="2000" dirty="0" smtClean="0">
                <a:latin typeface="手札体-简粗体" panose="03000700000000000000" pitchFamily="66" charset="-122"/>
                <a:ea typeface="手札体-简粗体" panose="03000700000000000000" pitchFamily="66" charset="-122"/>
              </a:rPr>
              <a:t>orders</a:t>
            </a:r>
            <a:r>
              <a:rPr lang="zh-CN" altLang="en-US" sz="2000" dirty="0" smtClean="0">
                <a:latin typeface="手札体-简粗体" panose="03000700000000000000" pitchFamily="66" charset="-122"/>
                <a:ea typeface="手札体-简粗体" panose="03000700000000000000" pitchFamily="66" charset="-122"/>
              </a:rPr>
              <a:t>，该表包含订单号</a:t>
            </a:r>
            <a:r>
              <a:rPr lang="en-US" altLang="zh-CN" sz="2000" dirty="0" err="1" smtClean="0">
                <a:latin typeface="手札体-简粗体" panose="03000700000000000000" pitchFamily="66" charset="-122"/>
                <a:ea typeface="手札体-简粗体" panose="03000700000000000000" pitchFamily="66" charset="-122"/>
              </a:rPr>
              <a:t>order_id</a:t>
            </a:r>
            <a:r>
              <a:rPr lang="zh-CN" altLang="en-US" sz="2000" dirty="0" smtClean="0">
                <a:latin typeface="手札体-简粗体" panose="03000700000000000000" pitchFamily="66" charset="-122"/>
                <a:ea typeface="手札体-简粗体" panose="03000700000000000000" pitchFamily="66" charset="-122"/>
              </a:rPr>
              <a:t>，商品名</a:t>
            </a:r>
            <a:r>
              <a:rPr lang="en-US" altLang="zh-CN" sz="2000" dirty="0" err="1" smtClean="0">
                <a:latin typeface="手札体-简粗体" panose="03000700000000000000" pitchFamily="66" charset="-122"/>
                <a:ea typeface="手札体-简粗体" panose="03000700000000000000" pitchFamily="66" charset="-122"/>
              </a:rPr>
              <a:t>order_product</a:t>
            </a:r>
            <a:r>
              <a:rPr lang="zh-CN" altLang="en-US" sz="2000" dirty="0" smtClean="0">
                <a:latin typeface="手札体-简粗体" panose="03000700000000000000" pitchFamily="66" charset="-122"/>
                <a:ea typeface="手札体-简粗体" panose="03000700000000000000" pitchFamily="66" charset="-122"/>
              </a:rPr>
              <a:t>，商品类型</a:t>
            </a:r>
            <a:r>
              <a:rPr lang="en-US" altLang="zh-CN" sz="2000" dirty="0" err="1" smtClean="0">
                <a:latin typeface="手札体-简粗体" panose="03000700000000000000" pitchFamily="66" charset="-122"/>
                <a:ea typeface="手札体-简粗体" panose="03000700000000000000" pitchFamily="66" charset="-122"/>
              </a:rPr>
              <a:t>order_product_type</a:t>
            </a:r>
            <a:r>
              <a:rPr lang="zh-CN" altLang="en-US" sz="2000" dirty="0" smtClean="0">
                <a:latin typeface="手札体-简粗体" panose="03000700000000000000" pitchFamily="66" charset="-122"/>
                <a:ea typeface="手札体-简粗体" panose="03000700000000000000" pitchFamily="66" charset="-122"/>
              </a:rPr>
              <a:t>，客户</a:t>
            </a:r>
            <a:r>
              <a:rPr lang="en-US" altLang="zh-CN" sz="2000" dirty="0" smtClean="0">
                <a:latin typeface="手札体-简粗体" panose="03000700000000000000" pitchFamily="66" charset="-122"/>
                <a:ea typeface="手札体-简粗体" panose="03000700000000000000" pitchFamily="66" charset="-122"/>
              </a:rPr>
              <a:t>id</a:t>
            </a:r>
            <a:r>
              <a:rPr lang="zh-CN" altLang="en-US" sz="2000" dirty="0" smtClean="0">
                <a:latin typeface="手札体-简粗体" panose="03000700000000000000" pitchFamily="66" charset="-122"/>
                <a:ea typeface="手札体-简粗体" panose="03000700000000000000" pitchFamily="66" charset="-122"/>
              </a:rPr>
              <a:t>号</a:t>
            </a:r>
            <a:r>
              <a:rPr lang="en-US" altLang="zh-CN" sz="2000" dirty="0" err="1" smtClean="0">
                <a:latin typeface="手札体-简粗体" panose="03000700000000000000" pitchFamily="66" charset="-122"/>
                <a:ea typeface="手札体-简粗体" panose="03000700000000000000" pitchFamily="66" charset="-122"/>
              </a:rPr>
              <a:t>cust_id</a:t>
            </a:r>
            <a:r>
              <a:rPr lang="zh-CN" altLang="en-US" sz="2000" dirty="0" smtClean="0">
                <a:latin typeface="手札体-简粗体" panose="03000700000000000000" pitchFamily="66" charset="-122"/>
                <a:ea typeface="手札体-简粗体" panose="03000700000000000000" pitchFamily="66" charset="-122"/>
              </a:rPr>
              <a:t>，订购时间</a:t>
            </a:r>
            <a:r>
              <a:rPr lang="en-US" altLang="zh-CN" sz="2000" dirty="0" err="1" smtClean="0">
                <a:latin typeface="手札体-简粗体" panose="03000700000000000000" pitchFamily="66" charset="-122"/>
                <a:ea typeface="手札体-简粗体" panose="03000700000000000000" pitchFamily="66" charset="-122"/>
              </a:rPr>
              <a:t>order_date</a:t>
            </a:r>
            <a:r>
              <a:rPr lang="zh-CN" altLang="en-US" sz="2000" dirty="0" smtClean="0">
                <a:latin typeface="手札体-简粗体" panose="03000700000000000000" pitchFamily="66" charset="-122"/>
                <a:ea typeface="手札体-简粗体" panose="03000700000000000000" pitchFamily="66" charset="-122"/>
              </a:rPr>
              <a:t>，价格</a:t>
            </a:r>
            <a:r>
              <a:rPr lang="en-US" altLang="zh-CN" sz="2000" dirty="0" err="1" smtClean="0">
                <a:latin typeface="手札体-简粗体" panose="03000700000000000000" pitchFamily="66" charset="-122"/>
                <a:ea typeface="手札体-简粗体" panose="03000700000000000000" pitchFamily="66" charset="-122"/>
              </a:rPr>
              <a:t>order_price</a:t>
            </a:r>
            <a:r>
              <a:rPr lang="zh-CN" altLang="en-US" sz="2000" dirty="0" smtClean="0">
                <a:latin typeface="手札体-简粗体" panose="03000700000000000000" pitchFamily="66" charset="-122"/>
                <a:ea typeface="手札体-简粗体" panose="03000700000000000000" pitchFamily="66" charset="-122"/>
              </a:rPr>
              <a:t>，数量</a:t>
            </a:r>
            <a:r>
              <a:rPr lang="en-US" altLang="zh-CN" sz="2000" dirty="0" err="1" smtClean="0">
                <a:latin typeface="手札体-简粗体" panose="03000700000000000000" pitchFamily="66" charset="-122"/>
                <a:ea typeface="手札体-简粗体" panose="03000700000000000000" pitchFamily="66" charset="-122"/>
              </a:rPr>
              <a:t>order_amount</a:t>
            </a:r>
            <a:r>
              <a:rPr lang="zh-CN" altLang="en-US" sz="2000" dirty="0" smtClean="0">
                <a:latin typeface="手札体-简粗体" panose="03000700000000000000" pitchFamily="66" charset="-122"/>
                <a:ea typeface="手札体-简粗体" panose="03000700000000000000" pitchFamily="66" charset="-122"/>
              </a:rPr>
              <a:t>。要求商品订单表</a:t>
            </a:r>
            <a:r>
              <a:rPr lang="en-US" altLang="zh-CN" sz="2000" dirty="0" smtClean="0">
                <a:latin typeface="手札体-简粗体" panose="03000700000000000000" pitchFamily="66" charset="-122"/>
                <a:ea typeface="手札体-简粗体" panose="03000700000000000000" pitchFamily="66" charset="-122"/>
              </a:rPr>
              <a:t>orders</a:t>
            </a:r>
            <a:r>
              <a:rPr lang="zh-CN" altLang="en-US" sz="2000" dirty="0" smtClean="0">
                <a:latin typeface="手札体-简粗体" panose="03000700000000000000" pitchFamily="66" charset="-122"/>
                <a:ea typeface="手札体-简粗体" panose="03000700000000000000" pitchFamily="66" charset="-122"/>
              </a:rPr>
              <a:t>中的所有订购客户信息均已在表</a:t>
            </a:r>
            <a:r>
              <a:rPr lang="en-US" altLang="zh-CN" sz="2000" dirty="0" smtClean="0">
                <a:latin typeface="手札体-简粗体" panose="03000700000000000000" pitchFamily="66" charset="-122"/>
                <a:ea typeface="手札体-简粗体" panose="03000700000000000000" pitchFamily="66" charset="-122"/>
              </a:rPr>
              <a:t>customers</a:t>
            </a:r>
            <a:r>
              <a:rPr lang="zh-CN" altLang="en-US" sz="2000" dirty="0" smtClean="0">
                <a:latin typeface="手札体-简粗体" panose="03000700000000000000" pitchFamily="66" charset="-122"/>
                <a:ea typeface="手札体-简粗体" panose="03000700000000000000" pitchFamily="66" charset="-122"/>
              </a:rPr>
              <a:t>中记录在册。</a:t>
            </a:r>
            <a:endParaRPr lang="en-US" altLang="zh-CN" sz="2000" dirty="0" smtClean="0">
              <a:latin typeface="手札体-简粗体" panose="03000700000000000000" pitchFamily="66" charset="-122"/>
              <a:ea typeface="手札体-简粗体" panose="03000700000000000000" pitchFamily="66" charset="-122"/>
            </a:endParaRPr>
          </a:p>
        </p:txBody>
      </p:sp>
      <p:grpSp>
        <p:nvGrpSpPr>
          <p:cNvPr id="7" name="组合 6"/>
          <p:cNvGrpSpPr/>
          <p:nvPr/>
        </p:nvGrpSpPr>
        <p:grpSpPr>
          <a:xfrm>
            <a:off x="0" y="244559"/>
            <a:ext cx="563526" cy="6368882"/>
            <a:chOff x="0" y="0"/>
            <a:chExt cx="563526" cy="6368882"/>
          </a:xfrm>
        </p:grpSpPr>
        <p:sp>
          <p:nvSpPr>
            <p:cNvPr id="8" name="矩形 7"/>
            <p:cNvSpPr/>
            <p:nvPr/>
          </p:nvSpPr>
          <p:spPr>
            <a:xfrm>
              <a:off x="0" y="0"/>
              <a:ext cx="563526" cy="17437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1767597"/>
              <a:ext cx="563526" cy="1201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作用对象</a:t>
              </a:r>
            </a:p>
          </p:txBody>
        </p:sp>
        <p:sp>
          <p:nvSpPr>
            <p:cNvPr id="10" name="矩形 9"/>
            <p:cNvSpPr/>
            <p:nvPr/>
          </p:nvSpPr>
          <p:spPr>
            <a:xfrm>
              <a:off x="0" y="2987738"/>
              <a:ext cx="563526" cy="142977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定义与实现</a:t>
              </a:r>
            </a:p>
          </p:txBody>
        </p:sp>
        <p:sp>
          <p:nvSpPr>
            <p:cNvPr id="11" name="矩形 10"/>
            <p:cNvSpPr/>
            <p:nvPr/>
          </p:nvSpPr>
          <p:spPr>
            <a:xfrm>
              <a:off x="0" y="4433758"/>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命名</a:t>
              </a:r>
            </a:p>
          </p:txBody>
        </p:sp>
        <p:sp>
          <p:nvSpPr>
            <p:cNvPr id="12" name="矩形 11"/>
            <p:cNvSpPr/>
            <p:nvPr/>
          </p:nvSpPr>
          <p:spPr>
            <a:xfrm>
              <a:off x="0" y="5411951"/>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a:t>
              </a:r>
            </a:p>
          </p:txBody>
        </p:sp>
      </p:grpSp>
      <p:sp>
        <p:nvSpPr>
          <p:cNvPr id="13" name="TextBox 12"/>
          <p:cNvSpPr txBox="1"/>
          <p:nvPr/>
        </p:nvSpPr>
        <p:spPr>
          <a:xfrm>
            <a:off x="5635256" y="2122327"/>
            <a:ext cx="5166927" cy="4524315"/>
          </a:xfrm>
          <a:prstGeom prst="rect">
            <a:avLst/>
          </a:prstGeom>
          <a:noFill/>
        </p:spPr>
        <p:txBody>
          <a:bodyPr wrap="none" rtlCol="0">
            <a:spAutoFit/>
          </a:bodyPr>
          <a:lstStyle/>
          <a:p>
            <a:r>
              <a:rPr lang="en-US" altLang="zh-CN" dirty="0" smtClean="0"/>
              <a:t>USE </a:t>
            </a:r>
            <a:r>
              <a:rPr lang="en-US" altLang="zh-CN" dirty="0" err="1" smtClean="0"/>
              <a:t>mysql_test</a:t>
            </a:r>
            <a:r>
              <a:rPr lang="en-US" altLang="zh-CN" dirty="0" smtClean="0"/>
              <a:t>;</a:t>
            </a:r>
          </a:p>
          <a:p>
            <a:r>
              <a:rPr lang="en-US" altLang="zh-CN" dirty="0" smtClean="0"/>
              <a:t>CREATE TABLE orders</a:t>
            </a:r>
          </a:p>
          <a:p>
            <a:r>
              <a:rPr lang="en-US" altLang="zh-CN" dirty="0" smtClean="0"/>
              <a:t>(</a:t>
            </a:r>
          </a:p>
          <a:p>
            <a:r>
              <a:rPr lang="en-US" altLang="zh-CN" dirty="0"/>
              <a:t>	</a:t>
            </a:r>
            <a:r>
              <a:rPr lang="en-US" altLang="zh-CN" dirty="0" err="1" smtClean="0"/>
              <a:t>order_id</a:t>
            </a:r>
            <a:r>
              <a:rPr lang="en-US" altLang="zh-CN" dirty="0" smtClean="0"/>
              <a:t> INT NOT NULL AUTO_INCREMENT,</a:t>
            </a:r>
          </a:p>
          <a:p>
            <a:r>
              <a:rPr lang="en-US" altLang="zh-CN" dirty="0" smtClean="0"/>
              <a:t>	</a:t>
            </a:r>
            <a:r>
              <a:rPr lang="en-US" altLang="zh-CN" dirty="0" err="1" smtClean="0"/>
              <a:t>order_product</a:t>
            </a:r>
            <a:r>
              <a:rPr lang="en-US" altLang="zh-CN" dirty="0" smtClean="0"/>
              <a:t> CHAR(50) NOT NULL,</a:t>
            </a:r>
          </a:p>
          <a:p>
            <a:r>
              <a:rPr lang="en-US" altLang="zh-CN" dirty="0" smtClean="0"/>
              <a:t>	</a:t>
            </a:r>
            <a:r>
              <a:rPr lang="en-US" altLang="zh-CN" dirty="0" err="1" smtClean="0"/>
              <a:t>order_product_type</a:t>
            </a:r>
            <a:r>
              <a:rPr lang="en-US" altLang="zh-CN" dirty="0" smtClean="0"/>
              <a:t> CHAR(50) NOT NULL,</a:t>
            </a:r>
          </a:p>
          <a:p>
            <a:r>
              <a:rPr lang="en-US" altLang="zh-CN" dirty="0"/>
              <a:t>	</a:t>
            </a:r>
            <a:r>
              <a:rPr lang="en-US" altLang="zh-CN" dirty="0" err="1" smtClean="0"/>
              <a:t>cust_id</a:t>
            </a:r>
            <a:r>
              <a:rPr lang="en-US" altLang="zh-CN" dirty="0" smtClean="0"/>
              <a:t> INT NOT NULL,</a:t>
            </a:r>
          </a:p>
          <a:p>
            <a:r>
              <a:rPr lang="en-US" altLang="zh-CN" dirty="0"/>
              <a:t>	</a:t>
            </a:r>
            <a:r>
              <a:rPr lang="en-US" altLang="zh-CN" dirty="0" err="1" smtClean="0"/>
              <a:t>order_date</a:t>
            </a:r>
            <a:r>
              <a:rPr lang="en-US" altLang="zh-CN" dirty="0" smtClean="0"/>
              <a:t> DATETIME NOT NULL,</a:t>
            </a:r>
          </a:p>
          <a:p>
            <a:r>
              <a:rPr lang="en-US" altLang="zh-CN" dirty="0"/>
              <a:t>	</a:t>
            </a:r>
            <a:r>
              <a:rPr lang="en-US" altLang="zh-CN" dirty="0" err="1" smtClean="0"/>
              <a:t>order_price</a:t>
            </a:r>
            <a:r>
              <a:rPr lang="en-US" altLang="zh-CN" dirty="0" smtClean="0"/>
              <a:t> DOUBLE NOT NULL,</a:t>
            </a:r>
          </a:p>
          <a:p>
            <a:r>
              <a:rPr lang="en-US" altLang="zh-CN" dirty="0"/>
              <a:t>	</a:t>
            </a:r>
            <a:r>
              <a:rPr lang="en-US" altLang="zh-CN" dirty="0" err="1" smtClean="0"/>
              <a:t>order_amount</a:t>
            </a:r>
            <a:r>
              <a:rPr lang="en-US" altLang="zh-CN" dirty="0" smtClean="0"/>
              <a:t> INT NOT NULL,</a:t>
            </a:r>
          </a:p>
          <a:p>
            <a:r>
              <a:rPr lang="en-US" altLang="zh-CN" dirty="0"/>
              <a:t>	</a:t>
            </a:r>
            <a:r>
              <a:rPr lang="en-US" altLang="zh-CN" dirty="0" smtClean="0"/>
              <a:t>PRIMARY KEY(</a:t>
            </a:r>
            <a:r>
              <a:rPr lang="en-US" altLang="zh-CN" dirty="0" err="1" smtClean="0"/>
              <a:t>order_id</a:t>
            </a:r>
            <a:r>
              <a:rPr lang="en-US" altLang="zh-CN" dirty="0" smtClean="0"/>
              <a:t>),</a:t>
            </a:r>
          </a:p>
          <a:p>
            <a:r>
              <a:rPr lang="en-US" altLang="zh-CN" dirty="0"/>
              <a:t>	</a:t>
            </a:r>
            <a:r>
              <a:rPr lang="en-US" altLang="zh-CN" dirty="0" smtClean="0"/>
              <a:t>FOREIGN KEY(</a:t>
            </a:r>
            <a:r>
              <a:rPr lang="en-US" altLang="zh-CN" dirty="0" err="1" smtClean="0"/>
              <a:t>cust_id</a:t>
            </a:r>
            <a:r>
              <a:rPr lang="en-US" altLang="zh-CN" dirty="0" smtClean="0"/>
              <a:t>)</a:t>
            </a:r>
            <a:endParaRPr lang="en-US" altLang="zh-CN" dirty="0"/>
          </a:p>
          <a:p>
            <a:r>
              <a:rPr lang="en-US" altLang="zh-CN" dirty="0" smtClean="0"/>
              <a:t>		REFERENCES customers(</a:t>
            </a:r>
            <a:r>
              <a:rPr lang="en-US" altLang="zh-CN" dirty="0" err="1" smtClean="0"/>
              <a:t>cust_id</a:t>
            </a:r>
            <a:r>
              <a:rPr lang="en-US" altLang="zh-CN" dirty="0" smtClean="0"/>
              <a:t>)</a:t>
            </a:r>
          </a:p>
          <a:p>
            <a:r>
              <a:rPr lang="en-US" altLang="zh-CN" dirty="0"/>
              <a:t>	</a:t>
            </a:r>
            <a:r>
              <a:rPr lang="en-US" altLang="zh-CN" dirty="0" smtClean="0"/>
              <a:t>	ON DELETE RESTRICT</a:t>
            </a:r>
          </a:p>
          <a:p>
            <a:r>
              <a:rPr lang="en-US" altLang="zh-CN" dirty="0"/>
              <a:t>	</a:t>
            </a:r>
            <a:r>
              <a:rPr lang="en-US" altLang="zh-CN" dirty="0" smtClean="0"/>
              <a:t>	ON UPDATE RESTRICT</a:t>
            </a:r>
          </a:p>
          <a:p>
            <a:r>
              <a:rPr lang="en-US" altLang="zh-CN" dirty="0" smtClean="0"/>
              <a:t>);</a:t>
            </a:r>
          </a:p>
        </p:txBody>
      </p:sp>
      <p:sp>
        <p:nvSpPr>
          <p:cNvPr id="14" name="矩形 13"/>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14" idx="3"/>
            <a:endCxn id="21"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4" idx="3"/>
            <a:endCxn id="22"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6.1.2.2 </a:t>
            </a:r>
            <a:r>
              <a:rPr lang="zh-CN" altLang="en-US" dirty="0">
                <a:latin typeface="微软雅黑" pitchFamily="34" charset="-122"/>
                <a:ea typeface="微软雅黑" pitchFamily="34" charset="-122"/>
              </a:rPr>
              <a:t>参照</a:t>
            </a:r>
            <a:r>
              <a:rPr lang="zh-CN" altLang="en-US" dirty="0" smtClean="0">
                <a:latin typeface="微软雅黑" pitchFamily="34" charset="-122"/>
                <a:ea typeface="微软雅黑" pitchFamily="34" charset="-122"/>
              </a:rPr>
              <a:t>完整性</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57047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定义与实现完整性约束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用户定义的完整性</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aphicFrame>
        <p:nvGraphicFramePr>
          <p:cNvPr id="6" name="图示 5"/>
          <p:cNvGraphicFramePr/>
          <p:nvPr>
            <p:extLst>
              <p:ext uri="{D42A27DB-BD31-4B8C-83A1-F6EECF244321}">
                <p14:modId xmlns:p14="http://schemas.microsoft.com/office/powerpoint/2010/main" val="154333716"/>
              </p:ext>
            </p:extLst>
          </p:nvPr>
        </p:nvGraphicFramePr>
        <p:xfrm>
          <a:off x="2716182" y="3150582"/>
          <a:ext cx="8128000" cy="20912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p:cNvSpPr txBox="1"/>
          <p:nvPr/>
        </p:nvSpPr>
        <p:spPr>
          <a:xfrm>
            <a:off x="4257350" y="5580976"/>
            <a:ext cx="2370175" cy="566822"/>
          </a:xfrm>
          <a:prstGeom prst="rect">
            <a:avLst/>
          </a:prstGeom>
          <a:noFill/>
        </p:spPr>
        <p:txBody>
          <a:bodyPr wrap="square" rtlCol="0">
            <a:spAutoFit/>
          </a:bodyPr>
          <a:lstStyle/>
          <a:p>
            <a:pPr>
              <a:lnSpc>
                <a:spcPts val="3700"/>
              </a:lnSpc>
            </a:pPr>
            <a:r>
              <a:rPr lang="en-US" altLang="zh-CN" sz="2400" dirty="0" smtClean="0">
                <a:solidFill>
                  <a:srgbClr val="FF0000"/>
                </a:solidFill>
                <a:latin typeface="手札体-简粗体" panose="03000700000000000000" pitchFamily="66" charset="-122"/>
                <a:ea typeface="手札体-简粗体" panose="03000700000000000000" pitchFamily="66" charset="-122"/>
              </a:rPr>
              <a:t>NOT NULL</a:t>
            </a:r>
          </a:p>
        </p:txBody>
      </p:sp>
      <p:grpSp>
        <p:nvGrpSpPr>
          <p:cNvPr id="8" name="组合 7"/>
          <p:cNvGrpSpPr/>
          <p:nvPr/>
        </p:nvGrpSpPr>
        <p:grpSpPr>
          <a:xfrm>
            <a:off x="0" y="244559"/>
            <a:ext cx="563526" cy="6368882"/>
            <a:chOff x="0" y="0"/>
            <a:chExt cx="563526" cy="6368882"/>
          </a:xfrm>
        </p:grpSpPr>
        <p:sp>
          <p:nvSpPr>
            <p:cNvPr id="9" name="矩形 8"/>
            <p:cNvSpPr/>
            <p:nvPr/>
          </p:nvSpPr>
          <p:spPr>
            <a:xfrm>
              <a:off x="0" y="0"/>
              <a:ext cx="563526" cy="17437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1767597"/>
              <a:ext cx="563526" cy="1201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作用对象</a:t>
              </a:r>
            </a:p>
          </p:txBody>
        </p:sp>
        <p:sp>
          <p:nvSpPr>
            <p:cNvPr id="11" name="矩形 10"/>
            <p:cNvSpPr/>
            <p:nvPr/>
          </p:nvSpPr>
          <p:spPr>
            <a:xfrm>
              <a:off x="0" y="2987738"/>
              <a:ext cx="563526" cy="142977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定义与实现</a:t>
              </a:r>
            </a:p>
          </p:txBody>
        </p:sp>
        <p:sp>
          <p:nvSpPr>
            <p:cNvPr id="12" name="矩形 11"/>
            <p:cNvSpPr/>
            <p:nvPr/>
          </p:nvSpPr>
          <p:spPr>
            <a:xfrm>
              <a:off x="0" y="4433758"/>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命名</a:t>
              </a:r>
            </a:p>
          </p:txBody>
        </p:sp>
        <p:sp>
          <p:nvSpPr>
            <p:cNvPr id="13" name="矩形 12"/>
            <p:cNvSpPr/>
            <p:nvPr/>
          </p:nvSpPr>
          <p:spPr>
            <a:xfrm>
              <a:off x="0" y="5411951"/>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a:t>
              </a:r>
            </a:p>
          </p:txBody>
        </p:sp>
      </p:grpSp>
      <p:sp>
        <p:nvSpPr>
          <p:cNvPr id="14" name="矩形 13"/>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14" idx="3"/>
            <a:endCxn id="21"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4" idx="3"/>
            <a:endCxn id="22"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80717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6.1.2.3 </a:t>
            </a:r>
            <a:r>
              <a:rPr lang="zh-CN" altLang="en-US" dirty="0" smtClean="0">
                <a:latin typeface="微软雅黑" pitchFamily="34" charset="-122"/>
                <a:ea typeface="微软雅黑" pitchFamily="34" charset="-122"/>
              </a:rPr>
              <a:t>用户定义的完整性</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91008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5.2 </a:t>
            </a:r>
            <a:r>
              <a:rPr lang="zh-CN" altLang="en-US" sz="2800" b="1" dirty="0" smtClean="0">
                <a:latin typeface="黑体" panose="02010609060101010101" pitchFamily="49" charset="-122"/>
                <a:ea typeface="黑体" panose="02010609060101010101" pitchFamily="49" charset="-122"/>
                <a:sym typeface="+mn-ea"/>
              </a:rPr>
              <a:t>存储</a:t>
            </a:r>
            <a:r>
              <a:rPr lang="zh-CN" altLang="en-US" sz="2800" b="1" dirty="0">
                <a:latin typeface="黑体" panose="02010609060101010101" pitchFamily="49" charset="-122"/>
                <a:ea typeface="黑体" panose="02010609060101010101" pitchFamily="49" charset="-122"/>
                <a:sym typeface="+mn-ea"/>
              </a:rPr>
              <a:t>函数</a:t>
            </a: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smtClean="0">
                <a:latin typeface="黑体" panose="02010609060101010101" pitchFamily="49" charset="-122"/>
                <a:ea typeface="黑体" panose="02010609060101010101" pitchFamily="49" charset="-122"/>
                <a:sym typeface="+mn-ea"/>
              </a:rPr>
              <a:t>本节知识点：</a:t>
            </a:r>
            <a:endParaRPr lang="en-US" altLang="zh-CN" sz="2400" b="1" dirty="0" smtClean="0">
              <a:latin typeface="黑体" panose="02010609060101010101" pitchFamily="49" charset="-122"/>
              <a:ea typeface="黑体" panose="02010609060101010101" pitchFamily="49" charset="-122"/>
              <a:sym typeface="+mn-ea"/>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704" y="2404065"/>
            <a:ext cx="6115050"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7793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定义与实现完整性约束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用户定义的完整性</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aphicFrame>
        <p:nvGraphicFramePr>
          <p:cNvPr id="6" name="图示 5"/>
          <p:cNvGraphicFramePr/>
          <p:nvPr>
            <p:extLst>
              <p:ext uri="{D42A27DB-BD31-4B8C-83A1-F6EECF244321}">
                <p14:modId xmlns:p14="http://schemas.microsoft.com/office/powerpoint/2010/main" val="3343460617"/>
              </p:ext>
            </p:extLst>
          </p:nvPr>
        </p:nvGraphicFramePr>
        <p:xfrm>
          <a:off x="2731948" y="3150582"/>
          <a:ext cx="8128000" cy="20912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矩形 6"/>
          <p:cNvSpPr/>
          <p:nvPr/>
        </p:nvSpPr>
        <p:spPr>
          <a:xfrm>
            <a:off x="4483059" y="5402235"/>
            <a:ext cx="3625703" cy="8878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CHECK(expr)</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8" name="组合 7"/>
          <p:cNvGrpSpPr/>
          <p:nvPr/>
        </p:nvGrpSpPr>
        <p:grpSpPr>
          <a:xfrm>
            <a:off x="0" y="244559"/>
            <a:ext cx="563526" cy="6368882"/>
            <a:chOff x="0" y="0"/>
            <a:chExt cx="563526" cy="6368882"/>
          </a:xfrm>
        </p:grpSpPr>
        <p:sp>
          <p:nvSpPr>
            <p:cNvPr id="9" name="矩形 8"/>
            <p:cNvSpPr/>
            <p:nvPr/>
          </p:nvSpPr>
          <p:spPr>
            <a:xfrm>
              <a:off x="0" y="0"/>
              <a:ext cx="563526" cy="17437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1767597"/>
              <a:ext cx="563526" cy="1201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作用对象</a:t>
              </a:r>
            </a:p>
          </p:txBody>
        </p:sp>
        <p:sp>
          <p:nvSpPr>
            <p:cNvPr id="11" name="矩形 10"/>
            <p:cNvSpPr/>
            <p:nvPr/>
          </p:nvSpPr>
          <p:spPr>
            <a:xfrm>
              <a:off x="0" y="2987738"/>
              <a:ext cx="563526" cy="142977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定义与实现</a:t>
              </a:r>
            </a:p>
          </p:txBody>
        </p:sp>
        <p:sp>
          <p:nvSpPr>
            <p:cNvPr id="12" name="矩形 11"/>
            <p:cNvSpPr/>
            <p:nvPr/>
          </p:nvSpPr>
          <p:spPr>
            <a:xfrm>
              <a:off x="0" y="4433758"/>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命名</a:t>
              </a:r>
            </a:p>
          </p:txBody>
        </p:sp>
        <p:sp>
          <p:nvSpPr>
            <p:cNvPr id="13" name="矩形 12"/>
            <p:cNvSpPr/>
            <p:nvPr/>
          </p:nvSpPr>
          <p:spPr>
            <a:xfrm>
              <a:off x="0" y="5411951"/>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a:t>
              </a:r>
            </a:p>
          </p:txBody>
        </p:sp>
      </p:grpSp>
      <p:sp>
        <p:nvSpPr>
          <p:cNvPr id="14" name="矩形 13"/>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14" idx="3"/>
            <a:endCxn id="21"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4" idx="3"/>
            <a:endCxn id="22"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80717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6.1.2.3 </a:t>
            </a:r>
            <a:r>
              <a:rPr lang="zh-CN" altLang="en-US" dirty="0" smtClean="0">
                <a:latin typeface="微软雅黑" pitchFamily="34" charset="-122"/>
                <a:ea typeface="微软雅黑" pitchFamily="34" charset="-122"/>
              </a:rPr>
              <a:t>用户定义的完整性</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81422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命名</a:t>
            </a:r>
            <a:r>
              <a:rPr lang="zh-CN" altLang="en-US" sz="2800" b="0" dirty="0" smtClean="0">
                <a:solidFill>
                  <a:srgbClr val="FF0000"/>
                </a:solidFill>
                <a:latin typeface="黑体" panose="02010609060101010101" pitchFamily="49" charset="-122"/>
                <a:ea typeface="黑体" panose="02010609060101010101" pitchFamily="49" charset="-122"/>
                <a:sym typeface="+mn-ea"/>
              </a:rPr>
              <a:t>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矩形 4"/>
          <p:cNvSpPr/>
          <p:nvPr/>
        </p:nvSpPr>
        <p:spPr>
          <a:xfrm>
            <a:off x="1307804" y="2627136"/>
            <a:ext cx="9437964" cy="8878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CONSTRAINT[symbol]</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cxnSp>
        <p:nvCxnSpPr>
          <p:cNvPr id="6" name="直接箭头连接符 5"/>
          <p:cNvCxnSpPr/>
          <p:nvPr/>
        </p:nvCxnSpPr>
        <p:spPr>
          <a:xfrm>
            <a:off x="3638912" y="3211926"/>
            <a:ext cx="172779" cy="45630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79205" y="3668233"/>
            <a:ext cx="2164665"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指定的约束名字</a:t>
            </a:r>
            <a:endParaRPr lang="zh-CN" altLang="en-US" dirty="0">
              <a:latin typeface="手札体-简粗体" panose="03000700000000000000" pitchFamily="66" charset="-122"/>
              <a:ea typeface="手札体-简粗体" panose="03000700000000000000" pitchFamily="66" charset="-122"/>
            </a:endParaRPr>
          </a:p>
        </p:txBody>
      </p:sp>
      <p:sp>
        <p:nvSpPr>
          <p:cNvPr id="8" name="矩形 7"/>
          <p:cNvSpPr/>
          <p:nvPr/>
        </p:nvSpPr>
        <p:spPr>
          <a:xfrm>
            <a:off x="3196801" y="2930163"/>
            <a:ext cx="737243"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p:cNvGrpSpPr/>
          <p:nvPr/>
        </p:nvGrpSpPr>
        <p:grpSpPr>
          <a:xfrm>
            <a:off x="0" y="244559"/>
            <a:ext cx="563526" cy="6368882"/>
            <a:chOff x="0" y="0"/>
            <a:chExt cx="563526" cy="6368882"/>
          </a:xfrm>
        </p:grpSpPr>
        <p:sp>
          <p:nvSpPr>
            <p:cNvPr id="15" name="矩形 14"/>
            <p:cNvSpPr/>
            <p:nvPr/>
          </p:nvSpPr>
          <p:spPr>
            <a:xfrm>
              <a:off x="0" y="0"/>
              <a:ext cx="563526" cy="17437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0" y="1767597"/>
              <a:ext cx="563526" cy="1201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作用对象</a:t>
              </a:r>
            </a:p>
          </p:txBody>
        </p:sp>
        <p:sp>
          <p:nvSpPr>
            <p:cNvPr id="17" name="矩形 16"/>
            <p:cNvSpPr/>
            <p:nvPr/>
          </p:nvSpPr>
          <p:spPr>
            <a:xfrm>
              <a:off x="0" y="2987738"/>
              <a:ext cx="563526" cy="14297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定义与实现</a:t>
              </a:r>
            </a:p>
          </p:txBody>
        </p:sp>
        <p:sp>
          <p:nvSpPr>
            <p:cNvPr id="18" name="矩形 17"/>
            <p:cNvSpPr/>
            <p:nvPr/>
          </p:nvSpPr>
          <p:spPr>
            <a:xfrm>
              <a:off x="0" y="4433758"/>
              <a:ext cx="563526" cy="95693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命名</a:t>
              </a:r>
            </a:p>
          </p:txBody>
        </p:sp>
        <p:sp>
          <p:nvSpPr>
            <p:cNvPr id="19" name="矩形 18"/>
            <p:cNvSpPr/>
            <p:nvPr/>
          </p:nvSpPr>
          <p:spPr>
            <a:xfrm>
              <a:off x="0" y="5411951"/>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a:t>
              </a:r>
            </a:p>
          </p:txBody>
        </p:sp>
      </p:grpSp>
      <p:sp>
        <p:nvSpPr>
          <p:cNvPr id="9" name="TextBox 8"/>
          <p:cNvSpPr txBox="1"/>
          <p:nvPr/>
        </p:nvSpPr>
        <p:spPr>
          <a:xfrm>
            <a:off x="2591344" y="5156782"/>
            <a:ext cx="5109091" cy="830997"/>
          </a:xfrm>
          <a:prstGeom prst="rect">
            <a:avLst/>
          </a:prstGeom>
          <a:noFill/>
        </p:spPr>
        <p:txBody>
          <a:bodyPr wrap="none" rtlCol="0">
            <a:spAutoFit/>
          </a:bodyPr>
          <a:lstStyle/>
          <a:p>
            <a:r>
              <a:rPr lang="zh-CN" altLang="en-US" sz="2400" dirty="0" smtClean="0">
                <a:solidFill>
                  <a:srgbClr val="FF0000"/>
                </a:solidFill>
              </a:rPr>
              <a:t>只能给基于表的完整性约束指定名字</a:t>
            </a:r>
            <a:endParaRPr lang="en-US" altLang="zh-CN" sz="2400" dirty="0" smtClean="0">
              <a:solidFill>
                <a:srgbClr val="FF0000"/>
              </a:solidFill>
            </a:endParaRPr>
          </a:p>
          <a:p>
            <a:r>
              <a:rPr lang="zh-CN" altLang="en-US" sz="2400" dirty="0" smtClean="0">
                <a:solidFill>
                  <a:srgbClr val="FF0000"/>
                </a:solidFill>
              </a:rPr>
              <a:t>无法给基于列的完整性约束指定名字</a:t>
            </a:r>
            <a:endParaRPr lang="zh-CN" altLang="en-US" sz="2400" dirty="0">
              <a:solidFill>
                <a:srgbClr val="FF0000"/>
              </a:solidFill>
            </a:endParaRPr>
          </a:p>
        </p:txBody>
      </p:sp>
      <p:sp>
        <p:nvSpPr>
          <p:cNvPr id="20" name="矩形 19"/>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24" idx="1"/>
            <a:endCxn id="20"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20"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20"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29" name="肘形连接符 28"/>
          <p:cNvCxnSpPr>
            <a:stCxn id="20" idx="3"/>
            <a:endCxn id="27"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0" idx="3"/>
            <a:endCxn id="28"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284725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6.1.3 </a:t>
            </a:r>
            <a:r>
              <a:rPr lang="zh-CN" altLang="en-US" dirty="0" smtClean="0">
                <a:latin typeface="微软雅黑" pitchFamily="34" charset="-122"/>
                <a:ea typeface="微软雅黑" pitchFamily="34" charset="-122"/>
              </a:rPr>
              <a:t>三、命名完整性约束</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77885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6.1 </a:t>
            </a:r>
            <a:r>
              <a:rPr lang="zh-CN" altLang="en-US" sz="2800" b="1" dirty="0">
                <a:latin typeface="黑体" panose="02010609060101010101" pitchFamily="49" charset="-122"/>
                <a:ea typeface="黑体" panose="02010609060101010101" pitchFamily="49" charset="-122"/>
                <a:sym typeface="+mn-ea"/>
              </a:rPr>
              <a:t>数据库完整性</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5</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更新</a:t>
            </a:r>
            <a:r>
              <a:rPr lang="zh-CN" altLang="en-US" sz="2800" b="0" dirty="0" smtClean="0">
                <a:solidFill>
                  <a:srgbClr val="FF0000"/>
                </a:solidFill>
                <a:latin typeface="黑体" panose="02010609060101010101" pitchFamily="49" charset="-122"/>
                <a:ea typeface="黑体" panose="02010609060101010101" pitchFamily="49" charset="-122"/>
                <a:sym typeface="+mn-ea"/>
              </a:rPr>
              <a:t>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2939266"/>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ALTER TABLE</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a:t>
            </a:r>
            <a:r>
              <a:rPr lang="zh-CN" altLang="en-US" sz="2400" dirty="0" smtClean="0">
                <a:latin typeface="手札体-简粗体" panose="03000700000000000000" pitchFamily="66" charset="-122"/>
                <a:ea typeface="手札体-简粗体" panose="03000700000000000000" pitchFamily="66" charset="-122"/>
              </a:rPr>
              <a:t>更新与列或表有关的各种约束。</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endParaRPr lang="en-US" altLang="zh-CN" sz="2400" dirty="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1</a:t>
            </a:r>
            <a:r>
              <a:rPr lang="zh-CN" altLang="en-US" sz="2400" dirty="0" smtClean="0">
                <a:latin typeface="手札体-简粗体" panose="03000700000000000000" pitchFamily="66" charset="-122"/>
                <a:ea typeface="手札体-简粗体" panose="03000700000000000000" pitchFamily="66" charset="-122"/>
              </a:rPr>
              <a:t>、完整性约束不能直接被修改。（先删除，再增加）</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2</a:t>
            </a:r>
            <a:r>
              <a:rPr lang="zh-CN" altLang="en-US" sz="2400" dirty="0" smtClean="0">
                <a:latin typeface="手札体-简粗体" panose="03000700000000000000" pitchFamily="66" charset="-122"/>
                <a:ea typeface="手札体-简粗体" panose="03000700000000000000" pitchFamily="66" charset="-122"/>
              </a:rPr>
              <a:t>、使用</a:t>
            </a:r>
            <a:r>
              <a:rPr lang="en-US" altLang="zh-CN" sz="2400" dirty="0">
                <a:latin typeface="手札体-简粗体" panose="03000700000000000000" pitchFamily="66" charset="-122"/>
                <a:ea typeface="手札体-简粗体" panose="03000700000000000000" pitchFamily="66" charset="-122"/>
              </a:rPr>
              <a:t>ALTER TABLE</a:t>
            </a:r>
            <a:r>
              <a:rPr lang="zh-CN" altLang="en-US" sz="2400" dirty="0" smtClean="0">
                <a:latin typeface="手札体-简粗体" panose="03000700000000000000" pitchFamily="66" charset="-122"/>
                <a:ea typeface="手札体-简粗体" panose="03000700000000000000" pitchFamily="66" charset="-122"/>
              </a:rPr>
              <a:t>语句，可以独立地删除完整性约束，而不会删除表本身。（</a:t>
            </a:r>
            <a:r>
              <a:rPr lang="en-US" altLang="zh-CN" sz="2400" dirty="0" smtClean="0">
                <a:latin typeface="手札体-简粗体" panose="03000700000000000000" pitchFamily="66" charset="-122"/>
                <a:ea typeface="手札体-简粗体" panose="03000700000000000000" pitchFamily="66" charset="-122"/>
              </a:rPr>
              <a:t>DROP TABLE</a:t>
            </a:r>
            <a:r>
              <a:rPr lang="zh-CN" altLang="en-US" sz="2400" dirty="0" smtClean="0">
                <a:latin typeface="手札体-简粗体" panose="03000700000000000000" pitchFamily="66" charset="-122"/>
                <a:ea typeface="手札体-简粗体" panose="03000700000000000000" pitchFamily="66" charset="-122"/>
              </a:rPr>
              <a:t>语句删除一个表，则表中所有的完整性约束都会被自动删除）</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6" name="组合 5"/>
          <p:cNvGrpSpPr/>
          <p:nvPr/>
        </p:nvGrpSpPr>
        <p:grpSpPr>
          <a:xfrm>
            <a:off x="0" y="244559"/>
            <a:ext cx="563526" cy="6368882"/>
            <a:chOff x="0" y="0"/>
            <a:chExt cx="563526" cy="6368882"/>
          </a:xfrm>
        </p:grpSpPr>
        <p:sp>
          <p:nvSpPr>
            <p:cNvPr id="7" name="矩形 6"/>
            <p:cNvSpPr/>
            <p:nvPr/>
          </p:nvSpPr>
          <p:spPr>
            <a:xfrm>
              <a:off x="0" y="0"/>
              <a:ext cx="563526" cy="17437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数据库完整性</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8" name="矩形 7"/>
            <p:cNvSpPr/>
            <p:nvPr/>
          </p:nvSpPr>
          <p:spPr>
            <a:xfrm>
              <a:off x="0" y="1767597"/>
              <a:ext cx="563526" cy="1201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作用对象</a:t>
              </a:r>
            </a:p>
          </p:txBody>
        </p:sp>
        <p:sp>
          <p:nvSpPr>
            <p:cNvPr id="9" name="矩形 8"/>
            <p:cNvSpPr/>
            <p:nvPr/>
          </p:nvSpPr>
          <p:spPr>
            <a:xfrm>
              <a:off x="0" y="2987738"/>
              <a:ext cx="563526" cy="14297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定义与实现</a:t>
              </a:r>
            </a:p>
          </p:txBody>
        </p:sp>
        <p:sp>
          <p:nvSpPr>
            <p:cNvPr id="10" name="矩形 9"/>
            <p:cNvSpPr/>
            <p:nvPr/>
          </p:nvSpPr>
          <p:spPr>
            <a:xfrm>
              <a:off x="0" y="4433758"/>
              <a:ext cx="563526" cy="9569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命名</a:t>
              </a:r>
            </a:p>
          </p:txBody>
        </p:sp>
        <p:sp>
          <p:nvSpPr>
            <p:cNvPr id="11" name="矩形 10"/>
            <p:cNvSpPr/>
            <p:nvPr/>
          </p:nvSpPr>
          <p:spPr>
            <a:xfrm>
              <a:off x="0" y="5411951"/>
              <a:ext cx="563526" cy="95693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更新</a:t>
              </a:r>
            </a:p>
          </p:txBody>
        </p:sp>
      </p:grpSp>
      <p:sp>
        <p:nvSpPr>
          <p:cNvPr id="12" name="矩形 11"/>
          <p:cNvSpPr/>
          <p:nvPr/>
        </p:nvSpPr>
        <p:spPr>
          <a:xfrm>
            <a:off x="7636280" y="664816"/>
            <a:ext cx="2029522" cy="3200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数据库安全与保护</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665802" y="172981"/>
            <a:ext cx="214140" cy="65188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665802" y="482331"/>
            <a:ext cx="214140" cy="342530"/>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a:off x="9665802" y="824862"/>
            <a:ext cx="228510" cy="247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613120"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数据库完整性</a:t>
            </a:r>
            <a:endParaRPr lang="zh-CN" altLang="en-US" dirty="0">
              <a:solidFill>
                <a:schemeClr val="bg1"/>
              </a:solidFill>
              <a:latin typeface="微软雅黑" pitchFamily="34" charset="-122"/>
              <a:ea typeface="微软雅黑" pitchFamily="34" charset="-122"/>
            </a:endParaRPr>
          </a:p>
        </p:txBody>
      </p:sp>
      <p:sp>
        <p:nvSpPr>
          <p:cNvPr id="17" name="矩形 16"/>
          <p:cNvSpPr/>
          <p:nvPr/>
        </p:nvSpPr>
        <p:spPr>
          <a:xfrm>
            <a:off x="9879942" y="367875"/>
            <a:ext cx="982499" cy="22891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触发器</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94312" y="680771"/>
            <a:ext cx="2182074"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安全性与访问控制</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94314" y="1028959"/>
            <a:ext cx="1962328"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事务与并发控制</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590169"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备份与恢复</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2" idx="3"/>
            <a:endCxn id="19" idx="1"/>
          </p:cNvCxnSpPr>
          <p:nvPr/>
        </p:nvCxnSpPr>
        <p:spPr>
          <a:xfrm>
            <a:off x="9665802" y="824861"/>
            <a:ext cx="228512" cy="342639"/>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2" idx="3"/>
            <a:endCxn id="20" idx="1"/>
          </p:cNvCxnSpPr>
          <p:nvPr/>
        </p:nvCxnSpPr>
        <p:spPr>
          <a:xfrm>
            <a:off x="9665802" y="824861"/>
            <a:ext cx="237091" cy="672305"/>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76115" y="174153"/>
            <a:ext cx="284725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6.1.4 </a:t>
            </a:r>
            <a:r>
              <a:rPr lang="zh-CN" altLang="en-US" dirty="0" smtClean="0">
                <a:latin typeface="微软雅黑" pitchFamily="34" charset="-122"/>
                <a:ea typeface="微软雅黑" pitchFamily="34" charset="-122"/>
              </a:rPr>
              <a:t>四、更新完整性约束</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51292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、在</a:t>
            </a:r>
            <a:r>
              <a:rPr lang="en-US" altLang="zh-CN" sz="2400" b="0" dirty="0" smtClean="0">
                <a:solidFill>
                  <a:schemeClr val="tx1"/>
                </a:solidFill>
                <a:latin typeface="黑体" panose="02010609060101010101" pitchFamily="49" charset="-122"/>
                <a:ea typeface="黑体" panose="02010609060101010101" pitchFamily="49" charset="-122"/>
              </a:rPr>
              <a:t>MySQL</a:t>
            </a:r>
            <a:r>
              <a:rPr lang="zh-CN" altLang="en-US" sz="2400" b="0" dirty="0" smtClean="0">
                <a:solidFill>
                  <a:schemeClr val="tx1"/>
                </a:solidFill>
                <a:latin typeface="黑体" panose="02010609060101010101" pitchFamily="49" charset="-122"/>
                <a:ea typeface="黑体" panose="02010609060101010101" pitchFamily="49" charset="-122"/>
              </a:rPr>
              <a:t>中，各种完整性约束可通过</a:t>
            </a:r>
            <a:r>
              <a:rPr lang="en-US" altLang="zh-CN" sz="2400" b="0" dirty="0" smtClean="0">
                <a:solidFill>
                  <a:schemeClr val="tx1"/>
                </a:solidFill>
                <a:latin typeface="黑体" panose="02010609060101010101" pitchFamily="49" charset="-122"/>
                <a:ea typeface="黑体" panose="02010609060101010101" pitchFamily="49" charset="-122"/>
              </a:rPr>
              <a:t>CREATE TABLE</a:t>
            </a:r>
            <a:r>
              <a:rPr lang="zh-CN" altLang="en-US" sz="2400" b="0" dirty="0" smtClean="0">
                <a:solidFill>
                  <a:schemeClr val="tx1"/>
                </a:solidFill>
                <a:latin typeface="黑体" panose="02010609060101010101" pitchFamily="49" charset="-122"/>
                <a:ea typeface="黑体" panose="02010609060101010101" pitchFamily="49" charset="-122"/>
              </a:rPr>
              <a:t>或（     ）</a:t>
            </a:r>
            <a:r>
              <a:rPr lang="en-US" altLang="zh-CN" sz="2400" b="0" dirty="0" smtClean="0">
                <a:solidFill>
                  <a:schemeClr val="tx1"/>
                </a:solidFill>
                <a:latin typeface="黑体" panose="02010609060101010101" pitchFamily="49" charset="-122"/>
                <a:ea typeface="黑体" panose="02010609060101010101" pitchFamily="49" charset="-122"/>
              </a:rPr>
              <a:t>TABLE</a:t>
            </a:r>
            <a:r>
              <a:rPr lang="zh-CN" altLang="en-US" sz="2400" b="0" dirty="0" smtClean="0">
                <a:solidFill>
                  <a:schemeClr val="tx1"/>
                </a:solidFill>
                <a:latin typeface="黑体" panose="02010609060101010101" pitchFamily="49" charset="-122"/>
                <a:ea typeface="黑体" panose="02010609060101010101" pitchFamily="49" charset="-122"/>
              </a:rPr>
              <a:t>语句来定义。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245551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、在</a:t>
            </a:r>
            <a:r>
              <a:rPr lang="en-US" altLang="zh-CN" sz="2400" b="0" dirty="0" smtClean="0">
                <a:solidFill>
                  <a:schemeClr val="tx1"/>
                </a:solidFill>
                <a:latin typeface="黑体" panose="02010609060101010101" pitchFamily="49" charset="-122"/>
                <a:ea typeface="黑体" panose="02010609060101010101" pitchFamily="49" charset="-122"/>
              </a:rPr>
              <a:t>MySQL</a:t>
            </a:r>
            <a:r>
              <a:rPr lang="zh-CN" altLang="en-US" sz="2400" b="0" dirty="0" smtClean="0">
                <a:solidFill>
                  <a:schemeClr val="tx1"/>
                </a:solidFill>
                <a:latin typeface="黑体" panose="02010609060101010101" pitchFamily="49" charset="-122"/>
                <a:ea typeface="黑体" panose="02010609060101010101" pitchFamily="49" charset="-122"/>
              </a:rPr>
              <a:t>中，各种完整性约束可通过</a:t>
            </a:r>
            <a:r>
              <a:rPr lang="en-US" altLang="zh-CN" sz="2400" b="0" dirty="0" smtClean="0">
                <a:solidFill>
                  <a:schemeClr val="tx1"/>
                </a:solidFill>
                <a:latin typeface="黑体" panose="02010609060101010101" pitchFamily="49" charset="-122"/>
                <a:ea typeface="黑体" panose="02010609060101010101" pitchFamily="49" charset="-122"/>
              </a:rPr>
              <a:t>CREATE TABLE</a:t>
            </a:r>
            <a:r>
              <a:rPr lang="zh-CN" altLang="en-US" sz="2400" b="0" dirty="0" smtClean="0">
                <a:solidFill>
                  <a:schemeClr val="tx1"/>
                </a:solidFill>
                <a:latin typeface="黑体" panose="02010609060101010101" pitchFamily="49" charset="-122"/>
                <a:ea typeface="黑体" panose="02010609060101010101" pitchFamily="49" charset="-122"/>
              </a:rPr>
              <a:t>或（  </a:t>
            </a:r>
            <a:r>
              <a:rPr lang="en-US" altLang="zh-CN" sz="2400" b="0" dirty="0" smtClean="0">
                <a:solidFill>
                  <a:srgbClr val="FF0000"/>
                </a:solidFill>
                <a:latin typeface="黑体" panose="02010609060101010101" pitchFamily="49" charset="-122"/>
                <a:ea typeface="黑体" panose="02010609060101010101" pitchFamily="49" charset="-122"/>
              </a:rPr>
              <a:t>ALTER</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chemeClr val="tx1"/>
                </a:solidFill>
                <a:latin typeface="黑体" panose="02010609060101010101" pitchFamily="49" charset="-122"/>
                <a:ea typeface="黑体" panose="02010609060101010101" pitchFamily="49" charset="-122"/>
              </a:rPr>
              <a:t>TABLE</a:t>
            </a:r>
            <a:r>
              <a:rPr lang="zh-CN" altLang="en-US" sz="2400" b="0" dirty="0" smtClean="0">
                <a:solidFill>
                  <a:schemeClr val="tx1"/>
                </a:solidFill>
                <a:latin typeface="黑体" panose="02010609060101010101" pitchFamily="49" charset="-122"/>
                <a:ea typeface="黑体" panose="02010609060101010101" pitchFamily="49" charset="-122"/>
              </a:rPr>
              <a:t>语句来定义。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584821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、完整性约束条件的作用对象可以是列、元组和（    ）。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11895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、完整性约束条件的作用对象可以是列、元组和（  </a:t>
            </a:r>
            <a:r>
              <a:rPr lang="zh-CN" altLang="en-US" sz="2400" b="0" dirty="0" smtClean="0">
                <a:solidFill>
                  <a:srgbClr val="FF0000"/>
                </a:solidFill>
                <a:latin typeface="黑体" panose="02010609060101010101" pitchFamily="49" charset="-122"/>
                <a:ea typeface="黑体" panose="02010609060101010101" pitchFamily="49" charset="-122"/>
              </a:rPr>
              <a:t>表</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67631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、候选键可以在</a:t>
            </a:r>
            <a:r>
              <a:rPr lang="en-US" altLang="zh-CN" sz="2400" b="0" dirty="0" smtClean="0">
                <a:solidFill>
                  <a:schemeClr val="tx1"/>
                </a:solidFill>
                <a:latin typeface="黑体" panose="02010609060101010101" pitchFamily="49" charset="-122"/>
                <a:ea typeface="黑体" panose="02010609060101010101" pitchFamily="49" charset="-122"/>
              </a:rPr>
              <a:t>CREATE </a:t>
            </a:r>
            <a:r>
              <a:rPr lang="en-US" altLang="zh-CN" sz="2400" b="0" dirty="0">
                <a:solidFill>
                  <a:schemeClr val="tx1"/>
                </a:solidFill>
                <a:latin typeface="黑体" panose="02010609060101010101" pitchFamily="49" charset="-122"/>
                <a:ea typeface="黑体" panose="02010609060101010101" pitchFamily="49" charset="-122"/>
              </a:rPr>
              <a:t>TABLE</a:t>
            </a:r>
            <a:r>
              <a:rPr lang="zh-CN" altLang="en-US" sz="2400" b="0" dirty="0" smtClean="0">
                <a:solidFill>
                  <a:schemeClr val="tx1"/>
                </a:solidFill>
                <a:latin typeface="黑体" panose="02010609060101010101" pitchFamily="49" charset="-122"/>
                <a:ea typeface="黑体" panose="02010609060101010101" pitchFamily="49" charset="-122"/>
              </a:rPr>
              <a:t>或</a:t>
            </a:r>
            <a:r>
              <a:rPr lang="en-US" altLang="zh-CN" sz="2400" b="0" dirty="0" smtClean="0">
                <a:solidFill>
                  <a:schemeClr val="tx1"/>
                </a:solidFill>
                <a:latin typeface="黑体" panose="02010609060101010101" pitchFamily="49" charset="-122"/>
                <a:ea typeface="黑体" panose="02010609060101010101" pitchFamily="49" charset="-122"/>
              </a:rPr>
              <a:t>ALTER</a:t>
            </a:r>
            <a:r>
              <a:rPr lang="zh-CN" altLang="en-US" sz="2400" b="0" dirty="0">
                <a:solidFill>
                  <a:schemeClr val="tx1"/>
                </a:solidFill>
                <a:latin typeface="黑体" panose="02010609060101010101" pitchFamily="49" charset="-122"/>
                <a:ea typeface="黑体" panose="02010609060101010101" pitchFamily="49" charset="-122"/>
              </a:rPr>
              <a:t> </a:t>
            </a:r>
            <a:r>
              <a:rPr lang="en-US" altLang="zh-CN" sz="2400" b="0" dirty="0" smtClean="0">
                <a:solidFill>
                  <a:schemeClr val="tx1"/>
                </a:solidFill>
                <a:latin typeface="黑体" panose="02010609060101010101" pitchFamily="49" charset="-122"/>
                <a:ea typeface="黑体" panose="02010609060101010101" pitchFamily="49" charset="-122"/>
              </a:rPr>
              <a:t>TABLE</a:t>
            </a:r>
            <a:r>
              <a:rPr lang="zh-CN" altLang="en-US" sz="2400" b="0" dirty="0" smtClean="0">
                <a:solidFill>
                  <a:schemeClr val="tx1"/>
                </a:solidFill>
                <a:latin typeface="黑体" panose="02010609060101010101" pitchFamily="49" charset="-122"/>
                <a:ea typeface="黑体" panose="02010609060101010101" pitchFamily="49" charset="-122"/>
              </a:rPr>
              <a:t>语句中使用关键字（     ）来定义。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793446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、候选键可以在</a:t>
            </a:r>
            <a:r>
              <a:rPr lang="en-US" altLang="zh-CN" sz="2400" b="0" dirty="0" smtClean="0">
                <a:solidFill>
                  <a:schemeClr val="tx1"/>
                </a:solidFill>
                <a:latin typeface="黑体" panose="02010609060101010101" pitchFamily="49" charset="-122"/>
                <a:ea typeface="黑体" panose="02010609060101010101" pitchFamily="49" charset="-122"/>
              </a:rPr>
              <a:t>CREATE </a:t>
            </a:r>
            <a:r>
              <a:rPr lang="en-US" altLang="zh-CN" sz="2400" b="0" dirty="0">
                <a:solidFill>
                  <a:schemeClr val="tx1"/>
                </a:solidFill>
                <a:latin typeface="黑体" panose="02010609060101010101" pitchFamily="49" charset="-122"/>
                <a:ea typeface="黑体" panose="02010609060101010101" pitchFamily="49" charset="-122"/>
              </a:rPr>
              <a:t>TABLE</a:t>
            </a:r>
            <a:r>
              <a:rPr lang="zh-CN" altLang="en-US" sz="2400" b="0" dirty="0" smtClean="0">
                <a:solidFill>
                  <a:schemeClr val="tx1"/>
                </a:solidFill>
                <a:latin typeface="黑体" panose="02010609060101010101" pitchFamily="49" charset="-122"/>
                <a:ea typeface="黑体" panose="02010609060101010101" pitchFamily="49" charset="-122"/>
              </a:rPr>
              <a:t>或</a:t>
            </a:r>
            <a:r>
              <a:rPr lang="en-US" altLang="zh-CN" sz="2400" b="0" dirty="0" smtClean="0">
                <a:solidFill>
                  <a:schemeClr val="tx1"/>
                </a:solidFill>
                <a:latin typeface="黑体" panose="02010609060101010101" pitchFamily="49" charset="-122"/>
                <a:ea typeface="黑体" panose="02010609060101010101" pitchFamily="49" charset="-122"/>
              </a:rPr>
              <a:t>ALTER</a:t>
            </a:r>
            <a:r>
              <a:rPr lang="zh-CN" altLang="en-US" sz="2400" b="0" dirty="0">
                <a:solidFill>
                  <a:schemeClr val="tx1"/>
                </a:solidFill>
                <a:latin typeface="黑体" panose="02010609060101010101" pitchFamily="49" charset="-122"/>
                <a:ea typeface="黑体" panose="02010609060101010101" pitchFamily="49" charset="-122"/>
              </a:rPr>
              <a:t> </a:t>
            </a:r>
            <a:r>
              <a:rPr lang="en-US" altLang="zh-CN" sz="2400" b="0" dirty="0" smtClean="0">
                <a:solidFill>
                  <a:schemeClr val="tx1"/>
                </a:solidFill>
                <a:latin typeface="黑体" panose="02010609060101010101" pitchFamily="49" charset="-122"/>
                <a:ea typeface="黑体" panose="02010609060101010101" pitchFamily="49" charset="-122"/>
              </a:rPr>
              <a:t>TABLE</a:t>
            </a:r>
            <a:r>
              <a:rPr lang="zh-CN" altLang="en-US" sz="2400" b="0" dirty="0" smtClean="0">
                <a:solidFill>
                  <a:schemeClr val="tx1"/>
                </a:solidFill>
                <a:latin typeface="黑体" panose="02010609060101010101" pitchFamily="49" charset="-122"/>
                <a:ea typeface="黑体" panose="02010609060101010101" pitchFamily="49" charset="-122"/>
              </a:rPr>
              <a:t>语句中使用关键字（   </a:t>
            </a:r>
            <a:r>
              <a:rPr lang="en-US" altLang="zh-CN" sz="2400" b="0" dirty="0" smtClean="0">
                <a:solidFill>
                  <a:srgbClr val="FF0000"/>
                </a:solidFill>
                <a:latin typeface="黑体" panose="02010609060101010101" pitchFamily="49" charset="-122"/>
                <a:ea typeface="黑体" panose="02010609060101010101" pitchFamily="49" charset="-122"/>
              </a:rPr>
              <a:t>UNIQUE</a:t>
            </a:r>
            <a:r>
              <a:rPr lang="zh-CN" altLang="en-US" sz="2400" b="0" dirty="0" smtClean="0">
                <a:solidFill>
                  <a:schemeClr val="tx1"/>
                </a:solidFill>
                <a:latin typeface="黑体" panose="02010609060101010101" pitchFamily="49" charset="-122"/>
                <a:ea typeface="黑体" panose="02010609060101010101" pitchFamily="49" charset="-122"/>
              </a:rPr>
              <a:t>  ）来定义。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222660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、命名完整性约束的方法是在各种完整性约束的定义说明之前加上关键字（     ）和该约束的名字。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4944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存储函数</a:t>
            </a:r>
          </a:p>
        </p:txBody>
      </p:sp>
      <p:sp>
        <p:nvSpPr>
          <p:cNvPr id="11"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什么是存储函数</a:t>
            </a:r>
            <a:r>
              <a:rPr lang="zh-CN" altLang="en-US" sz="2800" b="0" dirty="0" smtClean="0">
                <a:solidFill>
                  <a:schemeClr val="tx1"/>
                </a:solidFill>
                <a:latin typeface="黑体" panose="02010609060101010101" pitchFamily="49" charset="-122"/>
                <a:ea typeface="黑体" panose="02010609060101010101" pitchFamily="49" charset="-122"/>
                <a:sym typeface="+mn-ea"/>
              </a:rPr>
              <a:t>（领会）</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2" name="TextBox 11"/>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存储函数与存储过程一样，是由</a:t>
            </a:r>
            <a:r>
              <a:rPr lang="en-US" altLang="zh-CN" sz="2400" dirty="0" smtClean="0">
                <a:latin typeface="手札体-简粗体" panose="03000700000000000000" pitchFamily="66" charset="-122"/>
                <a:ea typeface="手札体-简粗体" panose="03000700000000000000" pitchFamily="66" charset="-122"/>
              </a:rPr>
              <a:t>SQL</a:t>
            </a:r>
            <a:r>
              <a:rPr lang="zh-CN" altLang="en-US" sz="2400" dirty="0" smtClean="0">
                <a:latin typeface="手札体-简粗体" panose="03000700000000000000" pitchFamily="66" charset="-122"/>
                <a:ea typeface="手札体-简粗体" panose="03000700000000000000" pitchFamily="66" charset="-122"/>
              </a:rPr>
              <a:t>语句和过程式语句组成的代码片段。</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3" name="组合 2"/>
          <p:cNvGrpSpPr/>
          <p:nvPr/>
        </p:nvGrpSpPr>
        <p:grpSpPr>
          <a:xfrm>
            <a:off x="0" y="0"/>
            <a:ext cx="563526" cy="6858000"/>
            <a:chOff x="0" y="0"/>
            <a:chExt cx="563526" cy="6858000"/>
          </a:xfrm>
        </p:grpSpPr>
        <p:sp>
          <p:nvSpPr>
            <p:cNvPr id="4" name="矩形 3"/>
            <p:cNvSpPr/>
            <p:nvPr/>
          </p:nvSpPr>
          <p:spPr>
            <a:xfrm>
              <a:off x="0" y="0"/>
              <a:ext cx="563526" cy="1435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smtClean="0">
                  <a:solidFill>
                    <a:schemeClr val="tx1"/>
                  </a:solidFill>
                  <a:latin typeface="黑体" panose="02010609060101010101" pitchFamily="49" charset="-122"/>
                  <a:ea typeface="黑体" panose="02010609060101010101" pitchFamily="49" charset="-122"/>
                  <a:sym typeface="+mn-ea"/>
                </a:rPr>
                <a:t>存储</a:t>
              </a:r>
              <a:r>
                <a:rPr lang="zh-CN" altLang="en-US" sz="1600" dirty="0">
                  <a:solidFill>
                    <a:schemeClr val="tx1"/>
                  </a:solidFill>
                  <a:latin typeface="黑体" panose="02010609060101010101" pitchFamily="49" charset="-122"/>
                  <a:ea typeface="黑体" panose="02010609060101010101" pitchFamily="49" charset="-122"/>
                  <a:sym typeface="+mn-ea"/>
                </a:rPr>
                <a:t>函数</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7" name="矩形 6"/>
            <p:cNvSpPr/>
            <p:nvPr/>
          </p:nvSpPr>
          <p:spPr>
            <a:xfrm>
              <a:off x="0" y="1456930"/>
              <a:ext cx="563526" cy="17862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创建存储函数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8" name="矩形 7"/>
            <p:cNvSpPr/>
            <p:nvPr/>
          </p:nvSpPr>
          <p:spPr>
            <a:xfrm>
              <a:off x="0" y="3264191"/>
              <a:ext cx="563526" cy="17862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0" y="5072005"/>
              <a:ext cx="563526" cy="1785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删除存储函数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graphicFrame>
        <p:nvGraphicFramePr>
          <p:cNvPr id="6" name="表格 5"/>
          <p:cNvGraphicFramePr>
            <a:graphicFrameLocks noGrp="1"/>
          </p:cNvGraphicFramePr>
          <p:nvPr>
            <p:extLst>
              <p:ext uri="{D42A27DB-BD31-4B8C-83A1-F6EECF244321}">
                <p14:modId xmlns:p14="http://schemas.microsoft.com/office/powerpoint/2010/main" val="2720066925"/>
              </p:ext>
            </p:extLst>
          </p:nvPr>
        </p:nvGraphicFramePr>
        <p:xfrm>
          <a:off x="1851246" y="3264191"/>
          <a:ext cx="8632456" cy="2583716"/>
        </p:xfrm>
        <a:graphic>
          <a:graphicData uri="http://schemas.openxmlformats.org/drawingml/2006/table">
            <a:tbl>
              <a:tblPr firstRow="1" bandRow="1">
                <a:tableStyleId>{5940675A-B579-460E-94D1-54222C63F5DA}</a:tableStyleId>
              </a:tblPr>
              <a:tblGrid>
                <a:gridCol w="4879163"/>
                <a:gridCol w="3753293"/>
              </a:tblGrid>
              <a:tr h="645929">
                <a:tc>
                  <a:txBody>
                    <a:bodyPr/>
                    <a:lstStyle/>
                    <a:p>
                      <a:pPr algn="ctr"/>
                      <a:r>
                        <a:rPr lang="zh-CN" altLang="en-US" sz="2000" dirty="0" smtClean="0">
                          <a:latin typeface="手札体-简粗体" panose="03000700000000000000" pitchFamily="66" charset="-122"/>
                          <a:ea typeface="手札体-简粗体" panose="03000700000000000000" pitchFamily="66" charset="-122"/>
                        </a:rPr>
                        <a:t>存储函数</a:t>
                      </a:r>
                      <a:endParaRPr lang="zh-CN" altLang="en-US" sz="2000" dirty="0">
                        <a:latin typeface="手札体-简粗体" panose="03000700000000000000" pitchFamily="66" charset="-122"/>
                        <a:ea typeface="手札体-简粗体" panose="03000700000000000000" pitchFamily="66" charset="-122"/>
                      </a:endParaRPr>
                    </a:p>
                  </a:txBody>
                  <a:tcPr anchor="ctr">
                    <a:solidFill>
                      <a:schemeClr val="accent2">
                        <a:lumMod val="40000"/>
                        <a:lumOff val="60000"/>
                      </a:schemeClr>
                    </a:solidFill>
                  </a:tcPr>
                </a:tc>
                <a:tc>
                  <a:txBody>
                    <a:bodyPr/>
                    <a:lstStyle/>
                    <a:p>
                      <a:pPr algn="ctr"/>
                      <a:r>
                        <a:rPr lang="zh-CN" altLang="en-US" sz="2000" dirty="0" smtClean="0">
                          <a:latin typeface="手札体-简粗体" panose="03000700000000000000" pitchFamily="66" charset="-122"/>
                          <a:ea typeface="手札体-简粗体" panose="03000700000000000000" pitchFamily="66" charset="-122"/>
                        </a:rPr>
                        <a:t>存储过程</a:t>
                      </a:r>
                      <a:endParaRPr lang="zh-CN" altLang="en-US" sz="2000" dirty="0">
                        <a:latin typeface="手札体-简粗体" panose="03000700000000000000" pitchFamily="66" charset="-122"/>
                        <a:ea typeface="手札体-简粗体" panose="03000700000000000000" pitchFamily="66" charset="-122"/>
                      </a:endParaRPr>
                    </a:p>
                  </a:txBody>
                  <a:tcPr anchor="ctr">
                    <a:solidFill>
                      <a:schemeClr val="accent2">
                        <a:lumMod val="40000"/>
                        <a:lumOff val="60000"/>
                      </a:schemeClr>
                    </a:solidFill>
                  </a:tcPr>
                </a:tc>
              </a:tr>
              <a:tr h="645929">
                <a:tc>
                  <a:txBody>
                    <a:bodyPr/>
                    <a:lstStyle/>
                    <a:p>
                      <a:pPr algn="l"/>
                      <a:r>
                        <a:rPr lang="zh-CN" altLang="en-US" sz="2000" dirty="0" smtClean="0">
                          <a:latin typeface="手札体-简粗体" panose="03000700000000000000" pitchFamily="66" charset="-122"/>
                          <a:ea typeface="手札体-简粗体" panose="03000700000000000000" pitchFamily="66" charset="-122"/>
                        </a:rPr>
                        <a:t>不能拥有输出参数</a:t>
                      </a:r>
                      <a:endParaRPr lang="zh-CN" altLang="en-US" sz="2000" dirty="0">
                        <a:latin typeface="手札体-简粗体" panose="03000700000000000000" pitchFamily="66" charset="-122"/>
                        <a:ea typeface="手札体-简粗体" panose="03000700000000000000" pitchFamily="66" charset="-122"/>
                      </a:endParaRPr>
                    </a:p>
                  </a:txBody>
                  <a:tcPr anchor="ctr"/>
                </a:tc>
                <a:tc>
                  <a:txBody>
                    <a:bodyPr/>
                    <a:lstStyle/>
                    <a:p>
                      <a:pPr algn="l"/>
                      <a:r>
                        <a:rPr lang="zh-CN" altLang="en-US" sz="2000" dirty="0" smtClean="0">
                          <a:latin typeface="手札体-简粗体" panose="03000700000000000000" pitchFamily="66" charset="-122"/>
                          <a:ea typeface="手札体-简粗体" panose="03000700000000000000" pitchFamily="66" charset="-122"/>
                        </a:rPr>
                        <a:t>可以拥有输出参数</a:t>
                      </a:r>
                      <a:endParaRPr lang="zh-CN" altLang="en-US" sz="2000" dirty="0">
                        <a:latin typeface="手札体-简粗体" panose="03000700000000000000" pitchFamily="66" charset="-122"/>
                        <a:ea typeface="手札体-简粗体" panose="03000700000000000000" pitchFamily="66" charset="-122"/>
                      </a:endParaRPr>
                    </a:p>
                  </a:txBody>
                  <a:tcPr anchor="ctr"/>
                </a:tc>
              </a:tr>
              <a:tr h="645929">
                <a:tc>
                  <a:txBody>
                    <a:bodyPr/>
                    <a:lstStyle/>
                    <a:p>
                      <a:pPr algn="l"/>
                      <a:r>
                        <a:rPr lang="zh-CN" altLang="en-US" sz="2000" dirty="0" smtClean="0">
                          <a:latin typeface="手札体-简粗体" panose="03000700000000000000" pitchFamily="66" charset="-122"/>
                          <a:ea typeface="手札体-简粗体" panose="03000700000000000000" pitchFamily="66" charset="-122"/>
                        </a:rPr>
                        <a:t>可以直接调用存储函数，不需要</a:t>
                      </a:r>
                      <a:r>
                        <a:rPr lang="en-US" altLang="zh-CN" sz="2000" dirty="0" smtClean="0">
                          <a:latin typeface="手札体-简粗体" panose="03000700000000000000" pitchFamily="66" charset="-122"/>
                          <a:ea typeface="手札体-简粗体" panose="03000700000000000000" pitchFamily="66" charset="-122"/>
                        </a:rPr>
                        <a:t>CALL</a:t>
                      </a:r>
                      <a:r>
                        <a:rPr lang="zh-CN" altLang="en-US" sz="2000" dirty="0" smtClean="0">
                          <a:latin typeface="手札体-简粗体" panose="03000700000000000000" pitchFamily="66" charset="-122"/>
                          <a:ea typeface="手札体-简粗体" panose="03000700000000000000" pitchFamily="66" charset="-122"/>
                        </a:rPr>
                        <a:t>语句</a:t>
                      </a:r>
                      <a:endParaRPr lang="zh-CN" altLang="en-US" sz="2000" dirty="0">
                        <a:latin typeface="手札体-简粗体" panose="03000700000000000000" pitchFamily="66" charset="-122"/>
                        <a:ea typeface="手札体-简粗体" panose="03000700000000000000" pitchFamily="66"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latin typeface="手札体-简粗体" panose="03000700000000000000" pitchFamily="66" charset="-122"/>
                          <a:ea typeface="手札体-简粗体" panose="03000700000000000000" pitchFamily="66" charset="-122"/>
                        </a:rPr>
                        <a:t>需要</a:t>
                      </a:r>
                      <a:r>
                        <a:rPr lang="en-US" altLang="zh-CN" sz="2000" dirty="0" smtClean="0">
                          <a:latin typeface="手札体-简粗体" panose="03000700000000000000" pitchFamily="66" charset="-122"/>
                          <a:ea typeface="手札体-简粗体" panose="03000700000000000000" pitchFamily="66" charset="-122"/>
                        </a:rPr>
                        <a:t>CALL</a:t>
                      </a:r>
                      <a:r>
                        <a:rPr lang="zh-CN" altLang="en-US" sz="2000" dirty="0" smtClean="0">
                          <a:latin typeface="手札体-简粗体" panose="03000700000000000000" pitchFamily="66" charset="-122"/>
                          <a:ea typeface="手札体-简粗体" panose="03000700000000000000" pitchFamily="66" charset="-122"/>
                        </a:rPr>
                        <a:t>语句调用存储过程</a:t>
                      </a:r>
                    </a:p>
                  </a:txBody>
                  <a:tcPr anchor="ctr"/>
                </a:tc>
              </a:tr>
              <a:tr h="645929">
                <a:tc>
                  <a:txBody>
                    <a:bodyPr/>
                    <a:lstStyle/>
                    <a:p>
                      <a:pPr algn="l"/>
                      <a:r>
                        <a:rPr lang="zh-CN" altLang="en-US" sz="2000" dirty="0" smtClean="0">
                          <a:latin typeface="手札体-简粗体" panose="03000700000000000000" pitchFamily="66" charset="-122"/>
                          <a:ea typeface="手札体-简粗体" panose="03000700000000000000" pitchFamily="66" charset="-122"/>
                        </a:rPr>
                        <a:t>必须包含一条</a:t>
                      </a:r>
                      <a:r>
                        <a:rPr lang="en-US" altLang="zh-CN" sz="2000" dirty="0" smtClean="0">
                          <a:latin typeface="手札体-简粗体" panose="03000700000000000000" pitchFamily="66" charset="-122"/>
                          <a:ea typeface="手札体-简粗体" panose="03000700000000000000" pitchFamily="66" charset="-122"/>
                        </a:rPr>
                        <a:t>RETURN</a:t>
                      </a:r>
                      <a:r>
                        <a:rPr lang="zh-CN" altLang="en-US" sz="2000" dirty="0" smtClean="0">
                          <a:latin typeface="手札体-简粗体" panose="03000700000000000000" pitchFamily="66" charset="-122"/>
                          <a:ea typeface="手札体-简粗体" panose="03000700000000000000" pitchFamily="66" charset="-122"/>
                        </a:rPr>
                        <a:t>语句</a:t>
                      </a:r>
                      <a:endParaRPr lang="zh-CN" altLang="en-US" sz="2000" dirty="0">
                        <a:latin typeface="手札体-简粗体" panose="03000700000000000000" pitchFamily="66" charset="-122"/>
                        <a:ea typeface="手札体-简粗体" panose="03000700000000000000" pitchFamily="66"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latin typeface="手札体-简粗体" panose="03000700000000000000" pitchFamily="66" charset="-122"/>
                          <a:ea typeface="手札体-简粗体" panose="03000700000000000000" pitchFamily="66" charset="-122"/>
                        </a:rPr>
                        <a:t>不允许包含</a:t>
                      </a:r>
                      <a:r>
                        <a:rPr lang="en-US" altLang="zh-CN" sz="2000" dirty="0" smtClean="0">
                          <a:latin typeface="手札体-简粗体" panose="03000700000000000000" pitchFamily="66" charset="-122"/>
                          <a:ea typeface="手札体-简粗体" panose="03000700000000000000" pitchFamily="66" charset="-122"/>
                        </a:rPr>
                        <a:t>RETURN</a:t>
                      </a:r>
                      <a:r>
                        <a:rPr lang="zh-CN" altLang="en-US" sz="2000" dirty="0" smtClean="0">
                          <a:latin typeface="手札体-简粗体" panose="03000700000000000000" pitchFamily="66" charset="-122"/>
                          <a:ea typeface="手札体-简粗体" panose="03000700000000000000" pitchFamily="66" charset="-122"/>
                        </a:rPr>
                        <a:t>语句</a:t>
                      </a:r>
                    </a:p>
                  </a:txBody>
                  <a:tcPr anchor="ctr"/>
                </a:tc>
              </a:tr>
            </a:tbl>
          </a:graphicData>
        </a:graphic>
      </p:graphicFrame>
      <p:sp>
        <p:nvSpPr>
          <p:cNvPr id="13" name="矩形 12"/>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数据库编程</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3"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endCxn id="13"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9" idx="1"/>
            <a:endCxn id="13"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0132198"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存储过程</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10146570" y="538877"/>
            <a:ext cx="1842010"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存储函数</a:t>
            </a:r>
            <a:endParaRPr lang="zh-CN" altLang="en-US" dirty="0">
              <a:solidFill>
                <a:schemeClr val="bg1"/>
              </a:solidFill>
              <a:latin typeface="微软雅黑" pitchFamily="34" charset="-122"/>
              <a:ea typeface="微软雅黑" pitchFamily="34" charset="-122"/>
            </a:endParaRPr>
          </a:p>
        </p:txBody>
      </p:sp>
      <p:sp>
        <p:nvSpPr>
          <p:cNvPr id="20" name="TextBox 19"/>
          <p:cNvSpPr txBox="1"/>
          <p:nvPr/>
        </p:nvSpPr>
        <p:spPr>
          <a:xfrm>
            <a:off x="876115" y="174153"/>
            <a:ext cx="2223686"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5.2.0  </a:t>
            </a:r>
            <a:r>
              <a:rPr lang="zh-CN" altLang="en-US" dirty="0" smtClean="0">
                <a:latin typeface="微软雅黑" pitchFamily="34" charset="-122"/>
                <a:ea typeface="微软雅黑" pitchFamily="34" charset="-122"/>
              </a:rPr>
              <a:t>零、存储函数</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7646992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、命名完整性约束的方法是在各种完整性约束的定义说明之前加上关键字（</a:t>
            </a:r>
            <a:r>
              <a:rPr lang="en-US" altLang="zh-CN" sz="2400" b="0" dirty="0" smtClean="0">
                <a:solidFill>
                  <a:srgbClr val="FF0000"/>
                </a:solidFill>
                <a:latin typeface="黑体" panose="02010609060101010101" pitchFamily="49" charset="-122"/>
                <a:ea typeface="黑体" panose="02010609060101010101" pitchFamily="49" charset="-122"/>
              </a:rPr>
              <a:t>CONSTRAINT</a:t>
            </a:r>
            <a:r>
              <a:rPr lang="zh-CN" altLang="en-US"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）和该约束的名字。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743683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97790" y="-240030"/>
            <a:ext cx="12192000" cy="6858000"/>
          </a:xfrm>
          <a:prstGeom prst="rect">
            <a:avLst/>
          </a:prstGeom>
          <a:noFill/>
          <a:ln w="9525">
            <a:noFill/>
          </a:ln>
        </p:spPr>
      </p:pic>
      <p:sp>
        <p:nvSpPr>
          <p:cNvPr id="13" name="矩形 12"/>
          <p:cNvSpPr/>
          <p:nvPr/>
        </p:nvSpPr>
        <p:spPr>
          <a:xfrm>
            <a:off x="4859338" y="2420938"/>
            <a:ext cx="1984375" cy="301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三角形 15"/>
          <p:cNvSpPr/>
          <p:nvPr/>
        </p:nvSpPr>
        <p:spPr>
          <a:xfrm rot="5400000">
            <a:off x="2782888"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8"/>
          <p:cNvSpPr txBox="1"/>
          <p:nvPr/>
        </p:nvSpPr>
        <p:spPr>
          <a:xfrm>
            <a:off x="3246438" y="2722563"/>
            <a:ext cx="5208587" cy="11080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US" altLang="zh-CN" sz="6600">
                <a:solidFill>
                  <a:srgbClr val="404040"/>
                </a:solidFill>
                <a:latin typeface="微软雅黑" panose="020B0503020204020204" charset="-122"/>
                <a:ea typeface="微软雅黑" panose="020B0503020204020204" charset="-122"/>
              </a:rPr>
              <a:t>THANK</a:t>
            </a:r>
            <a:r>
              <a:rPr lang="zh-CN" altLang="en-US" sz="6600">
                <a:solidFill>
                  <a:srgbClr val="404040"/>
                </a:solidFill>
                <a:latin typeface="微软雅黑" panose="020B0503020204020204" charset="-122"/>
                <a:ea typeface="微软雅黑" panose="020B0503020204020204" charset="-122"/>
              </a:rPr>
              <a:t> </a:t>
            </a:r>
            <a:r>
              <a:rPr lang="en-US" altLang="zh-CN" sz="6600">
                <a:solidFill>
                  <a:srgbClr val="404040"/>
                </a:solidFill>
                <a:latin typeface="微软雅黑" panose="020B0503020204020204" charset="-122"/>
                <a:ea typeface="微软雅黑" panose="020B0503020204020204" charset="-122"/>
              </a:rPr>
              <a:t>YOU</a:t>
            </a:r>
            <a:endParaRPr lang="zh-CN" altLang="en-US" sz="6600">
              <a:solidFill>
                <a:srgbClr val="404040"/>
              </a:solidFill>
              <a:latin typeface="微软雅黑" panose="020B0503020204020204" charset="-122"/>
              <a:ea typeface="微软雅黑" panose="020B0503020204020204" charset="-122"/>
            </a:endParaRPr>
          </a:p>
        </p:txBody>
      </p:sp>
      <p:sp>
        <p:nvSpPr>
          <p:cNvPr id="24" name="三角形 23"/>
          <p:cNvSpPr/>
          <p:nvPr/>
        </p:nvSpPr>
        <p:spPr>
          <a:xfrm rot="16200000">
            <a:off x="8763000"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0" name="图片 1"/>
          <p:cNvPicPr>
            <a:picLocks noChangeAspect="1"/>
          </p:cNvPicPr>
          <p:nvPr/>
        </p:nvPicPr>
        <p:blipFill>
          <a:blip r:embed="rId3"/>
          <a:stretch>
            <a:fillRect/>
          </a:stretch>
        </p:blipFill>
        <p:spPr>
          <a:xfrm>
            <a:off x="5222875" y="2403475"/>
            <a:ext cx="1300163" cy="319088"/>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存储函数</a:t>
            </a:r>
          </a:p>
        </p:txBody>
      </p:sp>
      <p:sp>
        <p:nvSpPr>
          <p:cNvPr id="11"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创建</a:t>
            </a:r>
            <a:r>
              <a:rPr lang="zh-CN" altLang="en-US" sz="2800" b="0" dirty="0" smtClean="0">
                <a:solidFill>
                  <a:srgbClr val="FF0000"/>
                </a:solidFill>
                <a:latin typeface="黑体" panose="02010609060101010101" pitchFamily="49" charset="-122"/>
                <a:ea typeface="黑体" panose="02010609060101010101" pitchFamily="49" charset="-122"/>
                <a:sym typeface="+mn-ea"/>
              </a:rPr>
              <a:t>存储函数</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3" name="组合 12"/>
          <p:cNvGrpSpPr/>
          <p:nvPr/>
        </p:nvGrpSpPr>
        <p:grpSpPr>
          <a:xfrm>
            <a:off x="0" y="0"/>
            <a:ext cx="563526" cy="6858000"/>
            <a:chOff x="0" y="0"/>
            <a:chExt cx="563526" cy="6858000"/>
          </a:xfrm>
        </p:grpSpPr>
        <p:sp>
          <p:nvSpPr>
            <p:cNvPr id="16" name="矩形 15"/>
            <p:cNvSpPr/>
            <p:nvPr/>
          </p:nvSpPr>
          <p:spPr>
            <a:xfrm>
              <a:off x="0" y="0"/>
              <a:ext cx="563526" cy="1435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smtClean="0">
                  <a:solidFill>
                    <a:schemeClr val="bg1"/>
                  </a:solidFill>
                  <a:latin typeface="黑体" panose="02010609060101010101" pitchFamily="49" charset="-122"/>
                  <a:ea typeface="黑体" panose="02010609060101010101" pitchFamily="49" charset="-122"/>
                  <a:sym typeface="+mn-ea"/>
                </a:rPr>
                <a:t>存储</a:t>
              </a:r>
              <a:r>
                <a:rPr lang="zh-CN" altLang="en-US" sz="1600" dirty="0">
                  <a:solidFill>
                    <a:schemeClr val="bg1"/>
                  </a:solidFill>
                  <a:latin typeface="黑体" panose="02010609060101010101" pitchFamily="49" charset="-122"/>
                  <a:ea typeface="黑体" panose="02010609060101010101" pitchFamily="49" charset="-122"/>
                  <a:sym typeface="+mn-ea"/>
                </a:rPr>
                <a:t>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0" y="1456930"/>
              <a:ext cx="563526" cy="17862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创建存储函数</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8" name="矩形 17"/>
            <p:cNvSpPr/>
            <p:nvPr/>
          </p:nvSpPr>
          <p:spPr>
            <a:xfrm>
              <a:off x="0" y="3264191"/>
              <a:ext cx="563526" cy="17862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9" name="矩形 18"/>
            <p:cNvSpPr/>
            <p:nvPr/>
          </p:nvSpPr>
          <p:spPr>
            <a:xfrm>
              <a:off x="0" y="5072005"/>
              <a:ext cx="563526" cy="1785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删除存储函数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20" name="TextBox 19"/>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CREATE FUNCTION</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语句创建存储函数</a:t>
            </a:r>
            <a:endParaRPr lang="en-US" altLang="zh-CN" sz="2400" dirty="0">
              <a:solidFill>
                <a:srgbClr val="FF0000"/>
              </a:solidFill>
              <a:latin typeface="手札体-简粗体" panose="03000700000000000000" pitchFamily="66" charset="-122"/>
              <a:ea typeface="手札体-简粗体" panose="03000700000000000000" pitchFamily="66" charset="-122"/>
            </a:endParaRPr>
          </a:p>
        </p:txBody>
      </p:sp>
      <p:sp>
        <p:nvSpPr>
          <p:cNvPr id="21" name="矩形 20"/>
          <p:cNvSpPr/>
          <p:nvPr/>
        </p:nvSpPr>
        <p:spPr>
          <a:xfrm>
            <a:off x="1307804" y="3189771"/>
            <a:ext cx="9437965" cy="1711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CREATE FUNCTION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func_parameter</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smtClean="0">
                <a:solidFill>
                  <a:schemeClr val="tx1"/>
                </a:solidFill>
                <a:latin typeface="手札体-简粗体"/>
                <a:ea typeface="手札体-简粗体"/>
                <a:cs typeface="Arial" panose="020B0604020202020204" pitchFamily="34" charset="0"/>
              </a:rPr>
              <a: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RETURNS type</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routine_body</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22" name="矩形 21"/>
          <p:cNvSpPr/>
          <p:nvPr/>
        </p:nvSpPr>
        <p:spPr>
          <a:xfrm>
            <a:off x="4062439" y="3551274"/>
            <a:ext cx="1114983"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p:nvPr/>
        </p:nvCxnSpPr>
        <p:spPr>
          <a:xfrm>
            <a:off x="4764716" y="3912781"/>
            <a:ext cx="308798" cy="3827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187351" y="4295551"/>
            <a:ext cx="3693669"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指定存储函数的名称</a:t>
            </a:r>
            <a:endParaRPr lang="zh-CN" altLang="en-US" dirty="0">
              <a:latin typeface="手札体-简粗体" panose="03000700000000000000" pitchFamily="66" charset="-122"/>
              <a:ea typeface="手札体-简粗体" panose="03000700000000000000" pitchFamily="66" charset="-122"/>
            </a:endParaRPr>
          </a:p>
        </p:txBody>
      </p:sp>
      <p:sp>
        <p:nvSpPr>
          <p:cNvPr id="14" name="矩形 13"/>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数据库编程</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27" idx="1"/>
            <a:endCxn id="14"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endCxn id="14"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8" idx="1"/>
            <a:endCxn id="14"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132198"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存储过程</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10146570" y="538877"/>
            <a:ext cx="1842010"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存储函数</a:t>
            </a:r>
            <a:endParaRPr lang="zh-CN" altLang="en-US" dirty="0">
              <a:solidFill>
                <a:schemeClr val="bg1"/>
              </a:solidFill>
              <a:latin typeface="微软雅黑" pitchFamily="34" charset="-122"/>
              <a:ea typeface="微软雅黑" pitchFamily="34" charset="-122"/>
            </a:endParaRPr>
          </a:p>
        </p:txBody>
      </p:sp>
      <p:sp>
        <p:nvSpPr>
          <p:cNvPr id="29" name="TextBox 28"/>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5.2.1 </a:t>
            </a:r>
            <a:r>
              <a:rPr lang="zh-CN" altLang="en-US" dirty="0" smtClean="0">
                <a:latin typeface="微软雅黑" pitchFamily="34" charset="-122"/>
                <a:ea typeface="微软雅黑" pitchFamily="34" charset="-122"/>
              </a:rPr>
              <a:t>创建存储函数</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233290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存储函数</a:t>
            </a:r>
          </a:p>
        </p:txBody>
      </p:sp>
      <p:sp>
        <p:nvSpPr>
          <p:cNvPr id="11"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创建</a:t>
            </a:r>
            <a:r>
              <a:rPr lang="zh-CN" altLang="en-US" sz="2800" b="0" dirty="0" smtClean="0">
                <a:solidFill>
                  <a:srgbClr val="FF0000"/>
                </a:solidFill>
                <a:latin typeface="黑体" panose="02010609060101010101" pitchFamily="49" charset="-122"/>
                <a:ea typeface="黑体" panose="02010609060101010101" pitchFamily="49" charset="-122"/>
                <a:sym typeface="+mn-ea"/>
              </a:rPr>
              <a:t>存储函数</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3" name="组合 12"/>
          <p:cNvGrpSpPr/>
          <p:nvPr/>
        </p:nvGrpSpPr>
        <p:grpSpPr>
          <a:xfrm>
            <a:off x="0" y="0"/>
            <a:ext cx="563526" cy="6858000"/>
            <a:chOff x="0" y="0"/>
            <a:chExt cx="563526" cy="6858000"/>
          </a:xfrm>
        </p:grpSpPr>
        <p:sp>
          <p:nvSpPr>
            <p:cNvPr id="16" name="矩形 15"/>
            <p:cNvSpPr/>
            <p:nvPr/>
          </p:nvSpPr>
          <p:spPr>
            <a:xfrm>
              <a:off x="0" y="0"/>
              <a:ext cx="563526" cy="1435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smtClean="0">
                  <a:solidFill>
                    <a:schemeClr val="bg1"/>
                  </a:solidFill>
                  <a:latin typeface="黑体" panose="02010609060101010101" pitchFamily="49" charset="-122"/>
                  <a:ea typeface="黑体" panose="02010609060101010101" pitchFamily="49" charset="-122"/>
                  <a:sym typeface="+mn-ea"/>
                </a:rPr>
                <a:t>存储</a:t>
              </a:r>
              <a:r>
                <a:rPr lang="zh-CN" altLang="en-US" sz="1600" dirty="0">
                  <a:solidFill>
                    <a:schemeClr val="bg1"/>
                  </a:solidFill>
                  <a:latin typeface="黑体" panose="02010609060101010101" pitchFamily="49" charset="-122"/>
                  <a:ea typeface="黑体" panose="02010609060101010101" pitchFamily="49" charset="-122"/>
                  <a:sym typeface="+mn-ea"/>
                </a:rPr>
                <a:t>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0" y="1456930"/>
              <a:ext cx="563526" cy="17862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创建存储函数</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8" name="矩形 17"/>
            <p:cNvSpPr/>
            <p:nvPr/>
          </p:nvSpPr>
          <p:spPr>
            <a:xfrm>
              <a:off x="0" y="3264191"/>
              <a:ext cx="563526" cy="17862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9" name="矩形 18"/>
            <p:cNvSpPr/>
            <p:nvPr/>
          </p:nvSpPr>
          <p:spPr>
            <a:xfrm>
              <a:off x="0" y="5072005"/>
              <a:ext cx="563526" cy="1785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删除存储函数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20" name="TextBox 19"/>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CREATE FUNCTION</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语句创建存储函数</a:t>
            </a:r>
            <a:endParaRPr lang="en-US" altLang="zh-CN" sz="2400" dirty="0">
              <a:solidFill>
                <a:srgbClr val="FF0000"/>
              </a:solidFill>
              <a:latin typeface="手札体-简粗体" panose="03000700000000000000" pitchFamily="66" charset="-122"/>
              <a:ea typeface="手札体-简粗体" panose="03000700000000000000" pitchFamily="66" charset="-122"/>
            </a:endParaRPr>
          </a:p>
        </p:txBody>
      </p:sp>
      <p:sp>
        <p:nvSpPr>
          <p:cNvPr id="21" name="矩形 20"/>
          <p:cNvSpPr/>
          <p:nvPr/>
        </p:nvSpPr>
        <p:spPr>
          <a:xfrm>
            <a:off x="1307804" y="3189771"/>
            <a:ext cx="9437965" cy="1711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CREATE FUNCTION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func_parameter</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smtClean="0">
                <a:solidFill>
                  <a:schemeClr val="tx1"/>
                </a:solidFill>
                <a:latin typeface="手札体-简粗体"/>
                <a:ea typeface="手札体-简粗体"/>
                <a:cs typeface="Arial" panose="020B0604020202020204" pitchFamily="34" charset="0"/>
              </a:rPr>
              <a: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RETURNS type</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routine_body</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22" name="矩形 21"/>
          <p:cNvSpPr/>
          <p:nvPr/>
        </p:nvSpPr>
        <p:spPr>
          <a:xfrm>
            <a:off x="5285549" y="3561906"/>
            <a:ext cx="1817000"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p:nvPr/>
        </p:nvCxnSpPr>
        <p:spPr>
          <a:xfrm>
            <a:off x="6194049" y="3912781"/>
            <a:ext cx="308798" cy="3827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145890" y="4295551"/>
            <a:ext cx="2735130"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指定存储函数的参数</a:t>
            </a:r>
            <a:endParaRPr lang="zh-CN" altLang="en-US" dirty="0">
              <a:latin typeface="手札体-简粗体" panose="03000700000000000000" pitchFamily="66" charset="-122"/>
              <a:ea typeface="手札体-简粗体" panose="03000700000000000000" pitchFamily="66" charset="-122"/>
            </a:endParaRPr>
          </a:p>
        </p:txBody>
      </p:sp>
      <p:sp>
        <p:nvSpPr>
          <p:cNvPr id="14" name="矩形 13"/>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数据库编程</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27" idx="1"/>
            <a:endCxn id="14"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endCxn id="14"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8" idx="1"/>
            <a:endCxn id="14"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132198"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存储过程</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10146570" y="538877"/>
            <a:ext cx="1842010"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存储函数</a:t>
            </a:r>
            <a:endParaRPr lang="zh-CN" altLang="en-US" dirty="0">
              <a:solidFill>
                <a:schemeClr val="bg1"/>
              </a:solidFill>
              <a:latin typeface="微软雅黑" pitchFamily="34" charset="-122"/>
              <a:ea typeface="微软雅黑" pitchFamily="34" charset="-122"/>
            </a:endParaRPr>
          </a:p>
        </p:txBody>
      </p:sp>
      <p:sp>
        <p:nvSpPr>
          <p:cNvPr id="29" name="TextBox 28"/>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5.2.1 </a:t>
            </a:r>
            <a:r>
              <a:rPr lang="zh-CN" altLang="en-US" dirty="0" smtClean="0">
                <a:latin typeface="微软雅黑" pitchFamily="34" charset="-122"/>
                <a:ea typeface="微软雅黑" pitchFamily="34" charset="-122"/>
              </a:rPr>
              <a:t>创建存储函数</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246182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存储函数</a:t>
            </a:r>
          </a:p>
        </p:txBody>
      </p:sp>
      <p:sp>
        <p:nvSpPr>
          <p:cNvPr id="11"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创建</a:t>
            </a:r>
            <a:r>
              <a:rPr lang="zh-CN" altLang="en-US" sz="2800" b="0" dirty="0" smtClean="0">
                <a:solidFill>
                  <a:srgbClr val="FF0000"/>
                </a:solidFill>
                <a:latin typeface="黑体" panose="02010609060101010101" pitchFamily="49" charset="-122"/>
                <a:ea typeface="黑体" panose="02010609060101010101" pitchFamily="49" charset="-122"/>
                <a:sym typeface="+mn-ea"/>
              </a:rPr>
              <a:t>存储函数</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3" name="组合 12"/>
          <p:cNvGrpSpPr/>
          <p:nvPr/>
        </p:nvGrpSpPr>
        <p:grpSpPr>
          <a:xfrm>
            <a:off x="0" y="0"/>
            <a:ext cx="563526" cy="6858000"/>
            <a:chOff x="0" y="0"/>
            <a:chExt cx="563526" cy="6858000"/>
          </a:xfrm>
        </p:grpSpPr>
        <p:sp>
          <p:nvSpPr>
            <p:cNvPr id="16" name="矩形 15"/>
            <p:cNvSpPr/>
            <p:nvPr/>
          </p:nvSpPr>
          <p:spPr>
            <a:xfrm>
              <a:off x="0" y="0"/>
              <a:ext cx="563526" cy="1435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smtClean="0">
                  <a:solidFill>
                    <a:schemeClr val="bg1"/>
                  </a:solidFill>
                  <a:latin typeface="黑体" panose="02010609060101010101" pitchFamily="49" charset="-122"/>
                  <a:ea typeface="黑体" panose="02010609060101010101" pitchFamily="49" charset="-122"/>
                  <a:sym typeface="+mn-ea"/>
                </a:rPr>
                <a:t>存储</a:t>
              </a:r>
              <a:r>
                <a:rPr lang="zh-CN" altLang="en-US" sz="1600" dirty="0">
                  <a:solidFill>
                    <a:schemeClr val="bg1"/>
                  </a:solidFill>
                  <a:latin typeface="黑体" panose="02010609060101010101" pitchFamily="49" charset="-122"/>
                  <a:ea typeface="黑体" panose="02010609060101010101" pitchFamily="49" charset="-122"/>
                  <a:sym typeface="+mn-ea"/>
                </a:rPr>
                <a:t>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0" y="1456930"/>
              <a:ext cx="563526" cy="17862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创建存储函数</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8" name="矩形 17"/>
            <p:cNvSpPr/>
            <p:nvPr/>
          </p:nvSpPr>
          <p:spPr>
            <a:xfrm>
              <a:off x="0" y="3264191"/>
              <a:ext cx="563526" cy="17862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9" name="矩形 18"/>
            <p:cNvSpPr/>
            <p:nvPr/>
          </p:nvSpPr>
          <p:spPr>
            <a:xfrm>
              <a:off x="0" y="5072005"/>
              <a:ext cx="563526" cy="1785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删除存储函数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20" name="TextBox 19"/>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CREATE FUNCTION</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语句创建存储函数</a:t>
            </a:r>
            <a:endParaRPr lang="en-US" altLang="zh-CN" sz="2400" dirty="0">
              <a:solidFill>
                <a:srgbClr val="FF0000"/>
              </a:solidFill>
              <a:latin typeface="手札体-简粗体" panose="03000700000000000000" pitchFamily="66" charset="-122"/>
              <a:ea typeface="手札体-简粗体" panose="03000700000000000000" pitchFamily="66" charset="-122"/>
            </a:endParaRPr>
          </a:p>
        </p:txBody>
      </p:sp>
      <p:sp>
        <p:nvSpPr>
          <p:cNvPr id="21" name="矩形 20"/>
          <p:cNvSpPr/>
          <p:nvPr/>
        </p:nvSpPr>
        <p:spPr>
          <a:xfrm>
            <a:off x="1307804" y="3189771"/>
            <a:ext cx="9437965" cy="1711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CREATE FUNCTION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func_parameter</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smtClean="0">
                <a:solidFill>
                  <a:schemeClr val="tx1"/>
                </a:solidFill>
                <a:latin typeface="手札体-简粗体"/>
                <a:ea typeface="手札体-简粗体"/>
                <a:cs typeface="Arial" panose="020B0604020202020204" pitchFamily="34" charset="0"/>
              </a:rPr>
              <a: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RETURNS type</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routine_body</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22" name="矩形 21"/>
          <p:cNvSpPr/>
          <p:nvPr/>
        </p:nvSpPr>
        <p:spPr>
          <a:xfrm>
            <a:off x="2085149" y="3864936"/>
            <a:ext cx="1965856"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p:nvPr/>
        </p:nvCxnSpPr>
        <p:spPr>
          <a:xfrm>
            <a:off x="3896606" y="4226443"/>
            <a:ext cx="308798" cy="3827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344683" y="4641840"/>
            <a:ext cx="4417083" cy="715089"/>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声明存储函数返回值的数据类型；</a:t>
            </a:r>
            <a:endParaRPr lang="en-US" altLang="zh-CN" dirty="0" smtClean="0">
              <a:latin typeface="手札体-简粗体" panose="03000700000000000000" pitchFamily="66" charset="-122"/>
              <a:ea typeface="手札体-简粗体" panose="03000700000000000000" pitchFamily="66" charset="-122"/>
            </a:endParaRPr>
          </a:p>
          <a:p>
            <a:r>
              <a:rPr lang="en-US" altLang="zh-CN" dirty="0" smtClean="0">
                <a:latin typeface="手札体-简粗体" panose="03000700000000000000" pitchFamily="66" charset="-122"/>
                <a:ea typeface="手札体-简粗体" panose="03000700000000000000" pitchFamily="66" charset="-122"/>
              </a:rPr>
              <a:t>type</a:t>
            </a:r>
            <a:r>
              <a:rPr lang="zh-CN" altLang="en-US" dirty="0" smtClean="0">
                <a:latin typeface="手札体-简粗体" panose="03000700000000000000" pitchFamily="66" charset="-122"/>
                <a:ea typeface="手札体-简粗体" panose="03000700000000000000" pitchFamily="66" charset="-122"/>
              </a:rPr>
              <a:t>指定返回值的数据类型</a:t>
            </a:r>
            <a:endParaRPr lang="zh-CN" altLang="en-US" dirty="0">
              <a:latin typeface="手札体-简粗体" panose="03000700000000000000" pitchFamily="66" charset="-122"/>
              <a:ea typeface="手札体-简粗体" panose="03000700000000000000" pitchFamily="66" charset="-122"/>
            </a:endParaRPr>
          </a:p>
        </p:txBody>
      </p:sp>
      <p:sp>
        <p:nvSpPr>
          <p:cNvPr id="14" name="矩形 13"/>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数据库编程</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27" idx="1"/>
            <a:endCxn id="14"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endCxn id="14"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8" idx="1"/>
            <a:endCxn id="14"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132198"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存储过程</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10146570" y="538877"/>
            <a:ext cx="1842010"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存储函数</a:t>
            </a:r>
            <a:endParaRPr lang="zh-CN" altLang="en-US" dirty="0">
              <a:solidFill>
                <a:schemeClr val="bg1"/>
              </a:solidFill>
              <a:latin typeface="微软雅黑" pitchFamily="34" charset="-122"/>
              <a:ea typeface="微软雅黑" pitchFamily="34" charset="-122"/>
            </a:endParaRPr>
          </a:p>
        </p:txBody>
      </p:sp>
      <p:sp>
        <p:nvSpPr>
          <p:cNvPr id="29" name="TextBox 28"/>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5.2.1 </a:t>
            </a:r>
            <a:r>
              <a:rPr lang="zh-CN" altLang="en-US" dirty="0" smtClean="0">
                <a:latin typeface="微软雅黑" pitchFamily="34" charset="-122"/>
                <a:ea typeface="微软雅黑" pitchFamily="34" charset="-122"/>
              </a:rPr>
              <a:t>创建存储函数</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643929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存储函数</a:t>
            </a:r>
          </a:p>
        </p:txBody>
      </p:sp>
      <p:sp>
        <p:nvSpPr>
          <p:cNvPr id="11"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创建</a:t>
            </a:r>
            <a:r>
              <a:rPr lang="zh-CN" altLang="en-US" sz="2800" b="0" dirty="0" smtClean="0">
                <a:solidFill>
                  <a:srgbClr val="FF0000"/>
                </a:solidFill>
                <a:latin typeface="黑体" panose="02010609060101010101" pitchFamily="49" charset="-122"/>
                <a:ea typeface="黑体" panose="02010609060101010101" pitchFamily="49" charset="-122"/>
                <a:sym typeface="+mn-ea"/>
              </a:rPr>
              <a:t>存储函数</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3" name="组合 12"/>
          <p:cNvGrpSpPr/>
          <p:nvPr/>
        </p:nvGrpSpPr>
        <p:grpSpPr>
          <a:xfrm>
            <a:off x="0" y="0"/>
            <a:ext cx="563526" cy="6858000"/>
            <a:chOff x="0" y="0"/>
            <a:chExt cx="563526" cy="6858000"/>
          </a:xfrm>
        </p:grpSpPr>
        <p:sp>
          <p:nvSpPr>
            <p:cNvPr id="16" name="矩形 15"/>
            <p:cNvSpPr/>
            <p:nvPr/>
          </p:nvSpPr>
          <p:spPr>
            <a:xfrm>
              <a:off x="0" y="0"/>
              <a:ext cx="563526" cy="1435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smtClean="0">
                  <a:solidFill>
                    <a:schemeClr val="bg1"/>
                  </a:solidFill>
                  <a:latin typeface="黑体" panose="02010609060101010101" pitchFamily="49" charset="-122"/>
                  <a:ea typeface="黑体" panose="02010609060101010101" pitchFamily="49" charset="-122"/>
                  <a:sym typeface="+mn-ea"/>
                </a:rPr>
                <a:t>存储</a:t>
              </a:r>
              <a:r>
                <a:rPr lang="zh-CN" altLang="en-US" sz="1600" dirty="0">
                  <a:solidFill>
                    <a:schemeClr val="bg1"/>
                  </a:solidFill>
                  <a:latin typeface="黑体" panose="02010609060101010101" pitchFamily="49" charset="-122"/>
                  <a:ea typeface="黑体" panose="02010609060101010101" pitchFamily="49" charset="-122"/>
                  <a:sym typeface="+mn-ea"/>
                </a:rPr>
                <a:t>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0" y="1456930"/>
              <a:ext cx="563526" cy="17862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创建存储函数</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8" name="矩形 17"/>
            <p:cNvSpPr/>
            <p:nvPr/>
          </p:nvSpPr>
          <p:spPr>
            <a:xfrm>
              <a:off x="0" y="3264191"/>
              <a:ext cx="563526" cy="17862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9" name="矩形 18"/>
            <p:cNvSpPr/>
            <p:nvPr/>
          </p:nvSpPr>
          <p:spPr>
            <a:xfrm>
              <a:off x="0" y="5072005"/>
              <a:ext cx="563526" cy="1785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删除存储函数</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20" name="TextBox 19"/>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CREATE FUNCTION</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语句创建存储函数</a:t>
            </a:r>
            <a:endParaRPr lang="en-US" altLang="zh-CN" sz="2400" dirty="0">
              <a:solidFill>
                <a:srgbClr val="FF0000"/>
              </a:solidFill>
              <a:latin typeface="手札体-简粗体" panose="03000700000000000000" pitchFamily="66" charset="-122"/>
              <a:ea typeface="手札体-简粗体" panose="03000700000000000000" pitchFamily="66" charset="-122"/>
            </a:endParaRPr>
          </a:p>
        </p:txBody>
      </p:sp>
      <p:sp>
        <p:nvSpPr>
          <p:cNvPr id="21" name="矩形 20"/>
          <p:cNvSpPr/>
          <p:nvPr/>
        </p:nvSpPr>
        <p:spPr>
          <a:xfrm>
            <a:off x="1307804" y="3189771"/>
            <a:ext cx="9437965" cy="1711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CREATEFUNCTION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func_parameter</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smtClean="0">
                <a:solidFill>
                  <a:schemeClr val="tx1"/>
                </a:solidFill>
                <a:latin typeface="手札体-简粗体"/>
                <a:ea typeface="手札体-简粗体"/>
                <a:cs typeface="Arial" panose="020B0604020202020204" pitchFamily="34" charset="0"/>
              </a:rPr>
              <a: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RETURNS type</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routine_body</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22" name="矩形 21"/>
          <p:cNvSpPr/>
          <p:nvPr/>
        </p:nvSpPr>
        <p:spPr>
          <a:xfrm>
            <a:off x="2085149" y="4210495"/>
            <a:ext cx="1657511"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p:nvPr/>
        </p:nvCxnSpPr>
        <p:spPr>
          <a:xfrm>
            <a:off x="2913904" y="4562100"/>
            <a:ext cx="308798" cy="3827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719037" y="4944870"/>
            <a:ext cx="5213391"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指定存储函数的主体部分，也称为存储函数体</a:t>
            </a:r>
            <a:endParaRPr lang="zh-CN" altLang="en-US" dirty="0">
              <a:latin typeface="手札体-简粗体" panose="03000700000000000000" pitchFamily="66" charset="-122"/>
              <a:ea typeface="手札体-简粗体" panose="03000700000000000000" pitchFamily="66" charset="-122"/>
            </a:endParaRPr>
          </a:p>
        </p:txBody>
      </p:sp>
      <p:sp>
        <p:nvSpPr>
          <p:cNvPr id="14" name="矩形 13"/>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数据库编程</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27" idx="1"/>
            <a:endCxn id="14"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endCxn id="14"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8" idx="1"/>
            <a:endCxn id="14"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132198"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存储过程</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10146570" y="538877"/>
            <a:ext cx="1842010"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存储函数</a:t>
            </a:r>
            <a:endParaRPr lang="zh-CN" altLang="en-US" dirty="0">
              <a:solidFill>
                <a:schemeClr val="bg1"/>
              </a:solidFill>
              <a:latin typeface="微软雅黑" pitchFamily="34" charset="-122"/>
              <a:ea typeface="微软雅黑" pitchFamily="34" charset="-122"/>
            </a:endParaRPr>
          </a:p>
        </p:txBody>
      </p:sp>
      <p:sp>
        <p:nvSpPr>
          <p:cNvPr id="29" name="TextBox 28"/>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5.2.1 </a:t>
            </a:r>
            <a:r>
              <a:rPr lang="zh-CN" altLang="en-US" dirty="0" smtClean="0">
                <a:latin typeface="微软雅黑" pitchFamily="34" charset="-122"/>
                <a:ea typeface="微软雅黑" pitchFamily="34" charset="-122"/>
              </a:rPr>
              <a:t>创建存储函数</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7257706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1"/>
  <p:tag name="KSO_WM_UNIT_ID" val="diagram160061_4*m_i*1_1"/>
  <p:tag name="KSO_WM_UNIT_CLEAR" val="1"/>
  <p:tag name="KSO_WM_UNIT_LAYERLEVEL" val="1_1"/>
  <p:tag name="KSO_WM_DIAGRAM_GROUP_CODE" val="m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1"/>
  <p:tag name="KSO_WM_UNIT_ID" val="diagram160061_4*m_i*1_1"/>
  <p:tag name="KSO_WM_UNIT_CLEAR" val="1"/>
  <p:tag name="KSO_WM_UNIT_LAYERLEVEL" val="1_1"/>
  <p:tag name="KSO_WM_DIAGRAM_GROUP_CODE" val="m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1"/>
  <p:tag name="KSO_WM_TEMPLATE_CATEGORY" val="diagram"/>
  <p:tag name="KSO_WM_TEMPLATE_INDEX" val="160061"/>
  <p:tag name="KSO_WM_UNIT_INDEX"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1"/>
  <p:tag name="KSO_WM_TEMPLATE_CATEGORY" val="diagram"/>
  <p:tag name="KSO_WM_TEMPLATE_INDEX" val="160061"/>
  <p:tag name="KSO_WM_UNIT_INDEX" val="1"/>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2"/>
  <p:tag name="KSO_WM_UNIT_ID" val="diagram160061_4*m_i*1_2"/>
  <p:tag name="KSO_WM_UNIT_CLEAR" val="1"/>
  <p:tag name="KSO_WM_UNIT_LAYERLEVEL" val="1_1"/>
  <p:tag name="KSO_WM_DIAGRAM_GROUP_CODE" val="m1-1"/>
  <p:tag name="KSO_WM_UNIT_FILL_FORE_SCHEMECOLOR_INDEX" val="5"/>
  <p:tag name="KSO_WM_UNI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1_1"/>
  <p:tag name="KSO_WM_UNIT_ID" val="diagram160061_4*m_h_f*1_1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5"/>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2"/>
  <p:tag name="KSO_WM_UNIT_ID" val="diagram160061_4*m_i*1_2"/>
  <p:tag name="KSO_WM_UNIT_CLEAR" val="1"/>
  <p:tag name="KSO_WM_UNIT_LAYERLEVEL" val="1_1"/>
  <p:tag name="KSO_WM_DIAGRAM_GROUP_CODE" val="m1-1"/>
  <p:tag name="KSO_WM_UNIT_FILL_FORE_SCHEMECOLOR_INDEX" val="5"/>
  <p:tag name="KSO_WM_UNIT_FILL_TYPE"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1_1"/>
  <p:tag name="KSO_WM_UNIT_ID" val="diagram160061_4*m_h_f*1_1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5"/>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6576</TotalTime>
  <Words>2605</Words>
  <Application>Microsoft Office PowerPoint</Application>
  <PresentationFormat>自定义</PresentationFormat>
  <Paragraphs>679</Paragraphs>
  <Slides>51</Slides>
  <Notes>23</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Office 主题</vt:lpstr>
      <vt:lpstr>数据库系统原理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2017考期会计基础</dc:title>
  <dc:creator>Microsoft Office 用户</dc:creator>
  <cp:lastModifiedBy>xt256.com</cp:lastModifiedBy>
  <cp:revision>876</cp:revision>
  <dcterms:created xsi:type="dcterms:W3CDTF">2017-03-21T09:44:00Z</dcterms:created>
  <dcterms:modified xsi:type="dcterms:W3CDTF">2019-07-04T10:38:45Z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