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4.xml" ContentType="application/vnd.openxmlformats-officedocument.presentationml.notesSlide+xml"/>
  <Override PartName="/ppt/tags/tag68.xml" ContentType="application/vnd.openxmlformats-officedocument.presentationml.tags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notesSlides/notesSlide1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7.xml" ContentType="application/vnd.openxmlformats-officedocument.presentationml.notesSlide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6" r:id="rId2"/>
    <p:sldId id="266" r:id="rId3"/>
    <p:sldId id="267" r:id="rId4"/>
    <p:sldId id="272" r:id="rId5"/>
    <p:sldId id="1154" r:id="rId6"/>
    <p:sldId id="1117" r:id="rId7"/>
    <p:sldId id="1280" r:id="rId8"/>
    <p:sldId id="1157" r:id="rId9"/>
    <p:sldId id="1158" r:id="rId10"/>
    <p:sldId id="1159" r:id="rId11"/>
    <p:sldId id="1160" r:id="rId12"/>
    <p:sldId id="1161" r:id="rId13"/>
    <p:sldId id="1162" r:id="rId14"/>
    <p:sldId id="1163" r:id="rId15"/>
    <p:sldId id="1164" r:id="rId16"/>
    <p:sldId id="1165" r:id="rId17"/>
    <p:sldId id="1166" r:id="rId18"/>
    <p:sldId id="1167" r:id="rId19"/>
    <p:sldId id="1168" r:id="rId20"/>
    <p:sldId id="1156" r:id="rId21"/>
    <p:sldId id="1169" r:id="rId22"/>
    <p:sldId id="1173" r:id="rId23"/>
    <p:sldId id="1170" r:id="rId24"/>
    <p:sldId id="1171" r:id="rId25"/>
    <p:sldId id="1172" r:id="rId26"/>
    <p:sldId id="1174" r:id="rId27"/>
    <p:sldId id="1175" r:id="rId28"/>
    <p:sldId id="1176" r:id="rId29"/>
    <p:sldId id="1177" r:id="rId30"/>
    <p:sldId id="1247" r:id="rId31"/>
    <p:sldId id="1248" r:id="rId32"/>
    <p:sldId id="1249" r:id="rId33"/>
    <p:sldId id="1250" r:id="rId34"/>
    <p:sldId id="1251" r:id="rId35"/>
    <p:sldId id="1252" r:id="rId36"/>
    <p:sldId id="1253" r:id="rId37"/>
    <p:sldId id="1254" r:id="rId38"/>
    <p:sldId id="1281" r:id="rId39"/>
    <p:sldId id="1282" r:id="rId40"/>
    <p:sldId id="1283" r:id="rId41"/>
    <p:sldId id="1284" r:id="rId42"/>
    <p:sldId id="1285" r:id="rId43"/>
    <p:sldId id="1286" r:id="rId44"/>
    <p:sldId id="1287" r:id="rId45"/>
    <p:sldId id="1288" r:id="rId46"/>
    <p:sldId id="1289" r:id="rId47"/>
    <p:sldId id="1290" r:id="rId48"/>
    <p:sldId id="1291" r:id="rId49"/>
    <p:sldId id="1292" r:id="rId50"/>
    <p:sldId id="1293" r:id="rId51"/>
    <p:sldId id="1294" r:id="rId52"/>
    <p:sldId id="1295" r:id="rId53"/>
    <p:sldId id="1296" r:id="rId54"/>
    <p:sldId id="1297" r:id="rId55"/>
    <p:sldId id="1298" r:id="rId56"/>
    <p:sldId id="1299" r:id="rId57"/>
    <p:sldId id="1300" r:id="rId58"/>
    <p:sldId id="1301" r:id="rId59"/>
    <p:sldId id="1302" r:id="rId60"/>
    <p:sldId id="1303" r:id="rId61"/>
    <p:sldId id="1304" r:id="rId62"/>
    <p:sldId id="1305" r:id="rId63"/>
    <p:sldId id="1306" r:id="rId64"/>
    <p:sldId id="1307" r:id="rId65"/>
    <p:sldId id="1308" r:id="rId66"/>
    <p:sldId id="1309" r:id="rId67"/>
    <p:sldId id="1310" r:id="rId68"/>
    <p:sldId id="1311" r:id="rId69"/>
    <p:sldId id="1312" r:id="rId70"/>
    <p:sldId id="1313" r:id="rId71"/>
    <p:sldId id="1314" r:id="rId72"/>
    <p:sldId id="1315" r:id="rId73"/>
    <p:sldId id="1316" r:id="rId74"/>
    <p:sldId id="1317" r:id="rId75"/>
    <p:sldId id="1318" r:id="rId76"/>
    <p:sldId id="1319" r:id="rId77"/>
    <p:sldId id="1320" r:id="rId78"/>
    <p:sldId id="1321" r:id="rId79"/>
    <p:sldId id="1322" r:id="rId80"/>
    <p:sldId id="1323" r:id="rId81"/>
    <p:sldId id="261" r:id="rId8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81768" autoAdjust="0"/>
  </p:normalViewPr>
  <p:slideViewPr>
    <p:cSldViewPr snapToGrid="0" snapToObjects="1">
      <p:cViewPr>
        <p:scale>
          <a:sx n="60" d="100"/>
          <a:sy n="60" d="100"/>
        </p:scale>
        <p:origin x="-88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87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7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6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08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87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7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89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72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95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1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9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87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4" y="3083443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9570" y="4648117"/>
            <a:ext cx="321685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指定与触发器相关联的表名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49425" y="3822405"/>
            <a:ext cx="100185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TRIGGER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40109" y="4113613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9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4" y="3083443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4697" y="4662075"/>
            <a:ext cx="3662386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指定对于受触发事件影响的每一行都要激活触发器的动作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74" y="3837167"/>
            <a:ext cx="1850065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TRIGGER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446160" y="4113613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9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4" y="3083443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0214" y="4662074"/>
            <a:ext cx="277775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指定触发器动作主体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2145" y="3837167"/>
            <a:ext cx="1455224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TRIGGER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37417" y="4126160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7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3" y="4221183"/>
            <a:ext cx="9437965" cy="1892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mysql_test.customers_insert_trigger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AFTER INSERT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SET @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=‘one customer added!’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affected(0.13 sec)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，用于每次向表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插入一行数据时，将用户变量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的值设置为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one customer added!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307804" y="3875549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7" idx="1"/>
            <a:endCxn id="11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2" idx="1"/>
            <a:endCxn id="11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3" idx="1"/>
            <a:endCxn id="11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1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9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3" y="4221183"/>
            <a:ext cx="9437965" cy="1892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INSERT INTO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VALUES(NULL,’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万华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’,’F’,’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长沙市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芙蓉区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1 row affected(0.13 sec)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，用于每次向表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插入一行数据时，将用户变量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的值设置为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one customer added!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307804" y="3875549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7" idx="1"/>
            <a:endCxn id="11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2" idx="1"/>
            <a:endCxn id="11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3" idx="1"/>
            <a:endCxn id="11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1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4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7803" y="4221182"/>
            <a:ext cx="9437965" cy="2519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@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¦   @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¦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one customer added!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1 row in set (0.00 sec)</a:t>
            </a: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，用于每次向表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插入一行数据时，将用户变量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的值设置为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one customer added!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1307804" y="3875549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7" idx="1"/>
            <a:endCxn id="11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2" idx="1"/>
            <a:endCxn id="11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1"/>
            <a:endCxn id="11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1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8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07804" y="3083443"/>
            <a:ext cx="9437965" cy="11589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DROP TRIGGER [IF EXISTS][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schema_name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.]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57549" y="4352255"/>
            <a:ext cx="2777758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用于避免在没有触发器的情况下删除触发器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8114" y="3522030"/>
            <a:ext cx="1098314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DROP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语句删除触发器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192602" y="3803793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15" idx="3"/>
            <a:endCxn id="2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3"/>
            <a:endCxn id="2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二、删除触发器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0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07804" y="3083443"/>
            <a:ext cx="9437965" cy="11589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DROP TRIGGER [IF EXISTS][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schema_name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.]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2780" y="4352255"/>
            <a:ext cx="393404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指定触发器所在的数据库的名称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1491" y="3522030"/>
            <a:ext cx="151442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DROP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语句删除触发器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538701" y="3803793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15" idx="3"/>
            <a:endCxn id="2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3"/>
            <a:endCxn id="2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07804" y="3083443"/>
            <a:ext cx="9437965" cy="11589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DROP TRIGGER [IF EXISTS][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schema_name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.]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6786" y="4352255"/>
            <a:ext cx="3066229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指定要删除的触发器名称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53673" y="3524683"/>
            <a:ext cx="1493154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DROP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语句删除触发器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942514" y="3803793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15" idx="3"/>
            <a:endCxn id="2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3"/>
            <a:endCxn id="2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07804" y="3083443"/>
            <a:ext cx="9437965" cy="1637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DROP TRIGGER IF EXISTS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mysql_test.customers_insert_trigger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示例：删除数据库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中的触发器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5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2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10" idx="3"/>
            <a:endCxn id="23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3"/>
            <a:endCxn id="24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9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1693194" y="3167404"/>
            <a:ext cx="2673934" cy="1604360"/>
          </a:xfrm>
          <a:custGeom>
            <a:avLst/>
            <a:gdLst>
              <a:gd name="connsiteX0" fmla="*/ 0 w 2673934"/>
              <a:gd name="connsiteY0" fmla="*/ 0 h 1604360"/>
              <a:gd name="connsiteX1" fmla="*/ 2673934 w 2673934"/>
              <a:gd name="connsiteY1" fmla="*/ 0 h 1604360"/>
              <a:gd name="connsiteX2" fmla="*/ 2673934 w 2673934"/>
              <a:gd name="connsiteY2" fmla="*/ 1604360 h 1604360"/>
              <a:gd name="connsiteX3" fmla="*/ 0 w 2673934"/>
              <a:gd name="connsiteY3" fmla="*/ 1604360 h 1604360"/>
              <a:gd name="connsiteX4" fmla="*/ 0 w 2673934"/>
              <a:gd name="connsiteY4" fmla="*/ 0 h 160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934" h="1604360">
                <a:moveTo>
                  <a:pt x="0" y="0"/>
                </a:moveTo>
                <a:lnTo>
                  <a:pt x="2673934" y="0"/>
                </a:lnTo>
                <a:lnTo>
                  <a:pt x="2673934" y="1604360"/>
                </a:lnTo>
                <a:lnTo>
                  <a:pt x="0" y="1604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634522" y="3167404"/>
            <a:ext cx="2673934" cy="1604360"/>
          </a:xfrm>
          <a:custGeom>
            <a:avLst/>
            <a:gdLst>
              <a:gd name="connsiteX0" fmla="*/ 0 w 2673934"/>
              <a:gd name="connsiteY0" fmla="*/ 0 h 1604360"/>
              <a:gd name="connsiteX1" fmla="*/ 2673934 w 2673934"/>
              <a:gd name="connsiteY1" fmla="*/ 0 h 1604360"/>
              <a:gd name="connsiteX2" fmla="*/ 2673934 w 2673934"/>
              <a:gd name="connsiteY2" fmla="*/ 1604360 h 1604360"/>
              <a:gd name="connsiteX3" fmla="*/ 0 w 2673934"/>
              <a:gd name="connsiteY3" fmla="*/ 1604360 h 1604360"/>
              <a:gd name="connsiteX4" fmla="*/ 0 w 2673934"/>
              <a:gd name="connsiteY4" fmla="*/ 0 h 160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934" h="1604360">
                <a:moveTo>
                  <a:pt x="0" y="0"/>
                </a:moveTo>
                <a:lnTo>
                  <a:pt x="2673934" y="0"/>
                </a:lnTo>
                <a:lnTo>
                  <a:pt x="2673934" y="1604360"/>
                </a:lnTo>
                <a:lnTo>
                  <a:pt x="0" y="1604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DELETE</a:t>
            </a: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575850" y="3167404"/>
            <a:ext cx="2673934" cy="1604360"/>
          </a:xfrm>
          <a:custGeom>
            <a:avLst/>
            <a:gdLst>
              <a:gd name="connsiteX0" fmla="*/ 0 w 2673934"/>
              <a:gd name="connsiteY0" fmla="*/ 0 h 1604360"/>
              <a:gd name="connsiteX1" fmla="*/ 2673934 w 2673934"/>
              <a:gd name="connsiteY1" fmla="*/ 0 h 1604360"/>
              <a:gd name="connsiteX2" fmla="*/ 2673934 w 2673934"/>
              <a:gd name="connsiteY2" fmla="*/ 1604360 h 1604360"/>
              <a:gd name="connsiteX3" fmla="*/ 0 w 2673934"/>
              <a:gd name="connsiteY3" fmla="*/ 1604360 h 1604360"/>
              <a:gd name="connsiteX4" fmla="*/ 0 w 2673934"/>
              <a:gd name="connsiteY4" fmla="*/ 0 h 160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3934" h="1604360">
                <a:moveTo>
                  <a:pt x="0" y="0"/>
                </a:moveTo>
                <a:lnTo>
                  <a:pt x="2673934" y="0"/>
                </a:lnTo>
                <a:lnTo>
                  <a:pt x="2673934" y="1604360"/>
                </a:lnTo>
                <a:lnTo>
                  <a:pt x="0" y="16043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kern="12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zh-CN" altLang="en-US" sz="2400" kern="12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8" idx="1"/>
            <a:endCxn id="14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4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4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61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触发器代码内，可引用一个名为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NEW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（不区分大小写）的虚拟表，来访问被插入的行。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BEFORE INSERT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触发器中，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NEW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中的值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可以被更新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0" idx="3"/>
            <a:endCxn id="17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  <a:endCxn id="18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6.2.3.1 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中重新创建触发器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，用于每次向表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插入一行数据时，将用户变量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的值设置为新插入客户的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803" y="4572072"/>
            <a:ext cx="9437965" cy="1892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mysql_test.customers_insert_trigger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AFTER INSERT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SET @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NEW.cust_id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affected(0.34 sec)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07804" y="4226438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6.2.3.1 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0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中重新创建触发器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，用于每次向表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插入一行数据时，将用户变量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的值设置为新插入客户的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803" y="4572072"/>
            <a:ext cx="9437965" cy="1892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INSERT INTO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VALUES(NULL,’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曾伟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’,’F’,’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长沙市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’,’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芙蓉区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1 row affected(0.11 sec)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07804" y="4226438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6.2.3.1 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2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INSERT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中重新创建触发器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customers_insert_trigger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，用于每次向表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插入一行数据时，将用户变量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的值设置为新插入客户的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号。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803" y="4572072"/>
            <a:ext cx="9437965" cy="2168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@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+--------------+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¦   @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+--------------+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¦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910       ¦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+--------------+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1 row in set 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07804" y="4226438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6.2.3.1 INSERT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4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DELETE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DELETE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代码内，可引用一个名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OLD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不区分大小写）的虚拟表，来访问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被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删除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OLD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中的值全部是只读的，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不能被更新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0" idx="3"/>
            <a:endCxn id="17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  <a:endCxn id="18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6.2.3.2 DELETE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代码内，可引用一个名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OLD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不区分大小写）的虚拟表，来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访问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语句执行前的值，也可以引用一个名为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NEW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不区分大小写）的虚拟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表来访问更新后的值。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0" idx="3"/>
            <a:endCxn id="17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  <a:endCxn id="18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88680" y="8172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818202" y="3253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 flipV="1">
            <a:off x="9818202" y="6347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818202" y="9772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032342" y="1868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32342" y="5202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46712" y="8331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46714" y="11813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55293" y="15110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21" idx="3"/>
            <a:endCxn id="28" idx="1"/>
          </p:cNvCxnSpPr>
          <p:nvPr/>
        </p:nvCxnSpPr>
        <p:spPr>
          <a:xfrm>
            <a:off x="9818202" y="9772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3"/>
            <a:endCxn id="29" idx="1"/>
          </p:cNvCxnSpPr>
          <p:nvPr/>
        </p:nvCxnSpPr>
        <p:spPr>
          <a:xfrm>
            <a:off x="9818202" y="9772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6115" y="174153"/>
            <a:ext cx="25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6.2.3.3 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5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中创建一个触发器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customers_update_trigger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，用于每次更新表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时，将该表中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cust_address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列的值设置为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cust_contact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列的值。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802" y="4221183"/>
            <a:ext cx="9437965" cy="1892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mysql_test.customers_update_trigger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BEFORE UPDATE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-&gt;     SET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NEW.cust_address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OLD.cust_contact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affected(0.33 sec)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07803" y="3875549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5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6.2.3.3 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3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中创建一个触发器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customers_update_trigger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，用于每次更新表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时，将该表中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cust_address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列的值设置为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cust_contact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列的值。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802" y="4205195"/>
            <a:ext cx="9437965" cy="1892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UPDATE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cust_address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武汉市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WHERE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曾伟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1 row affected(0.11 sec)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Rows matched:1  Changed:1  Warnings:0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07803" y="3859561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5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6.2.3.3 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4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35025" y="2138093"/>
            <a:ext cx="10002190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示例：在数据库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中创建一个触发器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customers_update_trigger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，用于每次更新表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时，将该表中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cust_address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列的值设置为</a:t>
            </a:r>
            <a:r>
              <a:rPr lang="en-US" altLang="zh-CN" sz="20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cust_contact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列的值。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7801" y="4072181"/>
            <a:ext cx="9437965" cy="2605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SELECT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cust_address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-&gt;     WHERE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曾伟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+------------------------+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cust_address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+------------------------+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芙蓉区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+------------------------+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1 row in set (0.00 sec)</a:t>
            </a:r>
          </a:p>
        </p:txBody>
      </p:sp>
      <p:sp>
        <p:nvSpPr>
          <p:cNvPr id="11" name="椭圆 10"/>
          <p:cNvSpPr/>
          <p:nvPr/>
        </p:nvSpPr>
        <p:spPr>
          <a:xfrm>
            <a:off x="1307802" y="3726548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2" idx="3"/>
            <a:endCxn id="1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2" idx="3"/>
            <a:endCxn id="2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5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6.2.3.3 UPDATE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0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章：数据库安全与保护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将触发器从数据库中删除使用的语句是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A:ALTER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C:DELETE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D:CREATE TRIGGER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0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将触发器从数据库中删除使用的语句是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A:ALTER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C:DELETE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TRIGGER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D:CREATE TRIGGER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5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、写出创建触发器的语法格式。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6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、写出创建触发器的语法格式。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7805" y="2509285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触发器代码内，可以引用一个名为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的虚拟表访问新更新的值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A:NEW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B:OLD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C:BEFORE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D:AFTER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触发器代码内，可以引用一个名为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的虚拟表访问新更新的值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A:NEW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B:OLD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C:BEFORE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D:AFTER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3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支持的触发器不包括（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A:INSERT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B:DELETE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C:UPDATE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D:CREATE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8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支持的触发器不包括（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A:INSERT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B:DELETE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C:UPDATE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D:CREATE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5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0" y="2513935"/>
            <a:ext cx="7334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897711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安全性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是指保护数据库以防止不合法的使用而造成数据泄露、更改或破坏，所以安全性对于任何一个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DBMS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来说都是至关重要的。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肘形连接符 8"/>
          <p:cNvCxnSpPr>
            <a:stCxn id="12" idx="1"/>
            <a:endCxn id="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3" idx="1"/>
            <a:endCxn id="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" idx="1"/>
            <a:endCxn id="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8" idx="3"/>
            <a:endCxn id="1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3"/>
            <a:endCxn id="17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8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51481" y="1844824"/>
            <a:ext cx="0" cy="4109409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数据库完整性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触发器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数据库安全与保护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73452" y="4037636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安全性与访问控制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73452" y="4930779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事务与并发控制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2481616" y="2514635"/>
            <a:ext cx="3233690" cy="32336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身份验证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95911" y="2584625"/>
            <a:ext cx="3233690" cy="32336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数据库用户权限确认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0" idx="3"/>
            <a:endCxn id="17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18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87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root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26687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select user from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mysql.user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¦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¦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root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1 row in set (0.00 sec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用户账号管理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9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USER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账户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116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USER user[IDENTIFIED BY [PASSWORD]’password’]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7548" y="4352255"/>
            <a:ext cx="4163977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指定创建用户账号</a:t>
            </a:r>
            <a:endParaRPr lang="en-US" altLang="zh-CN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格式：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’</a:t>
            </a:r>
            <a:r>
              <a:rPr lang="en-US" altLang="zh-CN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user_name’@’host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name’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14188" y="3522030"/>
            <a:ext cx="471003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49689" y="3803793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5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USER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账户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116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USER user[IDENTIFIED BY [PASSWORD]’password’]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7548" y="4352255"/>
            <a:ext cx="4163977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可选项，指定用户账号对应的口令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7089" y="3522030"/>
            <a:ext cx="1669311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651744" y="3794902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USER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账户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116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USER user[IDENTIFIED BY [PASSWORD]’password’]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2580" y="4365540"/>
            <a:ext cx="298575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可选项，指定散列口令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359" y="3535316"/>
            <a:ext cx="1339702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136120" y="3817079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4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USER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账户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116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USER user[IDENTIFIED BY [PASSWORD]’password’]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8608" y="4381480"/>
            <a:ext cx="265921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指定用户账号的口令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9386" y="3551255"/>
            <a:ext cx="988828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513339" y="3833018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5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服务器中添加两个新的用户，其用户名分别为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zhangsan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lisi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，他们的主机名均为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localhost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zhangsan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的口令为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123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lisi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的口令为对明文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456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PASSWORD()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函数加密返回的散列值。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7803" y="3987205"/>
            <a:ext cx="9437965" cy="233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SELECT PASSWORD(456);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+----------------------------------------------------------------------------+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¦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PASSWORD(456)         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+----------------------------------------------------------------------------+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¦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*531E182E272080AB0740FE2F2D689DBE0146E04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¦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+----------------------------------------------------------------------------+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1 row in set (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0.02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sec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07803" y="3790485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7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8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1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0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3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服务器中添加两个新的用户，其用户名分别为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zhangsan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lisi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，他们的主机名均为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localhost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zhangsan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的口令为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123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lisi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的口令为对明文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456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PASSWORD()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函数加密返回的散列值。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7803" y="4040349"/>
            <a:ext cx="9437965" cy="1935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CREATE USER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 IDENTIFIED BY ‘123’,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-&gt;                           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lisi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IDENTIFIED BY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PASSWORD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-&gt;                            ‘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531E182E272080AB0740FE2F2D689DBE0146E04’;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Query OK, 0 rows affected 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07803" y="3790485"/>
            <a:ext cx="606056" cy="584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7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8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21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0" idx="3"/>
            <a:endCxn id="22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23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5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DROP USER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语句删除用户账号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1164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DROP USER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[,user]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删除用户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9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示例：删除前面例子中的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lisi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4566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DROP USER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lisi@localhost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删除用户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1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64" y="2482924"/>
            <a:ext cx="54197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5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RENAME 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USER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账号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1180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RENAME USER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old_user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TO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new_user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old_user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TO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new_user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9431" y="4343364"/>
            <a:ext cx="396648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指定系统中已经存在的用户账号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2418" y="3529989"/>
            <a:ext cx="903768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896832" y="3794902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0675" y="4354882"/>
            <a:ext cx="257001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指定新的用户账号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0675" y="3531740"/>
            <a:ext cx="1015137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698244" y="3806420"/>
            <a:ext cx="315472" cy="548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8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8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18" idx="3"/>
            <a:endCxn id="27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3"/>
            <a:endCxn id="28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0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示例：将前面例子中用户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zhangsan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的名字修改成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wangwu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3"/>
            <a:ext cx="9437965" cy="1488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RENAME USER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 TO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wangwu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修改用户账号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8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 PASSWORD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用户登录口令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PASSWORD [FOR user]=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PASSWORD(‘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new_password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|’encrypted password’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修改用户口令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 PASSWORD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用户登录口令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PASSWORD [FOR user]=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PASSWORD(‘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new_password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|’encrypted password’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5015" y="3009744"/>
            <a:ext cx="396648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可选项，指定欲修改口令的用户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3317" y="3502486"/>
            <a:ext cx="96931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67161" y="3214055"/>
            <a:ext cx="527854" cy="288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修改用户口令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9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 PASSWORD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用户登录口令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PASSWORD [FOR user]=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PASSWORD(‘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new_password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|’encrypted password’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6786" y="3531644"/>
            <a:ext cx="3966480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使用函数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PASSWORD()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设置新口令</a:t>
            </a:r>
            <a:r>
              <a:rPr lang="en-US" altLang="zh-CN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new_password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4000" y="4024388"/>
            <a:ext cx="3225171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498932" y="3735956"/>
            <a:ext cx="527854" cy="288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修改用户口令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3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 PASSWORD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用户登录口令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SET PASSWORD [FOR user]=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PASSWORD(‘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new_password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|’encrypted password’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1175" y="5037541"/>
            <a:ext cx="502044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表示已被函数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PASSWORD()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加密的口令值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1982" y="4306151"/>
            <a:ext cx="2108754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109856" y="4587914"/>
            <a:ext cx="263927" cy="4732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修改用户口令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用户账号管理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SET PASSWORD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修改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用户登录口令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da-DK" altLang="zh-CN" sz="2400" b="1" dirty="0">
                <a:solidFill>
                  <a:schemeClr val="tx1"/>
                </a:solidFill>
              </a:rPr>
              <a:t>SET PASSWORD FOR 'username'@'localhost' = PASSWORD('pass');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6.3.1.4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修改用户口令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6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、创建用户账号的语句是（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A:INSERT USER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USER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C:RENAME USER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D:CREATE USER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2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、创建用户账号的语句是（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A:INSERT USER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B:DROP USER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C:RENAME USER</a:t>
            </a:r>
          </a:p>
          <a:p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D:CREATE USER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0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什么是触发器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937" y="3152696"/>
            <a:ext cx="7571303" cy="113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是用户定义在关系表上的一类由事件驱动的数据对象，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也是一种保证数据完整性的方法。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6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0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19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零、触发器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8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69169" y="3311154"/>
            <a:ext cx="285761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用于指定权限的名称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6657" y="3863993"/>
            <a:ext cx="96931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641315" y="3575561"/>
            <a:ext cx="527854" cy="288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0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937" y="3311154"/>
            <a:ext cx="4837184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用于指定权限要授予给表中哪些具体的列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3121" y="3863993"/>
            <a:ext cx="1203185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948452" y="3556377"/>
            <a:ext cx="527854" cy="288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1538" y="5635256"/>
            <a:ext cx="393172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用于指定权限授予的对象和级别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1476" y="4387070"/>
            <a:ext cx="51377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069937" y="4668833"/>
            <a:ext cx="610201" cy="9664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4399" y="5603358"/>
            <a:ext cx="3931721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用于指定权限授予的对象类型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0678" y="4406136"/>
            <a:ext cx="1169581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94075" y="4668833"/>
            <a:ext cx="0" cy="934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5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9767" y="5603358"/>
            <a:ext cx="294635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用于指定权限的级别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80937" y="4387070"/>
            <a:ext cx="1073836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17855" y="4668833"/>
            <a:ext cx="0" cy="9345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7293" y="5603358"/>
            <a:ext cx="3678597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用于设定用户的口令，以及指定被授予权限的用户</a:t>
            </a:r>
            <a:r>
              <a:rPr lang="en-US" altLang="zh-CN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user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5931" y="4664656"/>
            <a:ext cx="38272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07291" y="4946419"/>
            <a:ext cx="0" cy="6569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4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1" name="矩形 10"/>
          <p:cNvSpPr/>
          <p:nvPr/>
        </p:nvSpPr>
        <p:spPr>
          <a:xfrm>
            <a:off x="2509352" y="4664656"/>
            <a:ext cx="1903160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10789" y="4946419"/>
            <a:ext cx="0" cy="8837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07804" y="5830189"/>
            <a:ext cx="9437965" cy="868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user[IDENTIFIED BY [PASSWORD]’password’]</a:t>
            </a:r>
          </a:p>
        </p:txBody>
      </p:sp>
      <p:sp>
        <p:nvSpPr>
          <p:cNvPr id="15" name="矩形 14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2" idx="1"/>
            <a:endCxn id="15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5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5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5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5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4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GRANT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语句为用户授权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6368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GRANT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TO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[,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user_specification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[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WITH GRANT OPTION]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7293" y="5603358"/>
            <a:ext cx="4157330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可选项，用于实现权限的转移或限制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2256" y="4943381"/>
            <a:ext cx="627269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535890" y="5214940"/>
            <a:ext cx="10659" cy="3884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21" idx="1"/>
            <a:endCxn id="13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1"/>
            <a:endCxn id="13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3" idx="1"/>
            <a:endCxn id="13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13" idx="3"/>
            <a:endCxn id="24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3"/>
            <a:endCxn id="25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2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示例：授予用户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zhangsan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上拥有对列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cust_id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和列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cust_name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权限。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615070"/>
            <a:ext cx="9437965" cy="1967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GRANT SELECT(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cust_id,cust_name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      TO’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OK,0 rows affected(0.02 sec)</a:t>
            </a: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2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示例：授予当前系统中一个不存在的用户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liming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huang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，要求创建这两个用户，并设置对应的系统登录口令，同时授予他们在数据库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上拥有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UPDATE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的权限。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4" y="3897749"/>
            <a:ext cx="9437965" cy="2083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GRANT SELECT,UPDATE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-&gt;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-&gt; TO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'liming'@'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localhost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' IDENTIFIED BY '123',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-&gt; '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huang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'@'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localhost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' IDENTIFIED BY '789';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Query OK, 0 rows affected(0.01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6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4" y="3083443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6" name="矩形 5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箭头连接符 11"/>
          <p:cNvCxnSpPr>
            <a:endCxn id="13" idx="1"/>
          </p:cNvCxnSpPr>
          <p:nvPr/>
        </p:nvCxnSpPr>
        <p:spPr>
          <a:xfrm flipV="1">
            <a:off x="4794016" y="3117696"/>
            <a:ext cx="430812" cy="4229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4828" y="2913384"/>
            <a:ext cx="2398716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指定触发器的名称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8883" y="3540642"/>
            <a:ext cx="1437007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TRIGGER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2" idx="1"/>
            <a:endCxn id="17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7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7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17" idx="3"/>
            <a:endCxn id="25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7" idx="3"/>
            <a:endCxn id="26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4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示例：授予系统中已存在的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wangwu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可以在数据库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中执行所有数据库操作的权限。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561906"/>
            <a:ext cx="9437965" cy="2020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GRANT ALL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ON mysql_test.*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TO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wangwu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示例：授予系统中已存在的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wangwu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拥有创建用户的权限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561906"/>
            <a:ext cx="9437965" cy="2020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GRANT  CREATE USER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ON *.*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TO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wangwu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权限的授予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3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权限的转移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7805" y="2766011"/>
            <a:ext cx="10066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授予当前系统中不存在的用户 </a:t>
            </a:r>
            <a:r>
              <a:rPr lang="en-US" altLang="zh-CN" sz="2400" dirty="0" err="1" smtClean="0"/>
              <a:t>zhou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在数据库</a:t>
            </a:r>
            <a:r>
              <a:rPr lang="en-US" altLang="zh-CN" sz="2400" dirty="0" err="1" smtClean="0"/>
              <a:t>mysql_test</a:t>
            </a:r>
            <a:r>
              <a:rPr lang="zh-CN" altLang="en-US" sz="2400" dirty="0" smtClean="0"/>
              <a:t>的表</a:t>
            </a:r>
            <a:r>
              <a:rPr lang="en-US" altLang="zh-CN" sz="2400" dirty="0" smtClean="0"/>
              <a:t>customers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r>
              <a:rPr lang="zh-CN" altLang="en-US" sz="2400" dirty="0" smtClean="0"/>
              <a:t>拥有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UPDATE</a:t>
            </a:r>
            <a:r>
              <a:rPr lang="zh-CN" altLang="en-US" sz="2400" dirty="0" smtClean="0"/>
              <a:t>的权限，并允许其可以将自身的这个权限授予给其他</a:t>
            </a:r>
            <a:endParaRPr lang="en-US" altLang="zh-CN" sz="2400" dirty="0" smtClean="0"/>
          </a:p>
          <a:p>
            <a:r>
              <a:rPr lang="zh-CN" altLang="en-US" sz="2400" dirty="0" smtClean="0"/>
              <a:t>用户</a:t>
            </a:r>
            <a:r>
              <a:rPr lang="zh-CN" altLang="en-US" sz="2400" dirty="0"/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307804" y="3966340"/>
            <a:ext cx="9437965" cy="2020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GRANT  SELECT,UPDATE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TO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zhou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localhost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  IDENTIFIED BY ‘123’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 WITH GRANT OPTION;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10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8" idx="1"/>
            <a:endCxn id="10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10" idx="3"/>
            <a:endCxn id="21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0" idx="3"/>
            <a:endCxn id="22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权限的转移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0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REVOKE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撤销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用户权限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083444"/>
            <a:ext cx="9437965" cy="2163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REVOKE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[,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priv_type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[(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column_list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)]]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ON [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object_type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]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priv_level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FROM user [,user] </a:t>
            </a:r>
            <a:r>
              <a:rPr lang="en-US" altLang="zh-CN" dirty="0" smtClean="0">
                <a:solidFill>
                  <a:schemeClr val="tx1"/>
                </a:solidFill>
                <a:latin typeface="手札体-简粗体"/>
                <a:ea typeface="手札体-简粗体"/>
                <a:cs typeface="Arial" panose="020B0604020202020204" pitchFamily="34" charset="0"/>
              </a:rPr>
              <a:t>…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权限的撤销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安全性与访问控制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账号权限管理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1610904"/>
            <a:ext cx="563526" cy="3636192"/>
            <a:chOff x="0" y="1031430"/>
            <a:chExt cx="563526" cy="3636192"/>
          </a:xfrm>
        </p:grpSpPr>
        <p:sp>
          <p:nvSpPr>
            <p:cNvPr id="19" name="矩形 18"/>
            <p:cNvSpPr/>
            <p:nvPr/>
          </p:nvSpPr>
          <p:spPr>
            <a:xfrm>
              <a:off x="0" y="1031430"/>
              <a:ext cx="563526" cy="18074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用户账号管理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860159"/>
              <a:ext cx="563526" cy="18074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账户权限管理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示例：回收系统中已存在用户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zhou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mysql_test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customers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上的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权限。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7805" y="3561906"/>
            <a:ext cx="9437965" cy="2020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REVOKE SELECT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mysql_test.customers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-&gt;         FROM ‘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zhou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’@’localhost’;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Query OK, 0 rows affected(0.00 sec)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1"/>
            <a:endCxn id="9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7" idx="1"/>
            <a:endCxn id="9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9" idx="3"/>
            <a:endCxn id="18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21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6.3.2.3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权限的撤销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2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、新建的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用户必须被授权，可以使用（    ）语句来实现。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5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、新建的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用户必须被授权，可以使用（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GRANT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）语句来实现。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4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、权限的转移可以通过在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GRANT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语句中使用（    ）子句来实现。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、权限的转移可以通过在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GRANT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语句中使用（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WITH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）子句来实现。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、当需要撤销一个用户的权限、而又不希望将该用户从系统中删除时，可以使用（    ）语句来实现。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4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4" y="3083443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2192" y="2920546"/>
            <a:ext cx="3182788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指定触发器被触发的时刻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5890" y="3540642"/>
            <a:ext cx="1199357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TRIGGER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811380" y="3117696"/>
            <a:ext cx="430812" cy="4229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6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、当需要撤销一个用户的权限、而又不希望将该用户从系统中删除时，可以使用（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REVOKE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）语句来实现。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6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07804" y="3083443"/>
            <a:ext cx="9437965" cy="1477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CREATE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trigger_time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trigger_event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ON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tbl_name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FOR EACH ROW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trigger_body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触发器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创建触发器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4786" y="2909914"/>
            <a:ext cx="2027613" cy="4086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指定触发事件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66513" y="3530010"/>
            <a:ext cx="1467073" cy="281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CREATE TRIGGER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语句创建触发器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098175" y="3085798"/>
            <a:ext cx="430812" cy="4229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031430"/>
            <a:ext cx="563526" cy="4795141"/>
            <a:chOff x="0" y="244559"/>
            <a:chExt cx="563526" cy="4795141"/>
          </a:xfrm>
        </p:grpSpPr>
        <p:sp>
          <p:nvSpPr>
            <p:cNvPr id="19" name="矩形 18"/>
            <p:cNvSpPr/>
            <p:nvPr/>
          </p:nvSpPr>
          <p:spPr>
            <a:xfrm>
              <a:off x="0" y="244559"/>
              <a:ext cx="563526" cy="15842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创建触发器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850071"/>
              <a:ext cx="563526" cy="15842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3455511"/>
              <a:ext cx="563526" cy="15841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使用触发器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636280" y="664816"/>
            <a:ext cx="2029522" cy="3200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数据库安全与保护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665802" y="172981"/>
            <a:ext cx="214140" cy="65188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 flipV="1">
            <a:off x="9665802" y="482331"/>
            <a:ext cx="214140" cy="34253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665802" y="824862"/>
            <a:ext cx="228510" cy="247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79942" y="34440"/>
            <a:ext cx="161312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数据库完整性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79942" y="367875"/>
            <a:ext cx="982499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94312" y="680771"/>
            <a:ext cx="21820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安全性与访问控制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事务与并发控制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02893" y="1358625"/>
            <a:ext cx="1590169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备份与恢复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22" idx="3"/>
            <a:endCxn id="29" idx="1"/>
          </p:cNvCxnSpPr>
          <p:nvPr/>
        </p:nvCxnSpPr>
        <p:spPr>
          <a:xfrm>
            <a:off x="9665802" y="824861"/>
            <a:ext cx="228512" cy="3426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3"/>
            <a:endCxn id="30" idx="1"/>
          </p:cNvCxnSpPr>
          <p:nvPr/>
        </p:nvCxnSpPr>
        <p:spPr>
          <a:xfrm>
            <a:off x="9665802" y="824861"/>
            <a:ext cx="237091" cy="6723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115" y="17415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创建触发器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3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5376</Words>
  <Application>Microsoft Office PowerPoint</Application>
  <PresentationFormat>自定义</PresentationFormat>
  <Paragraphs>1116</Paragraphs>
  <Slides>81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673</cp:revision>
  <dcterms:created xsi:type="dcterms:W3CDTF">2017-03-21T09:44:00Z</dcterms:created>
  <dcterms:modified xsi:type="dcterms:W3CDTF">2019-07-04T10:40:07Z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