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6" r:id="rId3"/>
    <p:sldId id="267" r:id="rId4"/>
    <p:sldId id="1327" r:id="rId5"/>
    <p:sldId id="268" r:id="rId6"/>
    <p:sldId id="1294" r:id="rId7"/>
    <p:sldId id="1310" r:id="rId8"/>
    <p:sldId id="1351" r:id="rId9"/>
    <p:sldId id="1311" r:id="rId10"/>
    <p:sldId id="1295" r:id="rId11"/>
    <p:sldId id="1319" r:id="rId12"/>
    <p:sldId id="1312" r:id="rId13"/>
    <p:sldId id="1313" r:id="rId14"/>
    <p:sldId id="1314" r:id="rId15"/>
    <p:sldId id="1315" r:id="rId16"/>
    <p:sldId id="1320" r:id="rId17"/>
    <p:sldId id="1321" r:id="rId18"/>
    <p:sldId id="1337" r:id="rId19"/>
    <p:sldId id="1338" r:id="rId20"/>
    <p:sldId id="1339" r:id="rId21"/>
    <p:sldId id="1340" r:id="rId22"/>
    <p:sldId id="1345" r:id="rId23"/>
    <p:sldId id="1341" r:id="rId24"/>
    <p:sldId id="1346" r:id="rId25"/>
    <p:sldId id="1342" r:id="rId26"/>
    <p:sldId id="1344" r:id="rId27"/>
    <p:sldId id="1343" r:id="rId28"/>
    <p:sldId id="1347" r:id="rId29"/>
    <p:sldId id="1348" r:id="rId30"/>
    <p:sldId id="1349" r:id="rId31"/>
    <p:sldId id="1350" r:id="rId32"/>
    <p:sldId id="1278" r:id="rId33"/>
    <p:sldId id="1322" r:id="rId34"/>
    <p:sldId id="1323" r:id="rId35"/>
    <p:sldId id="1324" r:id="rId36"/>
    <p:sldId id="1325" r:id="rId37"/>
    <p:sldId id="1326" r:id="rId38"/>
    <p:sldId id="261" r:id="rId39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2"/>
    <p:restoredTop sz="78453" autoAdjust="0"/>
  </p:normalViewPr>
  <p:slideViewPr>
    <p:cSldViewPr snapToGrid="0" snapToObjects="1">
      <p:cViewPr varScale="1">
        <p:scale>
          <a:sx n="55" d="100"/>
          <a:sy n="55" d="100"/>
        </p:scale>
        <p:origin x="-9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2019/7/4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5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7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354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实现数据库行为</a:t>
            </a:r>
            <a:endParaRPr lang="en-US" altLang="zh-CN" sz="24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）应用软件的业务逻辑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9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54157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实操：实现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数据库行为</a:t>
            </a:r>
            <a:r>
              <a:rPr lang="en-US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安全控制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例：为新来的教务管理人员金老师（用户名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jin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）分配具备管理学生、院系、教师和课程的权限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4370036"/>
            <a:ext cx="9437965" cy="1796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GRANT SELECT,UPDATE,INSERT,DELETE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       ON db_xuanke.*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       TO ‘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jin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’@’localhost’;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4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79" y="119648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实操：实现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数据库行为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管理学生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例：金老师需要在学生管理功能中添加一名计算机学院的女生黄然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179" y="4019186"/>
            <a:ext cx="10896839" cy="1796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INSERT INTO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db_xuanke.student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SET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StuNo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=20170922,StuName=‘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黄然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StuSex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女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Pwd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DEFAULT,DeptNo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DeptNo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FROM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db_xuanke.deptcode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WHERE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DeptName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=‘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计算机学院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8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48753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实操：实现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数据库行为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数据库保护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例：当每位教师进行登分操作时，系统需要自动验证分数值是否位于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0——100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分区间，以此保护数据库中数据的正确性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4423144"/>
            <a:ext cx="9437965" cy="22222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TRIGGER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tri_test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AFTER INSERT 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db_xuanke.electing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FOR EACH ROW BEGIN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IF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NEW.Score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&lt;0 OR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NEW.Score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&gt;100 THEN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DELETE FROM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db_xuanke.electing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WHERE Score=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NEW.Score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END IF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END;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9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实操：实现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数据库行为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事务与并发控制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例：金老师需要批量录入教师信息时，为防止其他操作对数据的影响，可通过使用事务处理来维护数据库的完整性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180" y="4433777"/>
            <a:ext cx="11121462" cy="22009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BEGIN;  #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开始事务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INSERT INTO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db_xuanke.teacher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VALUES(10021,’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万明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’,NULL,NULL,NULL,DEFAULT,10);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INSERT INTO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db_xuanke.teacher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VALUES(10073,’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黄新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NULL,NULL,NULL,DEFAULT,10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-&gt;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INSERT INTO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db_xuanke.teacher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VALUES(11031,’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徐丽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’,NULL,NULL,NULL,DEFAULT,11);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-&gt; COMMIT;  #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提交事务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2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实操：实现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数据库行为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——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数据查询与统计报表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例：为教务管理人员提供统计每个学生（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student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）选修（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electing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）课程学分（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course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）的报表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4040372"/>
            <a:ext cx="9437965" cy="26049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VIEW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v_score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StuNo,totlescore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-&gt; AS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-&gt; 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student.StuNo,SUM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course.Credit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FROM student JOIN electing 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student.StuNo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electing.StuNo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-&gt; JOIN course ON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course.CourseNo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electing.CourseNo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WHERE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electing.Score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&gt;=60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-&gt; GROUP BY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student.StuNo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2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）实现应用软件的业务逻辑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首先，使用网页设计语言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HTML/CSS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实现系统登录验证页面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然后，通过使用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编程语言编写相应的服务端代码，完成登录验证页面与后台数据库的交互操作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4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系统测试与维护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登录验证功能测试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16" y="2656730"/>
            <a:ext cx="10002189" cy="387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登录验证功能测试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14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系统测试与维护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登录验证功能测试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管理员后台主要功能测试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）学生信息管理功能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）课程信息管理功能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学生使用模块功能测试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教师使用模块功能测试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7.4.1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登录验证功能测试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语言简介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Hypertext Preprocessor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（超文本预处理器）的递归缩写，目前使用相当广泛，它是一种在服务器端执行的嵌入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HTML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文档的脚本语言。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当前世界上最流行的构建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B/S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模式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Web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应用程序的编程语言之一。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1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1821034"/>
            <a:ext cx="8851215" cy="462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4816" y="4116502"/>
            <a:ext cx="1000219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工作原理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数据库的基本步骤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通过使用内置函数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程序可以很好地与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数据库进行交互。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首先建立与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数据库服务器的连接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然后选择要对其进行操作的数据库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再执行相应的数据库操作，包括对数据的添加、删除、修改和查询等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4.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最后关闭与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数据库服务器的连接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3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839711"/>
            <a:ext cx="1000219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：编写一个数据库服务器的连接示例程序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connect.php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，要求以超级用户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root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及其密码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123456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连接本地主机中的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数据库服务器，并使用变量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$con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保存连接的结果。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08" y="3656578"/>
            <a:ext cx="5747822" cy="130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20769" y="2291896"/>
            <a:ext cx="10896839" cy="3478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&lt;?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$con=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mysql_connect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(“localhost:3306”,”root”,”123456”);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if(!$con)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连接失败！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错误编号：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”.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mysql_errno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().”&lt;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错误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信息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”.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mysql_error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().”&lt;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die();//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终止程序运行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连接成功！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?&gt;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1745115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2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：编写一个数据库服务器的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持久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连接示例程序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pconnect.php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，要求使用函数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mysql_pconnect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(),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并以超级用户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root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及其密码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123456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连接本地主机中的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数据库服务器。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98" y="3260915"/>
            <a:ext cx="10378500" cy="254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9236" y="2298532"/>
            <a:ext cx="10896839" cy="3998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&lt;?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/*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定义三个变量，分别存储服务器名、用户名和密码，以备后续程序引用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*/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$server=“localhost:3306”;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$user=“root”;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pwd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=“123456”;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$con=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mysql_pconnect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($server,$user,$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pwd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if(!$con)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die(“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连接失败！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”.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mysql_error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());//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终止程序运行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echo”MySQL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服务器：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$server&lt;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用户名：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$user&lt;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使用函数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mysql_pconnect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()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永久连接数据库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?&gt;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261699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3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：编写一个选择数据库的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示例程序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selectdb.php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,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要求选定数据库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db_xuanke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作为当前工作数据库。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5" y="3303010"/>
            <a:ext cx="986930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9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9236" y="1828800"/>
            <a:ext cx="10896839" cy="49819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&lt;?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php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$con=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mysql_connect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(“localhost:3306”,”root”,”123456”);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if(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mysql_errno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())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数据库服务器连接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失败！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die();//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终止程序运行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}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mysql_select_db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(“db_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xuanke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”,$con);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if(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mysql_errno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())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失败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	die();//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终止程序运行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}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echo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选择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成功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5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261699"/>
            <a:ext cx="10002190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4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：编写一个检索数据的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示例程序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select.php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,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要求在数据库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db_xuanke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teacher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中查询职工号为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10021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的教师姓名。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69" y="3669176"/>
            <a:ext cx="7667625" cy="285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44" y="3558819"/>
            <a:ext cx="7430144" cy="285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0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9236" y="1139723"/>
            <a:ext cx="10896839" cy="5670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&lt;?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php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$con=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mysql_connect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(“localhost:3306”,”root”,”123456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or die(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数据库服务器连接失败！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mysql_select_db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(“db_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xuanke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”,$con) or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die(”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失败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&gt;”);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mysql_query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(“set names ‘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gbk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’”);//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设置中文字符集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=“SELECT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TeacherName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FROM teacher”;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.”WHERE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TeachNo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=10021”;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$result=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mysql_query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,$con);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if($result)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echo 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查询成功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$array=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mysql_fetch_array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($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result,MYSQL_NUM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if($array)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 {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所要查询教师的姓名是：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”.$array[0];</a:t>
            </a:r>
            <a:b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      }</a:t>
            </a:r>
          </a:p>
          <a:p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}else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 echo 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查询失败！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4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章：数据库应用设计与开发实例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261699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：编写一个关闭与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数据库服务器连接的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示例程序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close.php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01" y="3657000"/>
            <a:ext cx="8475038" cy="139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基于</a:t>
            </a:r>
            <a:r>
              <a:rPr lang="en-US" altLang="zh-CN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PHP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语言的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Mysql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数据库应用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4" y="1953987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例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5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：编写一个关闭与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MySQL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数据库服务器连接的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PHP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示例程序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close.php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47491" y="2664153"/>
            <a:ext cx="10896839" cy="34782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&lt;?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php</a:t>
            </a:r>
            <a:endParaRPr lang="en-US" altLang="zh-CN" sz="2000" dirty="0" smtClean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$con=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mysql_connect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(“localhost:3306”,”root”,”123456”)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  or die(“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数据库服务器连接失败！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echo 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已成功建立与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服务器的连接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mysql_select_db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(“db_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xuanke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”,$con) or die(“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数据库选择失败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echo 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已成功选择数据库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    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mysql_close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($con) or die(“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关闭与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数据库服务的连接失败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&gt;”);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echo”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已成功关闭与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zh-CN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数据库服务器的连接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&lt;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br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&gt;”;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 ?&gt;</a:t>
            </a:r>
          </a:p>
        </p:txBody>
      </p:sp>
      <p:sp>
        <p:nvSpPr>
          <p:cNvPr id="12" name="矩形 11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6" idx="1"/>
            <a:endCxn id="12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2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2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2" idx="3"/>
            <a:endCxn id="19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5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80" y="1513490"/>
            <a:ext cx="10956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在选课期间，除非遇到特殊情况，否则要保证系统正常使用，这体现了选课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质量</a:t>
            </a:r>
            <a:r>
              <a:rPr lang="zh-CN" altLang="en-US" sz="2400" dirty="0"/>
              <a:t>要求中的</a:t>
            </a:r>
            <a:r>
              <a:rPr lang="zh-CN" altLang="en-US" sz="2400" dirty="0" smtClean="0"/>
              <a:t>（     ）   </a:t>
            </a:r>
            <a:r>
              <a:rPr lang="zh-CN" altLang="en-US" sz="2400" dirty="0" smtClean="0">
                <a:solidFill>
                  <a:srgbClr val="FF0000"/>
                </a:solidFill>
              </a:rPr>
              <a:t>选择题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可靠性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正确性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兼容性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健壮性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0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80" y="1513490"/>
            <a:ext cx="10956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在选课期间，除非遇到特殊情况，否则要保证系统正常使用，这体现了选课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质量</a:t>
            </a:r>
            <a:r>
              <a:rPr lang="zh-CN" altLang="en-US" sz="2400" dirty="0"/>
              <a:t>要求中的</a:t>
            </a:r>
            <a:r>
              <a:rPr lang="zh-CN" altLang="en-US" sz="2400" dirty="0" smtClean="0"/>
              <a:t>（  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 smtClean="0"/>
              <a:t> ）   </a:t>
            </a:r>
            <a:r>
              <a:rPr lang="zh-CN" altLang="en-US" sz="2400" dirty="0" smtClean="0">
                <a:solidFill>
                  <a:srgbClr val="FF0000"/>
                </a:solidFill>
              </a:rPr>
              <a:t>选择题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A:</a:t>
            </a:r>
            <a:r>
              <a:rPr lang="zh-CN" altLang="en-US" sz="2400" dirty="0">
                <a:solidFill>
                  <a:srgbClr val="FF0000"/>
                </a:solidFill>
              </a:rPr>
              <a:t>可靠性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正确性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兼容性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</a:t>
            </a:r>
            <a:r>
              <a:rPr lang="zh-CN" altLang="en-US" sz="2400" dirty="0"/>
              <a:t>健壮性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63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80" y="1513490"/>
            <a:ext cx="11163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以下属于基于教材中网络的在线选课系统对于客户端软、硬件环境要求的是</a:t>
            </a:r>
            <a:r>
              <a:rPr lang="zh-CN" altLang="en-US" sz="2400" dirty="0" smtClean="0"/>
              <a:t>（   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选择题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使用</a:t>
            </a:r>
            <a:r>
              <a:rPr lang="en-US" altLang="zh-CN" sz="2400" dirty="0"/>
              <a:t>Windows</a:t>
            </a:r>
            <a:r>
              <a:rPr lang="zh-CN" altLang="en-US" sz="2400" dirty="0"/>
              <a:t>作为操作系统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能在支持</a:t>
            </a:r>
            <a:r>
              <a:rPr lang="en-US" altLang="zh-CN" sz="2400" dirty="0"/>
              <a:t>IE</a:t>
            </a:r>
            <a:r>
              <a:rPr lang="zh-CN" altLang="en-US" sz="2400" dirty="0"/>
              <a:t>的浏览器上运行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C:Apache</a:t>
            </a:r>
            <a:r>
              <a:rPr lang="zh-CN" altLang="en-US" sz="2400" dirty="0"/>
              <a:t>作为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D:MySQL</a:t>
            </a:r>
            <a:r>
              <a:rPr lang="zh-CN" altLang="en-US" sz="2400" dirty="0"/>
              <a:t>作为数据库管理系统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822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80" y="1513490"/>
            <a:ext cx="111636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以下属于基于教材中网络的在线选课系统对于客户端软、硬件环境要求的是</a:t>
            </a:r>
            <a:r>
              <a:rPr lang="zh-CN" altLang="en-US" sz="2400" dirty="0" smtClean="0"/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B</a:t>
            </a:r>
            <a:r>
              <a:rPr lang="zh-CN" altLang="en-US" sz="2400" dirty="0" smtClean="0"/>
              <a:t>）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选择题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</a:t>
            </a:r>
            <a:r>
              <a:rPr lang="en-US" altLang="zh-CN" sz="2400" dirty="0"/>
              <a:t>:</a:t>
            </a:r>
            <a:r>
              <a:rPr lang="zh-CN" altLang="en-US" sz="2400" dirty="0"/>
              <a:t>使用</a:t>
            </a:r>
            <a:r>
              <a:rPr lang="en-US" altLang="zh-CN" sz="2400" dirty="0"/>
              <a:t>Windows</a:t>
            </a:r>
            <a:r>
              <a:rPr lang="zh-CN" altLang="en-US" sz="2400" dirty="0"/>
              <a:t>作为操作系统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B:</a:t>
            </a:r>
            <a:r>
              <a:rPr lang="zh-CN" altLang="en-US" sz="2400" dirty="0">
                <a:solidFill>
                  <a:srgbClr val="FF0000"/>
                </a:solidFill>
              </a:rPr>
              <a:t>能在支持</a:t>
            </a:r>
            <a:r>
              <a:rPr lang="en-US" altLang="zh-CN" sz="2400" dirty="0">
                <a:solidFill>
                  <a:srgbClr val="FF0000"/>
                </a:solidFill>
              </a:rPr>
              <a:t>IE</a:t>
            </a:r>
            <a:r>
              <a:rPr lang="zh-CN" altLang="en-US" sz="2400" dirty="0">
                <a:solidFill>
                  <a:srgbClr val="FF0000"/>
                </a:solidFill>
              </a:rPr>
              <a:t>的浏览器上运行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C:Apache</a:t>
            </a:r>
            <a:r>
              <a:rPr lang="zh-CN" altLang="en-US" sz="2400" dirty="0"/>
              <a:t>作为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D:MySQL</a:t>
            </a:r>
            <a:r>
              <a:rPr lang="zh-CN" altLang="en-US" sz="2400" dirty="0"/>
              <a:t>作为数据库管理系统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20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80" y="1513490"/>
            <a:ext cx="9539791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以下系统功能实现中，不属于实现数据库行为的是</a:t>
            </a:r>
            <a:r>
              <a:rPr lang="zh-CN" altLang="en-US" sz="2400" dirty="0" smtClean="0"/>
              <a:t>（    ）   </a:t>
            </a:r>
            <a:r>
              <a:rPr lang="zh-CN" altLang="en-US" sz="2400" dirty="0" smtClean="0">
                <a:solidFill>
                  <a:srgbClr val="FF0000"/>
                </a:solidFill>
              </a:rPr>
              <a:t>选择题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通过</a:t>
            </a:r>
            <a:r>
              <a:rPr lang="en-US" altLang="zh-CN" sz="2400" dirty="0"/>
              <a:t>SQL</a:t>
            </a:r>
            <a:r>
              <a:rPr lang="zh-CN" altLang="en-US" sz="2400" dirty="0"/>
              <a:t>语言完成与本应用功能相关的增、删、改、查等数据库操作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创建子查询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创建存储过程或存储函数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D:​</a:t>
            </a:r>
            <a:r>
              <a:rPr lang="zh-CN" altLang="en-US" sz="2400" dirty="0"/>
              <a:t>使用</a:t>
            </a:r>
            <a:r>
              <a:rPr lang="en-US" altLang="zh-CN" sz="2400" dirty="0"/>
              <a:t>PHP</a:t>
            </a:r>
            <a:r>
              <a:rPr lang="zh-CN" altLang="en-US" sz="2400" dirty="0"/>
              <a:t>编程语言编写相应的服务器端代码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43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83852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180" y="1513490"/>
            <a:ext cx="95397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以下系统功能实现中，不属于实现数据库行为的是</a:t>
            </a:r>
            <a:r>
              <a:rPr lang="zh-CN" altLang="en-US" sz="2400" dirty="0" smtClean="0"/>
              <a:t>（ 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 ）   </a:t>
            </a:r>
            <a:r>
              <a:rPr lang="zh-CN" altLang="en-US" sz="2400" dirty="0" smtClean="0">
                <a:solidFill>
                  <a:srgbClr val="FF0000"/>
                </a:solidFill>
              </a:rPr>
              <a:t>选择题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A:</a:t>
            </a:r>
            <a:r>
              <a:rPr lang="zh-CN" altLang="en-US" sz="2400" dirty="0"/>
              <a:t>通过</a:t>
            </a:r>
            <a:r>
              <a:rPr lang="en-US" altLang="zh-CN" sz="2400" dirty="0"/>
              <a:t>SQL</a:t>
            </a:r>
            <a:r>
              <a:rPr lang="zh-CN" altLang="en-US" sz="2400" dirty="0"/>
              <a:t>语言完成与本应用功能相关的增、删、改、查等数据库操作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B:</a:t>
            </a:r>
            <a:r>
              <a:rPr lang="zh-CN" altLang="en-US" sz="2400" dirty="0"/>
              <a:t>创建子查询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C:</a:t>
            </a:r>
            <a:r>
              <a:rPr lang="zh-CN" altLang="en-US" sz="2400" dirty="0"/>
              <a:t>创建存储过程或存储函数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D:​</a:t>
            </a:r>
            <a:r>
              <a:rPr lang="zh-CN" altLang="en-US" sz="2400" dirty="0">
                <a:solidFill>
                  <a:srgbClr val="FF0000"/>
                </a:solidFill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</a:rPr>
              <a:t>PHP</a:t>
            </a:r>
            <a:r>
              <a:rPr lang="zh-CN" altLang="en-US" sz="2400" dirty="0">
                <a:solidFill>
                  <a:srgbClr val="FF0000"/>
                </a:solidFill>
              </a:rPr>
              <a:t>编程语言编写相应的服务器端代码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622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2349451"/>
            <a:ext cx="9249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以数据库的生命周期为演化主线，数据库应用软件的设计与开发过程可由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需求分析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系统功能与数据库的设计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系统功能与数据库的实现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测试与维护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等阶段构成。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93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章   数据库应用设计与开发实例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本章知识点：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、需求描述与分析（领会）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、系统设计（综合应用）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、系统实现（综合应用）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、系统测试与维护（识记）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260967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实操：创建数据库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804" y="3083443"/>
            <a:ext cx="9437965" cy="12014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   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mysql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&gt; CREATE DATABASE </a:t>
            </a:r>
            <a:r>
              <a:rPr lang="en-US" altLang="zh-CN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db_xuanke</a:t>
            </a:r>
            <a:r>
              <a:rPr lang="en-US" altLang="zh-CN" sz="2000" dirty="0" smtClean="0">
                <a:solidFill>
                  <a:schemeClr val="tx1"/>
                </a:solidFill>
                <a:latin typeface="Arial" panose="020B0604020202020204" pitchFamily="34" charset="0"/>
                <a:ea typeface="手札体-简粗体" panose="03000700000000000000" pitchFamily="66" charset="-122"/>
                <a:cs typeface="Arial" panose="020B0604020202020204" pitchFamily="34" charset="0"/>
              </a:rPr>
              <a:t>;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手札体-简粗体" panose="03000700000000000000" pitchFamily="66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8" name="矩形 7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5" idx="1"/>
            <a:endCxn id="11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6" idx="1"/>
            <a:endCxn id="11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1"/>
            <a:endCxn id="11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1" idx="3"/>
            <a:endCxn id="18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59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568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实操：创建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数据表，建立主键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1761" y="2704915"/>
            <a:ext cx="3968300" cy="52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学生信息表</a:t>
            </a:r>
            <a:r>
              <a:rPr lang="en-US" altLang="zh-CN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student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67681"/>
              </p:ext>
            </p:extLst>
          </p:nvPr>
        </p:nvGraphicFramePr>
        <p:xfrm>
          <a:off x="1281812" y="3420332"/>
          <a:ext cx="10265145" cy="301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676"/>
                <a:gridCol w="1775638"/>
                <a:gridCol w="2126511"/>
                <a:gridCol w="1509823"/>
                <a:gridCol w="3689497"/>
              </a:tblGrid>
              <a:tr h="502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编号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字段名称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数据类型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可否为空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说明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0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1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StuNo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INT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NOT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学号（主码）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0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2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StuName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CHAR(10)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NOT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姓名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0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3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StuSex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CHAR(1)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性别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0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4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Pwd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CHAR(8)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NOT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登录密码，默认为</a:t>
                      </a:r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00000000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  <a:tr h="502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5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DeptNo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INT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NOT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手札体-简粗体" panose="03000700000000000000" pitchFamily="66" charset="-122"/>
                          <a:ea typeface="手札体-简粗体" panose="03000700000000000000" pitchFamily="66" charset="-122"/>
                        </a:rPr>
                        <a:t>所属院系</a:t>
                      </a:r>
                      <a:endParaRPr lang="zh-CN" altLang="en-US" dirty="0">
                        <a:latin typeface="手札体-简粗体" panose="03000700000000000000" pitchFamily="66" charset="-122"/>
                        <a:ea typeface="手札体-简粗体" panose="03000700000000000000" pitchFamily="66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3" idx="3"/>
            <a:endCxn id="20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96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0007" y="1431985"/>
            <a:ext cx="4767652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Roboto" pitchFamily="2" charset="0"/>
                <a:ea typeface="Roboto" pitchFamily="2" charset="0"/>
              </a:rPr>
              <a:t>Ues</a:t>
            </a:r>
            <a:r>
              <a:rPr lang="en-US" altLang="zh-CN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altLang="zh-CN" sz="2000" dirty="0" err="1" smtClean="0">
                <a:latin typeface="Roboto" pitchFamily="2" charset="0"/>
                <a:ea typeface="Roboto" pitchFamily="2" charset="0"/>
              </a:rPr>
              <a:t>db_xuanke</a:t>
            </a:r>
            <a:r>
              <a:rPr lang="en-US" altLang="zh-CN" sz="2000" dirty="0" smtClean="0">
                <a:latin typeface="Roboto" pitchFamily="2" charset="0"/>
                <a:ea typeface="Roboto" pitchFamily="2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Roboto" pitchFamily="2" charset="0"/>
                <a:ea typeface="Roboto" pitchFamily="2" charset="0"/>
              </a:rPr>
              <a:t>Create table student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Roboto" pitchFamily="2" charset="0"/>
                <a:ea typeface="Roboto" pitchFamily="2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Roboto" pitchFamily="2" charset="0"/>
              </a:rPr>
              <a:t>StuNo</a:t>
            </a:r>
            <a:r>
              <a:rPr lang="en-US" altLang="zh-CN" sz="2000" dirty="0" smtClean="0">
                <a:latin typeface="Roboto" pitchFamily="2" charset="0"/>
              </a:rPr>
              <a:t> </a:t>
            </a:r>
            <a:r>
              <a:rPr lang="en-US" altLang="zh-CN" sz="2000" dirty="0" err="1" smtClean="0">
                <a:latin typeface="Roboto" pitchFamily="2" charset="0"/>
              </a:rPr>
              <a:t>int</a:t>
            </a:r>
            <a:r>
              <a:rPr lang="en-US" altLang="zh-CN" sz="2000" dirty="0" smtClean="0">
                <a:latin typeface="Roboto" pitchFamily="2" charset="0"/>
              </a:rPr>
              <a:t>  not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Roboto" pitchFamily="2" charset="0"/>
              </a:rPr>
              <a:t>StuName</a:t>
            </a:r>
            <a:r>
              <a:rPr lang="en-US" altLang="zh-CN" sz="2000" dirty="0" smtClean="0">
                <a:latin typeface="Roboto" pitchFamily="2" charset="0"/>
              </a:rPr>
              <a:t> char(10) not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Roboto" pitchFamily="2" charset="0"/>
              </a:rPr>
              <a:t>StuSex</a:t>
            </a:r>
            <a:r>
              <a:rPr lang="en-US" altLang="zh-CN" sz="2000" dirty="0" smtClean="0">
                <a:latin typeface="Roboto" pitchFamily="2" charset="0"/>
              </a:rPr>
              <a:t> char(1)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Roboto" pitchFamily="2" charset="0"/>
              </a:rPr>
              <a:t>PWD char(8) not null default ‘00000000’,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Roboto" pitchFamily="2" charset="0"/>
              </a:rPr>
              <a:t>DeptNo</a:t>
            </a:r>
            <a:r>
              <a:rPr lang="en-US" altLang="zh-CN" sz="2000" dirty="0" smtClean="0">
                <a:latin typeface="Roboto" pitchFamily="2" charset="0"/>
              </a:rPr>
              <a:t> </a:t>
            </a:r>
            <a:r>
              <a:rPr lang="en-US" altLang="zh-CN" sz="2000" dirty="0" err="1" smtClean="0">
                <a:latin typeface="Roboto" pitchFamily="2" charset="0"/>
              </a:rPr>
              <a:t>int</a:t>
            </a:r>
            <a:r>
              <a:rPr lang="en-US" altLang="zh-CN" sz="2000" dirty="0" smtClean="0">
                <a:latin typeface="Roboto" pitchFamily="2" charset="0"/>
              </a:rPr>
              <a:t> not null,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Roboto" pitchFamily="2" charset="0"/>
              </a:rPr>
              <a:t>Primary key(</a:t>
            </a:r>
            <a:r>
              <a:rPr lang="en-US" altLang="zh-CN" sz="2000" dirty="0" err="1" smtClean="0">
                <a:latin typeface="Roboto" pitchFamily="2" charset="0"/>
              </a:rPr>
              <a:t>StuNo</a:t>
            </a:r>
            <a:r>
              <a:rPr lang="en-US" altLang="zh-CN" sz="2000" dirty="0" smtClean="0">
                <a:latin typeface="Roboto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Roboto" pitchFamily="2" charset="0"/>
              </a:rPr>
              <a:t>);</a:t>
            </a:r>
            <a:endParaRPr lang="zh-CN" altLang="en-US" sz="2000" dirty="0">
              <a:latin typeface="Robot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"/>
          <a:stretch/>
        </p:blipFill>
        <p:spPr bwMode="auto">
          <a:xfrm>
            <a:off x="4157932" y="138026"/>
            <a:ext cx="8034068" cy="298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algn="just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数据库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应用设计与开发实例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182138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数据库的实现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实操：创建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数据表，建立主键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同样的方法创建院系编码表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deptcode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，院系表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department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，教师表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teacher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，课程编码表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coursecode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，课程表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course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，系统管理员表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administrator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，选修表</a:t>
            </a:r>
            <a:r>
              <a:rPr lang="en-US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electing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，管理学生表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adminstu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，管理院系表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admindept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，管理教师表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adminteacher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，管理课程表</a:t>
            </a:r>
            <a:r>
              <a:rPr lang="en-US" altLang="zh-CN" sz="2400" dirty="0" err="1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admincourse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715563"/>
            <a:ext cx="563526" cy="5426874"/>
            <a:chOff x="0" y="931094"/>
            <a:chExt cx="563526" cy="5426874"/>
          </a:xfrm>
        </p:grpSpPr>
        <p:sp>
          <p:nvSpPr>
            <p:cNvPr id="10" name="矩形 9"/>
            <p:cNvSpPr/>
            <p:nvPr/>
          </p:nvSpPr>
          <p:spPr>
            <a:xfrm>
              <a:off x="0" y="931094"/>
              <a:ext cx="563526" cy="15948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数据库设计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543151"/>
              <a:ext cx="563526" cy="17888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49088"/>
              <a:ext cx="563526" cy="20088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系统功能的实现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636280" y="396794"/>
            <a:ext cx="2029522" cy="53490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数据库应用设计与开发实例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7" idx="1"/>
            <a:endCxn id="13" idx="3"/>
          </p:cNvCxnSpPr>
          <p:nvPr/>
        </p:nvCxnSpPr>
        <p:spPr>
          <a:xfrm rot="10800000" flipV="1">
            <a:off x="9665802" y="172981"/>
            <a:ext cx="214140" cy="49126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8" idx="1"/>
            <a:endCxn id="13" idx="3"/>
          </p:cNvCxnSpPr>
          <p:nvPr/>
        </p:nvCxnSpPr>
        <p:spPr>
          <a:xfrm rot="10800000" flipV="1">
            <a:off x="9665802" y="482331"/>
            <a:ext cx="214140" cy="181914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9" idx="1"/>
            <a:endCxn id="13" idx="3"/>
          </p:cNvCxnSpPr>
          <p:nvPr/>
        </p:nvCxnSpPr>
        <p:spPr>
          <a:xfrm rot="10800000">
            <a:off x="9665802" y="664246"/>
            <a:ext cx="228510" cy="16309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879942" y="34440"/>
            <a:ext cx="1976700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需求描述与分析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79942" y="367875"/>
            <a:ext cx="1282044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系统设计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94312" y="680771"/>
            <a:ext cx="1267674" cy="29313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系统实现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94314" y="1028959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系统测试与维护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3" idx="3"/>
            <a:endCxn id="20" idx="1"/>
          </p:cNvCxnSpPr>
          <p:nvPr/>
        </p:nvCxnSpPr>
        <p:spPr>
          <a:xfrm>
            <a:off x="9665802" y="664245"/>
            <a:ext cx="228512" cy="50325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一、数据库的实现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2546</Words>
  <Application>Microsoft Office PowerPoint</Application>
  <PresentationFormat>自定义</PresentationFormat>
  <Paragraphs>537</Paragraphs>
  <Slides>38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xt256.com</cp:lastModifiedBy>
  <cp:revision>720</cp:revision>
  <dcterms:created xsi:type="dcterms:W3CDTF">2017-03-21T09:44:00Z</dcterms:created>
  <dcterms:modified xsi:type="dcterms:W3CDTF">2019-07-04T10:47:59Z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