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ppt/tags/tag37.xml" ContentType="application/vnd.openxmlformats-officedocument.presentationml.tags+xml"/>
  <Override PartName="/ppt/notesSlides/notesSlide20.xml" ContentType="application/vnd.openxmlformats-officedocument.presentationml.notesSlide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tags/tag39.xml" ContentType="application/vnd.openxmlformats-officedocument.presentationml.tags+xml"/>
  <Override PartName="/ppt/notesSlides/notesSlide22.xml" ContentType="application/vnd.openxmlformats-officedocument.presentationml.notesSlide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notesSlides/notesSlide2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5.xml" ContentType="application/vnd.openxmlformats-officedocument.presentationml.notesSlide+xml"/>
  <Override PartName="/ppt/tags/tag44.xml" ContentType="application/vnd.openxmlformats-officedocument.presentationml.tags+xml"/>
  <Override PartName="/ppt/notesSlides/notesSlide26.xml" ContentType="application/vnd.openxmlformats-officedocument.presentationml.notesSlide+xml"/>
  <Override PartName="/ppt/tags/tag45.xml" ContentType="application/vnd.openxmlformats-officedocument.presentationml.tags+xml"/>
  <Override PartName="/ppt/notesSlides/notesSlide27.xml" ContentType="application/vnd.openxmlformats-officedocument.presentationml.notesSlide+xml"/>
  <Override PartName="/ppt/tags/tag46.xml" ContentType="application/vnd.openxmlformats-officedocument.presentationml.tags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7.xml" ContentType="application/vnd.openxmlformats-officedocument.presentationml.tags+xml"/>
  <Override PartName="/ppt/notesSlides/notesSlide29.xml" ContentType="application/vnd.openxmlformats-officedocument.presentationml.notesSlide+xml"/>
  <Override PartName="/ppt/tags/tag48.xml" ContentType="application/vnd.openxmlformats-officedocument.presentationml.tags+xml"/>
  <Override PartName="/ppt/notesSlides/notesSlide30.xml" ContentType="application/vnd.openxmlformats-officedocument.presentationml.notesSlide+xml"/>
  <Override PartName="/ppt/tags/tag49.xml" ContentType="application/vnd.openxmlformats-officedocument.presentationml.tags+xml"/>
  <Override PartName="/ppt/notesSlides/notesSlide3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32.xml" ContentType="application/vnd.openxmlformats-officedocument.presentationml.notesSlide+xml"/>
  <Override PartName="/ppt/tags/tag62.xml" ContentType="application/vnd.openxmlformats-officedocument.presentationml.tags+xml"/>
  <Override PartName="/ppt/notesSlides/notesSlide33.xml" ContentType="application/vnd.openxmlformats-officedocument.presentationml.notesSlide+xml"/>
  <Override PartName="/ppt/tags/tag63.xml" ContentType="application/vnd.openxmlformats-officedocument.presentationml.tags+xml"/>
  <Override PartName="/ppt/notesSlides/notesSlide34.xml" ContentType="application/vnd.openxmlformats-officedocument.presentationml.notesSlide+xml"/>
  <Override PartName="/ppt/tags/tag64.xml" ContentType="application/vnd.openxmlformats-officedocument.presentationml.tags+xml"/>
  <Override PartName="/ppt/notesSlides/notesSlide35.xml" ContentType="application/vnd.openxmlformats-officedocument.presentationml.notesSlide+xml"/>
  <Override PartName="/ppt/tags/tag65.xml" ContentType="application/vnd.openxmlformats-officedocument.presentationml.tags+xml"/>
  <Override PartName="/ppt/notesSlides/notesSlide36.xml" ContentType="application/vnd.openxmlformats-officedocument.presentationml.notesSlide+xml"/>
  <Override PartName="/ppt/tags/tag66.xml" ContentType="application/vnd.openxmlformats-officedocument.presentationml.tags+xml"/>
  <Override PartName="/ppt/notesSlides/notesSlide37.xml" ContentType="application/vnd.openxmlformats-officedocument.presentationml.notesSlide+xml"/>
  <Override PartName="/ppt/tags/tag67.xml" ContentType="application/vnd.openxmlformats-officedocument.presentationml.tags+xml"/>
  <Override PartName="/ppt/notesSlides/notesSlide3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4.xml" ContentType="application/vnd.openxmlformats-officedocument.presentationml.notesSlide+xml"/>
  <Override PartName="/ppt/tags/tag91.xml" ContentType="application/vnd.openxmlformats-officedocument.presentationml.tags+xml"/>
  <Override PartName="/ppt/notesSlides/notesSlide45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266" r:id="rId3"/>
    <p:sldId id="267" r:id="rId4"/>
    <p:sldId id="272" r:id="rId5"/>
    <p:sldId id="945" r:id="rId6"/>
    <p:sldId id="943" r:id="rId7"/>
    <p:sldId id="944" r:id="rId8"/>
    <p:sldId id="948" r:id="rId9"/>
    <p:sldId id="946" r:id="rId10"/>
    <p:sldId id="947" r:id="rId11"/>
    <p:sldId id="951" r:id="rId12"/>
    <p:sldId id="961" r:id="rId13"/>
    <p:sldId id="1000" r:id="rId14"/>
    <p:sldId id="1077" r:id="rId15"/>
    <p:sldId id="1078" r:id="rId16"/>
    <p:sldId id="1079" r:id="rId17"/>
    <p:sldId id="1080" r:id="rId18"/>
    <p:sldId id="1081" r:id="rId19"/>
    <p:sldId id="1082" r:id="rId20"/>
    <p:sldId id="949" r:id="rId21"/>
    <p:sldId id="965" r:id="rId22"/>
    <p:sldId id="962" r:id="rId23"/>
    <p:sldId id="1083" r:id="rId24"/>
    <p:sldId id="1084" r:id="rId25"/>
    <p:sldId id="952" r:id="rId26"/>
    <p:sldId id="953" r:id="rId27"/>
    <p:sldId id="1161" r:id="rId28"/>
    <p:sldId id="1162" r:id="rId29"/>
    <p:sldId id="1163" r:id="rId30"/>
    <p:sldId id="1111" r:id="rId31"/>
    <p:sldId id="1112" r:id="rId32"/>
    <p:sldId id="1113" r:id="rId33"/>
    <p:sldId id="1114" r:id="rId34"/>
    <p:sldId id="1115" r:id="rId35"/>
    <p:sldId id="1116" r:id="rId36"/>
    <p:sldId id="1117" r:id="rId37"/>
    <p:sldId id="1118" r:id="rId38"/>
    <p:sldId id="1119" r:id="rId39"/>
    <p:sldId id="1120" r:id="rId40"/>
    <p:sldId id="1121" r:id="rId41"/>
    <p:sldId id="1164" r:id="rId42"/>
    <p:sldId id="1122" r:id="rId43"/>
    <p:sldId id="1123" r:id="rId44"/>
    <p:sldId id="1124" r:id="rId45"/>
    <p:sldId id="1125" r:id="rId46"/>
    <p:sldId id="1126" r:id="rId47"/>
    <p:sldId id="1127" r:id="rId48"/>
    <p:sldId id="1128" r:id="rId49"/>
    <p:sldId id="1129" r:id="rId50"/>
    <p:sldId id="1130" r:id="rId51"/>
    <p:sldId id="1131" r:id="rId52"/>
    <p:sldId id="1132" r:id="rId53"/>
    <p:sldId id="1133" r:id="rId54"/>
    <p:sldId id="1134" r:id="rId55"/>
    <p:sldId id="1135" r:id="rId56"/>
    <p:sldId id="1136" r:id="rId57"/>
    <p:sldId id="1137" r:id="rId58"/>
    <p:sldId id="1138" r:id="rId59"/>
    <p:sldId id="1139" r:id="rId60"/>
    <p:sldId id="1140" r:id="rId61"/>
    <p:sldId id="1141" r:id="rId62"/>
    <p:sldId id="1142" r:id="rId63"/>
    <p:sldId id="1143" r:id="rId64"/>
    <p:sldId id="1145" r:id="rId65"/>
    <p:sldId id="1146" r:id="rId66"/>
    <p:sldId id="1147" r:id="rId67"/>
    <p:sldId id="1148" r:id="rId68"/>
    <p:sldId id="1149" r:id="rId69"/>
    <p:sldId id="1150" r:id="rId70"/>
    <p:sldId id="1151" r:id="rId71"/>
    <p:sldId id="1152" r:id="rId72"/>
    <p:sldId id="1153" r:id="rId73"/>
    <p:sldId id="1154" r:id="rId74"/>
    <p:sldId id="1155" r:id="rId75"/>
    <p:sldId id="1156" r:id="rId76"/>
    <p:sldId id="1157" r:id="rId77"/>
    <p:sldId id="1158" r:id="rId78"/>
    <p:sldId id="1159" r:id="rId79"/>
    <p:sldId id="1160" r:id="rId80"/>
    <p:sldId id="261" r:id="rId81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4926" autoAdjust="0"/>
    <p:restoredTop sz="69613" autoAdjust="0"/>
  </p:normalViewPr>
  <p:slideViewPr>
    <p:cSldViewPr snapToGrid="0" snapToObjects="1">
      <p:cViewPr>
        <p:scale>
          <a:sx n="50" d="100"/>
          <a:sy n="50" d="100"/>
        </p:scale>
        <p:origin x="-1002" y="-36"/>
      </p:cViewPr>
      <p:guideLst>
        <p:guide orient="horz" pos="2169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855A3-7FF6-41FB-B0BF-09716D7C020C}" type="doc">
      <dgm:prSet loTypeId="urn:microsoft.com/office/officeart/2005/8/layout/default#1" loCatId="list" qsTypeId="urn:microsoft.com/office/officeart/2005/8/quickstyle/simple2#1" qsCatId="simple" csTypeId="urn:microsoft.com/office/officeart/2005/8/colors/accent2_1#1" csCatId="accent2" phldr="1"/>
      <dgm:spPr/>
      <dgm:t>
        <a:bodyPr/>
        <a:lstStyle/>
        <a:p>
          <a:endParaRPr lang="zh-CN" altLang="en-US"/>
        </a:p>
      </dgm:t>
    </dgm:pt>
    <dgm:pt modelId="{1E44BAB5-C08A-4600-B2F2-54BEDC21503D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实体（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Entity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B5E5ED3-24B9-40D5-8A37-406D081F64D7}" type="parTrans" cxnId="{0AAEE520-2D87-41C0-B7F3-5DFB7D08F7E4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39DCCFC-9CE6-4D5D-A7BC-E3C79283DCFD}" type="sibTrans" cxnId="{0AAEE520-2D87-41C0-B7F3-5DFB7D08F7E4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D4C0FD7-06A4-4549-AF7C-74D4FE722159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属性（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Attribute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2C6F1C0-B9B2-4977-A2DB-2C8A15AC3981}" type="parTrans" cxnId="{36895C0E-F783-4A6C-B3C2-60FCCAF3529E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F4A3E9-9AAE-4278-B0D5-35D14CBE1AFC}" type="sibTrans" cxnId="{36895C0E-F783-4A6C-B3C2-60FCCAF3529E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6D0D8F6-82EC-4DE7-8A20-540152FF6AE9}">
      <dgm:prSet phldrT="[文本]" custT="1"/>
      <dgm:spPr/>
      <dgm:t>
        <a:bodyPr/>
        <a:lstStyle/>
        <a:p>
          <a:r>
            <a:rPr lang="zh-CN" altLang="en-US" sz="20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码或键（</a:t>
          </a:r>
          <a:r>
            <a:rPr lang="en-US" altLang="zh-CN" sz="20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Key</a:t>
          </a:r>
          <a:r>
            <a:rPr lang="zh-CN" altLang="en-US" sz="20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847519A-5D00-441A-83F8-BDEFE3585796}" type="parTrans" cxnId="{D4973545-685E-468E-88BD-B7FB96341859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DFF0EA-8FAE-4AF9-9B53-F1D1E93847D9}" type="sibTrans" cxnId="{D4973545-685E-468E-88BD-B7FB96341859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48DB21-9562-465D-8711-64F0C764FB3E}">
      <dgm:prSet phldrT="[文本]" custT="1"/>
      <dgm:spPr/>
      <dgm:t>
        <a:bodyPr/>
        <a:lstStyle/>
        <a:p>
          <a:r>
            <a:rPr lang="zh-CN" altLang="en-US" sz="20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域（</a:t>
          </a:r>
          <a:r>
            <a:rPr lang="en-US" altLang="zh-CN" sz="20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Domain</a:t>
          </a:r>
          <a:r>
            <a:rPr lang="zh-CN" altLang="en-US" sz="20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5B8524-B745-4A65-A8DF-19B57F5AA92E}" type="parTrans" cxnId="{934A752E-1A20-47B5-8BAA-C87B40E54D2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01514B8-9CC7-43DB-9A0E-BA97A22955FA}" type="sibTrans" cxnId="{934A752E-1A20-47B5-8BAA-C87B40E54D2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F05FA-322F-4390-B35F-6B941FFDDEDE}">
      <dgm:prSet phldrT="[文本]" custT="1"/>
      <dgm:spPr/>
      <dgm:t>
        <a:bodyPr/>
        <a:lstStyle/>
        <a:p>
          <a:pPr>
            <a:lnSpc>
              <a:spcPts val="2400"/>
            </a:lnSpc>
            <a:spcAft>
              <a:spcPts val="0"/>
            </a:spcAft>
          </a:pP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实体型</a:t>
          </a:r>
          <a:endParaRPr lang="en-US" altLang="zh-CN" sz="20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>
            <a:lnSpc>
              <a:spcPts val="2400"/>
            </a:lnSpc>
            <a:spcAft>
              <a:spcPts val="0"/>
            </a:spcAft>
          </a:pP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（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Entity Type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C2DD917-36DD-4FD4-B2B1-F21750AE775A}" type="parTrans" cxnId="{1EE9A518-C5B2-426D-8BA3-292427AE138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BE38D3A-A083-4244-9205-31970AF32AFE}" type="sibTrans" cxnId="{1EE9A518-C5B2-426D-8BA3-292427AE138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17BD3F4-C73C-4A3C-8E4B-7CA1DDC39088}">
      <dgm:prSet phldrT="[文本]" custT="1"/>
      <dgm:spPr/>
      <dgm:t>
        <a:bodyPr/>
        <a:lstStyle/>
        <a:p>
          <a:pPr>
            <a:lnSpc>
              <a:spcPts val="2400"/>
            </a:lnSpc>
            <a:spcAft>
              <a:spcPts val="0"/>
            </a:spcAft>
          </a:pP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实体集</a:t>
          </a:r>
          <a:endParaRPr lang="en-US" altLang="zh-CN" sz="20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>
            <a:lnSpc>
              <a:spcPts val="2400"/>
            </a:lnSpc>
            <a:spcAft>
              <a:spcPts val="0"/>
            </a:spcAft>
          </a:pP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（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Entity Set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1D570C9-9692-4606-94F1-691F0025DF70}" type="parTrans" cxnId="{549CF100-B400-477A-985F-79E1E72D821C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42DC677-A3D1-4F53-BAFD-82F75D61072A}" type="sibTrans" cxnId="{549CF100-B400-477A-985F-79E1E72D821C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F9C48B3-7884-47FD-BB35-D2745E48B9CE}">
      <dgm:prSet phldrT="[文本]" custT="1"/>
      <dgm:spPr/>
      <dgm:t>
        <a:bodyPr/>
        <a:lstStyle/>
        <a:p>
          <a:pPr>
            <a:lnSpc>
              <a:spcPts val="2400"/>
            </a:lnSpc>
            <a:spcAft>
              <a:spcPts val="0"/>
            </a:spcAft>
          </a:pP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联系（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Relationship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5EAE0C4-AB9E-41DE-B09B-4BF208EB4599}" type="parTrans" cxnId="{35153FEF-B724-44FD-9F6E-B4B851CCE887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AB39285-422E-4E0E-B605-FC1113F73C46}" type="sibTrans" cxnId="{35153FEF-B724-44FD-9F6E-B4B851CCE887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9AA7ECC-E02B-4CD5-B523-8F9BC0623470}" type="pres">
      <dgm:prSet presAssocID="{9DA855A3-7FF6-41FB-B0BF-09716D7C02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B44BA6-1C78-4C99-A8B5-444F24804734}" type="pres">
      <dgm:prSet presAssocID="{1E44BAB5-C08A-4600-B2F2-54BEDC21503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746BA3-5B2C-44C5-98A7-0A68E3C7940B}" type="pres">
      <dgm:prSet presAssocID="{639DCCFC-9CE6-4D5D-A7BC-E3C79283DCFD}" presName="sibTrans" presStyleCnt="0"/>
      <dgm:spPr/>
    </dgm:pt>
    <dgm:pt modelId="{183511A8-103E-4898-B537-7DB0744E2151}" type="pres">
      <dgm:prSet presAssocID="{AD4C0FD7-06A4-4549-AF7C-74D4FE72215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176C55-01BA-4FBB-8B1C-8FD397666C74}" type="pres">
      <dgm:prSet presAssocID="{7EF4A3E9-9AAE-4278-B0D5-35D14CBE1AFC}" presName="sibTrans" presStyleCnt="0"/>
      <dgm:spPr/>
    </dgm:pt>
    <dgm:pt modelId="{0FE9A31D-1413-4C4F-AAF4-776111A728FE}" type="pres">
      <dgm:prSet presAssocID="{E6D0D8F6-82EC-4DE7-8A20-540152FF6AE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E5161-E9EC-4EB3-8D18-4FF5B1FD0764}" type="pres">
      <dgm:prSet presAssocID="{9FDFF0EA-8FAE-4AF9-9B53-F1D1E93847D9}" presName="sibTrans" presStyleCnt="0"/>
      <dgm:spPr/>
    </dgm:pt>
    <dgm:pt modelId="{3C02A2F9-6C18-4F41-B985-867897E58395}" type="pres">
      <dgm:prSet presAssocID="{1848DB21-9562-465D-8711-64F0C764FB3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00B63F-CBB6-4F31-B2D6-E5815F776A61}" type="pres">
      <dgm:prSet presAssocID="{601514B8-9CC7-43DB-9A0E-BA97A22955FA}" presName="sibTrans" presStyleCnt="0"/>
      <dgm:spPr/>
    </dgm:pt>
    <dgm:pt modelId="{3F6AB4F9-BAAB-45B7-9B13-753DE6FE80BF}" type="pres">
      <dgm:prSet presAssocID="{A87F05FA-322F-4390-B35F-6B941FFDDED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8FF4F-1614-475C-892D-B857AE13CCA9}" type="pres">
      <dgm:prSet presAssocID="{1BE38D3A-A083-4244-9205-31970AF32AFE}" presName="sibTrans" presStyleCnt="0"/>
      <dgm:spPr/>
    </dgm:pt>
    <dgm:pt modelId="{979F9BAF-DF75-414A-92E6-59E9BD141777}" type="pres">
      <dgm:prSet presAssocID="{C17BD3F4-C73C-4A3C-8E4B-7CA1DDC3908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36618-02F0-4E31-B53D-38838A5D2FD3}" type="pres">
      <dgm:prSet presAssocID="{242DC677-A3D1-4F53-BAFD-82F75D61072A}" presName="sibTrans" presStyleCnt="0"/>
      <dgm:spPr/>
    </dgm:pt>
    <dgm:pt modelId="{6E50B8E4-9FD8-4127-9D4E-D8B0AA833956}" type="pres">
      <dgm:prSet presAssocID="{1F9C48B3-7884-47FD-BB35-D2745E48B9C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4141F4-FFD0-4D9E-B8F9-10273E432703}" type="presOf" srcId="{1848DB21-9562-465D-8711-64F0C764FB3E}" destId="{3C02A2F9-6C18-4F41-B985-867897E58395}" srcOrd="0" destOrd="0" presId="urn:microsoft.com/office/officeart/2005/8/layout/default#1"/>
    <dgm:cxn modelId="{934A752E-1A20-47B5-8BAA-C87B40E54D21}" srcId="{9DA855A3-7FF6-41FB-B0BF-09716D7C020C}" destId="{1848DB21-9562-465D-8711-64F0C764FB3E}" srcOrd="3" destOrd="0" parTransId="{9B5B8524-B745-4A65-A8DF-19B57F5AA92E}" sibTransId="{601514B8-9CC7-43DB-9A0E-BA97A22955FA}"/>
    <dgm:cxn modelId="{73B9EA36-FCAF-47D0-B96D-7476097D9A5B}" type="presOf" srcId="{9DA855A3-7FF6-41FB-B0BF-09716D7C020C}" destId="{29AA7ECC-E02B-4CD5-B523-8F9BC0623470}" srcOrd="0" destOrd="0" presId="urn:microsoft.com/office/officeart/2005/8/layout/default#1"/>
    <dgm:cxn modelId="{ECFFF44B-D277-4391-ACB9-9E59AD8EF3C4}" type="presOf" srcId="{1E44BAB5-C08A-4600-B2F2-54BEDC21503D}" destId="{C4B44BA6-1C78-4C99-A8B5-444F24804734}" srcOrd="0" destOrd="0" presId="urn:microsoft.com/office/officeart/2005/8/layout/default#1"/>
    <dgm:cxn modelId="{0AAEE520-2D87-41C0-B7F3-5DFB7D08F7E4}" srcId="{9DA855A3-7FF6-41FB-B0BF-09716D7C020C}" destId="{1E44BAB5-C08A-4600-B2F2-54BEDC21503D}" srcOrd="0" destOrd="0" parTransId="{6B5E5ED3-24B9-40D5-8A37-406D081F64D7}" sibTransId="{639DCCFC-9CE6-4D5D-A7BC-E3C79283DCFD}"/>
    <dgm:cxn modelId="{68070E4C-63BE-496C-9525-E7C53FD2CB7F}" type="presOf" srcId="{A87F05FA-322F-4390-B35F-6B941FFDDEDE}" destId="{3F6AB4F9-BAAB-45B7-9B13-753DE6FE80BF}" srcOrd="0" destOrd="0" presId="urn:microsoft.com/office/officeart/2005/8/layout/default#1"/>
    <dgm:cxn modelId="{8E526425-BC77-4597-83A2-4C6AAEF27B2A}" type="presOf" srcId="{AD4C0FD7-06A4-4549-AF7C-74D4FE722159}" destId="{183511A8-103E-4898-B537-7DB0744E2151}" srcOrd="0" destOrd="0" presId="urn:microsoft.com/office/officeart/2005/8/layout/default#1"/>
    <dgm:cxn modelId="{9671C458-599E-46E8-B333-FB0BA3DB7E76}" type="presOf" srcId="{1F9C48B3-7884-47FD-BB35-D2745E48B9CE}" destId="{6E50B8E4-9FD8-4127-9D4E-D8B0AA833956}" srcOrd="0" destOrd="0" presId="urn:microsoft.com/office/officeart/2005/8/layout/default#1"/>
    <dgm:cxn modelId="{969AF315-FE3C-43F5-B46C-CA946A644BB1}" type="presOf" srcId="{C17BD3F4-C73C-4A3C-8E4B-7CA1DDC39088}" destId="{979F9BAF-DF75-414A-92E6-59E9BD141777}" srcOrd="0" destOrd="0" presId="urn:microsoft.com/office/officeart/2005/8/layout/default#1"/>
    <dgm:cxn modelId="{549CF100-B400-477A-985F-79E1E72D821C}" srcId="{9DA855A3-7FF6-41FB-B0BF-09716D7C020C}" destId="{C17BD3F4-C73C-4A3C-8E4B-7CA1DDC39088}" srcOrd="5" destOrd="0" parTransId="{31D570C9-9692-4606-94F1-691F0025DF70}" sibTransId="{242DC677-A3D1-4F53-BAFD-82F75D61072A}"/>
    <dgm:cxn modelId="{8A148FB3-5EEF-4D2E-AD05-ECBE7F51D55F}" type="presOf" srcId="{E6D0D8F6-82EC-4DE7-8A20-540152FF6AE9}" destId="{0FE9A31D-1413-4C4F-AAF4-776111A728FE}" srcOrd="0" destOrd="0" presId="urn:microsoft.com/office/officeart/2005/8/layout/default#1"/>
    <dgm:cxn modelId="{35153FEF-B724-44FD-9F6E-B4B851CCE887}" srcId="{9DA855A3-7FF6-41FB-B0BF-09716D7C020C}" destId="{1F9C48B3-7884-47FD-BB35-D2745E48B9CE}" srcOrd="6" destOrd="0" parTransId="{25EAE0C4-AB9E-41DE-B09B-4BF208EB4599}" sibTransId="{0AB39285-422E-4E0E-B605-FC1113F73C46}"/>
    <dgm:cxn modelId="{D4973545-685E-468E-88BD-B7FB96341859}" srcId="{9DA855A3-7FF6-41FB-B0BF-09716D7C020C}" destId="{E6D0D8F6-82EC-4DE7-8A20-540152FF6AE9}" srcOrd="2" destOrd="0" parTransId="{C847519A-5D00-441A-83F8-BDEFE3585796}" sibTransId="{9FDFF0EA-8FAE-4AF9-9B53-F1D1E93847D9}"/>
    <dgm:cxn modelId="{36895C0E-F783-4A6C-B3C2-60FCCAF3529E}" srcId="{9DA855A3-7FF6-41FB-B0BF-09716D7C020C}" destId="{AD4C0FD7-06A4-4549-AF7C-74D4FE722159}" srcOrd="1" destOrd="0" parTransId="{C2C6F1C0-B9B2-4977-A2DB-2C8A15AC3981}" sibTransId="{7EF4A3E9-9AAE-4278-B0D5-35D14CBE1AFC}"/>
    <dgm:cxn modelId="{1EE9A518-C5B2-426D-8BA3-292427AE1381}" srcId="{9DA855A3-7FF6-41FB-B0BF-09716D7C020C}" destId="{A87F05FA-322F-4390-B35F-6B941FFDDEDE}" srcOrd="4" destOrd="0" parTransId="{8C2DD917-36DD-4FD4-B2B1-F21750AE775A}" sibTransId="{1BE38D3A-A083-4244-9205-31970AF32AFE}"/>
    <dgm:cxn modelId="{BA35E09A-BF87-4D43-8D74-D96169524EA2}" type="presParOf" srcId="{29AA7ECC-E02B-4CD5-B523-8F9BC0623470}" destId="{C4B44BA6-1C78-4C99-A8B5-444F24804734}" srcOrd="0" destOrd="0" presId="urn:microsoft.com/office/officeart/2005/8/layout/default#1"/>
    <dgm:cxn modelId="{4240B8B9-81EC-428B-9EAD-1D319D3AD317}" type="presParOf" srcId="{29AA7ECC-E02B-4CD5-B523-8F9BC0623470}" destId="{EF746BA3-5B2C-44C5-98A7-0A68E3C7940B}" srcOrd="1" destOrd="0" presId="urn:microsoft.com/office/officeart/2005/8/layout/default#1"/>
    <dgm:cxn modelId="{133C7D1B-F9C8-4BFE-9396-33B9E1F8B740}" type="presParOf" srcId="{29AA7ECC-E02B-4CD5-B523-8F9BC0623470}" destId="{183511A8-103E-4898-B537-7DB0744E2151}" srcOrd="2" destOrd="0" presId="urn:microsoft.com/office/officeart/2005/8/layout/default#1"/>
    <dgm:cxn modelId="{9205BF32-A9B3-4968-AB65-A20A421E0CCA}" type="presParOf" srcId="{29AA7ECC-E02B-4CD5-B523-8F9BC0623470}" destId="{C7176C55-01BA-4FBB-8B1C-8FD397666C74}" srcOrd="3" destOrd="0" presId="urn:microsoft.com/office/officeart/2005/8/layout/default#1"/>
    <dgm:cxn modelId="{C019E8C1-885A-4A4B-AEE8-ECBEE0D1FE1A}" type="presParOf" srcId="{29AA7ECC-E02B-4CD5-B523-8F9BC0623470}" destId="{0FE9A31D-1413-4C4F-AAF4-776111A728FE}" srcOrd="4" destOrd="0" presId="urn:microsoft.com/office/officeart/2005/8/layout/default#1"/>
    <dgm:cxn modelId="{0CCFA7D3-246B-4542-90D8-53FA98F10043}" type="presParOf" srcId="{29AA7ECC-E02B-4CD5-B523-8F9BC0623470}" destId="{557E5161-E9EC-4EB3-8D18-4FF5B1FD0764}" srcOrd="5" destOrd="0" presId="urn:microsoft.com/office/officeart/2005/8/layout/default#1"/>
    <dgm:cxn modelId="{5CB4777C-4406-4C18-9B1B-9630AE8A5AFC}" type="presParOf" srcId="{29AA7ECC-E02B-4CD5-B523-8F9BC0623470}" destId="{3C02A2F9-6C18-4F41-B985-867897E58395}" srcOrd="6" destOrd="0" presId="urn:microsoft.com/office/officeart/2005/8/layout/default#1"/>
    <dgm:cxn modelId="{91994C1D-1311-4A56-9C83-7419CC9BD7AF}" type="presParOf" srcId="{29AA7ECC-E02B-4CD5-B523-8F9BC0623470}" destId="{FB00B63F-CBB6-4F31-B2D6-E5815F776A61}" srcOrd="7" destOrd="0" presId="urn:microsoft.com/office/officeart/2005/8/layout/default#1"/>
    <dgm:cxn modelId="{76C75524-09EE-4799-9B00-A998CA671BC0}" type="presParOf" srcId="{29AA7ECC-E02B-4CD5-B523-8F9BC0623470}" destId="{3F6AB4F9-BAAB-45B7-9B13-753DE6FE80BF}" srcOrd="8" destOrd="0" presId="urn:microsoft.com/office/officeart/2005/8/layout/default#1"/>
    <dgm:cxn modelId="{ABD0627B-9DB8-4B0A-9521-F5F4159F9311}" type="presParOf" srcId="{29AA7ECC-E02B-4CD5-B523-8F9BC0623470}" destId="{5B58FF4F-1614-475C-892D-B857AE13CCA9}" srcOrd="9" destOrd="0" presId="urn:microsoft.com/office/officeart/2005/8/layout/default#1"/>
    <dgm:cxn modelId="{1DE6A04E-1DBC-4F8B-B50A-B9AE286AECF0}" type="presParOf" srcId="{29AA7ECC-E02B-4CD5-B523-8F9BC0623470}" destId="{979F9BAF-DF75-414A-92E6-59E9BD141777}" srcOrd="10" destOrd="0" presId="urn:microsoft.com/office/officeart/2005/8/layout/default#1"/>
    <dgm:cxn modelId="{95FD40DF-9CCE-4554-BD48-BD05F0C99436}" type="presParOf" srcId="{29AA7ECC-E02B-4CD5-B523-8F9BC0623470}" destId="{C9F36618-02F0-4E31-B53D-38838A5D2FD3}" srcOrd="11" destOrd="0" presId="urn:microsoft.com/office/officeart/2005/8/layout/default#1"/>
    <dgm:cxn modelId="{A9FF0776-DC82-4A21-80BE-C815569837E0}" type="presParOf" srcId="{29AA7ECC-E02B-4CD5-B523-8F9BC0623470}" destId="{6E50B8E4-9FD8-4127-9D4E-D8B0AA833956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44BA6-1C78-4C99-A8B5-444F24804734}">
      <dsp:nvSpPr>
        <dsp:cNvPr id="0" name=""/>
        <dsp:cNvSpPr/>
      </dsp:nvSpPr>
      <dsp:spPr>
        <a:xfrm>
          <a:off x="2295" y="542441"/>
          <a:ext cx="1821358" cy="10928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实体（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Entity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295" y="542441"/>
        <a:ext cx="1821358" cy="1092815"/>
      </dsp:txXfrm>
    </dsp:sp>
    <dsp:sp modelId="{183511A8-103E-4898-B537-7DB0744E2151}">
      <dsp:nvSpPr>
        <dsp:cNvPr id="0" name=""/>
        <dsp:cNvSpPr/>
      </dsp:nvSpPr>
      <dsp:spPr>
        <a:xfrm>
          <a:off x="2005790" y="542441"/>
          <a:ext cx="1821358" cy="10928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属性（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Attribute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005790" y="542441"/>
        <a:ext cx="1821358" cy="1092815"/>
      </dsp:txXfrm>
    </dsp:sp>
    <dsp:sp modelId="{0FE9A31D-1413-4C4F-AAF4-776111A728FE}">
      <dsp:nvSpPr>
        <dsp:cNvPr id="0" name=""/>
        <dsp:cNvSpPr/>
      </dsp:nvSpPr>
      <dsp:spPr>
        <a:xfrm>
          <a:off x="4009285" y="542441"/>
          <a:ext cx="1821358" cy="10928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码或键（</a:t>
          </a:r>
          <a:r>
            <a:rPr lang="en-US" altLang="zh-CN" sz="2000" kern="12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Key</a:t>
          </a:r>
          <a:r>
            <a:rPr lang="zh-CN" altLang="en-US" sz="2000" kern="12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009285" y="542441"/>
        <a:ext cx="1821358" cy="1092815"/>
      </dsp:txXfrm>
    </dsp:sp>
    <dsp:sp modelId="{3C02A2F9-6C18-4F41-B985-867897E58395}">
      <dsp:nvSpPr>
        <dsp:cNvPr id="0" name=""/>
        <dsp:cNvSpPr/>
      </dsp:nvSpPr>
      <dsp:spPr>
        <a:xfrm>
          <a:off x="6012780" y="542441"/>
          <a:ext cx="1821358" cy="10928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域（</a:t>
          </a:r>
          <a:r>
            <a:rPr lang="en-US" altLang="zh-CN" sz="2000" kern="12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Domain</a:t>
          </a:r>
          <a:r>
            <a:rPr lang="zh-CN" altLang="en-US" sz="2000" kern="12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012780" y="542441"/>
        <a:ext cx="1821358" cy="1092815"/>
      </dsp:txXfrm>
    </dsp:sp>
    <dsp:sp modelId="{3F6AB4F9-BAAB-45B7-9B13-753DE6FE80BF}">
      <dsp:nvSpPr>
        <dsp:cNvPr id="0" name=""/>
        <dsp:cNvSpPr/>
      </dsp:nvSpPr>
      <dsp:spPr>
        <a:xfrm>
          <a:off x="1004043" y="1817392"/>
          <a:ext cx="1821358" cy="10928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实体型</a:t>
          </a:r>
          <a:endParaRPr lang="en-US" altLang="zh-CN" sz="2000" kern="12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 lvl="0" algn="ctr" defTabSz="8890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（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Entity Type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1004043" y="1817392"/>
        <a:ext cx="1821358" cy="1092815"/>
      </dsp:txXfrm>
    </dsp:sp>
    <dsp:sp modelId="{979F9BAF-DF75-414A-92E6-59E9BD141777}">
      <dsp:nvSpPr>
        <dsp:cNvPr id="0" name=""/>
        <dsp:cNvSpPr/>
      </dsp:nvSpPr>
      <dsp:spPr>
        <a:xfrm>
          <a:off x="3007538" y="1817392"/>
          <a:ext cx="1821358" cy="10928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实体集</a:t>
          </a:r>
          <a:endParaRPr lang="en-US" altLang="zh-CN" sz="2000" kern="12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 lvl="0" algn="ctr" defTabSz="8890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（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Entity Set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007538" y="1817392"/>
        <a:ext cx="1821358" cy="1092815"/>
      </dsp:txXfrm>
    </dsp:sp>
    <dsp:sp modelId="{6E50B8E4-9FD8-4127-9D4E-D8B0AA833956}">
      <dsp:nvSpPr>
        <dsp:cNvPr id="0" name=""/>
        <dsp:cNvSpPr/>
      </dsp:nvSpPr>
      <dsp:spPr>
        <a:xfrm>
          <a:off x="5011032" y="1817392"/>
          <a:ext cx="1821358" cy="10928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联系（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Relationship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）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5011032" y="1817392"/>
        <a:ext cx="1821358" cy="109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57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4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76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16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5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4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8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4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notesSlide" Target="../notesSlides/notesSlide44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图片 3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6168320" y="471376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81955" y="3622155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01609" y="4976075"/>
            <a:ext cx="1148317" cy="64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68320" y="5061841"/>
            <a:ext cx="5399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也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称为</a:t>
            </a: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存储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，是</a:t>
            </a: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内部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视图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存储视图</a:t>
            </a:r>
            <a:endParaRPr lang="en-US" altLang="zh-CN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2" name="矩形 11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2" idx="1"/>
            <a:endCxn id="17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7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7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7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1.3.1.3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1637" y="2697322"/>
          <a:ext cx="9057759" cy="312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126"/>
                <a:gridCol w="3444949"/>
                <a:gridCol w="3423684"/>
              </a:tblGrid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名称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别称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视图类型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（  ）模式，（   ）模式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（   ）视图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外模式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（  ）模式，或（  ）模式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（  ）视图，即（  ）视图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（  ）模式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（  ）视图，或（  ）视图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7" name="矩形 6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8" idx="1"/>
            <a:endCxn id="12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9" idx="1"/>
            <a:endCxn id="12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0" idx="1"/>
            <a:endCxn id="12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1637" y="2697322"/>
          <a:ext cx="9057759" cy="312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126"/>
                <a:gridCol w="3444949"/>
                <a:gridCol w="3423684"/>
              </a:tblGrid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名称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别称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视图类型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概念模式，逻辑模式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概念视图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外模式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子模式，或用户模式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数据视图，即用户视图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存储模式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内部视图，或存储视图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7" name="矩形 6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8" idx="1"/>
            <a:endCxn id="12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9" idx="1"/>
            <a:endCxn id="12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0" idx="1"/>
            <a:endCxn id="12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图片 3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901609" y="4061637"/>
            <a:ext cx="1148317" cy="64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34446" y="3593803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68320" y="471376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68319" y="3974496"/>
            <a:ext cx="4591829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数据库的</a:t>
            </a:r>
            <a:r>
              <a:rPr lang="zh-CN" altLang="en-US" sz="2000" b="1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核心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，也是数据库设计的</a:t>
            </a:r>
            <a:r>
              <a:rPr lang="zh-CN" altLang="en-US" sz="2000" b="1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关键</a:t>
            </a:r>
            <a:endParaRPr lang="en-US" altLang="zh-CN" sz="2000" b="1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0" name="矩形 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数据库系统的三级模式结构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、在数据库系统中，描述全部数据的整体逻辑结构的是（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、在数据库系统中，描述全部数据的整体逻辑结构的是（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概念模式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、从数据库管理员的视角来看，数据库外部体系结构通常表现为集中式结构、分布式结构、（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、从数据库管理员的视角来看，数据库外部体系结构通常表现为集中式结构、分布式结构、（  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并行结构 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、外模式也称为子模式或（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、外模式也称为子模式或（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逻辑模式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外模式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概念模式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三级模式结构的两层映像与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数据独立性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4" name="矩形 13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所谓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映像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，就是一种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对应规则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，它指出映像双方是如何进行转换的。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49256" y="3734158"/>
            <a:ext cx="1201479" cy="17224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36120" y="3835058"/>
            <a:ext cx="1569367" cy="15693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731489" y="4576260"/>
            <a:ext cx="124400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7305" y="4091033"/>
            <a:ext cx="105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映像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肘形连接符 31"/>
          <p:cNvCxnSpPr>
            <a:stCxn id="36" idx="1"/>
            <a:endCxn id="31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7" idx="1"/>
            <a:endCxn id="31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8" idx="1"/>
            <a:endCxn id="31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9" idx="1"/>
            <a:endCxn id="31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级模式结构的两层映像与数据独立性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 animBg="1"/>
      <p:bldP spid="9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三级模式结构的两层映像与数据独立性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</a:p>
        </p:txBody>
      </p:sp>
      <p:pic>
        <p:nvPicPr>
          <p:cNvPr id="5" name="图片 4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23571" y="4683557"/>
            <a:ext cx="2467537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endParaRPr lang="zh-CN" altLang="en-US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87611" y="3611349"/>
            <a:ext cx="1403497" cy="549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18883" y="3088673"/>
            <a:ext cx="4430233" cy="1594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63125" y="3331006"/>
            <a:ext cx="4161618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模式映像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保证了数据与程序的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逻辑独立性</a:t>
            </a:r>
            <a:endParaRPr lang="zh-CN" altLang="en-US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4" name="矩形 13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4" idx="1"/>
            <a:endCxn id="1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1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级模式结构的两层映像与数据独立性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三级模式结构的两层映像与数据独立性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</a:p>
        </p:txBody>
      </p:sp>
      <p:pic>
        <p:nvPicPr>
          <p:cNvPr id="5" name="图片 4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23571" y="4722545"/>
            <a:ext cx="4243173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内模式映像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保证了数据与程序的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物理独立性</a:t>
            </a:r>
            <a:endParaRPr lang="zh-CN" altLang="en-US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1609" y="4061637"/>
            <a:ext cx="1148317" cy="1594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87611" y="3611349"/>
            <a:ext cx="1403497" cy="549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4" name="矩形 13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4" idx="1"/>
            <a:endCxn id="1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1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级模式结构的两层映像与数据独立性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所谓映像，就是一种（      ），它指出映像双方是如何进行转换的。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所谓映像，就是一种（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对应规则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），它指出映像双方是如何进行转换的。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客户</a:t>
            </a:r>
            <a:r>
              <a:rPr lang="en-US" altLang="zh-CN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/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服务器结构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客户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服务器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结构（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Client/Server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C/S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“客户端”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、“前台”或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“表示层”主要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完成与数据库使用者的交互任务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； “服务器”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、“后台”或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“数据层”主要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负责数据管理。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0" name="矩形 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16843" y="4152859"/>
            <a:ext cx="4915786" cy="1169582"/>
            <a:chOff x="2073350" y="4157326"/>
            <a:chExt cx="4915786" cy="1169582"/>
          </a:xfrm>
        </p:grpSpPr>
        <p:sp>
          <p:nvSpPr>
            <p:cNvPr id="16" name="圆角矩形 15"/>
            <p:cNvSpPr/>
            <p:nvPr/>
          </p:nvSpPr>
          <p:spPr>
            <a:xfrm>
              <a:off x="2073350" y="4157327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表示层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160336" y="4157326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3902150" y="4508202"/>
              <a:ext cx="12581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3901882" y="4983124"/>
              <a:ext cx="12581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9675860" y="41580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0S" panose="00020600040101010101" charset="-122"/>
                <a:ea typeface="汉仪旗黑-70S" panose="00020600040101010101" charset="-122"/>
              </a:rPr>
              <a:t>单机方式</a:t>
            </a:r>
            <a:endParaRPr lang="zh-CN" altLang="en-US" sz="2000" dirty="0">
              <a:latin typeface="汉仪旗黑-70S" panose="00020600040101010101" charset="-122"/>
              <a:ea typeface="汉仪旗黑-70S" panose="00020600040101010101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75860" y="49111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旗黑-70S" panose="00020600040101010101" charset="-122"/>
                <a:ea typeface="汉仪旗黑-70S" panose="00020600040101010101" charset="-122"/>
              </a:rPr>
              <a:t>网络</a:t>
            </a:r>
            <a:r>
              <a:rPr lang="zh-CN" altLang="en-US" sz="2000" dirty="0" smtClean="0">
                <a:latin typeface="汉仪旗黑-70S" panose="00020600040101010101" charset="-122"/>
                <a:ea typeface="汉仪旗黑-70S" panose="00020600040101010101" charset="-122"/>
              </a:rPr>
              <a:t>方式</a:t>
            </a:r>
            <a:endParaRPr lang="zh-CN" altLang="en-US" sz="2000" dirty="0">
              <a:latin typeface="汉仪旗黑-70S" panose="00020600040101010101" charset="-122"/>
              <a:ea typeface="汉仪旗黑-70S" panose="0002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浏览器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/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服务器结构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浏览器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服务器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结构（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Browser/Server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B/S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，是一种基于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Web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应用的客户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服务器结构，也称为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三层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客户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服务器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结构。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三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层：表示层、处理层（中间层）、数据层。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73350" y="4157325"/>
            <a:ext cx="8002772" cy="1169583"/>
            <a:chOff x="2073350" y="4157325"/>
            <a:chExt cx="8002772" cy="1169583"/>
          </a:xfrm>
        </p:grpSpPr>
        <p:sp>
          <p:nvSpPr>
            <p:cNvPr id="6" name="圆角矩形 5"/>
            <p:cNvSpPr/>
            <p:nvPr/>
          </p:nvSpPr>
          <p:spPr>
            <a:xfrm>
              <a:off x="2073350" y="4157327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表示层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160336" y="4157326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处理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247322" y="4157325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902150" y="4508202"/>
              <a:ext cx="12581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989136" y="4508202"/>
              <a:ext cx="12581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3901882" y="4983124"/>
              <a:ext cx="12581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6989136" y="4983124"/>
              <a:ext cx="12581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0" name="矩形 1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30" idx="1"/>
            <a:endCxn id="2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1" idx="1"/>
            <a:endCxn id="2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2" idx="1"/>
            <a:endCxn id="2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3" idx="1"/>
            <a:endCxn id="2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1.3.2.2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4" y="2234500"/>
            <a:ext cx="112585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5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什么是模型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"/>
          <a:stretch>
            <a:fillRect/>
          </a:stretch>
        </p:blipFill>
        <p:spPr bwMode="auto">
          <a:xfrm>
            <a:off x="1493524" y="2357446"/>
            <a:ext cx="2510279" cy="152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68039" y="2548518"/>
            <a:ext cx="723105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模型（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Model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是现实世界特征的模拟和抽象表达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So——</a:t>
            </a: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？   ）是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对现实世界数据特征的抽象，描述的是数据的共性内容。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1026" name="Picture 2" descr="https://timgsa.baidu.com/timg?image&amp;quality=80&amp;size=b9999_10000&amp;sec=1526533956828&amp;di=71ca58648f62ff7da5f62a4165f7018f&amp;imgtype=jpg&amp;src=http%3A%2F%2Fimg0.imgtn.bdimg.com%2Fit%2Fu%3D4281724605%2C159884581%26fm%3D214%26gp%3D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78" y="4182408"/>
            <a:ext cx="1880569" cy="17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4" idx="1"/>
            <a:endCxn id="1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1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46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什么是模型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"/>
          <a:stretch>
            <a:fillRect/>
          </a:stretch>
        </p:blipFill>
        <p:spPr bwMode="auto">
          <a:xfrm>
            <a:off x="1493524" y="2357446"/>
            <a:ext cx="2510279" cy="152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68039" y="2548518"/>
            <a:ext cx="723105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模型（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Model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是现实世界特征的模拟和抽象表达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So——</a:t>
            </a: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数据模型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对现实世界数据特征的抽象，描述的是数据的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共性内容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19" name="Picture 2" descr="https://timgsa.baidu.com/timg?image&amp;quality=80&amp;size=b9999_10000&amp;sec=1526533956828&amp;di=71ca58648f62ff7da5f62a4165f7018f&amp;imgtype=jpg&amp;src=http%3A%2F%2Fimg0.imgtn.bdimg.com%2Fit%2Fu%3D4281724605%2C159884581%26fm%3D214%26gp%3D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78" y="4182408"/>
            <a:ext cx="1880569" cy="17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6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章：数据库系统概述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8" y="3237314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535325" y="2583712"/>
            <a:ext cx="138223" cy="16267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73795" y="2498651"/>
            <a:ext cx="3537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数据的基本结构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数据间的联系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数据取值范围的约束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5325" y="5037760"/>
            <a:ext cx="700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指对数据可以进行符合一定规则的操作。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41903" y="5037759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数据特征与数据模型组成要素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5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数据模型组成要素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34856" y="2551815"/>
            <a:ext cx="2158408" cy="2158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7" y="4984594"/>
            <a:ext cx="8607058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描述的是系统的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静态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特征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即数据对象的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数据类型、内容、属性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以及数据对象之间的</a:t>
            </a:r>
            <a:r>
              <a:rPr lang="zh-CN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联系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1" idx="1"/>
            <a:endCxn id="16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6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6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6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数据特征与数据模型组成要素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3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数据模型组成要素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34856" y="2551815"/>
            <a:ext cx="2158408" cy="21584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7571" y="4984594"/>
            <a:ext cx="6039293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描述的是系统的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态特征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45890" y="2551815"/>
            <a:ext cx="2158408" cy="2158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数据操作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30" idx="1"/>
            <a:endCxn id="16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1" idx="1"/>
            <a:endCxn id="16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2" idx="1"/>
            <a:endCxn id="16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3" idx="1"/>
            <a:endCxn id="16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数据特征与数据模型组成要素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9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数据模型组成要素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34856" y="2551815"/>
            <a:ext cx="2158408" cy="21584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5046" y="4984594"/>
            <a:ext cx="6039293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数据结构中数据间的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语法和语义关联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45890" y="2551815"/>
            <a:ext cx="2158408" cy="21584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数据操作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71369" y="2551815"/>
            <a:ext cx="2158408" cy="2158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数据约束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3" idx="1"/>
            <a:endCxn id="1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数据特征与数据模型组成要素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0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数据模型组成要素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9990" y="5173389"/>
            <a:ext cx="42946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描述系统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的静态特征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09989" y="2785376"/>
            <a:ext cx="4571139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描述的是系统的动态特征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21593" y="2694875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21593" y="3793583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数据操作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21593" y="4887231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数据约束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11" name="Picture 2" descr="https://timgsa.baidu.com/timg?image&amp;quality=80&amp;size=b9999_10000&amp;sec=1522836045193&amp;di=f842e581320f6c8e0d90cd2827745804&amp;imgtype=0&amp;src=http%3A%2F%2Fwww.5577.com%2Fup%2F2013-9%2F20139510333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r="22030"/>
          <a:stretch>
            <a:fillRect/>
          </a:stretch>
        </p:blipFill>
        <p:spPr bwMode="auto">
          <a:xfrm>
            <a:off x="9424980" y="5034893"/>
            <a:ext cx="2001518" cy="8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09989" y="3884084"/>
            <a:ext cx="6346652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描述数据结构中数据间的语法和语义关联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30" idx="1"/>
            <a:endCxn id="2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1" idx="1"/>
            <a:endCxn id="2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2" idx="1"/>
            <a:endCxn id="2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3" idx="1"/>
            <a:endCxn id="2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数据特征与数据模型组成要素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3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数据模型组成要素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9990" y="5173389"/>
            <a:ext cx="42946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描述系统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的静态特征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09989" y="2785376"/>
            <a:ext cx="4571139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描述的是系统的动态特征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21593" y="2694875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21593" y="3793583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数据操作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21593" y="4887231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数据约束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094673" y="3031303"/>
            <a:ext cx="1636276" cy="22298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094673" y="3068787"/>
            <a:ext cx="1531413" cy="10987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094673" y="4167495"/>
            <a:ext cx="1531413" cy="10987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9989" y="3884084"/>
            <a:ext cx="6346652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描述数据结构中数据间的语法和语义关联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18" name="Picture 2" descr="https://timgsa.baidu.com/timg?image&amp;quality=80&amp;size=b9999_10000&amp;sec=1522836045193&amp;di=f842e581320f6c8e0d90cd2827745804&amp;imgtype=0&amp;src=http%3A%2F%2Fwww.5577.com%2Fup%2F2013-9%2F20139510333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r="22030"/>
          <a:stretch>
            <a:fillRect/>
          </a:stretch>
        </p:blipFill>
        <p:spPr bwMode="auto">
          <a:xfrm>
            <a:off x="9424980" y="5034893"/>
            <a:ext cx="2001518" cy="8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数据特征与数据模型组成要素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11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10647" y="2074041"/>
            <a:ext cx="3938581" cy="3664689"/>
            <a:chOff x="3732026" y="2381693"/>
            <a:chExt cx="3938581" cy="3664689"/>
          </a:xfrm>
        </p:grpSpPr>
        <p:sp>
          <p:nvSpPr>
            <p:cNvPr id="5" name="圆角矩形 4"/>
            <p:cNvSpPr/>
            <p:nvPr/>
          </p:nvSpPr>
          <p:spPr>
            <a:xfrm>
              <a:off x="3732028" y="2381693"/>
              <a:ext cx="3327991" cy="8293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现实世界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732027" y="3810000"/>
              <a:ext cx="3327991" cy="8293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概念模型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（信息世界）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732026" y="5217042"/>
              <a:ext cx="3327991" cy="8293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逻辑模型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和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物理模型</a:t>
              </a:r>
              <a:endPara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 algn="ctr">
                <a:lnSpc>
                  <a:spcPts val="24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（机器世界）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9" name="直接箭头连接符 8"/>
            <p:cNvCxnSpPr>
              <a:stCxn id="5" idx="2"/>
              <a:endCxn id="6" idx="0"/>
            </p:cNvCxnSpPr>
            <p:nvPr/>
          </p:nvCxnSpPr>
          <p:spPr>
            <a:xfrm flipH="1">
              <a:off x="5396023" y="3211033"/>
              <a:ext cx="1" cy="598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5396020" y="4619849"/>
              <a:ext cx="1" cy="598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23262" y="3310461"/>
              <a:ext cx="214734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抽象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23262" y="4719277"/>
              <a:ext cx="214734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转换、组织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62524" y="3118963"/>
            <a:ext cx="28833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数据模型</a:t>
            </a: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是模型化数据和信息的工具，也是数据库系统的</a:t>
            </a:r>
            <a:r>
              <a:rPr lang="zh-CN" altLang="zh-CN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核心和基础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6178" y="4611680"/>
            <a:ext cx="51397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满足三点：比较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真实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地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模拟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现实世界，容易为人们理解，便于在计算机上实现。</a:t>
            </a:r>
          </a:p>
          <a:p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28" idx="1"/>
            <a:endCxn id="23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3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0" idx="1"/>
            <a:endCxn id="23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1" idx="1"/>
            <a:endCxn id="23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数据模型的分类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5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什么是概念层数据模型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概念层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是数据抽象级别的最高层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概念层数据模型，也称为数据的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概念模型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信息模型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，这类模型主要用于数据库的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设计阶段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6" name="Picture 2" descr="https://ss3.bdstatic.com/70cFv8Sh_Q1YnxGkpoWK1HF6hhy/it/u=1030566398,51904009&amp;fm=27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65" y="3283878"/>
            <a:ext cx="4424450" cy="274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1" idx="1"/>
            <a:endCxn id="16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6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6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6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1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信息世界涉及的基本概念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71566940"/>
              </p:ext>
            </p:extLst>
          </p:nvPr>
        </p:nvGraphicFramePr>
        <p:xfrm>
          <a:off x="4020207" y="2254468"/>
          <a:ext cx="7836435" cy="3452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1" y="2602133"/>
            <a:ext cx="2348264" cy="274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1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信息世界涉及的基本概念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数据模型中有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“型”（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type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“值”（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value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两个概念。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87223" y="4384306"/>
            <a:ext cx="6607899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张三，男，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26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，北京，上海，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13912345678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7188" y="3377156"/>
            <a:ext cx="6647974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姓名，性别，年龄，籍贯，所在城市，联系电话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8967809" y="2813904"/>
            <a:ext cx="1366674" cy="563252"/>
          </a:xfrm>
          <a:prstGeom prst="wedgeRoundRectCallout">
            <a:avLst>
              <a:gd name="adj1" fmla="val -63921"/>
              <a:gd name="adj2" fmla="val 4608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型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8967809" y="3906529"/>
            <a:ext cx="1366674" cy="563252"/>
          </a:xfrm>
          <a:prstGeom prst="wedgeRoundRectCallout">
            <a:avLst>
              <a:gd name="adj1" fmla="val -67033"/>
              <a:gd name="adj2" fmla="val 4230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值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4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651481" y="1844824"/>
            <a:ext cx="6985" cy="4214266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04863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4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数据库基本概念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40967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数据管理技术的发展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数据库系统概述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84526" y="4077071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数据库系统的结构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2484526" y="4971084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数据模型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椭圆 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概念模型的表示方法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59932" y="2893989"/>
            <a:ext cx="2809980" cy="2608521"/>
            <a:chOff x="8069328" y="2849528"/>
            <a:chExt cx="2809980" cy="2608521"/>
          </a:xfrm>
        </p:grpSpPr>
        <p:sp>
          <p:nvSpPr>
            <p:cNvPr id="5" name="矩形 4"/>
            <p:cNvSpPr/>
            <p:nvPr/>
          </p:nvSpPr>
          <p:spPr>
            <a:xfrm>
              <a:off x="8069328" y="2849528"/>
              <a:ext cx="903768" cy="531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33586" y="2884509"/>
              <a:ext cx="164572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实体型</a:t>
              </a:r>
              <a:endPara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069328" y="3910206"/>
              <a:ext cx="903768" cy="5316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33586" y="3945187"/>
              <a:ext cx="164572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属性</a:t>
              </a:r>
            </a:p>
          </p:txBody>
        </p:sp>
        <p:sp>
          <p:nvSpPr>
            <p:cNvPr id="14" name="流程图: 决策 13"/>
            <p:cNvSpPr/>
            <p:nvPr/>
          </p:nvSpPr>
          <p:spPr>
            <a:xfrm>
              <a:off x="8069328" y="4926421"/>
              <a:ext cx="903768" cy="53162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33586" y="4961402"/>
              <a:ext cx="164572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联系</a:t>
              </a:r>
              <a:endPara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45890" y="5502510"/>
            <a:ext cx="164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E-R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图示例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6" y="2511231"/>
            <a:ext cx="76581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32" idx="1"/>
            <a:endCxn id="27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3" idx="1"/>
            <a:endCxn id="27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7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7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1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模型的表示方法。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）实体型，用矩形表示，矩形框内写明实体的名称；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）属性，用椭圆形表示，并用无向边将其与相应的实体连接起来；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）联系，用菱形表示，菱形框内写明联系的名称，并用无向边分别与有关实体连接起来，同时在无向边旁标上联系的类型（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），如果一个联系具有属性，则这些属性也要用无向边与该联系连接起来。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5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、数据结构描述的是系统的（    ）特性，即数据对象的数据类型、内容、属性以及数据对象之间的联系。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9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、数据结构描述的是系统的（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）特性，即数据对象的数据类型、内容、属性以及数据对象之间的联系。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8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 ）描述的是系统的动态特性，是对各种对象的实例允许执行的操作的集合。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：数据结构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：数据操作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：数据约束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5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）描述的是系统的动态特性，是对各种对象的实例允许执行的操作的集合。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：数据结构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：数据操作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：数据约束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9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、在设计数据库时，通常用（      ）来抽象、表示现实世界的各种事物及其联系。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、在设计数据库时，通常用（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概念模型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）来抽象、表示现实世界的各种事物及其联系。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8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、简述信息世界涉及哪些基本概念。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2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、简述信息世界涉及哪些基本概念。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Entity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），属性（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Attribute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），码或键（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），域（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Domain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），实体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Entity Type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），实体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Entity Set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），联系（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Relationship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4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5" y="2126891"/>
            <a:ext cx="11457224" cy="40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、数据模型中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有“型” 和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）两个不同的概念。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3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、数据模型中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有“型” 和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）两个不同的概念。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8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模型的表示方法。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8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模型的表示方法。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）实体型，用矩形表示，矩形框内写明实体的名称；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）属性，用椭圆形表示，并用无向边将其与相应的实体连接起来；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）联系，用菱形表示，菱形框内写明联系的名称，并用无向边分别与有关实体连接起来，同时在无向边旁标上联系的类型（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），如果一个联系具有属性，则这些属性也要用无向边与该联系连接起来。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7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什么是逻辑层数据模型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是数据抽象级别的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中间层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逻辑层数据模型，也称为数据的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逻辑模型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。任何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DBMS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都是基于某种逻辑数据模型。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25602" name="Picture 2" descr="https://timgsa.baidu.com/timg?image&amp;quality=80&amp;size=b9999_10000&amp;sec=1526537851535&amp;di=2a7f090bc0391a8b21275ef8e031a1f1&amp;imgtype=0&amp;src=http%3A%2F%2Fwww.cnii.com.cn%2Fincloud%2Fimg%2Fattachement%2Fjpg%2Fsite2%2F20150812%2F8c89a5e922811734e9e8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r="4887"/>
          <a:stretch>
            <a:fillRect/>
          </a:stretch>
        </p:blipFill>
        <p:spPr bwMode="auto">
          <a:xfrm>
            <a:off x="2774830" y="3997540"/>
            <a:ext cx="2509284" cy="14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6136120" y="3657109"/>
            <a:ext cx="3032013" cy="2312361"/>
            <a:chOff x="5408059" y="3258987"/>
            <a:chExt cx="3752850" cy="2790825"/>
          </a:xfrm>
        </p:grpSpPr>
        <p:pic>
          <p:nvPicPr>
            <p:cNvPr id="25604" name="Picture 4" descr="https://timgsa.baidu.com/timg?image&amp;quality=80&amp;size=b9999_10000&amp;sec=1526538033534&amp;di=ab3cdff7886e8798d0e83be97ea182f3&amp;imgtype=0&amp;src=http%3A%2F%2Ficad.com.cn%2Fuploadfile%2Farticle%2Fuploadfile%2F201109%2F2011092801325436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059" y="3258987"/>
              <a:ext cx="3752850" cy="279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7719236" y="5709570"/>
              <a:ext cx="1441673" cy="340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754677" y="5571348"/>
              <a:ext cx="432392" cy="340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3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30818" y="2604978"/>
            <a:ext cx="1754372" cy="1754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7" y="4690129"/>
            <a:ext cx="7495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最早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使用的一种数据模型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有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且仅有一个结点没有父结点，称作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根结点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其他结点有且仅有一个父结点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7" name="Picture 2" descr="https://timgsa.baidu.com/timg?image&amp;quality=80&amp;size=b9999_10000&amp;sec=1526537851535&amp;di=2a7f090bc0391a8b21275ef8e031a1f1&amp;imgtype=0&amp;src=http%3A%2F%2Fwww.cnii.com.cn%2Fincloud%2Fimg%2Fattachement%2Fjpg%2Fsite2%2F20150812%2F8c89a5e922811734e9e8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r="4887"/>
          <a:stretch>
            <a:fillRect/>
          </a:stretch>
        </p:blipFill>
        <p:spPr bwMode="auto">
          <a:xfrm>
            <a:off x="5876925" y="1837690"/>
            <a:ext cx="5442585" cy="319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2" idx="1"/>
            <a:endCxn id="17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7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7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7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5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30818" y="2604978"/>
            <a:ext cx="1754372" cy="1754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7" y="4690129"/>
            <a:ext cx="5470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以网状结构表示实体与实体间的联系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允许结点有多于一个父结点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可以有一个以上的结点没有父结点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868340" y="2440735"/>
            <a:ext cx="3877430" cy="3316213"/>
            <a:chOff x="5408059" y="3258987"/>
            <a:chExt cx="3752850" cy="2790825"/>
          </a:xfrm>
        </p:grpSpPr>
        <p:pic>
          <p:nvPicPr>
            <p:cNvPr id="9" name="Picture 4" descr="https://timgsa.baidu.com/timg?image&amp;quality=80&amp;size=b9999_10000&amp;sec=1526538033534&amp;di=ab3cdff7886e8798d0e83be97ea182f3&amp;imgtype=0&amp;src=http%3A%2F%2Ficad.com.cn%2Fuploadfile%2Farticle%2Fuploadfile%2F201109%2F20110928013254364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059" y="3258987"/>
              <a:ext cx="3752850" cy="279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7719236" y="5709570"/>
              <a:ext cx="1441673" cy="340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754677" y="5571348"/>
              <a:ext cx="432392" cy="340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1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1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1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1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0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30818" y="2604978"/>
            <a:ext cx="1754372" cy="1754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6" y="4690129"/>
            <a:ext cx="8071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二维表结构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来表示实体间的联系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优点：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建立在严格的数学概念的基础上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概念单一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存取路径对用户透明，有更高的数据独立性，更好的安全保密性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53" y="2604978"/>
            <a:ext cx="6820875" cy="189259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1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1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1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1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6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30818" y="2604978"/>
            <a:ext cx="1754372" cy="1754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面向对象模型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9806" y="4690129"/>
            <a:ext cx="807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既是概念模型又是逻辑模型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表达能力丰富，对象可复用、维护方便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253653" y="2945219"/>
            <a:ext cx="1902059" cy="9569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面向对象方法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78854" y="2945218"/>
            <a:ext cx="1658500" cy="9569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8371" y="3208240"/>
            <a:ext cx="820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zh-CN" sz="28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&amp;</a:t>
            </a:r>
            <a:endParaRPr lang="zh-CN" altLang="en-US" sz="28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4226442" y="3208240"/>
            <a:ext cx="499730" cy="430887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28" idx="1"/>
            <a:endCxn id="23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3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0" idx="1"/>
            <a:endCxn id="23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1" idx="1"/>
            <a:endCxn id="23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6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5646" y="2314543"/>
          <a:ext cx="9440530" cy="3806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735"/>
                <a:gridCol w="6921795"/>
              </a:tblGrid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层次模型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最早使用的一种数据模型；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有且仅有一个结点没有（    ），称作（    ）；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其他结点有且仅有一个（    ）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网状模型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以（    ）结构表示实体与实体间的联系；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允许结点有多于一个父结点；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可以有一个以上的结点没有父结点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关系模型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用（    ）结构来表示实体间的联系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优点：建立在严格的（    ）的基础上；概念单一；存取路径对用户透明，有更高的数据独立性，更好的安全保密性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（    ）模型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既是概念模型又是逻辑模型；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表达能力丰富，对象可复用、维护方便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6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22956" y="2283195"/>
            <a:ext cx="6904868" cy="2480875"/>
            <a:chOff x="1222956" y="2283195"/>
            <a:chExt cx="6904868" cy="2480875"/>
          </a:xfrm>
        </p:grpSpPr>
        <p:sp>
          <p:nvSpPr>
            <p:cNvPr id="8" name="TextBox 7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DBA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014880" y="2508203"/>
              <a:ext cx="212652" cy="15472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752" y="2283195"/>
              <a:ext cx="4795072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内部系统结构，采用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三级模式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外部系统结构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5253578" y="3413836"/>
              <a:ext cx="212652" cy="11846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30288" y="3248270"/>
              <a:ext cx="2142623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集中式结构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分布式结构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并行结构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2956" y="4795235"/>
            <a:ext cx="7364165" cy="1515800"/>
            <a:chOff x="1222956" y="2485222"/>
            <a:chExt cx="7364165" cy="1515800"/>
          </a:xfrm>
        </p:grpSpPr>
        <p:sp>
          <p:nvSpPr>
            <p:cNvPr id="17" name="TextBox 16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从数据库应用的用户的视角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231218" y="2697696"/>
              <a:ext cx="212652" cy="11660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3504" y="2485222"/>
              <a:ext cx="3003617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浏览器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3" name="矩形 2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7388400" y="1986907"/>
            <a:ext cx="212652" cy="118466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7278" y="1821341"/>
            <a:ext cx="214262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数据库系统的结构分类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5646" y="2314543"/>
          <a:ext cx="9440530" cy="3806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735"/>
                <a:gridCol w="6921795"/>
              </a:tblGrid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层次模型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最早使用的一种数据模型；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有且仅有一个结点没有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父结点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，称作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根结点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其他结点有且仅有一个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父结点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网状模型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以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网状结构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表示实体与实体间的联系；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允许结点有多于一个父结点；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可以有一个以上的结点没有父结点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关系模型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用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二维表结构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来表示实体间的联系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优点：建立在严格的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数学概念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的基础上；概念单一；存取路径对用户透明，有更高的数据独立性，更好的安全保密性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面向对象模型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既是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概念模型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又是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逻辑模型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表达能力丰富，对象可复用、维护方便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6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10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物理层数据模型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物理层数据模型，也称为数据的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物理模型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，描述数据在存储介质上的组织结构，是逻辑模型的物理实现；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是数据库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最底层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的抽象；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设计目标是提高数据库性能和有效利用存储空间。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物理层数据模型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47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5646" y="1984937"/>
          <a:ext cx="9440530" cy="4011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8280"/>
                <a:gridCol w="7252250"/>
              </a:tblGrid>
              <a:tr h="131666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概念模型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数据抽象级别的（   ）；</a:t>
                      </a:r>
                      <a:endParaRPr lang="en-US" altLang="zh-CN" sz="20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主要用于数据库的（   ）。</a:t>
                      </a:r>
                      <a:endParaRPr lang="en-US" altLang="zh-CN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131666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逻辑模型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数据抽象级别的（   ）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；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任何</a:t>
                      </a:r>
                      <a:r>
                        <a:rPr lang="en-US" altLang="zh-CN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DBMS</a:t>
                      </a: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都是基于某种（   ）。</a:t>
                      </a:r>
                      <a:endParaRPr lang="en-US" altLang="zh-CN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1378501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物理模型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描述数据在存储介质上的组织结构，是（   ）的物理实现；</a:t>
                      </a:r>
                      <a:endParaRPr lang="en-US" altLang="zh-CN" sz="20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是数据库（   ）的抽象；</a:t>
                      </a:r>
                      <a:endParaRPr lang="en-US" altLang="zh-CN" sz="20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设计目标是提高数据库性能和有效利用存储空间。</a:t>
                      </a:r>
                      <a:endParaRPr lang="en-US" altLang="zh-CN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肘形连接符 6"/>
          <p:cNvCxnSpPr>
            <a:stCxn id="11" idx="1"/>
            <a:endCxn id="6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2" idx="1"/>
            <a:endCxn id="6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3" idx="1"/>
            <a:endCxn id="6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4" idx="1"/>
            <a:endCxn id="6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0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5646" y="1984937"/>
          <a:ext cx="9440530" cy="4011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8280"/>
                <a:gridCol w="7252250"/>
              </a:tblGrid>
              <a:tr h="131666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概念模型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数据抽象级别的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最高层</a:t>
                      </a: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；</a:t>
                      </a:r>
                      <a:endParaRPr lang="en-US" altLang="zh-CN" sz="20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主要用于数据库的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设计阶段</a:t>
                      </a: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。</a:t>
                      </a:r>
                      <a:endParaRPr lang="en-US" altLang="zh-CN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131666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逻辑模型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数据抽象级别的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中间层；</a:t>
                      </a:r>
                      <a:endParaRPr lang="en-US" altLang="zh-CN" sz="2000" dirty="0" smtClean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任何</a:t>
                      </a:r>
                      <a:r>
                        <a:rPr lang="en-US" altLang="zh-CN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DBMS</a:t>
                      </a: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都是基于某种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逻辑数据模型</a:t>
                      </a: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。</a:t>
                      </a:r>
                      <a:endParaRPr lang="en-US" altLang="zh-CN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1378501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物理模型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描述数据在存储介质上的组织结构，是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逻辑模型</a:t>
                      </a: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的物理实现；</a:t>
                      </a:r>
                      <a:endParaRPr lang="en-US" altLang="zh-CN" sz="20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是数据库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最底层</a:t>
                      </a: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的抽象；</a:t>
                      </a:r>
                      <a:endParaRPr lang="en-US" altLang="zh-CN" sz="20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设计目标是提高数据库性能和有效利用存储空间。</a:t>
                      </a:r>
                      <a:endParaRPr lang="en-US" altLang="zh-CN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肘形连接符 6"/>
          <p:cNvCxnSpPr>
            <a:stCxn id="11" idx="1"/>
            <a:endCxn id="6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2" idx="1"/>
            <a:endCxn id="6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3" idx="1"/>
            <a:endCxn id="6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4" idx="1"/>
            <a:endCxn id="6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1.4.0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5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、下来数据模型中，采用二维表格结构来表示实体与实体之间联系的模型是（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5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、下来数据模型中，采用二维表格结构来表示实体与实体之间联系的模型是（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7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 ）是数据库系统最早使用的一种数据模型。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）是数据库系统最早使用的一种数据模型。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96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简述面向对象数据模型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0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、简述面向对象数据模型的优点。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面向对象数据模型用面向对象观点来描述现实世界实体的逻辑组织、对象间的联系，其表达能力丰富，具有对象可复用、维护方便等优点。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5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图片 3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6168320" y="471376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92589" y="366468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3" name="矩形 1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3" idx="1"/>
            <a:endCxn id="1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数据库系统的三级模式结构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 ）是数据库最底层的抽象，它确定数据的物理存储结构、数据存取路径以及调整、优化数据库的性能。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9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物理模型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）是数据库最底层的抽象，它确定数据的物理存储结构、数据存取路径以及调整、优化数据库的性能。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72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、简述概念模型、逻辑模型、物理模型之间的关系。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26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、简述概念模型、逻辑模型、物理模型之间的关系。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这三个不同的数据模型之间既相互独立，又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存在着关联。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从现实世界到概念模型的转换是由数据库设计人员完成的；从概念模型到逻辑模型的转换可以由数据库设计人员完成，也可以用数据库设计工具协助设计人员完成；从逻辑模型到物理模型的</a:t>
            </a:r>
            <a:r>
              <a:rPr lang="zh-CN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</a:t>
            </a:r>
            <a:r>
              <a:rPr lang="zh-CN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由数据库管理系统完成</a:t>
            </a:r>
            <a:r>
              <a:rPr lang="zh-CN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21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5" y="2126891"/>
            <a:ext cx="11457224" cy="40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6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0" y="1139723"/>
            <a:ext cx="1072515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9348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46674" y="1895588"/>
            <a:ext cx="4803" cy="3311967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55627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关系数据库概述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91731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关系数据模型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关系数据库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84526" y="4127835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关系数据库的规范化理论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14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22536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关系数据库的产生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2278088"/>
              <a:ext cx="563526" cy="23258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关系数据库的特征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4621414"/>
              <a:ext cx="563526" cy="22365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典型的关系数据库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关系数据库的产生历史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47401" y="2061169"/>
            <a:ext cx="9792958" cy="4628422"/>
            <a:chOff x="1586979" y="2061169"/>
            <a:chExt cx="9792958" cy="4628422"/>
          </a:xfrm>
        </p:grpSpPr>
        <p:grpSp>
          <p:nvGrpSpPr>
            <p:cNvPr id="44" name="组合 43"/>
            <p:cNvGrpSpPr/>
            <p:nvPr/>
          </p:nvGrpSpPr>
          <p:grpSpPr>
            <a:xfrm>
              <a:off x="2757210" y="2061169"/>
              <a:ext cx="8622727" cy="4628422"/>
              <a:chOff x="2411015" y="2061170"/>
              <a:chExt cx="8622727" cy="4628422"/>
            </a:xfrm>
          </p:grpSpPr>
          <p:cxnSp>
            <p:nvCxnSpPr>
              <p:cNvPr id="16" name="直接连接符 15"/>
              <p:cNvCxnSpPr>
                <a:stCxn id="17" idx="7"/>
              </p:cNvCxnSpPr>
              <p:nvPr/>
            </p:nvCxnSpPr>
            <p:spPr>
              <a:xfrm flipV="1">
                <a:off x="2870815" y="4881096"/>
                <a:ext cx="1037458" cy="8260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2689306" y="5674496"/>
                <a:ext cx="212651" cy="2232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11015" y="6043261"/>
                <a:ext cx="6926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1970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年</a:t>
                </a:r>
                <a:endParaRPr lang="en-US" altLang="zh-CN" b="1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r>
                  <a:rPr lang="en-US" altLang="zh-CN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IBM</a:t>
                </a:r>
                <a:r>
                  <a:rPr lang="zh-CN" altLang="en-US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的</a:t>
                </a:r>
                <a:r>
                  <a:rPr lang="en-US" altLang="zh-CN" dirty="0" err="1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E.F.Codd</a:t>
                </a:r>
                <a:r>
                  <a:rPr lang="zh-CN" altLang="en-US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提出了关系模型，奠定了关系数据库的理论基础</a:t>
                </a:r>
                <a:endParaRPr lang="zh-CN" altLang="en-US" dirty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801948" y="4762568"/>
                <a:ext cx="212651" cy="2232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50804" y="5012662"/>
                <a:ext cx="5569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20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世纪</a:t>
                </a:r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70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年代末</a:t>
                </a:r>
                <a:endParaRPr lang="en-US" altLang="zh-CN" b="1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r>
                  <a:rPr lang="zh-CN" altLang="en-US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关系方法理论研究和软件系统的研制取得了重大突破</a:t>
                </a:r>
                <a:endParaRPr lang="zh-CN" altLang="en-US" dirty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674033" y="3804414"/>
                <a:ext cx="55651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1981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年</a:t>
                </a:r>
                <a:endParaRPr lang="en-US" altLang="zh-CN" b="1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r>
                  <a:rPr lang="zh-CN" altLang="en-US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出现了比较成熟的关系数据库管理技术，证实了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关系数据库的优点：高级的非过程语言接口、较好的数据独立性。</a:t>
                </a:r>
                <a:endParaRPr lang="zh-CN" altLang="en-US" dirty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650749" y="2811940"/>
                <a:ext cx="538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20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世纪</a:t>
                </a:r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80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年代后</a:t>
                </a:r>
                <a:endParaRPr lang="en-US" altLang="zh-CN" b="1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网状模型和层次模型与底层实现的结合紧密，关系模型具有坚实理论基础</a:t>
                </a:r>
                <a:r>
                  <a:rPr lang="zh-CN" altLang="en-US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，成为主流数据模型。</a:t>
                </a:r>
                <a:endParaRPr lang="zh-CN" altLang="en-US" dirty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V="1">
                <a:off x="3967470" y="3804414"/>
                <a:ext cx="586226" cy="100294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4417509" y="3699657"/>
                <a:ext cx="212651" cy="2232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 flipV="1">
                <a:off x="4523835" y="2991567"/>
                <a:ext cx="854901" cy="8197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5272411" y="2879925"/>
                <a:ext cx="212651" cy="2232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flipV="1">
                <a:off x="5430101" y="2061170"/>
                <a:ext cx="495302" cy="879226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s://timgsa.baidu.com/timg?image&amp;quality=80&amp;size=b9999_10000&amp;sec=1526551624782&amp;di=4c9d3c40fe4c0dc471fd029a959d6df0&amp;imgtype=0&amp;src=http%3A%2F%2Fzsile.com%2Fupload%2Fproduct%2Fab95f4225862fec04fa4cc6f25cb5c3f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6979" y="4496426"/>
              <a:ext cx="1746231" cy="137036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s://timgsa.baidu.com/timg?image&amp;quality=80&amp;size=b9999_10000&amp;sec=1526878737297&amp;di=92e4061c3c9a7e25fc2cd2a68507e6c1&amp;imgtype=0&amp;src=http%3A%2F%2Fimg.25pp.com%2Fuploadfile%2Fapp%2Ficon%2F20160525%2F146417231334267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62" t="29084" r="11176" b="28826"/>
            <a:stretch/>
          </p:blipFill>
          <p:spPr bwMode="auto">
            <a:xfrm>
              <a:off x="3211746" y="2991566"/>
              <a:ext cx="1462287" cy="788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矩形 2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肘形连接符 29"/>
          <p:cNvCxnSpPr>
            <a:stCxn id="35" idx="1"/>
            <a:endCxn id="2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6" idx="1"/>
            <a:endCxn id="2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7" idx="1"/>
            <a:endCxn id="2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关系数据库概述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6115" y="17415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关系数据库概述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4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年代后，在商用数据库管理系统中，（    ）逐渐取代早期的网状模型和层次模型，成为主流数据模型。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5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年代后，在商用数据库管理系统中，（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）逐渐取代早期的网状模型和层次模型，成为主流数据模型。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7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图片 3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901609" y="4061637"/>
            <a:ext cx="1148317" cy="64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34446" y="3593803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68320" y="471376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68319" y="3974496"/>
            <a:ext cx="4591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也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称为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概念模式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逻辑模式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，是数据在逻辑上的视图，即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概念视图</a:t>
            </a:r>
            <a:endParaRPr lang="en-US" altLang="zh-CN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0" name="矩形 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" y="22749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图片 3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1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6168320" y="471376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81958" y="3685990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6605" y="2998419"/>
            <a:ext cx="4520177" cy="64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75176" y="2879379"/>
            <a:ext cx="33252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也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称为</a:t>
            </a: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子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</a:t>
            </a: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数据视图，即用户视图</a:t>
            </a:r>
            <a:endParaRPr lang="en-US" altLang="zh-CN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0" name="矩形 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53275" y="3951255"/>
            <a:ext cx="4091769" cy="2472071"/>
            <a:chOff x="2844350" y="2426926"/>
            <a:chExt cx="6501525" cy="3209048"/>
          </a:xfrm>
        </p:grpSpPr>
        <p:sp>
          <p:nvSpPr>
            <p:cNvPr id="27" name="流程图: 磁盘 26"/>
            <p:cNvSpPr/>
            <p:nvPr/>
          </p:nvSpPr>
          <p:spPr>
            <a:xfrm>
              <a:off x="4578045" y="4974718"/>
              <a:ext cx="1728192" cy="661256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048109" y="4036562"/>
              <a:ext cx="2788883" cy="6894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DBMS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）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542041" y="3209992"/>
              <a:ext cx="1800200" cy="50420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应用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359610" y="4122354"/>
              <a:ext cx="1986265" cy="6036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DBA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）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608008" y="2426926"/>
              <a:ext cx="298244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用户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844350" y="2434213"/>
              <a:ext cx="1909024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用户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33" name="直接连接符 32"/>
            <p:cNvCxnSpPr>
              <a:stCxn id="27" idx="1"/>
              <a:endCxn id="28" idx="4"/>
            </p:cNvCxnSpPr>
            <p:nvPr/>
          </p:nvCxnSpPr>
          <p:spPr>
            <a:xfrm flipV="1">
              <a:off x="5442141" y="4725991"/>
              <a:ext cx="410" cy="248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0"/>
              <a:endCxn id="29" idx="4"/>
            </p:cNvCxnSpPr>
            <p:nvPr/>
          </p:nvCxnSpPr>
          <p:spPr>
            <a:xfrm flipH="1" flipV="1">
              <a:off x="5442141" y="3714199"/>
              <a:ext cx="410" cy="3223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0"/>
              <a:endCxn id="32" idx="2"/>
            </p:cNvCxnSpPr>
            <p:nvPr/>
          </p:nvCxnSpPr>
          <p:spPr>
            <a:xfrm flipH="1" flipV="1">
              <a:off x="3798862" y="2866261"/>
              <a:ext cx="1643279" cy="343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9" idx="0"/>
              <a:endCxn id="31" idx="2"/>
            </p:cNvCxnSpPr>
            <p:nvPr/>
          </p:nvCxnSpPr>
          <p:spPr>
            <a:xfrm flipV="1">
              <a:off x="5442141" y="2858974"/>
              <a:ext cx="1657091" cy="351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6"/>
              <a:endCxn id="30" idx="1"/>
            </p:cNvCxnSpPr>
            <p:nvPr/>
          </p:nvCxnSpPr>
          <p:spPr>
            <a:xfrm>
              <a:off x="6836992" y="4381276"/>
              <a:ext cx="522618" cy="4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4382</Words>
  <Application>Microsoft Office PowerPoint</Application>
  <PresentationFormat>自定义</PresentationFormat>
  <Paragraphs>970</Paragraphs>
  <Slides>80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xt256.com</cp:lastModifiedBy>
  <cp:revision>496</cp:revision>
  <dcterms:created xsi:type="dcterms:W3CDTF">2017-03-21T09:44:00Z</dcterms:created>
  <dcterms:modified xsi:type="dcterms:W3CDTF">2019-07-04T10:17:23Z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